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807C-ED81-6FFE-97DB-B5BC57202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0ADFD-C620-CE62-2321-015921934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BA7B1-90E4-DE30-BD58-0DFA8CCF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289AD-9AF0-0322-C3DD-139D609DC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AE6D-8BF2-F552-FB14-EC579660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9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1099-5A3C-BE23-17A0-462FC2A9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E74BA-FB3C-AF1B-3028-0C6765B3A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105F-4551-97ED-8DE9-B1AEC41D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5DE9A-AA1D-98EF-0AE8-A7986919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4DE71-A4D5-9CBF-B46E-3C90E612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3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68E3F-1BEA-4972-9EC1-5A9A55323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C3E75-43F4-33D3-5E23-B2EDFFBFB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DA5EB-94E6-FC9C-C2D7-8CC16CBA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28A3-D817-0470-47B9-D6F162FB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B4637-AF05-AA2B-1E12-1265FA7B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2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450D-436A-6EEF-9D84-5FDEAE5CA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4887D-2D62-7722-88AA-459E4A4E9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A9003-7DDC-7800-4CA8-5B73C275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6FDFF-AA22-97A5-C9D2-03E143749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F6974-333F-2B5E-8A1C-FCE63429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FAEF5-AE8D-B96C-0FC9-C0CF08A1F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A508E-AF27-DC98-22D9-B95F6FD43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1D68A-4EAD-5F44-F18F-DB402AF9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0DCD5-8FD6-2AFA-C4D7-A3AA78DD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221A0-7554-D2A6-57C7-88940FA85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52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10CF-4F4A-8857-EC88-D734D52B0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8998-B51E-7458-7F0C-B5192D2B8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64AC4-B713-7B9C-4A72-3AE63C7B9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D52D2-4BE0-BB80-553C-D4FF241B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36644-9935-B712-B90F-1100BABA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C00A7-F29B-3593-A727-824E2008E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4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2DA1B-79F1-F202-BEE8-5E751A8D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DBF47-CADD-272F-79AE-7E94A7DD7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87E98-1AED-DEBF-63F0-152994F80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B617F-F383-B3E1-F52C-323CE958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237-8236-8DA4-A4BA-CCF07806E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DDF0C-310B-4E84-6FD7-4AE0E276C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87DCA5-1A32-9DC4-93A9-1C0EBA8D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1F988-487D-1393-BDD1-D422B3F2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A753-DD6A-C84B-1A91-B1AA2529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3E302-091F-4CFF-9A7B-70227AC6A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25085C-7729-7368-4F61-E50777867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F7D02-0E1B-1750-F162-DF27FD39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2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90B076-49F4-7D0C-4094-E467FEA5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B0047-24FC-91CF-471A-0A9B495B8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5C1DE-C246-2875-695A-82E2D9664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9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82988-DE8B-F952-65A3-5F5D199E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A564-2D5A-22BF-A2EB-3F2E90891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DCFC0-F94E-2211-6EA1-9301A4B3F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BF5A2-38B0-3E45-68FF-999BFFD04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AB9A1-F707-1CBB-B549-F1915717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1BEF9-4BB1-42DA-CB91-AE71F0AF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B283-EE33-B0D7-1278-EF3D5BC3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8F8C5-2C50-47E3-A452-06B7576CBE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4F9C4-08F7-AF41-4C19-AADD48B8A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4714C-4D83-420E-9951-AFE6B85E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DC1F8-EECA-4158-97AF-E98581FAD10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FF39D-77A7-BC03-C51C-58160ADB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ED5A7-A93B-1AEC-E0CE-68F4B89F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37B32-303D-2845-4A5D-12E450B1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08B41-49AF-D61D-41A5-0DD5879C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4201C-BEDB-2E89-FA66-797C9AF23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DC1F8-EECA-4158-97AF-E98581FAD10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92FA-CC94-6F85-95A4-668D6F48F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BC6C3-7356-8377-DE3A-8051DC2BA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29EBB-097A-4649-AF93-0EC6F170E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33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1CD2-C475-F956-18C4-4449A9C16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89564"/>
          </a:xfrm>
        </p:spPr>
        <p:txBody>
          <a:bodyPr>
            <a:normAutofit fontScale="90000"/>
          </a:bodyPr>
          <a:lstStyle/>
          <a:p>
            <a:r>
              <a:rPr lang="en-US" dirty="0"/>
              <a:t>Commercial Prototype Production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FE3D4-33EE-408F-498E-1B63ED5955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12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A253-4120-2E42-F77C-DC940306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US" dirty="0"/>
              <a:t>Engineering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E1FC-4A4A-4517-C835-A9FDA0F2C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09" y="1274619"/>
            <a:ext cx="10515600" cy="5299508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Fit into standard </a:t>
            </a:r>
            <a:r>
              <a:rPr lang="en-US" sz="1800" dirty="0" err="1"/>
              <a:t>multiwell</a:t>
            </a:r>
            <a:r>
              <a:rPr lang="en-US" sz="1800" dirty="0"/>
              <a:t> plate cutout in stage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Be thin and mostly exist below grade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All slide mounting and priming is done outside of chamber and slide complex is placed into chamber for imaging.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Slide complex goal is to be only marginally larger than slide itself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Regularize fluidic device production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Fuse fluidic device and pressure plate into one item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Easy fluidic connection for users, </a:t>
            </a:r>
            <a:r>
              <a:rPr lang="en-US" sz="1800" dirty="0" err="1"/>
              <a:t>ie</a:t>
            </a:r>
            <a:r>
              <a:rPr lang="en-US" sz="1800" dirty="0"/>
              <a:t> quick connect.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Add in corner screws for leveling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Decently aesthetic design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Make modular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Temp reg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 err="1"/>
              <a:t>Multislides</a:t>
            </a:r>
            <a:endParaRPr lang="en-US" sz="14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400" dirty="0"/>
              <a:t>3D domes</a:t>
            </a:r>
          </a:p>
          <a:p>
            <a:pPr marL="800100" lvl="1" indent="-342900">
              <a:buFont typeface="+mj-lt"/>
              <a:buAutoNum type="alphaLcParenR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0324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B3FD-0444-F7B7-897B-9A4CE6EA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 forming and Priming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FCD1C-DA54-5EE0-1C2C-80468B950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382"/>
            <a:ext cx="10515600" cy="4911581"/>
          </a:xfrm>
        </p:spPr>
        <p:txBody>
          <a:bodyPr>
            <a:normAutofit/>
          </a:bodyPr>
          <a:lstStyle/>
          <a:p>
            <a:r>
              <a:rPr lang="en-US" sz="2000" dirty="0"/>
              <a:t>The first task is split into two areas</a:t>
            </a:r>
          </a:p>
          <a:p>
            <a:pPr lvl="1"/>
            <a:r>
              <a:rPr lang="en-US" sz="1600" dirty="0"/>
              <a:t>Can we use a form for the fluidic device uppers?</a:t>
            </a:r>
          </a:p>
          <a:p>
            <a:pPr lvl="1"/>
            <a:r>
              <a:rPr lang="en-US" sz="1600" dirty="0"/>
              <a:t>Can it be primed by hand while sealed?</a:t>
            </a:r>
          </a:p>
          <a:p>
            <a:r>
              <a:rPr lang="en-US" sz="2000" dirty="0"/>
              <a:t>Its is unknown if an SLA printed upper form to make more complex shapes would be possible. Lets make some sample ones and trial it. </a:t>
            </a:r>
          </a:p>
          <a:p>
            <a:r>
              <a:rPr lang="en-US" sz="2000" dirty="0"/>
              <a:t>Rough goals of form: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1mm thick around window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Need window block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Thicken height in port region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Make edges more exact</a:t>
            </a:r>
          </a:p>
        </p:txBody>
      </p:sp>
    </p:spTree>
    <p:extLst>
      <p:ext uri="{BB962C8B-B14F-4D97-AF65-F5344CB8AC3E}">
        <p14:creationId xmlns:p14="http://schemas.microsoft.com/office/powerpoint/2010/main" val="126805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E1EB-7C92-E887-BECF-834BC6BA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F2B5-74E1-A5A4-52BD-D5218ACB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Maybe ss 17-4 </a:t>
            </a:r>
            <a:r>
              <a:rPr lang="en-US" dirty="0" err="1"/>
              <a:t>ph</a:t>
            </a:r>
            <a:r>
              <a:rPr lang="en-US" dirty="0"/>
              <a:t> from </a:t>
            </a:r>
            <a:r>
              <a:rPr lang="en-US" dirty="0" err="1"/>
              <a:t>protolabs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37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BD57-C781-50A1-C436-E3872491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348"/>
          </a:xfrm>
        </p:spPr>
        <p:txBody>
          <a:bodyPr>
            <a:normAutofit fontScale="90000"/>
          </a:bodyPr>
          <a:lstStyle/>
          <a:p>
            <a:r>
              <a:rPr lang="en-US" dirty="0"/>
              <a:t>Heart of Device: The Fluidic Sandwich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177A-8793-8606-2FEB-1671269E8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618"/>
            <a:ext cx="3198091" cy="4902345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To balance engineering complexity and user ease, we have opted to create a fluidic sandwich exterior to the chamber which can then be placed into chamber on stage</a:t>
            </a:r>
          </a:p>
          <a:p>
            <a:r>
              <a:rPr lang="en-US" sz="1800" b="1" dirty="0"/>
              <a:t>Constraints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No complex joints like slides, hinges, spring assemblies (can be complete units though).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Width of slide, but can be longer than slide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As thin as possible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Fluidic connections baked into pressure plate + </a:t>
            </a:r>
            <a:r>
              <a:rPr lang="en-US" sz="1200" dirty="0" err="1"/>
              <a:t>fludic</a:t>
            </a:r>
            <a:r>
              <a:rPr lang="en-US" sz="1200" dirty="0"/>
              <a:t> device combo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Fluidic device and pressure plate are integrated together, but able to be separated if needed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‘fool proof’ jig placements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All parts able to be </a:t>
            </a:r>
            <a:r>
              <a:rPr lang="en-US" sz="1200" dirty="0" err="1"/>
              <a:t>CNCed</a:t>
            </a:r>
            <a:endParaRPr lang="en-US" sz="1200" dirty="0"/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Freedom to choose along long slide axis for device placement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10766-6414-F4C5-8B2F-14B419D9B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673" y="2152101"/>
            <a:ext cx="4701309" cy="1276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DFC3A0-961E-D56A-BA33-E456FCF0E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088" y="3900221"/>
            <a:ext cx="3484603" cy="202740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CD0C0C-D94F-820D-FA80-92B18C03EFE8}"/>
              </a:ext>
            </a:extLst>
          </p:cNvPr>
          <p:cNvCxnSpPr/>
          <p:nvPr/>
        </p:nvCxnSpPr>
        <p:spPr>
          <a:xfrm flipH="1" flipV="1">
            <a:off x="8986982" y="3352800"/>
            <a:ext cx="193963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9D60735-354C-24BD-DA2F-9000096C6821}"/>
              </a:ext>
            </a:extLst>
          </p:cNvPr>
          <p:cNvSpPr txBox="1"/>
          <p:nvPr/>
        </p:nvSpPr>
        <p:spPr>
          <a:xfrm>
            <a:off x="9180945" y="3244334"/>
            <a:ext cx="165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Stainless Steel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1F05AF-E2D0-2470-497A-1923C114EED0}"/>
              </a:ext>
            </a:extLst>
          </p:cNvPr>
          <p:cNvCxnSpPr>
            <a:cxnSpLocks/>
          </p:cNvCxnSpPr>
          <p:nvPr/>
        </p:nvCxnSpPr>
        <p:spPr>
          <a:xfrm flipH="1">
            <a:off x="8506691" y="3147291"/>
            <a:ext cx="2817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EB84F32-12F1-5232-CC0E-A5B9F313CC50}"/>
              </a:ext>
            </a:extLst>
          </p:cNvPr>
          <p:cNvSpPr txBox="1"/>
          <p:nvPr/>
        </p:nvSpPr>
        <p:spPr>
          <a:xfrm>
            <a:off x="8840948" y="296262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632741-4A3B-7CF7-7AF9-FB251AAB2FCD}"/>
              </a:ext>
            </a:extLst>
          </p:cNvPr>
          <p:cNvCxnSpPr>
            <a:cxnSpLocks/>
          </p:cNvCxnSpPr>
          <p:nvPr/>
        </p:nvCxnSpPr>
        <p:spPr>
          <a:xfrm flipH="1">
            <a:off x="7569200" y="2962625"/>
            <a:ext cx="281708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BBC5E7-3C1D-7F99-5AF5-BEF59C1D313B}"/>
              </a:ext>
            </a:extLst>
          </p:cNvPr>
          <p:cNvSpPr txBox="1"/>
          <p:nvPr/>
        </p:nvSpPr>
        <p:spPr>
          <a:xfrm>
            <a:off x="7893317" y="2722726"/>
            <a:ext cx="2113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magnets are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DAACE8-6F6B-63B6-09DB-20EADB08797A}"/>
              </a:ext>
            </a:extLst>
          </p:cNvPr>
          <p:cNvCxnSpPr>
            <a:cxnSpLocks/>
          </p:cNvCxnSpPr>
          <p:nvPr/>
        </p:nvCxnSpPr>
        <p:spPr>
          <a:xfrm flipH="1">
            <a:off x="7010400" y="2329934"/>
            <a:ext cx="1269999" cy="762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997BC79-4021-DEE9-8F7E-D2432B6137D5}"/>
              </a:ext>
            </a:extLst>
          </p:cNvPr>
          <p:cNvSpPr txBox="1"/>
          <p:nvPr/>
        </p:nvSpPr>
        <p:spPr>
          <a:xfrm>
            <a:off x="8280399" y="2118899"/>
            <a:ext cx="1583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Fluidic Device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93EFD5-4046-29CF-974A-8DB7930A7FFC}"/>
              </a:ext>
            </a:extLst>
          </p:cNvPr>
          <p:cNvCxnSpPr>
            <a:cxnSpLocks/>
          </p:cNvCxnSpPr>
          <p:nvPr/>
        </p:nvCxnSpPr>
        <p:spPr>
          <a:xfrm flipH="1">
            <a:off x="6440545" y="2029594"/>
            <a:ext cx="1269999" cy="762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471E6BF-BDB0-CFE4-AADD-EC5D86940A23}"/>
              </a:ext>
            </a:extLst>
          </p:cNvPr>
          <p:cNvSpPr txBox="1"/>
          <p:nvPr/>
        </p:nvSpPr>
        <p:spPr>
          <a:xfrm>
            <a:off x="7670130" y="1781676"/>
            <a:ext cx="16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Pressure Plate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155966-7F6D-D048-6D22-C4AEFD2FA563}"/>
              </a:ext>
            </a:extLst>
          </p:cNvPr>
          <p:cNvSpPr/>
          <p:nvPr/>
        </p:nvSpPr>
        <p:spPr>
          <a:xfrm>
            <a:off x="7305861" y="2791718"/>
            <a:ext cx="277297" cy="355570"/>
          </a:xfrm>
          <a:prstGeom prst="ellipse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54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DE0E-019B-F483-1D70-29891269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US" dirty="0"/>
              <a:t>Key Changes from Current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68C1-2E1D-AF05-EBBF-4F40E79B8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255"/>
            <a:ext cx="10515600" cy="499470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By placing magnets only on ends, it enabled the width to be that of the slide or just slightly larger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To make a compact moveable sandwich, the bottom has to be a plate. Currently we have embedded magnets encased in resin. This leads to 2 issues. Thicker and need exact placement. Going to SS, the specificity goes away, its simpler and thinner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Fluidic device and PP are integrated and integrated with fluidics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0450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7811-F91D-F024-C73C-64472713C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0259"/>
          </a:xfrm>
        </p:spPr>
        <p:txBody>
          <a:bodyPr/>
          <a:lstStyle/>
          <a:p>
            <a:r>
              <a:rPr lang="en-US" dirty="0"/>
              <a:t>Key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92470-DEC0-5D47-E2B9-778BCB552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Can magnets on just the ends give enough force to seal?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 reduced B field from mags being over the slide and not off to the side and from SS instead of another mag. Will it be enough to seal?</a:t>
            </a:r>
          </a:p>
        </p:txBody>
      </p:sp>
    </p:spTree>
    <p:extLst>
      <p:ext uri="{BB962C8B-B14F-4D97-AF65-F5344CB8AC3E}">
        <p14:creationId xmlns:p14="http://schemas.microsoft.com/office/powerpoint/2010/main" val="316692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E84D-098D-FB43-668E-72A946AAE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70A7F-8024-2014-CBC9-42C1F34AC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39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5610</TotalTime>
  <Words>433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Commercial Prototype Production</vt:lpstr>
      <vt:lpstr>Engineering Goals</vt:lpstr>
      <vt:lpstr>Device forming and Priming</vt:lpstr>
      <vt:lpstr>PowerPoint Presentation</vt:lpstr>
      <vt:lpstr>Heart of Device: The Fluidic Sandwich</vt:lpstr>
      <vt:lpstr>Key Changes from Current Model</vt:lpstr>
      <vt:lpstr>Key Risks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anderson</dc:creator>
  <cp:lastModifiedBy>michael anderson</cp:lastModifiedBy>
  <cp:revision>2</cp:revision>
  <dcterms:created xsi:type="dcterms:W3CDTF">2025-04-04T18:12:19Z</dcterms:created>
  <dcterms:modified xsi:type="dcterms:W3CDTF">2025-04-08T15:42:50Z</dcterms:modified>
</cp:coreProperties>
</file>