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5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F290-07C9-885E-C345-D2E0CB2E32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EF7D2A-C2F4-283C-39CA-AEA3118A0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48DC85-B58E-78E9-5CDD-DE1DB051FCF4}"/>
              </a:ext>
            </a:extLst>
          </p:cNvPr>
          <p:cNvSpPr>
            <a:spLocks noGrp="1"/>
          </p:cNvSpPr>
          <p:nvPr>
            <p:ph type="dt" sz="half" idx="10"/>
          </p:nvPr>
        </p:nvSpPr>
        <p:spPr/>
        <p:txBody>
          <a:bodyPr/>
          <a:lstStyle/>
          <a:p>
            <a:fld id="{0715C836-0CB0-4822-8DB8-6FE3E0F9AFC9}" type="datetimeFigureOut">
              <a:rPr lang="en-US" smtClean="0"/>
              <a:t>10/12/2022</a:t>
            </a:fld>
            <a:endParaRPr lang="en-US"/>
          </a:p>
        </p:txBody>
      </p:sp>
      <p:sp>
        <p:nvSpPr>
          <p:cNvPr id="5" name="Footer Placeholder 4">
            <a:extLst>
              <a:ext uri="{FF2B5EF4-FFF2-40B4-BE49-F238E27FC236}">
                <a16:creationId xmlns:a16="http://schemas.microsoft.com/office/drawing/2014/main" id="{7147FE68-A1CA-469A-4861-D5D85C3362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73C273-8D87-6A7B-8660-74F59F358713}"/>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261122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01D33-A9A1-8AF1-33DB-38A41EEA2A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24F189-F628-3A40-B4F8-5700445F9B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DA67D8-6819-D027-F16B-32C0ECF16739}"/>
              </a:ext>
            </a:extLst>
          </p:cNvPr>
          <p:cNvSpPr>
            <a:spLocks noGrp="1"/>
          </p:cNvSpPr>
          <p:nvPr>
            <p:ph type="dt" sz="half" idx="10"/>
          </p:nvPr>
        </p:nvSpPr>
        <p:spPr/>
        <p:txBody>
          <a:bodyPr/>
          <a:lstStyle/>
          <a:p>
            <a:fld id="{0715C836-0CB0-4822-8DB8-6FE3E0F9AFC9}" type="datetimeFigureOut">
              <a:rPr lang="en-US" smtClean="0"/>
              <a:t>10/12/2022</a:t>
            </a:fld>
            <a:endParaRPr lang="en-US"/>
          </a:p>
        </p:txBody>
      </p:sp>
      <p:sp>
        <p:nvSpPr>
          <p:cNvPr id="5" name="Footer Placeholder 4">
            <a:extLst>
              <a:ext uri="{FF2B5EF4-FFF2-40B4-BE49-F238E27FC236}">
                <a16:creationId xmlns:a16="http://schemas.microsoft.com/office/drawing/2014/main" id="{EAB04956-C798-BF7A-8120-2088146847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DB1BC-AF3E-9E60-18D0-FC612473E95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68531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16063A-90FA-18CC-04C7-98431B6C7C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98D0C4-579B-62A8-E935-D2D9E7DA0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EAA2A2-F968-850B-CFA0-D501D5CC2785}"/>
              </a:ext>
            </a:extLst>
          </p:cNvPr>
          <p:cNvSpPr>
            <a:spLocks noGrp="1"/>
          </p:cNvSpPr>
          <p:nvPr>
            <p:ph type="dt" sz="half" idx="10"/>
          </p:nvPr>
        </p:nvSpPr>
        <p:spPr/>
        <p:txBody>
          <a:bodyPr/>
          <a:lstStyle/>
          <a:p>
            <a:fld id="{0715C836-0CB0-4822-8DB8-6FE3E0F9AFC9}" type="datetimeFigureOut">
              <a:rPr lang="en-US" smtClean="0"/>
              <a:t>10/12/2022</a:t>
            </a:fld>
            <a:endParaRPr lang="en-US"/>
          </a:p>
        </p:txBody>
      </p:sp>
      <p:sp>
        <p:nvSpPr>
          <p:cNvPr id="5" name="Footer Placeholder 4">
            <a:extLst>
              <a:ext uri="{FF2B5EF4-FFF2-40B4-BE49-F238E27FC236}">
                <a16:creationId xmlns:a16="http://schemas.microsoft.com/office/drawing/2014/main" id="{7B3F2A3E-54E2-AE1A-7802-E431D37C1A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27C229-4F82-FC45-E4A4-A81043A0E0B0}"/>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37154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42C8-D4A0-7DCF-C3DB-6F9787CF7A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C3D5C1-ECFF-4B2A-B5DC-79454BFCA1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7AB48A-6C04-EECF-9ABB-FD0A34CA97A2}"/>
              </a:ext>
            </a:extLst>
          </p:cNvPr>
          <p:cNvSpPr>
            <a:spLocks noGrp="1"/>
          </p:cNvSpPr>
          <p:nvPr>
            <p:ph type="dt" sz="half" idx="10"/>
          </p:nvPr>
        </p:nvSpPr>
        <p:spPr/>
        <p:txBody>
          <a:bodyPr/>
          <a:lstStyle/>
          <a:p>
            <a:fld id="{0715C836-0CB0-4822-8DB8-6FE3E0F9AFC9}" type="datetimeFigureOut">
              <a:rPr lang="en-US" smtClean="0"/>
              <a:t>10/12/2022</a:t>
            </a:fld>
            <a:endParaRPr lang="en-US"/>
          </a:p>
        </p:txBody>
      </p:sp>
      <p:sp>
        <p:nvSpPr>
          <p:cNvPr id="5" name="Footer Placeholder 4">
            <a:extLst>
              <a:ext uri="{FF2B5EF4-FFF2-40B4-BE49-F238E27FC236}">
                <a16:creationId xmlns:a16="http://schemas.microsoft.com/office/drawing/2014/main" id="{EC8D2361-19B1-B498-68E2-9878F7F83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3B115-BF99-E494-8937-B0A96EE2B24E}"/>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31010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B90E3-05B0-87A5-2AB3-85EE30A145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10BD0B-BACD-D070-AB00-237B35778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AB577-A3E7-672B-24D2-1A56F75F3483}"/>
              </a:ext>
            </a:extLst>
          </p:cNvPr>
          <p:cNvSpPr>
            <a:spLocks noGrp="1"/>
          </p:cNvSpPr>
          <p:nvPr>
            <p:ph type="dt" sz="half" idx="10"/>
          </p:nvPr>
        </p:nvSpPr>
        <p:spPr/>
        <p:txBody>
          <a:bodyPr/>
          <a:lstStyle/>
          <a:p>
            <a:fld id="{0715C836-0CB0-4822-8DB8-6FE3E0F9AFC9}" type="datetimeFigureOut">
              <a:rPr lang="en-US" smtClean="0"/>
              <a:t>10/12/2022</a:t>
            </a:fld>
            <a:endParaRPr lang="en-US"/>
          </a:p>
        </p:txBody>
      </p:sp>
      <p:sp>
        <p:nvSpPr>
          <p:cNvPr id="5" name="Footer Placeholder 4">
            <a:extLst>
              <a:ext uri="{FF2B5EF4-FFF2-40B4-BE49-F238E27FC236}">
                <a16:creationId xmlns:a16="http://schemas.microsoft.com/office/drawing/2014/main" id="{05B3A78F-134E-5D8C-9F31-9BEA5F4BAE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E5CC61-5486-E5BC-368C-F643BBEF43A5}"/>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256728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29184-1C7F-31CA-C712-980E3FE4FD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AA7418-C5FA-4A20-B9CA-A6B1629026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C1D923-CFD7-595A-A724-2F20C346C1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04F9EEA-25C5-0888-F266-C82D86CEF7A9}"/>
              </a:ext>
            </a:extLst>
          </p:cNvPr>
          <p:cNvSpPr>
            <a:spLocks noGrp="1"/>
          </p:cNvSpPr>
          <p:nvPr>
            <p:ph type="dt" sz="half" idx="10"/>
          </p:nvPr>
        </p:nvSpPr>
        <p:spPr/>
        <p:txBody>
          <a:bodyPr/>
          <a:lstStyle/>
          <a:p>
            <a:fld id="{0715C836-0CB0-4822-8DB8-6FE3E0F9AFC9}" type="datetimeFigureOut">
              <a:rPr lang="en-US" smtClean="0"/>
              <a:t>10/12/2022</a:t>
            </a:fld>
            <a:endParaRPr lang="en-US"/>
          </a:p>
        </p:txBody>
      </p:sp>
      <p:sp>
        <p:nvSpPr>
          <p:cNvPr id="6" name="Footer Placeholder 5">
            <a:extLst>
              <a:ext uri="{FF2B5EF4-FFF2-40B4-BE49-F238E27FC236}">
                <a16:creationId xmlns:a16="http://schemas.microsoft.com/office/drawing/2014/main" id="{6A7CF3DF-30CC-E441-9CB9-2C7ED467C3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95A38-BAFF-0513-EDC9-36CA7B172392}"/>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313212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4C37C-FDAE-6913-1A46-017B5774FB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477E4A-F574-F727-27E5-3A6F26A08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F4B05F-0C1C-2356-9448-28918CC9A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150613-EEF8-48C5-F76F-3E3ECB96BF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8A737F-4958-DE41-689D-A68B0EDED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06C166-BF06-F31A-8263-E8079AA91A8A}"/>
              </a:ext>
            </a:extLst>
          </p:cNvPr>
          <p:cNvSpPr>
            <a:spLocks noGrp="1"/>
          </p:cNvSpPr>
          <p:nvPr>
            <p:ph type="dt" sz="half" idx="10"/>
          </p:nvPr>
        </p:nvSpPr>
        <p:spPr/>
        <p:txBody>
          <a:bodyPr/>
          <a:lstStyle/>
          <a:p>
            <a:fld id="{0715C836-0CB0-4822-8DB8-6FE3E0F9AFC9}" type="datetimeFigureOut">
              <a:rPr lang="en-US" smtClean="0"/>
              <a:t>10/12/2022</a:t>
            </a:fld>
            <a:endParaRPr lang="en-US"/>
          </a:p>
        </p:txBody>
      </p:sp>
      <p:sp>
        <p:nvSpPr>
          <p:cNvPr id="8" name="Footer Placeholder 7">
            <a:extLst>
              <a:ext uri="{FF2B5EF4-FFF2-40B4-BE49-F238E27FC236}">
                <a16:creationId xmlns:a16="http://schemas.microsoft.com/office/drawing/2014/main" id="{FC042AE6-D821-489D-2F27-D6B94FA480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C1FDC2-0F25-310C-1568-EE1A23D75C24}"/>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380641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BE00B-93B9-95D2-97B5-5725ED2757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1C5E9C0-2C86-A411-F5E9-A8017B475DFA}"/>
              </a:ext>
            </a:extLst>
          </p:cNvPr>
          <p:cNvSpPr>
            <a:spLocks noGrp="1"/>
          </p:cNvSpPr>
          <p:nvPr>
            <p:ph type="dt" sz="half" idx="10"/>
          </p:nvPr>
        </p:nvSpPr>
        <p:spPr/>
        <p:txBody>
          <a:bodyPr/>
          <a:lstStyle/>
          <a:p>
            <a:fld id="{0715C836-0CB0-4822-8DB8-6FE3E0F9AFC9}" type="datetimeFigureOut">
              <a:rPr lang="en-US" smtClean="0"/>
              <a:t>10/12/2022</a:t>
            </a:fld>
            <a:endParaRPr lang="en-US"/>
          </a:p>
        </p:txBody>
      </p:sp>
      <p:sp>
        <p:nvSpPr>
          <p:cNvPr id="4" name="Footer Placeholder 3">
            <a:extLst>
              <a:ext uri="{FF2B5EF4-FFF2-40B4-BE49-F238E27FC236}">
                <a16:creationId xmlns:a16="http://schemas.microsoft.com/office/drawing/2014/main" id="{809ACE4A-2B96-16DF-0FBF-67D0FE7901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F469FE-1B70-4FFB-DC98-F346AC689B1C}"/>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19431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10AEA0-E0FE-F7F8-D91E-10CEF869E22B}"/>
              </a:ext>
            </a:extLst>
          </p:cNvPr>
          <p:cNvSpPr>
            <a:spLocks noGrp="1"/>
          </p:cNvSpPr>
          <p:nvPr>
            <p:ph type="dt" sz="half" idx="10"/>
          </p:nvPr>
        </p:nvSpPr>
        <p:spPr/>
        <p:txBody>
          <a:bodyPr/>
          <a:lstStyle/>
          <a:p>
            <a:fld id="{0715C836-0CB0-4822-8DB8-6FE3E0F9AFC9}" type="datetimeFigureOut">
              <a:rPr lang="en-US" smtClean="0"/>
              <a:t>10/12/2022</a:t>
            </a:fld>
            <a:endParaRPr lang="en-US"/>
          </a:p>
        </p:txBody>
      </p:sp>
      <p:sp>
        <p:nvSpPr>
          <p:cNvPr id="3" name="Footer Placeholder 2">
            <a:extLst>
              <a:ext uri="{FF2B5EF4-FFF2-40B4-BE49-F238E27FC236}">
                <a16:creationId xmlns:a16="http://schemas.microsoft.com/office/drawing/2014/main" id="{24DA409F-E126-BC94-FFEF-F5B5BC582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133B4B-52E5-6E01-9BFE-745608B20E77}"/>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172858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C468-2F89-40CF-1186-F9458AC5A7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5A510A-3198-44D8-977F-11C529935E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89BC7B-0BD7-509D-B6F9-FA1E59550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37573-2545-0B27-9037-4FC4B9552790}"/>
              </a:ext>
            </a:extLst>
          </p:cNvPr>
          <p:cNvSpPr>
            <a:spLocks noGrp="1"/>
          </p:cNvSpPr>
          <p:nvPr>
            <p:ph type="dt" sz="half" idx="10"/>
          </p:nvPr>
        </p:nvSpPr>
        <p:spPr/>
        <p:txBody>
          <a:bodyPr/>
          <a:lstStyle/>
          <a:p>
            <a:fld id="{0715C836-0CB0-4822-8DB8-6FE3E0F9AFC9}" type="datetimeFigureOut">
              <a:rPr lang="en-US" smtClean="0"/>
              <a:t>10/12/2022</a:t>
            </a:fld>
            <a:endParaRPr lang="en-US"/>
          </a:p>
        </p:txBody>
      </p:sp>
      <p:sp>
        <p:nvSpPr>
          <p:cNvPr id="6" name="Footer Placeholder 5">
            <a:extLst>
              <a:ext uri="{FF2B5EF4-FFF2-40B4-BE49-F238E27FC236}">
                <a16:creationId xmlns:a16="http://schemas.microsoft.com/office/drawing/2014/main" id="{ABE8D7E9-A83B-D01C-0FB5-E13B0456F6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2D924F-BB20-747B-E77A-01CCFB9F4AE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44925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C6F2-FC3F-5216-0BB9-BB6AB47AFD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AEC246-D43C-2B4D-5BE8-C43E55F168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B81DD2-AB21-D79D-0C1E-EDDF25B43F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D2660-40C3-472C-901C-5E1AD1A13BBF}"/>
              </a:ext>
            </a:extLst>
          </p:cNvPr>
          <p:cNvSpPr>
            <a:spLocks noGrp="1"/>
          </p:cNvSpPr>
          <p:nvPr>
            <p:ph type="dt" sz="half" idx="10"/>
          </p:nvPr>
        </p:nvSpPr>
        <p:spPr/>
        <p:txBody>
          <a:bodyPr/>
          <a:lstStyle/>
          <a:p>
            <a:fld id="{0715C836-0CB0-4822-8DB8-6FE3E0F9AFC9}" type="datetimeFigureOut">
              <a:rPr lang="en-US" smtClean="0"/>
              <a:t>10/12/2022</a:t>
            </a:fld>
            <a:endParaRPr lang="en-US"/>
          </a:p>
        </p:txBody>
      </p:sp>
      <p:sp>
        <p:nvSpPr>
          <p:cNvPr id="6" name="Footer Placeholder 5">
            <a:extLst>
              <a:ext uri="{FF2B5EF4-FFF2-40B4-BE49-F238E27FC236}">
                <a16:creationId xmlns:a16="http://schemas.microsoft.com/office/drawing/2014/main" id="{29060CB3-C42E-5C9D-9D3B-0691088C76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ED4A4D-E86C-FD4B-DAE4-AD56CFECD79A}"/>
              </a:ext>
            </a:extLst>
          </p:cNvPr>
          <p:cNvSpPr>
            <a:spLocks noGrp="1"/>
          </p:cNvSpPr>
          <p:nvPr>
            <p:ph type="sldNum" sz="quarter" idx="12"/>
          </p:nvPr>
        </p:nvSpPr>
        <p:spPr/>
        <p:txBody>
          <a:bodyPr/>
          <a:lstStyle/>
          <a:p>
            <a:fld id="{4B6005E5-EE59-4CDD-ABBF-840CC6CF6D23}" type="slidenum">
              <a:rPr lang="en-US" smtClean="0"/>
              <a:t>‹#›</a:t>
            </a:fld>
            <a:endParaRPr lang="en-US"/>
          </a:p>
        </p:txBody>
      </p:sp>
    </p:spTree>
    <p:extLst>
      <p:ext uri="{BB962C8B-B14F-4D97-AF65-F5344CB8AC3E}">
        <p14:creationId xmlns:p14="http://schemas.microsoft.com/office/powerpoint/2010/main" val="2188691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782895-E53C-6C2E-E23B-1DFF13A79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80AFF5-489E-3A02-421F-825F31BC78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DB7F29-00F8-2A3D-069D-61CA9631AD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15C836-0CB0-4822-8DB8-6FE3E0F9AFC9}" type="datetimeFigureOut">
              <a:rPr lang="en-US" smtClean="0"/>
              <a:t>10/12/2022</a:t>
            </a:fld>
            <a:endParaRPr lang="en-US"/>
          </a:p>
        </p:txBody>
      </p:sp>
      <p:sp>
        <p:nvSpPr>
          <p:cNvPr id="5" name="Footer Placeholder 4">
            <a:extLst>
              <a:ext uri="{FF2B5EF4-FFF2-40B4-BE49-F238E27FC236}">
                <a16:creationId xmlns:a16="http://schemas.microsoft.com/office/drawing/2014/main" id="{E4CE097A-A4BB-0A92-92E8-1AB390B182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8F0C4A-13D9-14DF-3BC1-09CE4C032A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6005E5-EE59-4CDD-ABBF-840CC6CF6D23}" type="slidenum">
              <a:rPr lang="en-US" smtClean="0"/>
              <a:t>‹#›</a:t>
            </a:fld>
            <a:endParaRPr lang="en-US"/>
          </a:p>
        </p:txBody>
      </p:sp>
    </p:spTree>
    <p:extLst>
      <p:ext uri="{BB962C8B-B14F-4D97-AF65-F5344CB8AC3E}">
        <p14:creationId xmlns:p14="http://schemas.microsoft.com/office/powerpoint/2010/main" val="2647532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CE41-494B-5F00-C6EA-08053533D067}"/>
              </a:ext>
            </a:extLst>
          </p:cNvPr>
          <p:cNvSpPr>
            <a:spLocks noGrp="1"/>
          </p:cNvSpPr>
          <p:nvPr>
            <p:ph type="ctrTitle"/>
          </p:nvPr>
        </p:nvSpPr>
        <p:spPr/>
        <p:txBody>
          <a:bodyPr/>
          <a:lstStyle/>
          <a:p>
            <a:r>
              <a:rPr lang="en-US" dirty="0"/>
              <a:t>Changelogs</a:t>
            </a:r>
          </a:p>
        </p:txBody>
      </p:sp>
      <p:sp>
        <p:nvSpPr>
          <p:cNvPr id="3" name="Subtitle 2">
            <a:extLst>
              <a:ext uri="{FF2B5EF4-FFF2-40B4-BE49-F238E27FC236}">
                <a16:creationId xmlns:a16="http://schemas.microsoft.com/office/drawing/2014/main" id="{ADD80A02-64EA-BE7A-9D31-3591A3DE8E2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0902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3B5E5-4D63-965C-C619-A27B91FD44A8}"/>
              </a:ext>
            </a:extLst>
          </p:cNvPr>
          <p:cNvSpPr>
            <a:spLocks noGrp="1"/>
          </p:cNvSpPr>
          <p:nvPr>
            <p:ph type="title"/>
          </p:nvPr>
        </p:nvSpPr>
        <p:spPr>
          <a:xfrm>
            <a:off x="754310" y="-62714"/>
            <a:ext cx="10515600" cy="1325563"/>
          </a:xfrm>
        </p:spPr>
        <p:txBody>
          <a:bodyPr/>
          <a:lstStyle/>
          <a:p>
            <a:r>
              <a:rPr lang="en-US" dirty="0"/>
              <a:t>V3.1</a:t>
            </a:r>
          </a:p>
        </p:txBody>
      </p:sp>
      <p:sp>
        <p:nvSpPr>
          <p:cNvPr id="3" name="Content Placeholder 2">
            <a:extLst>
              <a:ext uri="{FF2B5EF4-FFF2-40B4-BE49-F238E27FC236}">
                <a16:creationId xmlns:a16="http://schemas.microsoft.com/office/drawing/2014/main" id="{64765A1B-0103-CE74-1C89-51AE6500A85D}"/>
              </a:ext>
            </a:extLst>
          </p:cNvPr>
          <p:cNvSpPr>
            <a:spLocks noGrp="1"/>
          </p:cNvSpPr>
          <p:nvPr>
            <p:ph idx="1"/>
          </p:nvPr>
        </p:nvSpPr>
        <p:spPr/>
        <p:txBody>
          <a:bodyPr>
            <a:normAutofit/>
          </a:bodyPr>
          <a:lstStyle/>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Filleted lengthwise inner edges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for inner chamber and inner chamber socket to improve printing quality.</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Fixed parameter where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channel height was not being adjusted for inner chamber</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Increased port diameter for inner chamber from 4mm – 4.8mm to </a:t>
            </a:r>
            <a:r>
              <a:rPr lang="en-US" sz="1800" dirty="0" err="1">
                <a:latin typeface="Calibri" panose="020F0502020204030204" pitchFamily="34" charset="0"/>
                <a:ea typeface="Calibri" panose="020F0502020204030204" pitchFamily="34" charset="0"/>
                <a:cs typeface="Times New Roman" panose="02020603050405020304" pitchFamily="18" charset="0"/>
              </a:rPr>
              <a:t>accomodate</a:t>
            </a:r>
            <a:r>
              <a:rPr lang="en-US" sz="1800" dirty="0">
                <a:latin typeface="Calibri" panose="020F0502020204030204" pitchFamily="34" charset="0"/>
                <a:ea typeface="Calibri" panose="020F0502020204030204" pitchFamily="34" charset="0"/>
                <a:cs typeface="Times New Roman" panose="02020603050405020304" pitchFamily="18" charset="0"/>
              </a:rPr>
              <a:t> screw in quick turn module.</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Inner chamber and socket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oring</a:t>
            </a:r>
            <a:r>
              <a:rPr lang="en-US" sz="1800" dirty="0">
                <a:effectLst/>
                <a:latin typeface="Calibri" panose="020F0502020204030204" pitchFamily="34" charset="0"/>
                <a:ea typeface="Calibri" panose="020F0502020204030204" pitchFamily="34" charset="0"/>
                <a:cs typeface="Times New Roman" panose="02020603050405020304" pitchFamily="18" charset="0"/>
              </a:rPr>
              <a:t> ch</a:t>
            </a:r>
            <a:r>
              <a:rPr lang="en-US" sz="1800" dirty="0">
                <a:latin typeface="Calibri" panose="020F0502020204030204" pitchFamily="34" charset="0"/>
                <a:ea typeface="Calibri" panose="020F0502020204030204" pitchFamily="34" charset="0"/>
                <a:cs typeface="Times New Roman" panose="02020603050405020304" pitchFamily="18" charset="0"/>
              </a:rPr>
              <a:t>annel depth decreased to 2.6mm</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Widened gap between </a:t>
            </a:r>
            <a:r>
              <a:rPr lang="en-US" sz="1800" dirty="0">
                <a:latin typeface="Calibri" panose="020F0502020204030204" pitchFamily="34" charset="0"/>
                <a:ea typeface="Calibri" panose="020F0502020204030204" pitchFamily="34" charset="0"/>
                <a:cs typeface="Times New Roman" panose="02020603050405020304" pitchFamily="18" charset="0"/>
              </a:rPr>
              <a:t>socket walls and inner chamber walls from 0.5mm to 0.7mm</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Adjusted corner fillets for all channels (socket and </a:t>
            </a:r>
            <a:r>
              <a:rPr lang="en-US" sz="1800" dirty="0" err="1">
                <a:latin typeface="Calibri" panose="020F0502020204030204" pitchFamily="34" charset="0"/>
                <a:ea typeface="Calibri" panose="020F0502020204030204" pitchFamily="34" charset="0"/>
                <a:cs typeface="Times New Roman" panose="02020603050405020304" pitchFamily="18" charset="0"/>
              </a:rPr>
              <a:t>oring</a:t>
            </a:r>
            <a:r>
              <a:rPr lang="en-US" sz="1800" dirty="0">
                <a:latin typeface="Calibri" panose="020F0502020204030204" pitchFamily="34" charset="0"/>
                <a:ea typeface="Calibri" panose="020F0502020204030204" pitchFamily="34" charset="0"/>
                <a:cs typeface="Times New Roman" panose="02020603050405020304" pitchFamily="18" charset="0"/>
              </a:rPr>
              <a:t>) to have even thickness as it curves</a:t>
            </a:r>
          </a:p>
          <a:p>
            <a:pPr marL="342900" marR="0" lvl="0" indent="-342900">
              <a:lnSpc>
                <a:spcPct val="107000"/>
              </a:lnSpc>
              <a:spcBef>
                <a:spcPts val="0"/>
              </a:spcBef>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Times New Roman" panose="02020603050405020304" pitchFamily="18" charset="0"/>
              </a:rPr>
              <a:t>Lengthened inner chamber socket’s width and length to 130 and 52mm from 125 and 45.</a:t>
            </a:r>
          </a:p>
          <a:p>
            <a:pPr marL="342900" marR="0" lvl="0" indent="-342900">
              <a:lnSpc>
                <a:spcPct val="107000"/>
              </a:lnSpc>
              <a:spcBef>
                <a:spcPts val="0"/>
              </a:spcBef>
              <a:spcAft>
                <a:spcPts val="800"/>
              </a:spcAft>
              <a:buFont typeface="Symbol" panose="05050102010706020507" pitchFamily="18" charset="2"/>
              <a:buChar char=""/>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TextBox 3">
            <a:extLst>
              <a:ext uri="{FF2B5EF4-FFF2-40B4-BE49-F238E27FC236}">
                <a16:creationId xmlns:a16="http://schemas.microsoft.com/office/drawing/2014/main" id="{12FD0138-DB0B-C684-948F-36BADE7F5F11}"/>
              </a:ext>
            </a:extLst>
          </p:cNvPr>
          <p:cNvSpPr txBox="1"/>
          <p:nvPr/>
        </p:nvSpPr>
        <p:spPr>
          <a:xfrm>
            <a:off x="1661020" y="939683"/>
            <a:ext cx="1632883" cy="646331"/>
          </a:xfrm>
          <a:prstGeom prst="rect">
            <a:avLst/>
          </a:prstGeom>
          <a:noFill/>
        </p:spPr>
        <p:txBody>
          <a:bodyPr wrap="none" rtlCol="0">
            <a:spAutoFit/>
          </a:bodyPr>
          <a:lstStyle/>
          <a:p>
            <a:r>
              <a:rPr lang="en-US" dirty="0"/>
              <a:t>General tweaks</a:t>
            </a:r>
          </a:p>
          <a:p>
            <a:endParaRPr lang="en-US" dirty="0"/>
          </a:p>
        </p:txBody>
      </p:sp>
    </p:spTree>
    <p:extLst>
      <p:ext uri="{BB962C8B-B14F-4D97-AF65-F5344CB8AC3E}">
        <p14:creationId xmlns:p14="http://schemas.microsoft.com/office/powerpoint/2010/main" val="3257670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8AD0A-4EF5-A46D-477E-B6E66E7A7D81}"/>
              </a:ext>
            </a:extLst>
          </p:cNvPr>
          <p:cNvSpPr>
            <a:spLocks noGrp="1"/>
          </p:cNvSpPr>
          <p:nvPr>
            <p:ph type="title"/>
          </p:nvPr>
        </p:nvSpPr>
        <p:spPr>
          <a:xfrm>
            <a:off x="250970" y="-154993"/>
            <a:ext cx="10515600" cy="1325563"/>
          </a:xfrm>
        </p:spPr>
        <p:txBody>
          <a:bodyPr/>
          <a:lstStyle/>
          <a:p>
            <a:r>
              <a:rPr lang="en-US" dirty="0"/>
              <a:t>V 3.2</a:t>
            </a:r>
          </a:p>
        </p:txBody>
      </p:sp>
      <p:sp>
        <p:nvSpPr>
          <p:cNvPr id="3" name="Content Placeholder 2">
            <a:extLst>
              <a:ext uri="{FF2B5EF4-FFF2-40B4-BE49-F238E27FC236}">
                <a16:creationId xmlns:a16="http://schemas.microsoft.com/office/drawing/2014/main" id="{14B8F6CB-4789-FF1C-177C-535ADDF065CB}"/>
              </a:ext>
            </a:extLst>
          </p:cNvPr>
          <p:cNvSpPr>
            <a:spLocks noGrp="1"/>
          </p:cNvSpPr>
          <p:nvPr>
            <p:ph idx="1"/>
          </p:nvPr>
        </p:nvSpPr>
        <p:spPr>
          <a:xfrm>
            <a:off x="117447" y="2555468"/>
            <a:ext cx="10515600" cy="2008144"/>
          </a:xfrm>
        </p:spPr>
        <p:txBody>
          <a:bodyPr>
            <a:normAutofit fontScale="70000" lnSpcReduction="20000"/>
          </a:bodyPr>
          <a:lstStyle/>
          <a:p>
            <a:r>
              <a:rPr lang="en-US" sz="2000" dirty="0"/>
              <a:t>Changed gap reference from slide well on outer chamber to slide window on inner</a:t>
            </a:r>
          </a:p>
          <a:p>
            <a:r>
              <a:rPr lang="en-US" sz="2000" dirty="0"/>
              <a:t>Made port to slide window on inner chamber asymmetric in order to shrink inner chamber window and have area where protrusion can exist above frosted part of slide</a:t>
            </a:r>
          </a:p>
          <a:p>
            <a:r>
              <a:rPr lang="en-US" sz="2000" dirty="0"/>
              <a:t>Slide window is inset 18mm on frosted side w/ respect to slide well</a:t>
            </a:r>
          </a:p>
          <a:p>
            <a:r>
              <a:rPr lang="en-US" sz="2000" dirty="0"/>
              <a:t>Increased gap from port to slide window edge from 5mm to 10mm and from 5mm to 28mm on the frosted side</a:t>
            </a:r>
          </a:p>
          <a:p>
            <a:r>
              <a:rPr lang="en-US" sz="2000" dirty="0"/>
              <a:t>Mounting screw differences were actually 148.5mm and 98.5mm. Seems to have undershot by 1.5mm. Increased gaps to 151.5 and 101.5 respectively. </a:t>
            </a:r>
          </a:p>
          <a:p>
            <a:r>
              <a:rPr lang="en-US" sz="2000" dirty="0" err="1"/>
              <a:t>Hexnut</a:t>
            </a:r>
            <a:r>
              <a:rPr lang="en-US" sz="2000" dirty="0"/>
              <a:t> was a tad loose. Decreased socket diameter from 8.7 to 8.5mm. </a:t>
            </a:r>
          </a:p>
          <a:p>
            <a:endParaRPr lang="en-US" sz="2000" dirty="0"/>
          </a:p>
        </p:txBody>
      </p:sp>
      <p:sp>
        <p:nvSpPr>
          <p:cNvPr id="4" name="TextBox 3">
            <a:extLst>
              <a:ext uri="{FF2B5EF4-FFF2-40B4-BE49-F238E27FC236}">
                <a16:creationId xmlns:a16="http://schemas.microsoft.com/office/drawing/2014/main" id="{EDA1E844-976B-760F-137C-0BA7053011AB}"/>
              </a:ext>
            </a:extLst>
          </p:cNvPr>
          <p:cNvSpPr txBox="1"/>
          <p:nvPr/>
        </p:nvSpPr>
        <p:spPr>
          <a:xfrm>
            <a:off x="117447" y="981512"/>
            <a:ext cx="11392250" cy="923330"/>
          </a:xfrm>
          <a:prstGeom prst="rect">
            <a:avLst/>
          </a:prstGeom>
          <a:noFill/>
        </p:spPr>
        <p:txBody>
          <a:bodyPr wrap="square" rtlCol="0">
            <a:spAutoFit/>
          </a:bodyPr>
          <a:lstStyle/>
          <a:p>
            <a:r>
              <a:rPr lang="en-US" dirty="0"/>
              <a:t>Primary objective on this revision is to increase FEP window robustness on inner chamber and create a protrusion on the portion directly over the frosted label on the slide. This will press down onto that portion and keep it in place during acquisitions. </a:t>
            </a:r>
          </a:p>
        </p:txBody>
      </p:sp>
    </p:spTree>
    <p:extLst>
      <p:ext uri="{BB962C8B-B14F-4D97-AF65-F5344CB8AC3E}">
        <p14:creationId xmlns:p14="http://schemas.microsoft.com/office/powerpoint/2010/main" val="211488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9260-B43D-0EF6-2E32-63B8B0DCA863}"/>
              </a:ext>
            </a:extLst>
          </p:cNvPr>
          <p:cNvSpPr>
            <a:spLocks noGrp="1"/>
          </p:cNvSpPr>
          <p:nvPr>
            <p:ph type="title"/>
          </p:nvPr>
        </p:nvSpPr>
        <p:spPr>
          <a:xfrm>
            <a:off x="653642" y="71510"/>
            <a:ext cx="10515600" cy="884835"/>
          </a:xfrm>
        </p:spPr>
        <p:txBody>
          <a:bodyPr/>
          <a:lstStyle/>
          <a:p>
            <a:r>
              <a:rPr lang="en-US" dirty="0"/>
              <a:t>V3.3 </a:t>
            </a:r>
          </a:p>
        </p:txBody>
      </p:sp>
      <p:sp>
        <p:nvSpPr>
          <p:cNvPr id="3" name="Content Placeholder 2">
            <a:extLst>
              <a:ext uri="{FF2B5EF4-FFF2-40B4-BE49-F238E27FC236}">
                <a16:creationId xmlns:a16="http://schemas.microsoft.com/office/drawing/2014/main" id="{98176499-A327-7885-5AF4-52E2E1D0C82D}"/>
              </a:ext>
            </a:extLst>
          </p:cNvPr>
          <p:cNvSpPr>
            <a:spLocks noGrp="1"/>
          </p:cNvSpPr>
          <p:nvPr>
            <p:ph idx="1"/>
          </p:nvPr>
        </p:nvSpPr>
        <p:spPr>
          <a:xfrm>
            <a:off x="519418" y="956345"/>
            <a:ext cx="10515600" cy="1060188"/>
          </a:xfrm>
        </p:spPr>
        <p:txBody>
          <a:bodyPr/>
          <a:lstStyle/>
          <a:p>
            <a:r>
              <a:rPr lang="en-US" dirty="0"/>
              <a:t>Shrunk overall dimensions to smallest possible over the slide to reduce volume of fluid needed. </a:t>
            </a:r>
          </a:p>
        </p:txBody>
      </p:sp>
      <p:sp>
        <p:nvSpPr>
          <p:cNvPr id="4" name="TextBox 3">
            <a:extLst>
              <a:ext uri="{FF2B5EF4-FFF2-40B4-BE49-F238E27FC236}">
                <a16:creationId xmlns:a16="http://schemas.microsoft.com/office/drawing/2014/main" id="{63392286-C82B-B6FF-B058-1096149A2110}"/>
              </a:ext>
            </a:extLst>
          </p:cNvPr>
          <p:cNvSpPr txBox="1"/>
          <p:nvPr/>
        </p:nvSpPr>
        <p:spPr>
          <a:xfrm>
            <a:off x="487959" y="1921079"/>
            <a:ext cx="112160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Shrunk slide well length from 26mm to 25.8 to slightly tighten socket. </a:t>
            </a:r>
          </a:p>
          <a:p>
            <a:pPr marL="285750" indent="-285750">
              <a:buFont typeface="Arial" panose="020B0604020202020204" pitchFamily="34" charset="0"/>
              <a:buChar char="•"/>
            </a:pPr>
            <a:r>
              <a:rPr lang="en-US" dirty="0"/>
              <a:t>Shrunk inner socket width and length from 130mm and 55mm to 105 and 42mm. </a:t>
            </a:r>
          </a:p>
          <a:p>
            <a:pPr marL="285750" indent="-285750">
              <a:buFont typeface="Arial" panose="020B0604020202020204" pitchFamily="34" charset="0"/>
              <a:buChar char="•"/>
            </a:pPr>
            <a:r>
              <a:rPr lang="en-US" dirty="0"/>
              <a:t>Port cutout width changed from 15mm to 6mm</a:t>
            </a:r>
          </a:p>
          <a:p>
            <a:pPr marL="285750" indent="-285750">
              <a:buFont typeface="Arial" panose="020B0604020202020204" pitchFamily="34" charset="0"/>
              <a:buChar char="•"/>
            </a:pPr>
            <a:r>
              <a:rPr lang="en-US" dirty="0"/>
              <a:t>Fluid height reduced from 0.2mm to 0.1mm</a:t>
            </a:r>
          </a:p>
          <a:p>
            <a:pPr marL="285750" indent="-285750">
              <a:buFont typeface="Arial" panose="020B0604020202020204" pitchFamily="34" charset="0"/>
              <a:buChar char="•"/>
            </a:pPr>
            <a:r>
              <a:rPr lang="en-US" dirty="0"/>
              <a:t>Port to slide well gap reduced from 10mm to 3mm.</a:t>
            </a:r>
          </a:p>
          <a:p>
            <a:pPr marL="285750" indent="-285750">
              <a:buFont typeface="Arial" panose="020B0604020202020204" pitchFamily="34" charset="0"/>
              <a:buChar char="•"/>
            </a:pPr>
            <a:r>
              <a:rPr lang="en-US" dirty="0"/>
              <a:t>Port riser side dropped from 10mm to 9mm</a:t>
            </a:r>
          </a:p>
          <a:p>
            <a:pPr marL="285750" indent="-285750">
              <a:buFont typeface="Arial" panose="020B0604020202020204" pitchFamily="34" charset="0"/>
              <a:buChar char="•"/>
            </a:pPr>
            <a:r>
              <a:rPr lang="en-US" dirty="0"/>
              <a:t>Inner socket </a:t>
            </a:r>
            <a:r>
              <a:rPr lang="en-US" dirty="0" err="1"/>
              <a:t>oring</a:t>
            </a:r>
            <a:r>
              <a:rPr lang="en-US" dirty="0"/>
              <a:t> height above ground increased from 3mm to 4.5mm.</a:t>
            </a:r>
          </a:p>
          <a:p>
            <a:pPr marL="285750" indent="-285750">
              <a:buFont typeface="Arial" panose="020B0604020202020204" pitchFamily="34" charset="0"/>
              <a:buChar char="•"/>
            </a:pPr>
            <a:r>
              <a:rPr lang="en-US" dirty="0"/>
              <a:t>Added in part to calculate projected fluid volume needed</a:t>
            </a:r>
          </a:p>
          <a:p>
            <a:pPr marL="285750" indent="-285750">
              <a:buFont typeface="Arial" panose="020B0604020202020204" pitchFamily="34" charset="0"/>
              <a:buChar char="•"/>
            </a:pPr>
            <a:r>
              <a:rPr lang="en-US" dirty="0"/>
              <a:t>Reduced gap between mounting screw and </a:t>
            </a:r>
            <a:r>
              <a:rPr lang="en-US" dirty="0" err="1"/>
              <a:t>hexnut</a:t>
            </a:r>
            <a:r>
              <a:rPr lang="en-US" dirty="0"/>
              <a:t> from 6mm to 3mm</a:t>
            </a:r>
          </a:p>
          <a:p>
            <a:pPr marL="285750" indent="-285750">
              <a:buFont typeface="Arial" panose="020B0604020202020204" pitchFamily="34" charset="0"/>
              <a:buChar char="•"/>
            </a:pPr>
            <a:r>
              <a:rPr lang="en-US" dirty="0"/>
              <a:t>Reduced outer chamber width and length from 165mm and 85mm to 130mm and 60mm</a:t>
            </a:r>
          </a:p>
          <a:p>
            <a:pPr marL="285750" indent="-285750">
              <a:buFont typeface="Arial" panose="020B0604020202020204" pitchFamily="34" charset="0"/>
              <a:buChar char="•"/>
            </a:pPr>
            <a:r>
              <a:rPr lang="en-US" dirty="0"/>
              <a:t>Reduced mounting screw separation length and width from 126.5 and 101.5 to 126.5 and 76.5mm</a:t>
            </a:r>
          </a:p>
          <a:p>
            <a:pPr marL="285750" indent="-285750">
              <a:buFont typeface="Arial" panose="020B0604020202020204" pitchFamily="34" charset="0"/>
              <a:buChar char="•"/>
            </a:pPr>
            <a:r>
              <a:rPr lang="en-US" dirty="0"/>
              <a:t>Reduced mounting plate width and length from 115mm to 90mm (width scaled with outer chamber width as width plus 2mm. </a:t>
            </a:r>
          </a:p>
          <a:p>
            <a:pPr marL="285750" indent="-285750">
              <a:buFont typeface="Arial" panose="020B0604020202020204" pitchFamily="34" charset="0"/>
              <a:buChar char="•"/>
            </a:pPr>
            <a:r>
              <a:rPr lang="en-US" dirty="0"/>
              <a:t>Reduced outer chamber wall thickness from 10mm to 8mm. </a:t>
            </a:r>
          </a:p>
          <a:p>
            <a:pPr marL="285750" indent="-285750">
              <a:buFont typeface="Arial" panose="020B0604020202020204" pitchFamily="34" charset="0"/>
              <a:buChar char="•"/>
            </a:pPr>
            <a:r>
              <a:rPr lang="en-US" dirty="0"/>
              <a:t>Overall needed fluid volume dropped from 1.3mL to 0.35mL</a:t>
            </a:r>
          </a:p>
          <a:p>
            <a:pPr marL="285750" indent="-285750">
              <a:buFont typeface="Arial" panose="020B0604020202020204" pitchFamily="34" charset="0"/>
              <a:buChar char="•"/>
            </a:pPr>
            <a:r>
              <a:rPr lang="en-US" dirty="0"/>
              <a:t>Glitched in chamfering inner socket (actually chamfered bottom part, but this should effect much).  </a:t>
            </a:r>
          </a:p>
        </p:txBody>
      </p:sp>
    </p:spTree>
    <p:extLst>
      <p:ext uri="{BB962C8B-B14F-4D97-AF65-F5344CB8AC3E}">
        <p14:creationId xmlns:p14="http://schemas.microsoft.com/office/powerpoint/2010/main" val="2589364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53EE6-88BB-0B33-4361-91912B31F142}"/>
              </a:ext>
            </a:extLst>
          </p:cNvPr>
          <p:cNvSpPr>
            <a:spLocks noGrp="1"/>
          </p:cNvSpPr>
          <p:nvPr>
            <p:ph type="title"/>
          </p:nvPr>
        </p:nvSpPr>
        <p:spPr>
          <a:xfrm>
            <a:off x="212066" y="0"/>
            <a:ext cx="1456426" cy="540649"/>
          </a:xfrm>
        </p:spPr>
        <p:txBody>
          <a:bodyPr>
            <a:normAutofit fontScale="90000"/>
          </a:bodyPr>
          <a:lstStyle/>
          <a:p>
            <a:r>
              <a:rPr lang="en-US" dirty="0"/>
              <a:t>V3.4</a:t>
            </a:r>
          </a:p>
        </p:txBody>
      </p:sp>
      <p:sp>
        <p:nvSpPr>
          <p:cNvPr id="4" name="TextBox 3">
            <a:extLst>
              <a:ext uri="{FF2B5EF4-FFF2-40B4-BE49-F238E27FC236}">
                <a16:creationId xmlns:a16="http://schemas.microsoft.com/office/drawing/2014/main" id="{0377F3E4-D7CF-901C-F10C-DF603FBAAA5B}"/>
              </a:ext>
            </a:extLst>
          </p:cNvPr>
          <p:cNvSpPr txBox="1"/>
          <p:nvPr/>
        </p:nvSpPr>
        <p:spPr>
          <a:xfrm>
            <a:off x="633785" y="724619"/>
            <a:ext cx="11313800" cy="646331"/>
          </a:xfrm>
          <a:prstGeom prst="rect">
            <a:avLst/>
          </a:prstGeom>
          <a:noFill/>
        </p:spPr>
        <p:txBody>
          <a:bodyPr wrap="square" rtlCol="0">
            <a:spAutoFit/>
          </a:bodyPr>
          <a:lstStyle/>
          <a:p>
            <a:r>
              <a:rPr lang="en-US" dirty="0"/>
              <a:t>Expanded out inner socket fillets to get a better </a:t>
            </a:r>
            <a:r>
              <a:rPr lang="en-US" dirty="0" err="1"/>
              <a:t>oring</a:t>
            </a:r>
            <a:r>
              <a:rPr lang="en-US" dirty="0"/>
              <a:t> seal. I will also eliminate the top part of the inner socket </a:t>
            </a:r>
            <a:r>
              <a:rPr lang="en-US" dirty="0" err="1"/>
              <a:t>oring</a:t>
            </a:r>
            <a:r>
              <a:rPr lang="en-US" dirty="0"/>
              <a:t> socket.  Additionally, remove </a:t>
            </a:r>
            <a:r>
              <a:rPr lang="en-US" dirty="0" err="1"/>
              <a:t>oring</a:t>
            </a:r>
            <a:r>
              <a:rPr lang="en-US" dirty="0"/>
              <a:t> from inner chamber and reduce inner socket chamber width</a:t>
            </a:r>
          </a:p>
        </p:txBody>
      </p:sp>
      <p:sp>
        <p:nvSpPr>
          <p:cNvPr id="6" name="TextBox 5">
            <a:extLst>
              <a:ext uri="{FF2B5EF4-FFF2-40B4-BE49-F238E27FC236}">
                <a16:creationId xmlns:a16="http://schemas.microsoft.com/office/drawing/2014/main" id="{E0F17462-193D-3EBC-DE8C-B6DE5D2502CA}"/>
              </a:ext>
            </a:extLst>
          </p:cNvPr>
          <p:cNvSpPr txBox="1"/>
          <p:nvPr/>
        </p:nvSpPr>
        <p:spPr>
          <a:xfrm>
            <a:off x="633785" y="1699403"/>
            <a:ext cx="8184228" cy="2585323"/>
          </a:xfrm>
          <a:prstGeom prst="rect">
            <a:avLst/>
          </a:prstGeom>
          <a:noFill/>
        </p:spPr>
        <p:txBody>
          <a:bodyPr wrap="none" rtlCol="0">
            <a:spAutoFit/>
          </a:bodyPr>
          <a:lstStyle/>
          <a:p>
            <a:pPr marL="285750" indent="-285750">
              <a:buFont typeface="Arial" panose="020B0604020202020204" pitchFamily="34" charset="0"/>
              <a:buChar char="•"/>
            </a:pPr>
            <a:r>
              <a:rPr lang="en-US" dirty="0"/>
              <a:t>Fixed order of operation (</a:t>
            </a:r>
            <a:r>
              <a:rPr lang="en-US" dirty="0" err="1"/>
              <a:t>ie</a:t>
            </a:r>
            <a:r>
              <a:rPr lang="en-US" dirty="0"/>
              <a:t> make inner before outer) for channel and socket fillets</a:t>
            </a:r>
          </a:p>
          <a:p>
            <a:pPr marL="285750" indent="-285750">
              <a:buFont typeface="Arial" panose="020B0604020202020204" pitchFamily="34" charset="0"/>
              <a:buChar char="•"/>
            </a:pPr>
            <a:r>
              <a:rPr lang="en-US" dirty="0"/>
              <a:t>Eliminate slide protrusion</a:t>
            </a:r>
          </a:p>
          <a:p>
            <a:pPr marL="285750" indent="-285750">
              <a:buFont typeface="Arial" panose="020B0604020202020204" pitchFamily="34" charset="0"/>
              <a:buChar char="•"/>
            </a:pPr>
            <a:r>
              <a:rPr lang="en-US" dirty="0"/>
              <a:t>Changed </a:t>
            </a:r>
            <a:r>
              <a:rPr lang="en-US" dirty="0" err="1"/>
              <a:t>innersocket</a:t>
            </a:r>
            <a:r>
              <a:rPr lang="en-US" dirty="0"/>
              <a:t> fillet to 20mm</a:t>
            </a:r>
          </a:p>
          <a:p>
            <a:pPr marL="285750" indent="-285750">
              <a:buFont typeface="Arial" panose="020B0604020202020204" pitchFamily="34" charset="0"/>
              <a:buChar char="•"/>
            </a:pPr>
            <a:r>
              <a:rPr lang="en-US" dirty="0"/>
              <a:t>Changed </a:t>
            </a:r>
            <a:r>
              <a:rPr lang="en-US" dirty="0" err="1"/>
              <a:t>oring</a:t>
            </a:r>
            <a:r>
              <a:rPr lang="en-US" dirty="0"/>
              <a:t> fillet to 13.7mm. </a:t>
            </a:r>
          </a:p>
          <a:p>
            <a:pPr marL="285750" indent="-285750">
              <a:buFont typeface="Arial" panose="020B0604020202020204" pitchFamily="34" charset="0"/>
              <a:buChar char="•"/>
            </a:pPr>
            <a:r>
              <a:rPr lang="en-US" dirty="0"/>
              <a:t>Changed socket thickness to 4mm</a:t>
            </a:r>
          </a:p>
          <a:p>
            <a:pPr marL="285750" indent="-285750">
              <a:buFont typeface="Arial" panose="020B0604020202020204" pitchFamily="34" charset="0"/>
              <a:buChar char="•"/>
            </a:pPr>
            <a:r>
              <a:rPr lang="en-US" dirty="0"/>
              <a:t>Altered length and width of both the outer chamber and inner chamber socket</a:t>
            </a:r>
          </a:p>
          <a:p>
            <a:pPr marL="285750" indent="-285750">
              <a:buFont typeface="Arial" panose="020B0604020202020204" pitchFamily="34" charset="0"/>
              <a:buChar char="•"/>
            </a:pPr>
            <a:r>
              <a:rPr lang="en-US" dirty="0"/>
              <a:t>Removed </a:t>
            </a:r>
            <a:r>
              <a:rPr lang="en-US" dirty="0" err="1"/>
              <a:t>oring</a:t>
            </a:r>
            <a:r>
              <a:rPr lang="en-US" dirty="0"/>
              <a:t> from inner chamber</a:t>
            </a:r>
          </a:p>
          <a:p>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557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35463-CA6D-B8EB-EED1-696860561C93}"/>
              </a:ext>
            </a:extLst>
          </p:cNvPr>
          <p:cNvSpPr>
            <a:spLocks noGrp="1"/>
          </p:cNvSpPr>
          <p:nvPr>
            <p:ph type="title"/>
          </p:nvPr>
        </p:nvSpPr>
        <p:spPr>
          <a:xfrm>
            <a:off x="838200" y="365125"/>
            <a:ext cx="10515600" cy="626913"/>
          </a:xfrm>
        </p:spPr>
        <p:txBody>
          <a:bodyPr>
            <a:normAutofit fontScale="90000"/>
          </a:bodyPr>
          <a:lstStyle/>
          <a:p>
            <a:r>
              <a:rPr lang="en-US" dirty="0"/>
              <a:t>V3.5</a:t>
            </a:r>
          </a:p>
        </p:txBody>
      </p:sp>
      <p:sp>
        <p:nvSpPr>
          <p:cNvPr id="3" name="Content Placeholder 2">
            <a:extLst>
              <a:ext uri="{FF2B5EF4-FFF2-40B4-BE49-F238E27FC236}">
                <a16:creationId xmlns:a16="http://schemas.microsoft.com/office/drawing/2014/main" id="{C5FF9930-39CC-3B83-5529-D6C056F3BB1A}"/>
              </a:ext>
            </a:extLst>
          </p:cNvPr>
          <p:cNvSpPr>
            <a:spLocks noGrp="1"/>
          </p:cNvSpPr>
          <p:nvPr>
            <p:ph idx="1"/>
          </p:nvPr>
        </p:nvSpPr>
        <p:spPr>
          <a:xfrm>
            <a:off x="838200" y="1086928"/>
            <a:ext cx="10515600" cy="1026544"/>
          </a:xfrm>
        </p:spPr>
        <p:txBody>
          <a:bodyPr>
            <a:normAutofit fontScale="92500" lnSpcReduction="10000"/>
          </a:bodyPr>
          <a:lstStyle/>
          <a:p>
            <a:pPr marL="0" indent="0">
              <a:buNone/>
            </a:pPr>
            <a:r>
              <a:rPr lang="en-US" sz="1600" dirty="0"/>
              <a:t>This is a major change. Lateral </a:t>
            </a:r>
            <a:r>
              <a:rPr lang="en-US" sz="1600" dirty="0" err="1"/>
              <a:t>oring</a:t>
            </a:r>
            <a:r>
              <a:rPr lang="en-US" sz="1600" dirty="0"/>
              <a:t> was swapped for a compression gasket that is laid on the slide’s face. Gasket will be made from parafilm which is around 100-120um thick. Second major change was to make the inner chamber a two part system and made a kinematic mount for it. Its not super exact, but inner chamber tilt was anticipated to be the most important part. Centering magnets should get within micron ranges which is more than sufficient to get the slide tilt within 50% the depth of View which is 1 micron over a FOV. </a:t>
            </a:r>
          </a:p>
        </p:txBody>
      </p:sp>
      <p:sp>
        <p:nvSpPr>
          <p:cNvPr id="4" name="TextBox 3">
            <a:extLst>
              <a:ext uri="{FF2B5EF4-FFF2-40B4-BE49-F238E27FC236}">
                <a16:creationId xmlns:a16="http://schemas.microsoft.com/office/drawing/2014/main" id="{444E3C95-94B3-F27D-12B7-3C1C8CC8C6AC}"/>
              </a:ext>
            </a:extLst>
          </p:cNvPr>
          <p:cNvSpPr txBox="1"/>
          <p:nvPr/>
        </p:nvSpPr>
        <p:spPr>
          <a:xfrm>
            <a:off x="439947" y="2113472"/>
            <a:ext cx="1157664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Swapped inner chamber to be a two piece system with 6 screws for compression. Both </a:t>
            </a:r>
            <a:r>
              <a:rPr lang="en-US" dirty="0" err="1"/>
              <a:t>hexnuts</a:t>
            </a:r>
            <a:r>
              <a:rPr lang="en-US" dirty="0"/>
              <a:t> and heads are all inset</a:t>
            </a:r>
          </a:p>
          <a:p>
            <a:pPr marL="285750" indent="-285750">
              <a:buFont typeface="Arial" panose="020B0604020202020204" pitchFamily="34" charset="0"/>
              <a:buChar char="•"/>
            </a:pPr>
            <a:r>
              <a:rPr lang="en-US" dirty="0"/>
              <a:t>Made slide 0.5mm higher in socket so that slide surface is higher than anything else on bottom inner chamber so then the upper portion will contact it first, making compression with a gasket possible.</a:t>
            </a:r>
          </a:p>
          <a:p>
            <a:pPr marL="285750" indent="-285750">
              <a:buFont typeface="Arial" panose="020B0604020202020204" pitchFamily="34" charset="0"/>
              <a:buChar char="•"/>
            </a:pPr>
            <a:r>
              <a:rPr lang="en-US" dirty="0"/>
              <a:t>Made kinematic mount with two sets of centering magnets. Magnets mounted with screws and outer chamber has inset deep enough to hold both magnets with a gap between to weaken them around 2 fold. Tracks with magnets are longer than need be so the inner chamber can be shifted to one side to break mag bond better and more easily. </a:t>
            </a:r>
          </a:p>
          <a:p>
            <a:pPr marL="285750" indent="-285750">
              <a:buFont typeface="Arial" panose="020B0604020202020204" pitchFamily="34" charset="0"/>
              <a:buChar char="•"/>
            </a:pPr>
            <a:r>
              <a:rPr lang="en-US" dirty="0"/>
              <a:t>Rebuilt entire CAD model to generate this V 3.5 model.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016083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ACE51-6219-25FB-DC5B-FD74FCC7CFC6}"/>
              </a:ext>
            </a:extLst>
          </p:cNvPr>
          <p:cNvSpPr>
            <a:spLocks noGrp="1"/>
          </p:cNvSpPr>
          <p:nvPr>
            <p:ph type="title"/>
          </p:nvPr>
        </p:nvSpPr>
        <p:spPr>
          <a:xfrm>
            <a:off x="122208" y="0"/>
            <a:ext cx="10515600" cy="1325563"/>
          </a:xfrm>
        </p:spPr>
        <p:txBody>
          <a:bodyPr/>
          <a:lstStyle/>
          <a:p>
            <a:r>
              <a:rPr lang="en-US" dirty="0"/>
              <a:t>V 3.6</a:t>
            </a:r>
          </a:p>
        </p:txBody>
      </p:sp>
      <p:sp>
        <p:nvSpPr>
          <p:cNvPr id="3" name="Content Placeholder 2">
            <a:extLst>
              <a:ext uri="{FF2B5EF4-FFF2-40B4-BE49-F238E27FC236}">
                <a16:creationId xmlns:a16="http://schemas.microsoft.com/office/drawing/2014/main" id="{5F64FAD0-3186-4120-45E9-F756E063CC20}"/>
              </a:ext>
            </a:extLst>
          </p:cNvPr>
          <p:cNvSpPr>
            <a:spLocks noGrp="1"/>
          </p:cNvSpPr>
          <p:nvPr>
            <p:ph idx="1"/>
          </p:nvPr>
        </p:nvSpPr>
        <p:spPr>
          <a:xfrm>
            <a:off x="311988" y="1023369"/>
            <a:ext cx="11195650" cy="1090103"/>
          </a:xfrm>
        </p:spPr>
        <p:txBody>
          <a:bodyPr>
            <a:normAutofit fontScale="92500" lnSpcReduction="10000"/>
          </a:bodyPr>
          <a:lstStyle/>
          <a:p>
            <a:pPr marL="0" indent="0">
              <a:buNone/>
            </a:pPr>
            <a:r>
              <a:rPr lang="en-US" sz="1800" dirty="0"/>
              <a:t>Minor refinements to inner chamber model. Increasing window inset to increase glue surface and increasing its depth to make sure the window does not touch the slide in any point as the glue can cause it to tilt. </a:t>
            </a:r>
          </a:p>
          <a:p>
            <a:pPr marL="0" indent="0">
              <a:buNone/>
            </a:pPr>
            <a:r>
              <a:rPr lang="en-US" sz="1800" dirty="0"/>
              <a:t>Outer chamber will be modified to encasing the lower magnets with the Teflon washer placed in a socket above them with a small reveal of the washer.</a:t>
            </a:r>
          </a:p>
        </p:txBody>
      </p:sp>
      <p:sp>
        <p:nvSpPr>
          <p:cNvPr id="4" name="TextBox 3">
            <a:extLst>
              <a:ext uri="{FF2B5EF4-FFF2-40B4-BE49-F238E27FC236}">
                <a16:creationId xmlns:a16="http://schemas.microsoft.com/office/drawing/2014/main" id="{E111B1CC-F8CF-D2A7-BF1A-D39BBA01E48A}"/>
              </a:ext>
            </a:extLst>
          </p:cNvPr>
          <p:cNvSpPr txBox="1"/>
          <p:nvPr/>
        </p:nvSpPr>
        <p:spPr>
          <a:xfrm>
            <a:off x="681487" y="2286000"/>
            <a:ext cx="11421373" cy="3139321"/>
          </a:xfrm>
          <a:prstGeom prst="rect">
            <a:avLst/>
          </a:prstGeom>
          <a:noFill/>
        </p:spPr>
        <p:txBody>
          <a:bodyPr wrap="square" rtlCol="0">
            <a:spAutoFit/>
          </a:bodyPr>
          <a:lstStyle/>
          <a:p>
            <a:pPr marL="285750" indent="-285750">
              <a:buFont typeface="Arial" panose="020B0604020202020204" pitchFamily="34" charset="0"/>
              <a:buChar char="•"/>
            </a:pPr>
            <a:r>
              <a:rPr lang="en-US" dirty="0"/>
              <a:t>Decreased window width from 45mm to 43mm</a:t>
            </a:r>
          </a:p>
          <a:p>
            <a:pPr marL="285750" indent="-285750">
              <a:buFont typeface="Arial" panose="020B0604020202020204" pitchFamily="34" charset="0"/>
              <a:buChar char="•"/>
            </a:pPr>
            <a:r>
              <a:rPr lang="en-US" dirty="0"/>
              <a:t>Increased window ledge from 2mm to 5mm</a:t>
            </a:r>
          </a:p>
          <a:p>
            <a:pPr marL="285750" indent="-285750">
              <a:buFont typeface="Arial" panose="020B0604020202020204" pitchFamily="34" charset="0"/>
              <a:buChar char="•"/>
            </a:pPr>
            <a:r>
              <a:rPr lang="en-US" dirty="0"/>
              <a:t>Converted mag inset from </a:t>
            </a:r>
            <a:r>
              <a:rPr lang="en-US" dirty="0" err="1"/>
              <a:t>rect</a:t>
            </a:r>
            <a:r>
              <a:rPr lang="en-US" dirty="0"/>
              <a:t> to circle and fixed diameter at 26.5mm which is enough to just contain the magnet itself</a:t>
            </a:r>
          </a:p>
          <a:p>
            <a:pPr marL="285750" indent="-285750">
              <a:buFont typeface="Arial" panose="020B0604020202020204" pitchFamily="34" charset="0"/>
              <a:buChar char="•"/>
            </a:pPr>
            <a:r>
              <a:rPr lang="en-US" dirty="0"/>
              <a:t>Reduced mag inset depth from 8mm to 4.4mm which projects for 0.8mm of washer to be exposed.</a:t>
            </a:r>
          </a:p>
          <a:p>
            <a:pPr marL="285750" indent="-285750">
              <a:buFont typeface="Arial" panose="020B0604020202020204" pitchFamily="34" charset="0"/>
              <a:buChar char="•"/>
            </a:pPr>
            <a:r>
              <a:rPr lang="en-US" dirty="0"/>
              <a:t>Reduced </a:t>
            </a:r>
            <a:r>
              <a:rPr lang="en-US" dirty="0" err="1"/>
              <a:t>dia</a:t>
            </a:r>
            <a:r>
              <a:rPr lang="en-US" dirty="0"/>
              <a:t> of </a:t>
            </a:r>
            <a:r>
              <a:rPr lang="en-US" dirty="0" err="1"/>
              <a:t>hexnuts</a:t>
            </a:r>
            <a:r>
              <a:rPr lang="en-US" dirty="0"/>
              <a:t> from 8.5 to 8.3mm</a:t>
            </a:r>
          </a:p>
          <a:p>
            <a:pPr marL="285750" indent="-285750">
              <a:buFont typeface="Arial" panose="020B0604020202020204" pitchFamily="34" charset="0"/>
              <a:buChar char="•"/>
            </a:pPr>
            <a:r>
              <a:rPr lang="en-US" dirty="0"/>
              <a:t>Increase outer height from 40 to 41.6mm to increase fluid over top of chamber to 5mm. </a:t>
            </a:r>
          </a:p>
          <a:p>
            <a:pPr marL="285750" indent="-285750">
              <a:buFont typeface="Arial" panose="020B0604020202020204" pitchFamily="34" charset="0"/>
              <a:buChar char="•"/>
            </a:pPr>
            <a:r>
              <a:rPr lang="en-US" dirty="0"/>
              <a:t>Increased depth (and thus decreased bottom thickness) to 25mm from 20mm. (bottom went from 20mm to 16.6mm). The inset is shallower so the bottom can be thinner. </a:t>
            </a:r>
          </a:p>
          <a:p>
            <a:pPr marL="285750" indent="-285750">
              <a:buFont typeface="Arial" panose="020B0604020202020204" pitchFamily="34" charset="0"/>
              <a:buChar char="•"/>
            </a:pPr>
            <a:r>
              <a:rPr lang="en-US" dirty="0"/>
              <a:t>Decreased magnet mounting screw </a:t>
            </a:r>
            <a:r>
              <a:rPr lang="en-US" dirty="0" err="1"/>
              <a:t>dia</a:t>
            </a:r>
            <a:r>
              <a:rPr lang="en-US" dirty="0"/>
              <a:t> from 4.5 to 3.5mm</a:t>
            </a:r>
          </a:p>
          <a:p>
            <a:pPr marL="285750" indent="-285750">
              <a:buFont typeface="Arial" panose="020B0604020202020204" pitchFamily="34" charset="0"/>
              <a:buChar char="•"/>
            </a:pPr>
            <a:r>
              <a:rPr lang="en-US" dirty="0"/>
              <a:t>Decreased hex nut </a:t>
            </a:r>
            <a:r>
              <a:rPr lang="en-US" dirty="0" err="1"/>
              <a:t>dia</a:t>
            </a:r>
            <a:r>
              <a:rPr lang="en-US" dirty="0"/>
              <a:t> for inner </a:t>
            </a:r>
            <a:r>
              <a:rPr lang="en-US"/>
              <a:t>bottom chamber from 6.9mm to 6.6mm</a:t>
            </a:r>
            <a:endParaRPr lang="en-US" dirty="0"/>
          </a:p>
        </p:txBody>
      </p:sp>
    </p:spTree>
    <p:extLst>
      <p:ext uri="{BB962C8B-B14F-4D97-AF65-F5344CB8AC3E}">
        <p14:creationId xmlns:p14="http://schemas.microsoft.com/office/powerpoint/2010/main" val="291037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6B6DA-DF87-2961-DE98-817AF7F30592}"/>
              </a:ext>
            </a:extLst>
          </p:cNvPr>
          <p:cNvSpPr>
            <a:spLocks noGrp="1"/>
          </p:cNvSpPr>
          <p:nvPr>
            <p:ph type="title"/>
          </p:nvPr>
        </p:nvSpPr>
        <p:spPr>
          <a:xfrm>
            <a:off x="432758" y="-161086"/>
            <a:ext cx="10515600" cy="1325563"/>
          </a:xfrm>
        </p:spPr>
        <p:txBody>
          <a:bodyPr/>
          <a:lstStyle/>
          <a:p>
            <a:r>
              <a:rPr lang="en-US" dirty="0"/>
              <a:t>V3.7 </a:t>
            </a:r>
          </a:p>
        </p:txBody>
      </p:sp>
      <p:sp>
        <p:nvSpPr>
          <p:cNvPr id="3" name="Content Placeholder 2">
            <a:extLst>
              <a:ext uri="{FF2B5EF4-FFF2-40B4-BE49-F238E27FC236}">
                <a16:creationId xmlns:a16="http://schemas.microsoft.com/office/drawing/2014/main" id="{A0A0D4D8-7556-8835-3ACD-0AD8950B5038}"/>
              </a:ext>
            </a:extLst>
          </p:cNvPr>
          <p:cNvSpPr>
            <a:spLocks noGrp="1"/>
          </p:cNvSpPr>
          <p:nvPr>
            <p:ph idx="1"/>
          </p:nvPr>
        </p:nvSpPr>
        <p:spPr>
          <a:xfrm>
            <a:off x="432758" y="1083753"/>
            <a:ext cx="10515600" cy="969334"/>
          </a:xfrm>
        </p:spPr>
        <p:txBody>
          <a:bodyPr>
            <a:normAutofit fontScale="92500"/>
          </a:bodyPr>
          <a:lstStyle/>
          <a:p>
            <a:pPr marL="0" indent="0">
              <a:buNone/>
            </a:pPr>
            <a:r>
              <a:rPr lang="en-US" sz="1600" dirty="0"/>
              <a:t>Alternate design where the inner chamber upper portion is not form fitting around its bottom. The ends are open and a mount is placed on its top which binds to FEP film and using bolts, causes it to tighten. This makes a nice smooth surface on the upper made out of FEP film. The bottom now has the slide inset 100um so the upper can make contact with it for a seal. The inner bottom chamber also has a new pipe system so the fluid can be pushed completely through it and not the inner upper as it was before. </a:t>
            </a:r>
          </a:p>
        </p:txBody>
      </p:sp>
    </p:spTree>
    <p:extLst>
      <p:ext uri="{BB962C8B-B14F-4D97-AF65-F5344CB8AC3E}">
        <p14:creationId xmlns:p14="http://schemas.microsoft.com/office/powerpoint/2010/main" val="301185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A80CA-72EB-0F48-54F8-DCFF256570B2}"/>
              </a:ext>
            </a:extLst>
          </p:cNvPr>
          <p:cNvSpPr>
            <a:spLocks noGrp="1"/>
          </p:cNvSpPr>
          <p:nvPr>
            <p:ph type="title"/>
          </p:nvPr>
        </p:nvSpPr>
        <p:spPr>
          <a:xfrm>
            <a:off x="432758" y="-152460"/>
            <a:ext cx="10515600" cy="1325563"/>
          </a:xfrm>
        </p:spPr>
        <p:txBody>
          <a:bodyPr/>
          <a:lstStyle/>
          <a:p>
            <a:r>
              <a:rPr lang="en-US" dirty="0"/>
              <a:t>V4.0 </a:t>
            </a:r>
          </a:p>
        </p:txBody>
      </p:sp>
      <p:sp>
        <p:nvSpPr>
          <p:cNvPr id="3" name="Content Placeholder 2">
            <a:extLst>
              <a:ext uri="{FF2B5EF4-FFF2-40B4-BE49-F238E27FC236}">
                <a16:creationId xmlns:a16="http://schemas.microsoft.com/office/drawing/2014/main" id="{A34F2022-E3F4-3175-242E-95FEBF2421BF}"/>
              </a:ext>
            </a:extLst>
          </p:cNvPr>
          <p:cNvSpPr>
            <a:spLocks noGrp="1"/>
          </p:cNvSpPr>
          <p:nvPr>
            <p:ph idx="1"/>
          </p:nvPr>
        </p:nvSpPr>
        <p:spPr>
          <a:xfrm>
            <a:off x="311988" y="911225"/>
            <a:ext cx="11368178" cy="908949"/>
          </a:xfrm>
        </p:spPr>
        <p:txBody>
          <a:bodyPr>
            <a:normAutofit/>
          </a:bodyPr>
          <a:lstStyle/>
          <a:p>
            <a:pPr marL="0" indent="0">
              <a:buNone/>
            </a:pPr>
            <a:r>
              <a:rPr lang="en-US" sz="1600" dirty="0"/>
              <a:t>This new version is heavily based on the 3.6 model and skips V3.7 revisions with several modifications to make it accommodate a microfluidic device on the slide. In addition, magnets will be placed below the slide to enhance the seal of the PDMS microfluidic device with the slide. </a:t>
            </a:r>
          </a:p>
        </p:txBody>
      </p:sp>
      <p:sp>
        <p:nvSpPr>
          <p:cNvPr id="4" name="TextBox 3">
            <a:extLst>
              <a:ext uri="{FF2B5EF4-FFF2-40B4-BE49-F238E27FC236}">
                <a16:creationId xmlns:a16="http://schemas.microsoft.com/office/drawing/2014/main" id="{B69B36C1-42B2-BE77-B4AC-A22F7A5B1E07}"/>
              </a:ext>
            </a:extLst>
          </p:cNvPr>
          <p:cNvSpPr txBox="1"/>
          <p:nvPr/>
        </p:nvSpPr>
        <p:spPr>
          <a:xfrm>
            <a:off x="664234" y="1635508"/>
            <a:ext cx="11215778" cy="3416320"/>
          </a:xfrm>
          <a:prstGeom prst="rect">
            <a:avLst/>
          </a:prstGeom>
          <a:noFill/>
        </p:spPr>
        <p:txBody>
          <a:bodyPr wrap="square" rtlCol="0">
            <a:spAutoFit/>
          </a:bodyPr>
          <a:lstStyle/>
          <a:p>
            <a:pPr marL="285750" indent="-285750">
              <a:buFont typeface="Arial" panose="020B0604020202020204" pitchFamily="34" charset="0"/>
              <a:buChar char="•"/>
            </a:pPr>
            <a:r>
              <a:rPr lang="en-US" dirty="0"/>
              <a:t>Inner upper chamber removed</a:t>
            </a:r>
          </a:p>
          <a:p>
            <a:pPr marL="285750" indent="-285750">
              <a:buFont typeface="Arial" panose="020B0604020202020204" pitchFamily="34" charset="0"/>
              <a:buChar char="•"/>
            </a:pPr>
            <a:r>
              <a:rPr lang="en-US" dirty="0"/>
              <a:t>9x 3/8 inch holes placed under slide for magnetic mount system which is a slightly larger set screw in the hole and a magnet on its end. The set screw can move the magnet up and down in the channel. It is nickel so the magnet will actually attach to it. </a:t>
            </a:r>
          </a:p>
          <a:p>
            <a:pPr marL="285750" indent="-285750">
              <a:buFont typeface="Arial" panose="020B0604020202020204" pitchFamily="34" charset="0"/>
              <a:buChar char="•"/>
            </a:pPr>
            <a:r>
              <a:rPr lang="en-US" dirty="0"/>
              <a:t> Kinematic mount remains the same</a:t>
            </a:r>
          </a:p>
          <a:p>
            <a:pPr marL="285750" indent="-285750">
              <a:buFont typeface="Arial" panose="020B0604020202020204" pitchFamily="34" charset="0"/>
              <a:buChar char="•"/>
            </a:pPr>
            <a:r>
              <a:rPr lang="en-US" dirty="0"/>
              <a:t>Outer chamber is reduced in size</a:t>
            </a:r>
          </a:p>
          <a:p>
            <a:pPr marL="285750" indent="-285750">
              <a:buFont typeface="Arial" panose="020B0604020202020204" pitchFamily="34" charset="0"/>
              <a:buChar char="•"/>
            </a:pPr>
            <a:r>
              <a:rPr lang="en-US" dirty="0"/>
              <a:t>Made slide mechanism to secure slide via magnet sandwich (one above and one below)</a:t>
            </a:r>
          </a:p>
          <a:p>
            <a:pPr marL="285750" indent="-285750">
              <a:buFont typeface="Arial" panose="020B0604020202020204" pitchFamily="34" charset="0"/>
              <a:buChar char="•"/>
            </a:pPr>
            <a:r>
              <a:rPr lang="en-US" dirty="0"/>
              <a:t>Remove leveling screws. Make attachment for tilt stage.</a:t>
            </a:r>
          </a:p>
          <a:p>
            <a:pPr marL="285750" indent="-285750">
              <a:buFont typeface="Arial" panose="020B0604020202020204" pitchFamily="34" charset="0"/>
              <a:buChar char="•"/>
            </a:pPr>
            <a:r>
              <a:rPr lang="en-US" dirty="0"/>
              <a:t>Placed outer port to perpendicular to side and towards the bottom centered. This should favor keeping a water-tight seal.</a:t>
            </a:r>
          </a:p>
          <a:p>
            <a:pPr marL="285750" indent="-285750">
              <a:buFont typeface="Arial" panose="020B0604020202020204" pitchFamily="34" charset="0"/>
              <a:buChar char="•"/>
            </a:pPr>
            <a:r>
              <a:rPr lang="en-US" dirty="0"/>
              <a:t>Reduced plateau height by 1mm</a:t>
            </a:r>
          </a:p>
          <a:p>
            <a:pPr marL="285750" indent="-285750">
              <a:buFont typeface="Arial" panose="020B0604020202020204" pitchFamily="34" charset="0"/>
              <a:buChar char="•"/>
            </a:pPr>
            <a:r>
              <a:rPr lang="en-US" dirty="0"/>
              <a:t>Increased wall height by 3mm</a:t>
            </a:r>
          </a:p>
        </p:txBody>
      </p:sp>
    </p:spTree>
    <p:extLst>
      <p:ext uri="{BB962C8B-B14F-4D97-AF65-F5344CB8AC3E}">
        <p14:creationId xmlns:p14="http://schemas.microsoft.com/office/powerpoint/2010/main" val="715583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27203</TotalTime>
  <Words>1290</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Symbol</vt:lpstr>
      <vt:lpstr>Office Theme</vt:lpstr>
      <vt:lpstr>Changelogs</vt:lpstr>
      <vt:lpstr>V3.1</vt:lpstr>
      <vt:lpstr>V 3.2</vt:lpstr>
      <vt:lpstr>V3.3 </vt:lpstr>
      <vt:lpstr>V3.4</vt:lpstr>
      <vt:lpstr>V3.5</vt:lpstr>
      <vt:lpstr>V 3.6</vt:lpstr>
      <vt:lpstr>V3.7 </vt:lpstr>
      <vt:lpstr>V4.0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Changelogs</dc:title>
  <dc:creator>mike</dc:creator>
  <cp:lastModifiedBy>michael anderson</cp:lastModifiedBy>
  <cp:revision>27</cp:revision>
  <dcterms:created xsi:type="dcterms:W3CDTF">2022-06-17T13:05:13Z</dcterms:created>
  <dcterms:modified xsi:type="dcterms:W3CDTF">2022-10-12T18:23:50Z</dcterms:modified>
</cp:coreProperties>
</file>