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57"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9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FFFA9-4B72-9602-EA2E-77EF3C0102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0AAF20-79C8-3E87-B0EB-58304B162D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AEFC74-2D7C-055A-79F4-88CDCE7F64EA}"/>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D202908C-DED3-D9E0-617A-320C42145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2A238-ADA0-12D7-F446-A8D905907DB3}"/>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4859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A46C-B195-2806-1EBF-E61CF38517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965010-278C-57D2-AF6A-2663F7C6A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3DC57-7E73-A258-59CB-78A6D2677747}"/>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765498B6-9464-CBCB-9878-DCACA553C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155C3-84A4-2FCE-5445-9E581100B3B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85193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CFB09-4FC2-A347-10B3-DD254A648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6AC16F-4789-68B5-BE84-F7C1470B7D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7F070-C683-3357-F855-D2EA6419D0A2}"/>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69A23D35-9348-236D-5459-C59C8C931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C074D3-5C4D-7B4B-4039-A2DA2D6C5F44}"/>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44479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0F19-3646-9FC4-2CC1-08CDA7B073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48A22-DDE7-8AD1-2E46-FCC8557B35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B5428D-E288-B4A1-8FE2-75FA27D908A2}"/>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D7587ABE-075B-4145-363C-99EEBF53D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4B895-E81F-1E13-9BEA-97F13B471CF7}"/>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77926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8330E-1317-629C-C558-E7A256FF68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B4C0CA-3C0F-307A-DD5E-FB6401619C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1ADD56-AC12-F983-DD7A-0AE8E542F6BE}"/>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54BCC1F7-D161-395B-D48B-9BF29CD81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C3C9-F4EC-366A-1E40-300B6107F37C}"/>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9186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51AF-DB7B-A311-A39A-9F2905106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D444B-67C4-4F8C-CE63-505CAE37CB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2DBA9-FBB0-B788-319D-0DF08FFED5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C39F89-BD2D-77C1-2BFA-9015F71B23D5}"/>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6" name="Footer Placeholder 5">
            <a:extLst>
              <a:ext uri="{FF2B5EF4-FFF2-40B4-BE49-F238E27FC236}">
                <a16:creationId xmlns:a16="http://schemas.microsoft.com/office/drawing/2014/main" id="{CE712BA6-43CA-1347-2D5B-432491A1B2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7F3CC-EEA1-76C3-A943-A4FE7F682800}"/>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261926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A17A6-3840-1B97-7119-03873BCAC7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812400-5421-0459-D8F0-7E89C5586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1D1BB-0986-7846-7D37-CB1FD930D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9EE436-E93E-93D6-854E-51220F214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91882-9FAB-39AC-EC7B-15FC163210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271386-D219-7553-6C5F-590250431B44}"/>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8" name="Footer Placeholder 7">
            <a:extLst>
              <a:ext uri="{FF2B5EF4-FFF2-40B4-BE49-F238E27FC236}">
                <a16:creationId xmlns:a16="http://schemas.microsoft.com/office/drawing/2014/main" id="{EA71F696-7650-0358-E505-E6702F8FE5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51379-0B8A-E6F2-9536-C2A953D4595A}"/>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33206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C66C-07A6-D58E-0AA3-268E75CA5B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9136B-304F-6710-AFE1-683B3858960F}"/>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4" name="Footer Placeholder 3">
            <a:extLst>
              <a:ext uri="{FF2B5EF4-FFF2-40B4-BE49-F238E27FC236}">
                <a16:creationId xmlns:a16="http://schemas.microsoft.com/office/drawing/2014/main" id="{54EE492F-2346-54D1-2059-2B7443FA93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4D7AA-D183-B823-731D-646571CF7FB9}"/>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74473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EF2D7-569B-BB75-77DD-6474F07F7587}"/>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3" name="Footer Placeholder 2">
            <a:extLst>
              <a:ext uri="{FF2B5EF4-FFF2-40B4-BE49-F238E27FC236}">
                <a16:creationId xmlns:a16="http://schemas.microsoft.com/office/drawing/2014/main" id="{EBAD7685-969A-A9DE-0CF2-918993FB9D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E361F2-DD6C-7C29-DA78-E3B31637822F}"/>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539725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BECF-6099-66FE-14A0-E91B5CDC9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82F40-D537-F783-32C1-2E72BB2FA2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8F529C-4C4E-0F9A-E899-73893D9BB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4E2FD4-F7D5-ABEB-6C75-E34B5882B7B9}"/>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6" name="Footer Placeholder 5">
            <a:extLst>
              <a:ext uri="{FF2B5EF4-FFF2-40B4-BE49-F238E27FC236}">
                <a16:creationId xmlns:a16="http://schemas.microsoft.com/office/drawing/2014/main" id="{6C500A76-2F05-74CF-988A-8C7DFCD8F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D9478-4BBC-661E-9CEF-774A2B3E5B4E}"/>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146351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2FD6-7FF8-B021-FCE2-974BED223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E3855-8183-A4A8-ADE1-1EAD34692E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CD3A5-9E32-D4F7-403E-118B2A77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4FC1-C027-6DCC-4CFC-10536CF5071B}"/>
              </a:ext>
            </a:extLst>
          </p:cNvPr>
          <p:cNvSpPr>
            <a:spLocks noGrp="1"/>
          </p:cNvSpPr>
          <p:nvPr>
            <p:ph type="dt" sz="half" idx="10"/>
          </p:nvPr>
        </p:nvSpPr>
        <p:spPr/>
        <p:txBody>
          <a:bodyPr/>
          <a:lstStyle/>
          <a:p>
            <a:fld id="{5F44935C-CCDE-4231-984C-D1D5A6B8DB52}" type="datetimeFigureOut">
              <a:rPr lang="en-US" smtClean="0"/>
              <a:t>9/23/2022</a:t>
            </a:fld>
            <a:endParaRPr lang="en-US"/>
          </a:p>
        </p:txBody>
      </p:sp>
      <p:sp>
        <p:nvSpPr>
          <p:cNvPr id="6" name="Footer Placeholder 5">
            <a:extLst>
              <a:ext uri="{FF2B5EF4-FFF2-40B4-BE49-F238E27FC236}">
                <a16:creationId xmlns:a16="http://schemas.microsoft.com/office/drawing/2014/main" id="{290C7C25-7D75-89D5-7371-BDB7438BB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C27D8-48BE-EE97-2502-7AD1DD4CDA6D}"/>
              </a:ext>
            </a:extLst>
          </p:cNvPr>
          <p:cNvSpPr>
            <a:spLocks noGrp="1"/>
          </p:cNvSpPr>
          <p:nvPr>
            <p:ph type="sldNum" sz="quarter" idx="12"/>
          </p:nvPr>
        </p:nvSpPr>
        <p:spPr/>
        <p:txBody>
          <a:bodyPr/>
          <a:lstStyle/>
          <a:p>
            <a:fld id="{7440D421-C7AF-49BC-979D-8D863D08A7F5}" type="slidenum">
              <a:rPr lang="en-US" smtClean="0"/>
              <a:t>‹#›</a:t>
            </a:fld>
            <a:endParaRPr lang="en-US"/>
          </a:p>
        </p:txBody>
      </p:sp>
    </p:spTree>
    <p:extLst>
      <p:ext uri="{BB962C8B-B14F-4D97-AF65-F5344CB8AC3E}">
        <p14:creationId xmlns:p14="http://schemas.microsoft.com/office/powerpoint/2010/main" val="342444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08604-55FC-B1EB-07B5-351AE0CE8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689D84-AFAF-16E4-7254-9AAEB07FC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04771-C6BB-283B-104D-951BC9F14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4935C-CCDE-4231-984C-D1D5A6B8DB52}" type="datetimeFigureOut">
              <a:rPr lang="en-US" smtClean="0"/>
              <a:t>9/23/2022</a:t>
            </a:fld>
            <a:endParaRPr lang="en-US"/>
          </a:p>
        </p:txBody>
      </p:sp>
      <p:sp>
        <p:nvSpPr>
          <p:cNvPr id="5" name="Footer Placeholder 4">
            <a:extLst>
              <a:ext uri="{FF2B5EF4-FFF2-40B4-BE49-F238E27FC236}">
                <a16:creationId xmlns:a16="http://schemas.microsoft.com/office/drawing/2014/main" id="{63B380DB-8152-01F4-947D-99D3A279D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FDB871-B2A9-16B5-77C0-A0284A010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40D421-C7AF-49BC-979D-8D863D08A7F5}" type="slidenum">
              <a:rPr lang="en-US" smtClean="0"/>
              <a:t>‹#›</a:t>
            </a:fld>
            <a:endParaRPr lang="en-US"/>
          </a:p>
        </p:txBody>
      </p:sp>
    </p:spTree>
    <p:extLst>
      <p:ext uri="{BB962C8B-B14F-4D97-AF65-F5344CB8AC3E}">
        <p14:creationId xmlns:p14="http://schemas.microsoft.com/office/powerpoint/2010/main" val="1549452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B1D6-D750-445F-5CBC-5B18CCC4F523}"/>
              </a:ext>
            </a:extLst>
          </p:cNvPr>
          <p:cNvSpPr>
            <a:spLocks noGrp="1"/>
          </p:cNvSpPr>
          <p:nvPr>
            <p:ph type="ctrTitle"/>
          </p:nvPr>
        </p:nvSpPr>
        <p:spPr>
          <a:xfrm>
            <a:off x="1524000" y="1122363"/>
            <a:ext cx="9144000" cy="896218"/>
          </a:xfrm>
        </p:spPr>
        <p:txBody>
          <a:bodyPr>
            <a:normAutofit fontScale="90000"/>
          </a:bodyPr>
          <a:lstStyle/>
          <a:p>
            <a:r>
              <a:rPr lang="en-US" dirty="0"/>
              <a:t>Initial Design Logs Microfluidic multiplex device</a:t>
            </a:r>
          </a:p>
        </p:txBody>
      </p:sp>
      <p:sp>
        <p:nvSpPr>
          <p:cNvPr id="3" name="Subtitle 2">
            <a:extLst>
              <a:ext uri="{FF2B5EF4-FFF2-40B4-BE49-F238E27FC236}">
                <a16:creationId xmlns:a16="http://schemas.microsoft.com/office/drawing/2014/main" id="{F24BB340-E57C-B435-C4F8-63125A6E665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54960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8FD97-56E7-0BE3-DE65-B05F1A9E8BA6}"/>
              </a:ext>
            </a:extLst>
          </p:cNvPr>
          <p:cNvSpPr>
            <a:spLocks noGrp="1"/>
          </p:cNvSpPr>
          <p:nvPr>
            <p:ph type="title"/>
          </p:nvPr>
        </p:nvSpPr>
        <p:spPr>
          <a:xfrm>
            <a:off x="173966" y="0"/>
            <a:ext cx="10515600" cy="721803"/>
          </a:xfrm>
        </p:spPr>
        <p:txBody>
          <a:bodyPr/>
          <a:lstStyle/>
          <a:p>
            <a:r>
              <a:rPr lang="en-US" dirty="0"/>
              <a:t>Basics of design</a:t>
            </a:r>
          </a:p>
        </p:txBody>
      </p:sp>
      <p:sp>
        <p:nvSpPr>
          <p:cNvPr id="3" name="Content Placeholder 2">
            <a:extLst>
              <a:ext uri="{FF2B5EF4-FFF2-40B4-BE49-F238E27FC236}">
                <a16:creationId xmlns:a16="http://schemas.microsoft.com/office/drawing/2014/main" id="{6484F953-DAB0-1C64-AD20-369460B5DB3B}"/>
              </a:ext>
            </a:extLst>
          </p:cNvPr>
          <p:cNvSpPr>
            <a:spLocks noGrp="1"/>
          </p:cNvSpPr>
          <p:nvPr>
            <p:ph idx="1"/>
          </p:nvPr>
        </p:nvSpPr>
        <p:spPr>
          <a:xfrm>
            <a:off x="4297393" y="899648"/>
            <a:ext cx="5608607" cy="2939107"/>
          </a:xfrm>
          <a:ln w="25400">
            <a:solidFill>
              <a:schemeClr val="tx1"/>
            </a:solidFill>
          </a:ln>
        </p:spPr>
        <p:txBody>
          <a:bodyPr>
            <a:normAutofit/>
          </a:bodyPr>
          <a:lstStyle/>
          <a:p>
            <a:pPr marL="0" indent="0">
              <a:buNone/>
            </a:pPr>
            <a:r>
              <a:rPr lang="en-US" sz="1400" dirty="0"/>
              <a:t>Constraints</a:t>
            </a:r>
          </a:p>
          <a:p>
            <a:pPr marL="457200" indent="-457200">
              <a:buFont typeface="+mj-lt"/>
              <a:buAutoNum type="arabicPeriod"/>
            </a:pPr>
            <a:r>
              <a:rPr lang="en-US" sz="1400" dirty="0"/>
              <a:t>Overall height from slide &lt;2mm (allows for 1.1NA objectives to be used)</a:t>
            </a:r>
          </a:p>
          <a:p>
            <a:pPr marL="457200" indent="-457200">
              <a:buFont typeface="+mj-lt"/>
              <a:buAutoNum type="arabicPeriod"/>
            </a:pPr>
            <a:r>
              <a:rPr lang="en-US" sz="1400" dirty="0"/>
              <a:t>Low volume over tissue (around 70uL or less)</a:t>
            </a:r>
          </a:p>
          <a:p>
            <a:pPr marL="457200" indent="-457200">
              <a:buFont typeface="+mj-lt"/>
              <a:buAutoNum type="arabicPeriod"/>
            </a:pPr>
            <a:r>
              <a:rPr lang="en-US" sz="1400" dirty="0"/>
              <a:t>Optically ‘Pure’ viewing window made from FEP film. </a:t>
            </a:r>
          </a:p>
          <a:p>
            <a:pPr marL="457200" indent="-457200">
              <a:buFont typeface="+mj-lt"/>
              <a:buAutoNum type="arabicPeriod"/>
            </a:pPr>
            <a:r>
              <a:rPr lang="en-US" sz="1400" dirty="0"/>
              <a:t>Reversible Bonding of device</a:t>
            </a:r>
          </a:p>
          <a:p>
            <a:pPr marL="457200" indent="-457200">
              <a:buFont typeface="+mj-lt"/>
              <a:buAutoNum type="arabicPeriod"/>
            </a:pPr>
            <a:r>
              <a:rPr lang="en-US" sz="1400" dirty="0"/>
              <a:t>Fit on 75mm X 25mm slides without touching 18mm frosted area</a:t>
            </a:r>
          </a:p>
          <a:p>
            <a:pPr marL="457200" indent="-457200">
              <a:buFont typeface="+mj-lt"/>
              <a:buAutoNum type="arabicPeriod"/>
            </a:pPr>
            <a:r>
              <a:rPr lang="en-US" sz="1400" dirty="0"/>
              <a:t>Ports need to be separated from viewing window spatially to prevent collision with objective</a:t>
            </a:r>
          </a:p>
        </p:txBody>
      </p:sp>
      <p:sp>
        <p:nvSpPr>
          <p:cNvPr id="4" name="Content Placeholder 2">
            <a:extLst>
              <a:ext uri="{FF2B5EF4-FFF2-40B4-BE49-F238E27FC236}">
                <a16:creationId xmlns:a16="http://schemas.microsoft.com/office/drawing/2014/main" id="{3DDA9E28-A900-4C85-72B3-1F5622A8C072}"/>
              </a:ext>
            </a:extLst>
          </p:cNvPr>
          <p:cNvSpPr txBox="1">
            <a:spLocks/>
          </p:cNvSpPr>
          <p:nvPr/>
        </p:nvSpPr>
        <p:spPr>
          <a:xfrm>
            <a:off x="235790" y="899648"/>
            <a:ext cx="4061603" cy="2939106"/>
          </a:xfrm>
          <a:prstGeom prst="rect">
            <a:avLst/>
          </a:prstGeom>
          <a:ln w="25400">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3</a:t>
            </a:r>
            <a:r>
              <a:rPr lang="en-US" sz="2000" dirty="0"/>
              <a:t> </a:t>
            </a:r>
            <a:r>
              <a:rPr lang="en-US" sz="1800" dirty="0"/>
              <a:t>components to design</a:t>
            </a:r>
          </a:p>
          <a:p>
            <a:pPr marL="457200" indent="-457200">
              <a:buFont typeface="+mj-lt"/>
              <a:buAutoNum type="arabicPeriod"/>
            </a:pPr>
            <a:r>
              <a:rPr lang="en-US" sz="1800" dirty="0"/>
              <a:t>Viewing window</a:t>
            </a:r>
          </a:p>
          <a:p>
            <a:pPr marL="457200" indent="-457200">
              <a:buFont typeface="+mj-lt"/>
              <a:buAutoNum type="arabicPeriod"/>
            </a:pPr>
            <a:r>
              <a:rPr lang="en-US" sz="1800" dirty="0"/>
              <a:t>Inlet and outlet port</a:t>
            </a:r>
          </a:p>
          <a:p>
            <a:pPr marL="457200" indent="-457200">
              <a:buFont typeface="+mj-lt"/>
              <a:buAutoNum type="arabicPeriod"/>
            </a:pPr>
            <a:r>
              <a:rPr lang="en-US" sz="1800" dirty="0"/>
              <a:t>Transition zones from port into viewing window area</a:t>
            </a:r>
          </a:p>
        </p:txBody>
      </p:sp>
      <p:grpSp>
        <p:nvGrpSpPr>
          <p:cNvPr id="16" name="Group 15">
            <a:extLst>
              <a:ext uri="{FF2B5EF4-FFF2-40B4-BE49-F238E27FC236}">
                <a16:creationId xmlns:a16="http://schemas.microsoft.com/office/drawing/2014/main" id="{FF54CB96-8401-A182-848C-EBAFB59E60CF}"/>
              </a:ext>
            </a:extLst>
          </p:cNvPr>
          <p:cNvGrpSpPr/>
          <p:nvPr/>
        </p:nvGrpSpPr>
        <p:grpSpPr>
          <a:xfrm>
            <a:off x="1106811" y="4787659"/>
            <a:ext cx="1455234" cy="198582"/>
            <a:chOff x="1106811" y="4787659"/>
            <a:chExt cx="1455234" cy="198582"/>
          </a:xfrm>
        </p:grpSpPr>
        <p:cxnSp>
          <p:nvCxnSpPr>
            <p:cNvPr id="6" name="Straight Connector 5">
              <a:extLst>
                <a:ext uri="{FF2B5EF4-FFF2-40B4-BE49-F238E27FC236}">
                  <a16:creationId xmlns:a16="http://schemas.microsoft.com/office/drawing/2014/main" id="{B6A2F5FD-C15A-130C-32E2-E7B2071D8948}"/>
                </a:ext>
              </a:extLst>
            </p:cNvPr>
            <p:cNvCxnSpPr/>
            <p:nvPr/>
          </p:nvCxnSpPr>
          <p:spPr>
            <a:xfrm>
              <a:off x="1242204"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D077ECA-4275-C2CA-F750-1535A72865D9}"/>
                </a:ext>
              </a:extLst>
            </p:cNvPr>
            <p:cNvCxnSpPr/>
            <p:nvPr/>
          </p:nvCxnSpPr>
          <p:spPr>
            <a:xfrm>
              <a:off x="1242204"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Arc 8">
              <a:extLst>
                <a:ext uri="{FF2B5EF4-FFF2-40B4-BE49-F238E27FC236}">
                  <a16:creationId xmlns:a16="http://schemas.microsoft.com/office/drawing/2014/main" id="{3DED7088-F86E-D0EF-4FD9-4317EEC73039}"/>
                </a:ext>
              </a:extLst>
            </p:cNvPr>
            <p:cNvSpPr/>
            <p:nvPr/>
          </p:nvSpPr>
          <p:spPr>
            <a:xfrm rot="10800000">
              <a:off x="1106811"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5DE14D44-A82F-EFDE-8F77-C4FC3E22FC76}"/>
              </a:ext>
            </a:extLst>
          </p:cNvPr>
          <p:cNvGrpSpPr/>
          <p:nvPr/>
        </p:nvGrpSpPr>
        <p:grpSpPr>
          <a:xfrm rot="10800000">
            <a:off x="5880449" y="4787659"/>
            <a:ext cx="1455234" cy="198582"/>
            <a:chOff x="4051649" y="4787659"/>
            <a:chExt cx="1455234" cy="198582"/>
          </a:xfrm>
        </p:grpSpPr>
        <p:cxnSp>
          <p:nvCxnSpPr>
            <p:cNvPr id="10" name="Straight Connector 9">
              <a:extLst>
                <a:ext uri="{FF2B5EF4-FFF2-40B4-BE49-F238E27FC236}">
                  <a16:creationId xmlns:a16="http://schemas.microsoft.com/office/drawing/2014/main" id="{BC1EB43A-8444-21A1-1320-C4EA320B35CC}"/>
                </a:ext>
              </a:extLst>
            </p:cNvPr>
            <p:cNvCxnSpPr>
              <a:cxnSpLocks/>
            </p:cNvCxnSpPr>
            <p:nvPr/>
          </p:nvCxnSpPr>
          <p:spPr>
            <a:xfrm>
              <a:off x="4187042" y="478765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D8B7847-AC60-BB60-3AC8-EFE2D01992D8}"/>
                </a:ext>
              </a:extLst>
            </p:cNvPr>
            <p:cNvCxnSpPr>
              <a:cxnSpLocks/>
            </p:cNvCxnSpPr>
            <p:nvPr/>
          </p:nvCxnSpPr>
          <p:spPr>
            <a:xfrm>
              <a:off x="4187042" y="4986241"/>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79256B2D-84F5-646C-E0DA-E3BC496D8D16}"/>
                </a:ext>
              </a:extLst>
            </p:cNvPr>
            <p:cNvSpPr/>
            <p:nvPr/>
          </p:nvSpPr>
          <p:spPr>
            <a:xfrm rot="10800000">
              <a:off x="4051649" y="4787659"/>
              <a:ext cx="270785" cy="198573"/>
            </a:xfrm>
            <a:prstGeom prst="arc">
              <a:avLst>
                <a:gd name="adj1" fmla="val 16200000"/>
                <a:gd name="adj2" fmla="val 5523858"/>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7" name="Straight Connector 16">
            <a:extLst>
              <a:ext uri="{FF2B5EF4-FFF2-40B4-BE49-F238E27FC236}">
                <a16:creationId xmlns:a16="http://schemas.microsoft.com/office/drawing/2014/main" id="{08A93C89-6640-1F41-1E6E-D9782491DD96}"/>
              </a:ext>
            </a:extLst>
          </p:cNvPr>
          <p:cNvCxnSpPr/>
          <p:nvPr/>
        </p:nvCxnSpPr>
        <p:spPr>
          <a:xfrm>
            <a:off x="3494896" y="42098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EAA2A1-6B75-C44C-8D90-D3312A4BF4BD}"/>
              </a:ext>
            </a:extLst>
          </p:cNvPr>
          <p:cNvCxnSpPr/>
          <p:nvPr/>
        </p:nvCxnSpPr>
        <p:spPr>
          <a:xfrm>
            <a:off x="3494897" y="5657609"/>
            <a:ext cx="131984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DDEBD5C-451F-076C-21C2-8DA632914ED9}"/>
              </a:ext>
            </a:extLst>
          </p:cNvPr>
          <p:cNvCxnSpPr>
            <a:cxnSpLocks/>
          </p:cNvCxnSpPr>
          <p:nvPr/>
        </p:nvCxnSpPr>
        <p:spPr>
          <a:xfrm flipV="1">
            <a:off x="2562045" y="4209809"/>
            <a:ext cx="932851" cy="57785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6A85DE-512B-E087-5E06-CF0D685EE62E}"/>
              </a:ext>
            </a:extLst>
          </p:cNvPr>
          <p:cNvCxnSpPr>
            <a:cxnSpLocks/>
          </p:cNvCxnSpPr>
          <p:nvPr/>
        </p:nvCxnSpPr>
        <p:spPr>
          <a:xfrm>
            <a:off x="2562045" y="4986231"/>
            <a:ext cx="932851" cy="671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B17962-2BC6-041E-2C60-0AC1458606FC}"/>
              </a:ext>
            </a:extLst>
          </p:cNvPr>
          <p:cNvCxnSpPr>
            <a:cxnSpLocks/>
          </p:cNvCxnSpPr>
          <p:nvPr/>
        </p:nvCxnSpPr>
        <p:spPr>
          <a:xfrm>
            <a:off x="4792924" y="4209810"/>
            <a:ext cx="1087524" cy="57784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3D24B9-F008-EBBC-842B-597112677997}"/>
              </a:ext>
            </a:extLst>
          </p:cNvPr>
          <p:cNvCxnSpPr>
            <a:cxnSpLocks/>
          </p:cNvCxnSpPr>
          <p:nvPr/>
        </p:nvCxnSpPr>
        <p:spPr>
          <a:xfrm flipV="1">
            <a:off x="4814737" y="4986232"/>
            <a:ext cx="1087524" cy="67137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86D1E3A9-817B-66D0-03E4-B18431B2A088}"/>
              </a:ext>
            </a:extLst>
          </p:cNvPr>
          <p:cNvSpPr/>
          <p:nvPr/>
        </p:nvSpPr>
        <p:spPr>
          <a:xfrm>
            <a:off x="3494896" y="4298950"/>
            <a:ext cx="1319840" cy="125729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Viewing Window</a:t>
            </a:r>
          </a:p>
        </p:txBody>
      </p:sp>
      <p:sp>
        <p:nvSpPr>
          <p:cNvPr id="28" name="TextBox 27">
            <a:extLst>
              <a:ext uri="{FF2B5EF4-FFF2-40B4-BE49-F238E27FC236}">
                <a16:creationId xmlns:a16="http://schemas.microsoft.com/office/drawing/2014/main" id="{799DE990-1FFB-E5C4-3831-9A22E55BA8F3}"/>
              </a:ext>
            </a:extLst>
          </p:cNvPr>
          <p:cNvSpPr txBox="1"/>
          <p:nvPr/>
        </p:nvSpPr>
        <p:spPr>
          <a:xfrm>
            <a:off x="173966" y="4089400"/>
            <a:ext cx="1036630" cy="369332"/>
          </a:xfrm>
          <a:prstGeom prst="rect">
            <a:avLst/>
          </a:prstGeom>
          <a:noFill/>
        </p:spPr>
        <p:txBody>
          <a:bodyPr wrap="none" rtlCol="0">
            <a:spAutoFit/>
          </a:bodyPr>
          <a:lstStyle/>
          <a:p>
            <a:r>
              <a:rPr lang="en-US" u="sng" dirty="0"/>
              <a:t>Top View</a:t>
            </a:r>
          </a:p>
        </p:txBody>
      </p:sp>
      <p:sp>
        <p:nvSpPr>
          <p:cNvPr id="30" name="TextBox 29">
            <a:extLst>
              <a:ext uri="{FF2B5EF4-FFF2-40B4-BE49-F238E27FC236}">
                <a16:creationId xmlns:a16="http://schemas.microsoft.com/office/drawing/2014/main" id="{59FD32C2-95A6-8AAE-8660-C9605948DABA}"/>
              </a:ext>
            </a:extLst>
          </p:cNvPr>
          <p:cNvSpPr txBox="1"/>
          <p:nvPr/>
        </p:nvSpPr>
        <p:spPr>
          <a:xfrm>
            <a:off x="1114209" y="4748445"/>
            <a:ext cx="764248" cy="276999"/>
          </a:xfrm>
          <a:prstGeom prst="rect">
            <a:avLst/>
          </a:prstGeom>
          <a:noFill/>
        </p:spPr>
        <p:txBody>
          <a:bodyPr wrap="none" rtlCol="0">
            <a:spAutoFit/>
          </a:bodyPr>
          <a:lstStyle/>
          <a:p>
            <a:r>
              <a:rPr lang="en-US" sz="1200" dirty="0"/>
              <a:t>Port Inlet</a:t>
            </a:r>
          </a:p>
        </p:txBody>
      </p:sp>
      <p:sp>
        <p:nvSpPr>
          <p:cNvPr id="31" name="TextBox 30">
            <a:extLst>
              <a:ext uri="{FF2B5EF4-FFF2-40B4-BE49-F238E27FC236}">
                <a16:creationId xmlns:a16="http://schemas.microsoft.com/office/drawing/2014/main" id="{7051BF2B-167A-85EA-C5C6-EDAFF0286885}"/>
              </a:ext>
            </a:extLst>
          </p:cNvPr>
          <p:cNvSpPr txBox="1"/>
          <p:nvPr/>
        </p:nvSpPr>
        <p:spPr>
          <a:xfrm>
            <a:off x="6456019" y="4748444"/>
            <a:ext cx="879664" cy="276999"/>
          </a:xfrm>
          <a:prstGeom prst="rect">
            <a:avLst/>
          </a:prstGeom>
          <a:noFill/>
        </p:spPr>
        <p:txBody>
          <a:bodyPr wrap="none" rtlCol="0">
            <a:spAutoFit/>
          </a:bodyPr>
          <a:lstStyle/>
          <a:p>
            <a:r>
              <a:rPr lang="en-US" sz="1200" dirty="0"/>
              <a:t>Port Outlet</a:t>
            </a:r>
          </a:p>
        </p:txBody>
      </p:sp>
    </p:spTree>
    <p:extLst>
      <p:ext uri="{BB962C8B-B14F-4D97-AF65-F5344CB8AC3E}">
        <p14:creationId xmlns:p14="http://schemas.microsoft.com/office/powerpoint/2010/main" val="3361704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880F-64DF-D188-988D-CFFBCFCEAB4A}"/>
              </a:ext>
            </a:extLst>
          </p:cNvPr>
          <p:cNvSpPr>
            <a:spLocks noGrp="1"/>
          </p:cNvSpPr>
          <p:nvPr>
            <p:ph type="title"/>
          </p:nvPr>
        </p:nvSpPr>
        <p:spPr>
          <a:xfrm>
            <a:off x="76200" y="-92075"/>
            <a:ext cx="10515600" cy="909493"/>
          </a:xfrm>
        </p:spPr>
        <p:txBody>
          <a:bodyPr/>
          <a:lstStyle/>
          <a:p>
            <a:r>
              <a:rPr lang="en-US" dirty="0"/>
              <a:t>Viewing Window Construction (Side View)</a:t>
            </a:r>
          </a:p>
        </p:txBody>
      </p:sp>
      <p:sp>
        <p:nvSpPr>
          <p:cNvPr id="3" name="Content Placeholder 2">
            <a:extLst>
              <a:ext uri="{FF2B5EF4-FFF2-40B4-BE49-F238E27FC236}">
                <a16:creationId xmlns:a16="http://schemas.microsoft.com/office/drawing/2014/main" id="{8848717F-81D4-5E61-1D83-0895DC7BF25D}"/>
              </a:ext>
            </a:extLst>
          </p:cNvPr>
          <p:cNvSpPr>
            <a:spLocks noGrp="1"/>
          </p:cNvSpPr>
          <p:nvPr>
            <p:ph idx="1"/>
          </p:nvPr>
        </p:nvSpPr>
        <p:spPr>
          <a:xfrm>
            <a:off x="219075" y="817418"/>
            <a:ext cx="7400925" cy="1706707"/>
          </a:xfrm>
        </p:spPr>
        <p:txBody>
          <a:bodyPr/>
          <a:lstStyle/>
          <a:p>
            <a:r>
              <a:rPr lang="en-US" sz="1800" dirty="0"/>
              <a:t>FEP is hard to adhere to any material</a:t>
            </a:r>
          </a:p>
          <a:p>
            <a:r>
              <a:rPr lang="en-US" sz="1800" dirty="0" err="1"/>
              <a:t>Fluoroetch</a:t>
            </a:r>
            <a:r>
              <a:rPr lang="en-US" sz="1800" dirty="0"/>
              <a:t> from Acton can modify FEP surface and allow it to adhere</a:t>
            </a:r>
          </a:p>
          <a:p>
            <a:endParaRPr lang="en-US" sz="1800" dirty="0"/>
          </a:p>
          <a:p>
            <a:endParaRPr lang="en-US" sz="1800" dirty="0"/>
          </a:p>
          <a:p>
            <a:endParaRPr lang="en-US" dirty="0"/>
          </a:p>
        </p:txBody>
      </p:sp>
      <p:graphicFrame>
        <p:nvGraphicFramePr>
          <p:cNvPr id="4" name="Object 3">
            <a:extLst>
              <a:ext uri="{FF2B5EF4-FFF2-40B4-BE49-F238E27FC236}">
                <a16:creationId xmlns:a16="http://schemas.microsoft.com/office/drawing/2014/main" id="{D8567D53-C744-AED9-97AA-F7093C3BEC15}"/>
              </a:ext>
            </a:extLst>
          </p:cNvPr>
          <p:cNvGraphicFramePr>
            <a:graphicFrameLocks noChangeAspect="1"/>
          </p:cNvGraphicFramePr>
          <p:nvPr>
            <p:extLst>
              <p:ext uri="{D42A27DB-BD31-4B8C-83A1-F6EECF244321}">
                <p14:modId xmlns:p14="http://schemas.microsoft.com/office/powerpoint/2010/main" val="2199181763"/>
              </p:ext>
            </p:extLst>
          </p:nvPr>
        </p:nvGraphicFramePr>
        <p:xfrm>
          <a:off x="133351" y="2714624"/>
          <a:ext cx="2933700" cy="569913"/>
        </p:xfrm>
        <a:graphic>
          <a:graphicData uri="http://schemas.openxmlformats.org/presentationml/2006/ole">
            <mc:AlternateContent xmlns:mc="http://schemas.openxmlformats.org/markup-compatibility/2006">
              <mc:Choice xmlns:v="urn:schemas-microsoft-com:vml" Requires="v">
                <p:oleObj name="Bitmap Image" r:id="rId2" imgW="6905520" imgH="895320" progId="PBrush">
                  <p:embed/>
                </p:oleObj>
              </mc:Choice>
              <mc:Fallback>
                <p:oleObj name="Bitmap Image" r:id="rId2" imgW="6905520" imgH="895320" progId="PBrush">
                  <p:embed/>
                  <p:pic>
                    <p:nvPicPr>
                      <p:cNvPr id="0" name=""/>
                      <p:cNvPicPr/>
                      <p:nvPr/>
                    </p:nvPicPr>
                    <p:blipFill>
                      <a:blip r:embed="rId3"/>
                      <a:stretch>
                        <a:fillRect/>
                      </a:stretch>
                    </p:blipFill>
                    <p:spPr>
                      <a:xfrm>
                        <a:off x="133351" y="2714624"/>
                        <a:ext cx="2933700" cy="569913"/>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22596A01-00AA-97DC-B4F7-BBCFDD5746C9}"/>
              </a:ext>
            </a:extLst>
          </p:cNvPr>
          <p:cNvSpPr txBox="1"/>
          <p:nvPr/>
        </p:nvSpPr>
        <p:spPr>
          <a:xfrm>
            <a:off x="704848" y="1896187"/>
            <a:ext cx="2133597" cy="307777"/>
          </a:xfrm>
          <a:prstGeom prst="rect">
            <a:avLst/>
          </a:prstGeom>
          <a:noFill/>
        </p:spPr>
        <p:txBody>
          <a:bodyPr wrap="none" rtlCol="0">
            <a:spAutoFit/>
          </a:bodyPr>
          <a:lstStyle/>
          <a:p>
            <a:r>
              <a:rPr lang="en-US" sz="1400" dirty="0"/>
              <a:t>1. Make silicon wafer mold</a:t>
            </a:r>
          </a:p>
        </p:txBody>
      </p:sp>
      <p:graphicFrame>
        <p:nvGraphicFramePr>
          <p:cNvPr id="6" name="Object 5">
            <a:extLst>
              <a:ext uri="{FF2B5EF4-FFF2-40B4-BE49-F238E27FC236}">
                <a16:creationId xmlns:a16="http://schemas.microsoft.com/office/drawing/2014/main" id="{58DEAE0B-64CC-2B15-A0FF-A518C8EB357B}"/>
              </a:ext>
            </a:extLst>
          </p:cNvPr>
          <p:cNvGraphicFramePr>
            <a:graphicFrameLocks noChangeAspect="1"/>
          </p:cNvGraphicFramePr>
          <p:nvPr>
            <p:extLst>
              <p:ext uri="{D42A27DB-BD31-4B8C-83A1-F6EECF244321}">
                <p14:modId xmlns:p14="http://schemas.microsoft.com/office/powerpoint/2010/main" val="3302920587"/>
              </p:ext>
            </p:extLst>
          </p:nvPr>
        </p:nvGraphicFramePr>
        <p:xfrm>
          <a:off x="3910012" y="2859336"/>
          <a:ext cx="2743200" cy="484980"/>
        </p:xfrm>
        <a:graphic>
          <a:graphicData uri="http://schemas.openxmlformats.org/presentationml/2006/ole">
            <mc:AlternateContent xmlns:mc="http://schemas.openxmlformats.org/markup-compatibility/2006">
              <mc:Choice xmlns:v="urn:schemas-microsoft-com:vml" Requires="v">
                <p:oleObj name="Bitmap Image" r:id="rId4" imgW="6305400" imgH="628560" progId="PBrush">
                  <p:embed/>
                </p:oleObj>
              </mc:Choice>
              <mc:Fallback>
                <p:oleObj name="Bitmap Image" r:id="rId4" imgW="6305400" imgH="628560" progId="PBrush">
                  <p:embed/>
                  <p:pic>
                    <p:nvPicPr>
                      <p:cNvPr id="0" name=""/>
                      <p:cNvPicPr/>
                      <p:nvPr/>
                    </p:nvPicPr>
                    <p:blipFill>
                      <a:blip r:embed="rId5"/>
                      <a:stretch>
                        <a:fillRect/>
                      </a:stretch>
                    </p:blipFill>
                    <p:spPr>
                      <a:xfrm>
                        <a:off x="3910012" y="2859336"/>
                        <a:ext cx="2743200" cy="484980"/>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D74F456-A5E4-406D-AB14-DD4D8D0DC91E}"/>
              </a:ext>
            </a:extLst>
          </p:cNvPr>
          <p:cNvSpPr txBox="1"/>
          <p:nvPr/>
        </p:nvSpPr>
        <p:spPr>
          <a:xfrm>
            <a:off x="3938587" y="1817742"/>
            <a:ext cx="2724153" cy="523220"/>
          </a:xfrm>
          <a:prstGeom prst="rect">
            <a:avLst/>
          </a:prstGeom>
          <a:noFill/>
        </p:spPr>
        <p:txBody>
          <a:bodyPr wrap="square" rtlCol="0">
            <a:spAutoFit/>
          </a:bodyPr>
          <a:lstStyle/>
          <a:p>
            <a:r>
              <a:rPr lang="en-US" sz="1400" dirty="0"/>
              <a:t>2. Spin coat PDMS up to height of mold features and partially cure it</a:t>
            </a:r>
          </a:p>
        </p:txBody>
      </p:sp>
      <p:graphicFrame>
        <p:nvGraphicFramePr>
          <p:cNvPr id="8" name="Object 7">
            <a:extLst>
              <a:ext uri="{FF2B5EF4-FFF2-40B4-BE49-F238E27FC236}">
                <a16:creationId xmlns:a16="http://schemas.microsoft.com/office/drawing/2014/main" id="{9A3902F5-5BAD-7E2F-4D0A-51830C9497B1}"/>
              </a:ext>
            </a:extLst>
          </p:cNvPr>
          <p:cNvGraphicFramePr>
            <a:graphicFrameLocks noChangeAspect="1"/>
          </p:cNvGraphicFramePr>
          <p:nvPr>
            <p:extLst>
              <p:ext uri="{D42A27DB-BD31-4B8C-83A1-F6EECF244321}">
                <p14:modId xmlns:p14="http://schemas.microsoft.com/office/powerpoint/2010/main" val="3053988210"/>
              </p:ext>
            </p:extLst>
          </p:nvPr>
        </p:nvGraphicFramePr>
        <p:xfrm>
          <a:off x="7705725" y="2910134"/>
          <a:ext cx="3076575" cy="484980"/>
        </p:xfrm>
        <a:graphic>
          <a:graphicData uri="http://schemas.openxmlformats.org/presentationml/2006/ole">
            <mc:AlternateContent xmlns:mc="http://schemas.openxmlformats.org/markup-compatibility/2006">
              <mc:Choice xmlns:v="urn:schemas-microsoft-com:vml" Requires="v">
                <p:oleObj name="Bitmap Image" r:id="rId6" imgW="6267600" imgH="600120" progId="PBrush">
                  <p:embed/>
                </p:oleObj>
              </mc:Choice>
              <mc:Fallback>
                <p:oleObj name="Bitmap Image" r:id="rId6" imgW="6267600" imgH="600120" progId="PBrush">
                  <p:embed/>
                  <p:pic>
                    <p:nvPicPr>
                      <p:cNvPr id="0" name=""/>
                      <p:cNvPicPr/>
                      <p:nvPr/>
                    </p:nvPicPr>
                    <p:blipFill>
                      <a:blip r:embed="rId7"/>
                      <a:stretch>
                        <a:fillRect/>
                      </a:stretch>
                    </p:blipFill>
                    <p:spPr>
                      <a:xfrm>
                        <a:off x="7705725" y="2910134"/>
                        <a:ext cx="3076575" cy="484980"/>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78A41190-9379-A583-051F-7BDCD391D8B0}"/>
              </a:ext>
            </a:extLst>
          </p:cNvPr>
          <p:cNvSpPr txBox="1"/>
          <p:nvPr/>
        </p:nvSpPr>
        <p:spPr>
          <a:xfrm>
            <a:off x="7620000" y="1726911"/>
            <a:ext cx="3581400" cy="954107"/>
          </a:xfrm>
          <a:prstGeom prst="rect">
            <a:avLst/>
          </a:prstGeom>
          <a:noFill/>
        </p:spPr>
        <p:txBody>
          <a:bodyPr wrap="square" rtlCol="0">
            <a:spAutoFit/>
          </a:bodyPr>
          <a:lstStyle/>
          <a:p>
            <a:r>
              <a:rPr lang="en-US" sz="1400" dirty="0"/>
              <a:t>3. Apply vacuum grease to mold feature and then place </a:t>
            </a:r>
            <a:r>
              <a:rPr lang="en-US" sz="1400" dirty="0" err="1"/>
              <a:t>Fluoroetch</a:t>
            </a:r>
            <a:r>
              <a:rPr lang="en-US" sz="1400" dirty="0"/>
              <a:t> treated FEP film onto mold with a predetermined and slight overhang </a:t>
            </a:r>
          </a:p>
        </p:txBody>
      </p:sp>
      <p:graphicFrame>
        <p:nvGraphicFramePr>
          <p:cNvPr id="10" name="Object 9">
            <a:extLst>
              <a:ext uri="{FF2B5EF4-FFF2-40B4-BE49-F238E27FC236}">
                <a16:creationId xmlns:a16="http://schemas.microsoft.com/office/drawing/2014/main" id="{D3A5F21C-81C8-8622-0003-1C0343045AF5}"/>
              </a:ext>
            </a:extLst>
          </p:cNvPr>
          <p:cNvGraphicFramePr>
            <a:graphicFrameLocks noChangeAspect="1"/>
          </p:cNvGraphicFramePr>
          <p:nvPr>
            <p:extLst>
              <p:ext uri="{D42A27DB-BD31-4B8C-83A1-F6EECF244321}">
                <p14:modId xmlns:p14="http://schemas.microsoft.com/office/powerpoint/2010/main" val="4292342731"/>
              </p:ext>
            </p:extLst>
          </p:nvPr>
        </p:nvGraphicFramePr>
        <p:xfrm>
          <a:off x="219075" y="5438776"/>
          <a:ext cx="3176587" cy="933148"/>
        </p:xfrm>
        <a:graphic>
          <a:graphicData uri="http://schemas.openxmlformats.org/presentationml/2006/ole">
            <mc:AlternateContent xmlns:mc="http://schemas.openxmlformats.org/markup-compatibility/2006">
              <mc:Choice xmlns:v="urn:schemas-microsoft-com:vml" Requires="v">
                <p:oleObj name="Bitmap Image" r:id="rId8" imgW="6334200" imgH="1476360" progId="PBrush">
                  <p:embed/>
                </p:oleObj>
              </mc:Choice>
              <mc:Fallback>
                <p:oleObj name="Bitmap Image" r:id="rId8" imgW="6334200" imgH="1476360" progId="PBrush">
                  <p:embed/>
                  <p:pic>
                    <p:nvPicPr>
                      <p:cNvPr id="0" name=""/>
                      <p:cNvPicPr/>
                      <p:nvPr/>
                    </p:nvPicPr>
                    <p:blipFill>
                      <a:blip r:embed="rId9"/>
                      <a:stretch>
                        <a:fillRect/>
                      </a:stretch>
                    </p:blipFill>
                    <p:spPr>
                      <a:xfrm>
                        <a:off x="219075" y="5438776"/>
                        <a:ext cx="3176587" cy="93314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DEA92C5F-AB55-E3B5-648E-46EE7D077F33}"/>
              </a:ext>
            </a:extLst>
          </p:cNvPr>
          <p:cNvSpPr txBox="1"/>
          <p:nvPr/>
        </p:nvSpPr>
        <p:spPr>
          <a:xfrm>
            <a:off x="342898" y="4164508"/>
            <a:ext cx="2724153" cy="1169551"/>
          </a:xfrm>
          <a:prstGeom prst="rect">
            <a:avLst/>
          </a:prstGeom>
          <a:noFill/>
        </p:spPr>
        <p:txBody>
          <a:bodyPr wrap="square" rtlCol="0">
            <a:spAutoFit/>
          </a:bodyPr>
          <a:lstStyle/>
          <a:p>
            <a:r>
              <a:rPr lang="en-US" sz="1400" dirty="0"/>
              <a:t>4. Apply vacuum grease to bottom of SLA printed resin block that has same dimensions as viewing window. Place on FEP film directly over silicon mold feature</a:t>
            </a:r>
          </a:p>
        </p:txBody>
      </p:sp>
      <p:graphicFrame>
        <p:nvGraphicFramePr>
          <p:cNvPr id="12" name="Object 11">
            <a:extLst>
              <a:ext uri="{FF2B5EF4-FFF2-40B4-BE49-F238E27FC236}">
                <a16:creationId xmlns:a16="http://schemas.microsoft.com/office/drawing/2014/main" id="{50DD49FD-263C-F08C-028F-6EDBA3C10C6B}"/>
              </a:ext>
            </a:extLst>
          </p:cNvPr>
          <p:cNvGraphicFramePr>
            <a:graphicFrameLocks noChangeAspect="1"/>
          </p:cNvGraphicFramePr>
          <p:nvPr>
            <p:extLst>
              <p:ext uri="{D42A27DB-BD31-4B8C-83A1-F6EECF244321}">
                <p14:modId xmlns:p14="http://schemas.microsoft.com/office/powerpoint/2010/main" val="3775801638"/>
              </p:ext>
            </p:extLst>
          </p:nvPr>
        </p:nvGraphicFramePr>
        <p:xfrm>
          <a:off x="4033836" y="5612107"/>
          <a:ext cx="2943225" cy="856949"/>
        </p:xfrm>
        <a:graphic>
          <a:graphicData uri="http://schemas.openxmlformats.org/presentationml/2006/ole">
            <mc:AlternateContent xmlns:mc="http://schemas.openxmlformats.org/markup-compatibility/2006">
              <mc:Choice xmlns:v="urn:schemas-microsoft-com:vml" Requires="v">
                <p:oleObj name="Bitmap Image" r:id="rId10" imgW="6238800" imgH="1305000" progId="PBrush">
                  <p:embed/>
                </p:oleObj>
              </mc:Choice>
              <mc:Fallback>
                <p:oleObj name="Bitmap Image" r:id="rId10" imgW="6238800" imgH="1305000" progId="PBrush">
                  <p:embed/>
                  <p:pic>
                    <p:nvPicPr>
                      <p:cNvPr id="0" name=""/>
                      <p:cNvPicPr/>
                      <p:nvPr/>
                    </p:nvPicPr>
                    <p:blipFill>
                      <a:blip r:embed="rId11"/>
                      <a:stretch>
                        <a:fillRect/>
                      </a:stretch>
                    </p:blipFill>
                    <p:spPr>
                      <a:xfrm>
                        <a:off x="4033836" y="5612107"/>
                        <a:ext cx="2943225" cy="856949"/>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A5AF017D-D1BD-38C9-7F89-C0F30C344BE5}"/>
              </a:ext>
            </a:extLst>
          </p:cNvPr>
          <p:cNvSpPr txBox="1"/>
          <p:nvPr/>
        </p:nvSpPr>
        <p:spPr>
          <a:xfrm>
            <a:off x="4143371" y="4204691"/>
            <a:ext cx="2724153" cy="523220"/>
          </a:xfrm>
          <a:prstGeom prst="rect">
            <a:avLst/>
          </a:prstGeom>
          <a:noFill/>
        </p:spPr>
        <p:txBody>
          <a:bodyPr wrap="square" rtlCol="0">
            <a:spAutoFit/>
          </a:bodyPr>
          <a:lstStyle/>
          <a:p>
            <a:r>
              <a:rPr lang="en-US" sz="1400" dirty="0"/>
              <a:t>5. Pour PDMS onto mold to desired height and fully cure</a:t>
            </a:r>
          </a:p>
        </p:txBody>
      </p:sp>
      <p:graphicFrame>
        <p:nvGraphicFramePr>
          <p:cNvPr id="14" name="Object 13">
            <a:extLst>
              <a:ext uri="{FF2B5EF4-FFF2-40B4-BE49-F238E27FC236}">
                <a16:creationId xmlns:a16="http://schemas.microsoft.com/office/drawing/2014/main" id="{94F3996D-1126-F3EB-77F8-04257FF308BC}"/>
              </a:ext>
            </a:extLst>
          </p:cNvPr>
          <p:cNvGraphicFramePr>
            <a:graphicFrameLocks noChangeAspect="1"/>
          </p:cNvGraphicFramePr>
          <p:nvPr>
            <p:extLst>
              <p:ext uri="{D42A27DB-BD31-4B8C-83A1-F6EECF244321}">
                <p14:modId xmlns:p14="http://schemas.microsoft.com/office/powerpoint/2010/main" val="3409300857"/>
              </p:ext>
            </p:extLst>
          </p:nvPr>
        </p:nvGraphicFramePr>
        <p:xfrm>
          <a:off x="7705725" y="5844311"/>
          <a:ext cx="3957637" cy="597902"/>
        </p:xfrm>
        <a:graphic>
          <a:graphicData uri="http://schemas.openxmlformats.org/presentationml/2006/ole">
            <mc:AlternateContent xmlns:mc="http://schemas.openxmlformats.org/markup-compatibility/2006">
              <mc:Choice xmlns:v="urn:schemas-microsoft-com:vml" Requires="v">
                <p:oleObj name="Bitmap Image" r:id="rId12" imgW="6505560" imgH="895320" progId="PBrush">
                  <p:embed/>
                </p:oleObj>
              </mc:Choice>
              <mc:Fallback>
                <p:oleObj name="Bitmap Image" r:id="rId12" imgW="6505560" imgH="895320" progId="PBrush">
                  <p:embed/>
                  <p:pic>
                    <p:nvPicPr>
                      <p:cNvPr id="0" name=""/>
                      <p:cNvPicPr/>
                      <p:nvPr/>
                    </p:nvPicPr>
                    <p:blipFill>
                      <a:blip r:embed="rId13"/>
                      <a:stretch>
                        <a:fillRect/>
                      </a:stretch>
                    </p:blipFill>
                    <p:spPr>
                      <a:xfrm>
                        <a:off x="7705725" y="5844311"/>
                        <a:ext cx="3957637" cy="597902"/>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88AFE305-32A2-E9BF-CE42-1ACF79EAF6E2}"/>
              </a:ext>
            </a:extLst>
          </p:cNvPr>
          <p:cNvSpPr txBox="1"/>
          <p:nvPr/>
        </p:nvSpPr>
        <p:spPr>
          <a:xfrm>
            <a:off x="8477247" y="4269225"/>
            <a:ext cx="2724153" cy="1169551"/>
          </a:xfrm>
          <a:prstGeom prst="rect">
            <a:avLst/>
          </a:prstGeom>
          <a:noFill/>
        </p:spPr>
        <p:txBody>
          <a:bodyPr wrap="square" rtlCol="0">
            <a:spAutoFit/>
          </a:bodyPr>
          <a:lstStyle/>
          <a:p>
            <a:r>
              <a:rPr lang="en-US" sz="1400" dirty="0"/>
              <a:t>6. Remove SLA printed spacer and then remove device from mold. Place in Hexane bath to dissolve the vacuum grease to clean up viewing window</a:t>
            </a:r>
          </a:p>
        </p:txBody>
      </p:sp>
    </p:spTree>
    <p:extLst>
      <p:ext uri="{BB962C8B-B14F-4D97-AF65-F5344CB8AC3E}">
        <p14:creationId xmlns:p14="http://schemas.microsoft.com/office/powerpoint/2010/main" val="247742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ECF8-AFC8-5674-DDAC-41128EA81A9F}"/>
              </a:ext>
            </a:extLst>
          </p:cNvPr>
          <p:cNvSpPr>
            <a:spLocks noGrp="1"/>
          </p:cNvSpPr>
          <p:nvPr>
            <p:ph type="title"/>
          </p:nvPr>
        </p:nvSpPr>
        <p:spPr>
          <a:xfrm>
            <a:off x="0" y="0"/>
            <a:ext cx="10515600" cy="473075"/>
          </a:xfrm>
        </p:spPr>
        <p:txBody>
          <a:bodyPr>
            <a:normAutofit fontScale="90000"/>
          </a:bodyPr>
          <a:lstStyle/>
          <a:p>
            <a:r>
              <a:rPr lang="en-US" dirty="0"/>
              <a:t>Reversible Bonding</a:t>
            </a:r>
          </a:p>
        </p:txBody>
      </p:sp>
      <p:sp>
        <p:nvSpPr>
          <p:cNvPr id="3" name="Content Placeholder 2">
            <a:extLst>
              <a:ext uri="{FF2B5EF4-FFF2-40B4-BE49-F238E27FC236}">
                <a16:creationId xmlns:a16="http://schemas.microsoft.com/office/drawing/2014/main" id="{3CE4BF34-1268-E3BA-A76B-6C6D14C518F3}"/>
              </a:ext>
            </a:extLst>
          </p:cNvPr>
          <p:cNvSpPr>
            <a:spLocks noGrp="1"/>
          </p:cNvSpPr>
          <p:nvPr>
            <p:ph idx="1"/>
          </p:nvPr>
        </p:nvSpPr>
        <p:spPr>
          <a:xfrm>
            <a:off x="561975" y="758825"/>
            <a:ext cx="10515600" cy="2108200"/>
          </a:xfrm>
        </p:spPr>
        <p:txBody>
          <a:bodyPr>
            <a:normAutofit lnSpcReduction="10000"/>
          </a:bodyPr>
          <a:lstStyle/>
          <a:p>
            <a:r>
              <a:rPr lang="en-US" sz="1600" dirty="0"/>
              <a:t>Typically, PDMS is plasma treated to covalently bond to glass. This is not acceptable as it would make them single use, need on hand plasma treater as the effect is short lived and make the slide useless after processing. </a:t>
            </a:r>
          </a:p>
          <a:p>
            <a:r>
              <a:rPr lang="en-US" sz="1600" dirty="0"/>
              <a:t>Papers point to PDMS has Van-Der-Waals bonding with glass. This is weak and max can handle 5 PSI. To ensure leak protection in an effort free and easy manner, magnets can be used alongside embedding iron oxide dust into the PDMS mixture. Papers usually used iron oxide nanoparticles, but 320 grid dust works well and is a fraction of the cost. </a:t>
            </a:r>
          </a:p>
          <a:p>
            <a:r>
              <a:rPr lang="en-US" sz="1600" dirty="0"/>
              <a:t>Papers point to iron oxide causing a ‘rough’ surface as compared to standard PDMS, Calixto assured me that it isn’t an issue and it will be as smooth as the wafer. </a:t>
            </a:r>
          </a:p>
          <a:p>
            <a:r>
              <a:rPr lang="en-US" sz="1600" dirty="0"/>
              <a:t>1:3 PDMS to iron oxide ratio (w/w) appears to be a good ratio. </a:t>
            </a:r>
          </a:p>
          <a:p>
            <a:endParaRPr lang="en-US" sz="1600" dirty="0"/>
          </a:p>
          <a:p>
            <a:endParaRPr lang="en-US" sz="2000" dirty="0"/>
          </a:p>
          <a:p>
            <a:pPr marL="0" indent="0">
              <a:buNone/>
            </a:pPr>
            <a:endParaRPr lang="en-US" sz="2000" dirty="0"/>
          </a:p>
        </p:txBody>
      </p:sp>
      <p:graphicFrame>
        <p:nvGraphicFramePr>
          <p:cNvPr id="4" name="Object 3">
            <a:extLst>
              <a:ext uri="{FF2B5EF4-FFF2-40B4-BE49-F238E27FC236}">
                <a16:creationId xmlns:a16="http://schemas.microsoft.com/office/drawing/2014/main" id="{03834C96-EB35-067F-C114-9B67F10ADC06}"/>
              </a:ext>
            </a:extLst>
          </p:cNvPr>
          <p:cNvGraphicFramePr>
            <a:graphicFrameLocks noChangeAspect="1"/>
          </p:cNvGraphicFramePr>
          <p:nvPr>
            <p:extLst>
              <p:ext uri="{D42A27DB-BD31-4B8C-83A1-F6EECF244321}">
                <p14:modId xmlns:p14="http://schemas.microsoft.com/office/powerpoint/2010/main" val="2585604176"/>
              </p:ext>
            </p:extLst>
          </p:nvPr>
        </p:nvGraphicFramePr>
        <p:xfrm>
          <a:off x="1804987" y="3561663"/>
          <a:ext cx="6886575" cy="2223185"/>
        </p:xfrm>
        <a:graphic>
          <a:graphicData uri="http://schemas.openxmlformats.org/presentationml/2006/ole">
            <mc:AlternateContent xmlns:mc="http://schemas.openxmlformats.org/markup-compatibility/2006">
              <mc:Choice xmlns:v="urn:schemas-microsoft-com:vml" Requires="v">
                <p:oleObj name="Bitmap Image" r:id="rId2" imgW="8553600" imgH="3228840" progId="PBrush">
                  <p:embed/>
                </p:oleObj>
              </mc:Choice>
              <mc:Fallback>
                <p:oleObj name="Bitmap Image" r:id="rId2" imgW="8553600" imgH="3228840" progId="PBrush">
                  <p:embed/>
                  <p:pic>
                    <p:nvPicPr>
                      <p:cNvPr id="0" name=""/>
                      <p:cNvPicPr/>
                      <p:nvPr/>
                    </p:nvPicPr>
                    <p:blipFill>
                      <a:blip r:embed="rId3"/>
                      <a:stretch>
                        <a:fillRect/>
                      </a:stretch>
                    </p:blipFill>
                    <p:spPr>
                      <a:xfrm>
                        <a:off x="1804987" y="3561663"/>
                        <a:ext cx="6886575" cy="222318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74E74CBD-2656-EEBF-3657-C94957911C6E}"/>
              </a:ext>
            </a:extLst>
          </p:cNvPr>
          <p:cNvSpPr txBox="1"/>
          <p:nvPr/>
        </p:nvSpPr>
        <p:spPr>
          <a:xfrm>
            <a:off x="1552575" y="5808275"/>
            <a:ext cx="9372600" cy="923330"/>
          </a:xfrm>
          <a:prstGeom prst="rect">
            <a:avLst/>
          </a:prstGeom>
          <a:noFill/>
        </p:spPr>
        <p:txBody>
          <a:bodyPr wrap="square" rtlCol="0">
            <a:spAutoFit/>
          </a:bodyPr>
          <a:lstStyle/>
          <a:p>
            <a:r>
              <a:rPr lang="en-US" dirty="0"/>
              <a:t>Platform that slides sit on. Neodymium magnets on set screws are embedded into it in locations directly underneath the bonding walls of the device. This allows height of magnet to be adjusted and for the magnets to be kept in place.  </a:t>
            </a:r>
          </a:p>
        </p:txBody>
      </p:sp>
    </p:spTree>
    <p:extLst>
      <p:ext uri="{BB962C8B-B14F-4D97-AF65-F5344CB8AC3E}">
        <p14:creationId xmlns:p14="http://schemas.microsoft.com/office/powerpoint/2010/main" val="339742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317D-E4D7-5623-262C-61C783BBB821}"/>
              </a:ext>
            </a:extLst>
          </p:cNvPr>
          <p:cNvSpPr>
            <a:spLocks noGrp="1"/>
          </p:cNvSpPr>
          <p:nvPr>
            <p:ph type="title"/>
          </p:nvPr>
        </p:nvSpPr>
        <p:spPr>
          <a:xfrm>
            <a:off x="838200" y="365125"/>
            <a:ext cx="10515600" cy="540649"/>
          </a:xfrm>
        </p:spPr>
        <p:txBody>
          <a:bodyPr>
            <a:normAutofit fontScale="90000"/>
          </a:bodyPr>
          <a:lstStyle/>
          <a:p>
            <a:r>
              <a:rPr lang="en-US" dirty="0"/>
              <a:t>Distance needle port from viewing window</a:t>
            </a:r>
          </a:p>
        </p:txBody>
      </p:sp>
      <p:sp>
        <p:nvSpPr>
          <p:cNvPr id="3" name="Content Placeholder 2">
            <a:extLst>
              <a:ext uri="{FF2B5EF4-FFF2-40B4-BE49-F238E27FC236}">
                <a16:creationId xmlns:a16="http://schemas.microsoft.com/office/drawing/2014/main" id="{D5CAD5E8-5CF0-E7EE-6142-DA4F24130273}"/>
              </a:ext>
            </a:extLst>
          </p:cNvPr>
          <p:cNvSpPr>
            <a:spLocks noGrp="1"/>
          </p:cNvSpPr>
          <p:nvPr>
            <p:ph idx="1"/>
          </p:nvPr>
        </p:nvSpPr>
        <p:spPr>
          <a:xfrm>
            <a:off x="330722" y="1679242"/>
            <a:ext cx="6559605" cy="2568229"/>
          </a:xfrm>
        </p:spPr>
        <p:txBody>
          <a:bodyPr>
            <a:normAutofit/>
          </a:bodyPr>
          <a:lstStyle/>
          <a:p>
            <a:r>
              <a:rPr lang="en-US" sz="1800" dirty="0"/>
              <a:t>Given needle port will rise above device and objective barrel extends wider than the spot it views, its possible to have a collision between the two. A gap must exist to prevent this. </a:t>
            </a:r>
          </a:p>
          <a:p>
            <a:r>
              <a:rPr lang="en-US" sz="1800" dirty="0"/>
              <a:t>Easy trig problem to determine what gap should be</a:t>
            </a:r>
          </a:p>
          <a:p>
            <a:r>
              <a:rPr lang="en-US" sz="1800" dirty="0"/>
              <a:t>Given objective angle is 45 degree, x = 8/tan(45), </a:t>
            </a:r>
            <a:r>
              <a:rPr lang="en-US" sz="1800" b="1" u="sng" dirty="0"/>
              <a:t>x = 8mm</a:t>
            </a:r>
          </a:p>
        </p:txBody>
      </p:sp>
      <p:graphicFrame>
        <p:nvGraphicFramePr>
          <p:cNvPr id="4" name="Object 3">
            <a:extLst>
              <a:ext uri="{FF2B5EF4-FFF2-40B4-BE49-F238E27FC236}">
                <a16:creationId xmlns:a16="http://schemas.microsoft.com/office/drawing/2014/main" id="{A0B77677-3661-F117-A7FF-AB635D599BCF}"/>
              </a:ext>
            </a:extLst>
          </p:cNvPr>
          <p:cNvGraphicFramePr>
            <a:graphicFrameLocks noChangeAspect="1"/>
          </p:cNvGraphicFramePr>
          <p:nvPr>
            <p:extLst>
              <p:ext uri="{D42A27DB-BD31-4B8C-83A1-F6EECF244321}">
                <p14:modId xmlns:p14="http://schemas.microsoft.com/office/powerpoint/2010/main" val="1093174079"/>
              </p:ext>
            </p:extLst>
          </p:nvPr>
        </p:nvGraphicFramePr>
        <p:xfrm>
          <a:off x="7390593" y="992038"/>
          <a:ext cx="2663700" cy="3873440"/>
        </p:xfrm>
        <a:graphic>
          <a:graphicData uri="http://schemas.openxmlformats.org/presentationml/2006/ole">
            <mc:AlternateContent xmlns:mc="http://schemas.openxmlformats.org/markup-compatibility/2006">
              <mc:Choice xmlns:v="urn:schemas-microsoft-com:vml" Requires="v">
                <p:oleObj name="Bitmap Image" r:id="rId2" imgW="4467240" imgH="6496200" progId="PBrush">
                  <p:embed/>
                </p:oleObj>
              </mc:Choice>
              <mc:Fallback>
                <p:oleObj name="Bitmap Image" r:id="rId2" imgW="4467240" imgH="6496200" progId="PBrush">
                  <p:embed/>
                  <p:pic>
                    <p:nvPicPr>
                      <p:cNvPr id="0" name=""/>
                      <p:cNvPicPr/>
                      <p:nvPr/>
                    </p:nvPicPr>
                    <p:blipFill>
                      <a:blip r:embed="rId3"/>
                      <a:stretch>
                        <a:fillRect/>
                      </a:stretch>
                    </p:blipFill>
                    <p:spPr>
                      <a:xfrm>
                        <a:off x="7390593" y="992038"/>
                        <a:ext cx="2663700" cy="3873440"/>
                      </a:xfrm>
                      <a:prstGeom prst="rect">
                        <a:avLst/>
                      </a:prstGeom>
                    </p:spPr>
                  </p:pic>
                </p:oleObj>
              </mc:Fallback>
            </mc:AlternateContent>
          </a:graphicData>
        </a:graphic>
      </p:graphicFrame>
      <p:cxnSp>
        <p:nvCxnSpPr>
          <p:cNvPr id="6" name="Straight Connector 5">
            <a:extLst>
              <a:ext uri="{FF2B5EF4-FFF2-40B4-BE49-F238E27FC236}">
                <a16:creationId xmlns:a16="http://schemas.microsoft.com/office/drawing/2014/main" id="{41643B98-6F1C-9E2E-DC95-BE357105536B}"/>
              </a:ext>
            </a:extLst>
          </p:cNvPr>
          <p:cNvCxnSpPr/>
          <p:nvPr/>
        </p:nvCxnSpPr>
        <p:spPr>
          <a:xfrm>
            <a:off x="2639683" y="5184475"/>
            <a:ext cx="0" cy="8453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B0E3546-B687-5E62-69DA-31771C8743F1}"/>
              </a:ext>
            </a:extLst>
          </p:cNvPr>
          <p:cNvCxnSpPr>
            <a:cxnSpLocks/>
          </p:cNvCxnSpPr>
          <p:nvPr/>
        </p:nvCxnSpPr>
        <p:spPr>
          <a:xfrm flipH="1">
            <a:off x="2225006" y="6014528"/>
            <a:ext cx="1520339"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3E3EE2-1E92-5EAF-7A36-070E4BEC03B7}"/>
              </a:ext>
            </a:extLst>
          </p:cNvPr>
          <p:cNvCxnSpPr>
            <a:cxnSpLocks/>
          </p:cNvCxnSpPr>
          <p:nvPr/>
        </p:nvCxnSpPr>
        <p:spPr>
          <a:xfrm>
            <a:off x="2639683" y="5184473"/>
            <a:ext cx="1105662" cy="8300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E1E5627-125F-B68D-6790-7AECA428B035}"/>
              </a:ext>
            </a:extLst>
          </p:cNvPr>
          <p:cNvCxnSpPr>
            <a:cxnSpLocks/>
          </p:cNvCxnSpPr>
          <p:nvPr/>
        </p:nvCxnSpPr>
        <p:spPr>
          <a:xfrm flipH="1">
            <a:off x="1810328" y="5184474"/>
            <a:ext cx="829356" cy="153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081DAB4-A4DC-729D-3596-156A19D18FE9}"/>
              </a:ext>
            </a:extLst>
          </p:cNvPr>
          <p:cNvCxnSpPr>
            <a:cxnSpLocks/>
          </p:cNvCxnSpPr>
          <p:nvPr/>
        </p:nvCxnSpPr>
        <p:spPr>
          <a:xfrm flipV="1">
            <a:off x="3745345" y="6014526"/>
            <a:ext cx="521855" cy="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3898A4-7E18-92A7-0B1E-8CF6F4B2D740}"/>
              </a:ext>
            </a:extLst>
          </p:cNvPr>
          <p:cNvCxnSpPr>
            <a:cxnSpLocks/>
          </p:cNvCxnSpPr>
          <p:nvPr/>
        </p:nvCxnSpPr>
        <p:spPr>
          <a:xfrm flipV="1">
            <a:off x="4267199" y="5199810"/>
            <a:ext cx="766619" cy="8147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1D4E9CD-4457-946E-664F-32DB1F0DF051}"/>
              </a:ext>
            </a:extLst>
          </p:cNvPr>
          <p:cNvCxnSpPr>
            <a:cxnSpLocks/>
          </p:cNvCxnSpPr>
          <p:nvPr/>
        </p:nvCxnSpPr>
        <p:spPr>
          <a:xfrm flipH="1">
            <a:off x="3745345" y="6102274"/>
            <a:ext cx="1520339"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F0D6AE2-E69A-69DF-F9DA-976CEC552D2B}"/>
              </a:ext>
            </a:extLst>
          </p:cNvPr>
          <p:cNvCxnSpPr>
            <a:cxnSpLocks/>
          </p:cNvCxnSpPr>
          <p:nvPr/>
        </p:nvCxnSpPr>
        <p:spPr>
          <a:xfrm flipH="1" flipV="1">
            <a:off x="3745344" y="6026901"/>
            <a:ext cx="1" cy="75373"/>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3900BD3-5BAF-A980-842D-D18E345F0C8E}"/>
              </a:ext>
            </a:extLst>
          </p:cNvPr>
          <p:cNvSpPr txBox="1"/>
          <p:nvPr/>
        </p:nvSpPr>
        <p:spPr>
          <a:xfrm>
            <a:off x="3745344" y="6190020"/>
            <a:ext cx="1732718" cy="369332"/>
          </a:xfrm>
          <a:prstGeom prst="rect">
            <a:avLst/>
          </a:prstGeom>
          <a:noFill/>
        </p:spPr>
        <p:txBody>
          <a:bodyPr wrap="none" rtlCol="0">
            <a:spAutoFit/>
          </a:bodyPr>
          <a:lstStyle/>
          <a:p>
            <a:r>
              <a:rPr lang="en-US" dirty="0"/>
              <a:t>Viewing window</a:t>
            </a:r>
          </a:p>
        </p:txBody>
      </p:sp>
      <p:sp>
        <p:nvSpPr>
          <p:cNvPr id="23" name="TextBox 22">
            <a:extLst>
              <a:ext uri="{FF2B5EF4-FFF2-40B4-BE49-F238E27FC236}">
                <a16:creationId xmlns:a16="http://schemas.microsoft.com/office/drawing/2014/main" id="{AFBAD24F-2429-34C4-3CF5-F13FDF6D5D5D}"/>
              </a:ext>
            </a:extLst>
          </p:cNvPr>
          <p:cNvSpPr txBox="1"/>
          <p:nvPr/>
        </p:nvSpPr>
        <p:spPr>
          <a:xfrm>
            <a:off x="3423281" y="5162775"/>
            <a:ext cx="1073692" cy="369332"/>
          </a:xfrm>
          <a:prstGeom prst="rect">
            <a:avLst/>
          </a:prstGeom>
          <a:noFill/>
        </p:spPr>
        <p:txBody>
          <a:bodyPr wrap="none" rtlCol="0">
            <a:spAutoFit/>
          </a:bodyPr>
          <a:lstStyle/>
          <a:p>
            <a:r>
              <a:rPr lang="en-US" dirty="0"/>
              <a:t>Objective</a:t>
            </a:r>
          </a:p>
        </p:txBody>
      </p:sp>
      <p:sp>
        <p:nvSpPr>
          <p:cNvPr id="24" name="TextBox 23">
            <a:extLst>
              <a:ext uri="{FF2B5EF4-FFF2-40B4-BE49-F238E27FC236}">
                <a16:creationId xmlns:a16="http://schemas.microsoft.com/office/drawing/2014/main" id="{7DB74F76-377E-2A96-C749-5F94CADBCB0B}"/>
              </a:ext>
            </a:extLst>
          </p:cNvPr>
          <p:cNvSpPr txBox="1"/>
          <p:nvPr/>
        </p:nvSpPr>
        <p:spPr>
          <a:xfrm>
            <a:off x="198854" y="4830478"/>
            <a:ext cx="1848776" cy="369332"/>
          </a:xfrm>
          <a:prstGeom prst="rect">
            <a:avLst/>
          </a:prstGeom>
          <a:noFill/>
        </p:spPr>
        <p:txBody>
          <a:bodyPr wrap="none" rtlCol="0">
            <a:spAutoFit/>
          </a:bodyPr>
          <a:lstStyle/>
          <a:p>
            <a:r>
              <a:rPr lang="en-US" dirty="0"/>
              <a:t>90 degree Needle</a:t>
            </a:r>
          </a:p>
        </p:txBody>
      </p:sp>
      <p:sp>
        <p:nvSpPr>
          <p:cNvPr id="25" name="TextBox 24">
            <a:extLst>
              <a:ext uri="{FF2B5EF4-FFF2-40B4-BE49-F238E27FC236}">
                <a16:creationId xmlns:a16="http://schemas.microsoft.com/office/drawing/2014/main" id="{B51415B7-1129-FE27-0581-1658A6CFCF73}"/>
              </a:ext>
            </a:extLst>
          </p:cNvPr>
          <p:cNvSpPr txBox="1"/>
          <p:nvPr/>
        </p:nvSpPr>
        <p:spPr>
          <a:xfrm>
            <a:off x="1803118" y="5999190"/>
            <a:ext cx="748923" cy="369332"/>
          </a:xfrm>
          <a:prstGeom prst="rect">
            <a:avLst/>
          </a:prstGeom>
          <a:noFill/>
        </p:spPr>
        <p:txBody>
          <a:bodyPr wrap="none" rtlCol="0">
            <a:spAutoFit/>
          </a:bodyPr>
          <a:lstStyle/>
          <a:p>
            <a:r>
              <a:rPr lang="en-US" dirty="0"/>
              <a:t>PDMS</a:t>
            </a:r>
          </a:p>
        </p:txBody>
      </p:sp>
      <p:sp>
        <p:nvSpPr>
          <p:cNvPr id="26" name="TextBox 25">
            <a:extLst>
              <a:ext uri="{FF2B5EF4-FFF2-40B4-BE49-F238E27FC236}">
                <a16:creationId xmlns:a16="http://schemas.microsoft.com/office/drawing/2014/main" id="{D162B97A-553A-FE6A-89D0-C4926D7E14B6}"/>
              </a:ext>
            </a:extLst>
          </p:cNvPr>
          <p:cNvSpPr txBox="1"/>
          <p:nvPr/>
        </p:nvSpPr>
        <p:spPr>
          <a:xfrm>
            <a:off x="1409259" y="5265114"/>
            <a:ext cx="1317096" cy="646331"/>
          </a:xfrm>
          <a:prstGeom prst="rect">
            <a:avLst/>
          </a:prstGeom>
          <a:noFill/>
        </p:spPr>
        <p:txBody>
          <a:bodyPr wrap="square" rtlCol="0">
            <a:spAutoFit/>
          </a:bodyPr>
          <a:lstStyle/>
          <a:p>
            <a:r>
              <a:rPr lang="en-US" dirty="0"/>
              <a:t>8mm above PDMS</a:t>
            </a:r>
          </a:p>
        </p:txBody>
      </p:sp>
      <p:sp>
        <p:nvSpPr>
          <p:cNvPr id="27" name="TextBox 26">
            <a:extLst>
              <a:ext uri="{FF2B5EF4-FFF2-40B4-BE49-F238E27FC236}">
                <a16:creationId xmlns:a16="http://schemas.microsoft.com/office/drawing/2014/main" id="{65CFC816-02F0-845F-1305-8B61A8FB910A}"/>
              </a:ext>
            </a:extLst>
          </p:cNvPr>
          <p:cNvSpPr txBox="1"/>
          <p:nvPr/>
        </p:nvSpPr>
        <p:spPr>
          <a:xfrm>
            <a:off x="2851690" y="5695255"/>
            <a:ext cx="284052" cy="369332"/>
          </a:xfrm>
          <a:prstGeom prst="rect">
            <a:avLst/>
          </a:prstGeom>
          <a:noFill/>
        </p:spPr>
        <p:txBody>
          <a:bodyPr wrap="none" rtlCol="0">
            <a:spAutoFit/>
          </a:bodyPr>
          <a:lstStyle/>
          <a:p>
            <a:r>
              <a:rPr lang="en-US" dirty="0"/>
              <a:t>x</a:t>
            </a:r>
          </a:p>
        </p:txBody>
      </p:sp>
    </p:spTree>
    <p:extLst>
      <p:ext uri="{BB962C8B-B14F-4D97-AF65-F5344CB8AC3E}">
        <p14:creationId xmlns:p14="http://schemas.microsoft.com/office/powerpoint/2010/main" val="34548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352-1560-10EE-68C6-3210C7291453}"/>
              </a:ext>
            </a:extLst>
          </p:cNvPr>
          <p:cNvSpPr>
            <a:spLocks noGrp="1"/>
          </p:cNvSpPr>
          <p:nvPr>
            <p:ph type="title"/>
          </p:nvPr>
        </p:nvSpPr>
        <p:spPr>
          <a:xfrm>
            <a:off x="838200" y="365125"/>
            <a:ext cx="10515600" cy="454025"/>
          </a:xfrm>
        </p:spPr>
        <p:txBody>
          <a:bodyPr>
            <a:normAutofit fontScale="90000"/>
          </a:bodyPr>
          <a:lstStyle/>
          <a:p>
            <a:r>
              <a:rPr lang="en-US" dirty="0" err="1"/>
              <a:t>Modulatable</a:t>
            </a:r>
            <a:r>
              <a:rPr lang="en-US" dirty="0"/>
              <a:t> Parameters</a:t>
            </a:r>
          </a:p>
        </p:txBody>
      </p:sp>
      <p:sp>
        <p:nvSpPr>
          <p:cNvPr id="3" name="Content Placeholder 2">
            <a:extLst>
              <a:ext uri="{FF2B5EF4-FFF2-40B4-BE49-F238E27FC236}">
                <a16:creationId xmlns:a16="http://schemas.microsoft.com/office/drawing/2014/main" id="{B59F285C-6DB0-9EE5-1502-F4270E4D55C8}"/>
              </a:ext>
            </a:extLst>
          </p:cNvPr>
          <p:cNvSpPr>
            <a:spLocks noGrp="1"/>
          </p:cNvSpPr>
          <p:nvPr>
            <p:ph idx="1"/>
          </p:nvPr>
        </p:nvSpPr>
        <p:spPr>
          <a:xfrm>
            <a:off x="838200" y="1114425"/>
            <a:ext cx="10515600" cy="5062538"/>
          </a:xfrm>
        </p:spPr>
        <p:txBody>
          <a:bodyPr>
            <a:normAutofit/>
          </a:bodyPr>
          <a:lstStyle/>
          <a:p>
            <a:r>
              <a:rPr lang="en-US" sz="2000" dirty="0"/>
              <a:t>Distance port to viewing window</a:t>
            </a:r>
          </a:p>
          <a:p>
            <a:r>
              <a:rPr lang="en-US" sz="2000" dirty="0"/>
              <a:t>Window dimensions</a:t>
            </a:r>
          </a:p>
          <a:p>
            <a:r>
              <a:rPr lang="en-US" sz="2000" dirty="0"/>
              <a:t>Filter / filter spacing</a:t>
            </a:r>
          </a:p>
          <a:p>
            <a:r>
              <a:rPr lang="en-US" sz="2000" dirty="0"/>
              <a:t>Port channel width</a:t>
            </a:r>
          </a:p>
          <a:p>
            <a:r>
              <a:rPr lang="en-US" sz="2000" dirty="0"/>
              <a:t>Wall thickness</a:t>
            </a:r>
          </a:p>
          <a:p>
            <a:r>
              <a:rPr lang="en-US" sz="2000" dirty="0"/>
              <a:t>FEP film overlap</a:t>
            </a:r>
          </a:p>
        </p:txBody>
      </p:sp>
    </p:spTree>
    <p:extLst>
      <p:ext uri="{BB962C8B-B14F-4D97-AF65-F5344CB8AC3E}">
        <p14:creationId xmlns:p14="http://schemas.microsoft.com/office/powerpoint/2010/main" val="393378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4230</TotalTime>
  <Words>550</Words>
  <Application>Microsoft Office PowerPoint</Application>
  <PresentationFormat>Widescreen</PresentationFormat>
  <Paragraphs>51</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Bitmap Image</vt:lpstr>
      <vt:lpstr>Initial Design Logs Microfluidic multiplex device</vt:lpstr>
      <vt:lpstr>Basics of design</vt:lpstr>
      <vt:lpstr>Viewing Window Construction (Side View)</vt:lpstr>
      <vt:lpstr>Reversible Bonding</vt:lpstr>
      <vt:lpstr>Distance needle port from viewing window</vt:lpstr>
      <vt:lpstr>Modulatable 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Initial Design Logs Microfluidic multiplex device</dc:title>
  <dc:creator>michael anderson</dc:creator>
  <cp:lastModifiedBy>michael anderson</cp:lastModifiedBy>
  <cp:revision>8</cp:revision>
  <dcterms:created xsi:type="dcterms:W3CDTF">2022-09-23T14:21:36Z</dcterms:created>
  <dcterms:modified xsi:type="dcterms:W3CDTF">2022-09-26T12:52:01Z</dcterms:modified>
</cp:coreProperties>
</file>