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ke\Documents\GitHub\AutoCIF\Presentation\bubble%20trap%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ke\AppData\Roaming\Microsoft\Excel\bubble%20trap%20data%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ke\Documents\GitHub\AutoCIF\Presentation\bubble%20trap%20data%20(version%201).xlsb.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Pressure vs air removal rate </a:t>
            </a:r>
          </a:p>
        </c:rich>
      </c:tx>
      <c:layout>
        <c:manualLayout>
          <c:xMode val="edge"/>
          <c:yMode val="edge"/>
          <c:x val="0.14869444444444443"/>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1"/>
            <c:dispEq val="1"/>
            <c:trendlineLbl>
              <c:layout>
                <c:manualLayout>
                  <c:x val="6.7188538932633421E-2"/>
                  <c:y val="-0.20320683872849227"/>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Sheet1!$A$3:$A$6</c:f>
              <c:numCache>
                <c:formatCode>General</c:formatCode>
                <c:ptCount val="4"/>
                <c:pt idx="0">
                  <c:v>400</c:v>
                </c:pt>
                <c:pt idx="1">
                  <c:v>800</c:v>
                </c:pt>
                <c:pt idx="2">
                  <c:v>1200</c:v>
                </c:pt>
                <c:pt idx="3">
                  <c:v>1600</c:v>
                </c:pt>
              </c:numCache>
            </c:numRef>
          </c:xVal>
          <c:yVal>
            <c:numRef>
              <c:f>Sheet1!$B$3:$B$6</c:f>
              <c:numCache>
                <c:formatCode>General</c:formatCode>
                <c:ptCount val="4"/>
                <c:pt idx="0">
                  <c:v>1000</c:v>
                </c:pt>
                <c:pt idx="1">
                  <c:v>2100</c:v>
                </c:pt>
                <c:pt idx="2">
                  <c:v>3500</c:v>
                </c:pt>
                <c:pt idx="3">
                  <c:v>5000</c:v>
                </c:pt>
              </c:numCache>
            </c:numRef>
          </c:yVal>
          <c:smooth val="0"/>
          <c:extLst>
            <c:ext xmlns:c16="http://schemas.microsoft.com/office/drawing/2014/chart" uri="{C3380CC4-5D6E-409C-BE32-E72D297353CC}">
              <c16:uniqueId val="{00000001-9F76-4ED6-A73F-796A0EFDCEB4}"/>
            </c:ext>
          </c:extLst>
        </c:ser>
        <c:dLbls>
          <c:showLegendKey val="0"/>
          <c:showVal val="0"/>
          <c:showCatName val="0"/>
          <c:showSerName val="0"/>
          <c:showPercent val="0"/>
          <c:showBubbleSize val="0"/>
        </c:dLbls>
        <c:axId val="246997263"/>
        <c:axId val="200929711"/>
      </c:scatterChart>
      <c:valAx>
        <c:axId val="2469972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Pressure (mBar)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929711"/>
        <c:crosses val="autoZero"/>
        <c:crossBetween val="midCat"/>
      </c:valAx>
      <c:valAx>
        <c:axId val="200929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Air</a:t>
                </a:r>
                <a:r>
                  <a:rPr lang="en-US" baseline="0"/>
                  <a:t> Removal Rate (uL/min)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99726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Norm ARR/ASR vs</a:t>
            </a:r>
            <a:r>
              <a:rPr lang="en-US" baseline="0"/>
              <a:t> pressure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Sheet1!$D$3:$D$22</c:f>
              <c:numCache>
                <c:formatCode>General</c:formatCode>
                <c:ptCount val="20"/>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pt idx="17">
                  <c:v>1800</c:v>
                </c:pt>
                <c:pt idx="18">
                  <c:v>1900</c:v>
                </c:pt>
                <c:pt idx="19">
                  <c:v>2000</c:v>
                </c:pt>
              </c:numCache>
            </c:numRef>
          </c:xVal>
          <c:yVal>
            <c:numRef>
              <c:f>Sheet1!$F$3:$F$22</c:f>
              <c:numCache>
                <c:formatCode>General</c:formatCode>
                <c:ptCount val="20"/>
                <c:pt idx="0">
                  <c:v>1.0878414568826997</c:v>
                </c:pt>
                <c:pt idx="1">
                  <c:v>1.0099089448312801</c:v>
                </c:pt>
                <c:pt idx="2">
                  <c:v>1</c:v>
                </c:pt>
                <c:pt idx="3">
                  <c:v>1.0070969469737545</c:v>
                </c:pt>
                <c:pt idx="4">
                  <c:v>1.0209962506695234</c:v>
                </c:pt>
                <c:pt idx="5">
                  <c:v>1.0382967327262989</c:v>
                </c:pt>
                <c:pt idx="6">
                  <c:v>1.0575407452750785</c:v>
                </c:pt>
                <c:pt idx="7">
                  <c:v>1.0779994643813606</c:v>
                </c:pt>
                <c:pt idx="8">
                  <c:v>1.0992679878593108</c:v>
                </c:pt>
                <c:pt idx="9">
                  <c:v>1.121103374397429</c:v>
                </c:pt>
                <c:pt idx="10">
                  <c:v>1.1433510249793057</c:v>
                </c:pt>
                <c:pt idx="11">
                  <c:v>1.1659078735940009</c:v>
                </c:pt>
                <c:pt idx="12">
                  <c:v>1.1887025668493263</c:v>
                </c:pt>
                <c:pt idx="13">
                  <c:v>1.211684138036575</c:v>
                </c:pt>
                <c:pt idx="14">
                  <c:v>1.2348152115693629</c:v>
                </c:pt>
                <c:pt idx="15">
                  <c:v>1.2580677557579003</c:v>
                </c:pt>
                <c:pt idx="16">
                  <c:v>1.2814203346041149</c:v>
                </c:pt>
                <c:pt idx="17">
                  <c:v>1.3048562756650601</c:v>
                </c:pt>
                <c:pt idx="18">
                  <c:v>1.3283624164857779</c:v>
                </c:pt>
                <c:pt idx="19">
                  <c:v>1.3519282271023032</c:v>
                </c:pt>
              </c:numCache>
            </c:numRef>
          </c:yVal>
          <c:smooth val="0"/>
          <c:extLst>
            <c:ext xmlns:c16="http://schemas.microsoft.com/office/drawing/2014/chart" uri="{C3380CC4-5D6E-409C-BE32-E72D297353CC}">
              <c16:uniqueId val="{00000000-32B8-4D0A-AB81-BCEBA943C705}"/>
            </c:ext>
          </c:extLst>
        </c:ser>
        <c:dLbls>
          <c:showLegendKey val="0"/>
          <c:showVal val="0"/>
          <c:showCatName val="0"/>
          <c:showSerName val="0"/>
          <c:showPercent val="0"/>
          <c:showBubbleSize val="0"/>
        </c:dLbls>
        <c:axId val="321591375"/>
        <c:axId val="319289039"/>
      </c:scatterChart>
      <c:valAx>
        <c:axId val="3215913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Pressure (mBar)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89039"/>
        <c:crosses val="autoZero"/>
        <c:crossBetween val="midCat"/>
      </c:valAx>
      <c:valAx>
        <c:axId val="319289039"/>
        <c:scaling>
          <c:orientation val="minMax"/>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Normalized (ARR/ASR)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5913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ASR ratio vs</a:t>
            </a:r>
            <a:r>
              <a:rPr lang="en-US" baseline="0"/>
              <a:t> high resistance tubing length 125mm tube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Sheet1!$I$3:$I$152</c:f>
              <c:numCache>
                <c:formatCode>General</c:formatCode>
                <c:ptCount val="1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numCache>
            </c:numRef>
          </c:xVal>
          <c:yVal>
            <c:numRef>
              <c:f>Sheet1!$J$3:$J$152</c:f>
              <c:numCache>
                <c:formatCode>General</c:formatCode>
                <c:ptCount val="150"/>
                <c:pt idx="0">
                  <c:v>0.99547655453618744</c:v>
                </c:pt>
                <c:pt idx="1">
                  <c:v>0.98214846941982525</c:v>
                </c:pt>
                <c:pt idx="2">
                  <c:v>0.96071077225774715</c:v>
                </c:pt>
                <c:pt idx="3">
                  <c:v>0.93222361434281975</c:v>
                </c:pt>
                <c:pt idx="4">
                  <c:v>0.89798850574712652</c:v>
                </c:pt>
                <c:pt idx="5">
                  <c:v>0.85941367361531273</c:v>
                </c:pt>
                <c:pt idx="6">
                  <c:v>0.81789154103852602</c:v>
                </c:pt>
                <c:pt idx="7">
                  <c:v>0.77470375328474383</c:v>
                </c:pt>
                <c:pt idx="8">
                  <c:v>0.73095995508982037</c:v>
                </c:pt>
                <c:pt idx="9">
                  <c:v>0.68756875687568753</c:v>
                </c:pt>
                <c:pt idx="10">
                  <c:v>0.64523455566567567</c:v>
                </c:pt>
                <c:pt idx="11">
                  <c:v>0.60447212658129912</c:v>
                </c:pt>
                <c:pt idx="12">
                  <c:v>0.56563133507095276</c:v>
                </c:pt>
                <c:pt idx="13">
                  <c:v>0.52892589959717007</c:v>
                </c:pt>
                <c:pt idx="14">
                  <c:v>0.49446202531645578</c:v>
                </c:pt>
                <c:pt idx="15">
                  <c:v>0.46226443004644829</c:v>
                </c:pt>
                <c:pt idx="16">
                  <c:v>0.43229858344400174</c:v>
                </c:pt>
                <c:pt idx="17">
                  <c:v>0.40448885552305258</c:v>
                </c:pt>
                <c:pt idx="18">
                  <c:v>0.37873279038200508</c:v>
                </c:pt>
                <c:pt idx="19">
                  <c:v>0.35491198182850653</c:v>
                </c:pt>
                <c:pt idx="20">
                  <c:v>0.33290011931140279</c:v>
                </c:pt>
                <c:pt idx="21">
                  <c:v>0.31256876512832821</c:v>
                </c:pt>
                <c:pt idx="22">
                  <c:v>0.29379136582430804</c:v>
                </c:pt>
                <c:pt idx="23">
                  <c:v>0.27644592275437446</c:v>
                </c:pt>
                <c:pt idx="24">
                  <c:v>0.26041666666666669</c:v>
                </c:pt>
                <c:pt idx="25">
                  <c:v>0.24559500793763064</c:v>
                </c:pt>
                <c:pt idx="26">
                  <c:v>0.23187997150658909</c:v>
                </c:pt>
                <c:pt idx="27">
                  <c:v>0.21917827434807616</c:v>
                </c:pt>
                <c:pt idx="28">
                  <c:v>0.20740416268450673</c:v>
                </c:pt>
                <c:pt idx="29">
                  <c:v>0.19647909462433197</c:v>
                </c:pt>
                <c:pt idx="30">
                  <c:v>0.18633132989887427</c:v>
                </c:pt>
                <c:pt idx="31">
                  <c:v>0.17689547034382819</c:v>
                </c:pt>
                <c:pt idx="32">
                  <c:v>0.16811198140815978</c:v>
                </c:pt>
                <c:pt idx="33">
                  <c:v>0.15992671518203497</c:v>
                </c:pt>
                <c:pt idx="34">
                  <c:v>0.15229044834307992</c:v>
                </c:pt>
                <c:pt idx="35">
                  <c:v>0.14515844334407893</c:v>
                </c:pt>
                <c:pt idx="36">
                  <c:v>0.13849003758065662</c:v>
                </c:pt>
                <c:pt idx="37">
                  <c:v>0.13224826278682003</c:v>
                </c:pt>
                <c:pt idx="38">
                  <c:v>0.12639949521097593</c:v>
                </c:pt>
                <c:pt idx="39">
                  <c:v>0.12091313600309539</c:v>
                </c:pt>
                <c:pt idx="40">
                  <c:v>0.11576132053105737</c:v>
                </c:pt>
                <c:pt idx="41">
                  <c:v>0.11091865492052901</c:v>
                </c:pt>
                <c:pt idx="42">
                  <c:v>0.10636197789032294</c:v>
                </c:pt>
                <c:pt idx="43">
                  <c:v>0.10207014587048686</c:v>
                </c:pt>
                <c:pt idx="44">
                  <c:v>9.8023839397741522E-2</c:v>
                </c:pt>
                <c:pt idx="45">
                  <c:v>9.4205388849699437E-2</c:v>
                </c:pt>
                <c:pt idx="46">
                  <c:v>9.0598617682530844E-2</c:v>
                </c:pt>
                <c:pt idx="47">
                  <c:v>8.718870146030612E-2</c:v>
                </c:pt>
                <c:pt idx="48">
                  <c:v>8.3962041097068174E-2</c:v>
                </c:pt>
                <c:pt idx="49">
                  <c:v>8.0906148867313926E-2</c:v>
                </c:pt>
                <c:pt idx="50">
                  <c:v>7.8009545872109287E-2</c:v>
                </c:pt>
                <c:pt idx="51">
                  <c:v>7.526166977346839E-2</c:v>
                </c:pt>
                <c:pt idx="52">
                  <c:v>7.265279172711378E-2</c:v>
                </c:pt>
                <c:pt idx="53">
                  <c:v>7.0173941552404778E-2</c:v>
                </c:pt>
                <c:pt idx="54">
                  <c:v>6.7816840277777776E-2</c:v>
                </c:pt>
                <c:pt idx="55">
                  <c:v>6.5573839290585495E-2</c:v>
                </c:pt>
                <c:pt idx="56">
                  <c:v>6.3437865402104721E-2</c:v>
                </c:pt>
                <c:pt idx="57">
                  <c:v>6.1402371212210524E-2</c:v>
                </c:pt>
                <c:pt idx="58">
                  <c:v>5.9461290224373617E-2</c:v>
                </c:pt>
                <c:pt idx="59">
                  <c:v>5.7608996220849848E-2</c:v>
                </c:pt>
                <c:pt idx="60">
                  <c:v>5.5840266460817113E-2</c:v>
                </c:pt>
                <c:pt idx="61">
                  <c:v>5.4150248311378657E-2</c:v>
                </c:pt>
                <c:pt idx="62">
                  <c:v>5.253442896336543E-2</c:v>
                </c:pt>
                <c:pt idx="63">
                  <c:v>5.09886079212638E-2</c:v>
                </c:pt>
                <c:pt idx="64">
                  <c:v>4.9508871989860578E-2</c:v>
                </c:pt>
                <c:pt idx="65">
                  <c:v>4.8091572509779905E-2</c:v>
                </c:pt>
                <c:pt idx="66">
                  <c:v>4.6733304620390971E-2</c:v>
                </c:pt>
                <c:pt idx="67">
                  <c:v>4.5430888351956362E-2</c:v>
                </c:pt>
                <c:pt idx="68">
                  <c:v>4.4181351369692583E-2</c:v>
                </c:pt>
                <c:pt idx="69">
                  <c:v>4.2981913210920847E-2</c:v>
                </c:pt>
                <c:pt idx="70">
                  <c:v>4.1829970872954682E-2</c:v>
                </c:pt>
                <c:pt idx="71">
                  <c:v>4.0723085624034053E-2</c:v>
                </c:pt>
                <c:pt idx="72">
                  <c:v>3.9658970922677061E-2</c:v>
                </c:pt>
                <c:pt idx="73">
                  <c:v>3.8635481342462426E-2</c:v>
                </c:pt>
                <c:pt idx="74">
                  <c:v>3.7650602409638551E-2</c:v>
                </c:pt>
                <c:pt idx="75">
                  <c:v>3.6702441270221577E-2</c:v>
                </c:pt>
                <c:pt idx="76">
                  <c:v>3.5789218111520353E-2</c:v>
                </c:pt>
                <c:pt idx="77">
                  <c:v>3.4909258270422197E-2</c:v>
                </c:pt>
                <c:pt idx="78">
                  <c:v>3.4060984967388658E-2</c:v>
                </c:pt>
                <c:pt idx="79">
                  <c:v>3.3242912611031329E-2</c:v>
                </c:pt>
                <c:pt idx="80">
                  <c:v>3.2453640623442227E-2</c:v>
                </c:pt>
                <c:pt idx="81">
                  <c:v>3.1691847741207917E-2</c:v>
                </c:pt>
                <c:pt idx="82">
                  <c:v>3.095628675130363E-2</c:v>
                </c:pt>
                <c:pt idx="83">
                  <c:v>3.0245779624894262E-2</c:v>
                </c:pt>
                <c:pt idx="84">
                  <c:v>2.9559213015512672E-2</c:v>
                </c:pt>
                <c:pt idx="85">
                  <c:v>2.8895534091182288E-2</c:v>
                </c:pt>
                <c:pt idx="86">
                  <c:v>2.8253746672838791E-2</c:v>
                </c:pt>
                <c:pt idx="87">
                  <c:v>2.7632907653917505E-2</c:v>
                </c:pt>
                <c:pt idx="88">
                  <c:v>2.7032123678237284E-2</c:v>
                </c:pt>
                <c:pt idx="89">
                  <c:v>2.6450548055355707E-2</c:v>
                </c:pt>
                <c:pt idx="90">
                  <c:v>2.5887377894415947E-2</c:v>
                </c:pt>
                <c:pt idx="91">
                  <c:v>2.5341851439173876E-2</c:v>
                </c:pt>
                <c:pt idx="92">
                  <c:v>2.4813245588403442E-2</c:v>
                </c:pt>
                <c:pt idx="93">
                  <c:v>2.4300873587244413E-2</c:v>
                </c:pt>
                <c:pt idx="94">
                  <c:v>2.3804082876294944E-2</c:v>
                </c:pt>
                <c:pt idx="95">
                  <c:v>2.3322253086373684E-2</c:v>
                </c:pt>
                <c:pt idx="96">
                  <c:v>2.2854794167895345E-2</c:v>
                </c:pt>
                <c:pt idx="97">
                  <c:v>2.2401144644728595E-2</c:v>
                </c:pt>
                <c:pt idx="98">
                  <c:v>2.1960769983246569E-2</c:v>
                </c:pt>
                <c:pt idx="99">
                  <c:v>2.1533161068044791E-2</c:v>
                </c:pt>
                <c:pt idx="100">
                  <c:v>2.111783277649832E-2</c:v>
                </c:pt>
                <c:pt idx="101">
                  <c:v>2.0714322644963801E-2</c:v>
                </c:pt>
                <c:pt idx="102">
                  <c:v>2.0322189620010821E-2</c:v>
                </c:pt>
                <c:pt idx="103">
                  <c:v>1.9941012888594508E-2</c:v>
                </c:pt>
                <c:pt idx="104">
                  <c:v>1.9570390781563127E-2</c:v>
                </c:pt>
                <c:pt idx="105">
                  <c:v>1.9209939745334595E-2</c:v>
                </c:pt>
                <c:pt idx="106">
                  <c:v>1.8859293376978264E-2</c:v>
                </c:pt>
                <c:pt idx="107">
                  <c:v>1.8518101518306553E-2</c:v>
                </c:pt>
                <c:pt idx="108">
                  <c:v>1.8186029404918203E-2</c:v>
                </c:pt>
                <c:pt idx="109">
                  <c:v>1.7862756866443737E-2</c:v>
                </c:pt>
                <c:pt idx="110">
                  <c:v>1.754797757452696E-2</c:v>
                </c:pt>
                <c:pt idx="111">
                  <c:v>1.7241398335336097E-2</c:v>
                </c:pt>
                <c:pt idx="112">
                  <c:v>1.6942738423636774E-2</c:v>
                </c:pt>
                <c:pt idx="113">
                  <c:v>1.6651728955678159E-2</c:v>
                </c:pt>
                <c:pt idx="114">
                  <c:v>1.6368112298344853E-2</c:v>
                </c:pt>
                <c:pt idx="115">
                  <c:v>1.6091641512212655E-2</c:v>
                </c:pt>
                <c:pt idx="116">
                  <c:v>1.5822079826316601E-2</c:v>
                </c:pt>
                <c:pt idx="117">
                  <c:v>1.5559200142596959E-2</c:v>
                </c:pt>
                <c:pt idx="118">
                  <c:v>1.5302784568133384E-2</c:v>
                </c:pt>
                <c:pt idx="119">
                  <c:v>1.5052623973411046E-2</c:v>
                </c:pt>
                <c:pt idx="120">
                  <c:v>1.4808517574985596E-2</c:v>
                </c:pt>
                <c:pt idx="121">
                  <c:v>1.4570272541027558E-2</c:v>
                </c:pt>
                <c:pt idx="122">
                  <c:v>1.4337703618331707E-2</c:v>
                </c:pt>
                <c:pt idx="123">
                  <c:v>1.4110632779474065E-2</c:v>
                </c:pt>
                <c:pt idx="124">
                  <c:v>1.3888888888888888E-2</c:v>
                </c:pt>
                <c:pt idx="125">
                  <c:v>1.3672307386721105E-2</c:v>
                </c:pt>
                <c:pt idx="126">
                  <c:v>1.3460729989386484E-2</c:v>
                </c:pt>
                <c:pt idx="127">
                  <c:v>1.3254004405843128E-2</c:v>
                </c:pt>
                <c:pt idx="128">
                  <c:v>1.3051984068643829E-2</c:v>
                </c:pt>
                <c:pt idx="129">
                  <c:v>1.2854527878900063E-2</c:v>
                </c:pt>
                <c:pt idx="130">
                  <c:v>1.2661499964345216E-2</c:v>
                </c:pt>
                <c:pt idx="131">
                  <c:v>1.2472769449737334E-2</c:v>
                </c:pt>
                <c:pt idx="132">
                  <c:v>1.228821023889067E-2</c:v>
                </c:pt>
                <c:pt idx="133">
                  <c:v>1.2107700807670818E-2</c:v>
                </c:pt>
                <c:pt idx="134">
                  <c:v>1.1931124007330483E-2</c:v>
                </c:pt>
                <c:pt idx="135">
                  <c:v>1.1758366877602362E-2</c:v>
                </c:pt>
                <c:pt idx="136">
                  <c:v>1.1589320469002184E-2</c:v>
                </c:pt>
                <c:pt idx="137">
                  <c:v>1.1423879673829043E-2</c:v>
                </c:pt>
                <c:pt idx="138">
                  <c:v>1.1261943065381976E-2</c:v>
                </c:pt>
                <c:pt idx="139">
                  <c:v>1.1103412744941284E-2</c:v>
                </c:pt>
                <c:pt idx="140">
                  <c:v>1.0948194196090741E-2</c:v>
                </c:pt>
                <c:pt idx="141">
                  <c:v>1.0796196145982536E-2</c:v>
                </c:pt>
                <c:pt idx="142">
                  <c:v>1.0647330433170881E-2</c:v>
                </c:pt>
                <c:pt idx="143">
                  <c:v>1.050151188166258E-2</c:v>
                </c:pt>
                <c:pt idx="144">
                  <c:v>1.0358658180853885E-2</c:v>
                </c:pt>
                <c:pt idx="145">
                  <c:v>1.0218689771042488E-2</c:v>
                </c:pt>
                <c:pt idx="146">
                  <c:v>1.0081529734221842E-2</c:v>
                </c:pt>
                <c:pt idx="147">
                  <c:v>9.947103689882093E-3</c:v>
                </c:pt>
                <c:pt idx="148">
                  <c:v>9.8153396955580029E-3</c:v>
                </c:pt>
                <c:pt idx="149">
                  <c:v>9.6861681518791154E-3</c:v>
                </c:pt>
              </c:numCache>
            </c:numRef>
          </c:yVal>
          <c:smooth val="0"/>
          <c:extLst>
            <c:ext xmlns:c16="http://schemas.microsoft.com/office/drawing/2014/chart" uri="{C3380CC4-5D6E-409C-BE32-E72D297353CC}">
              <c16:uniqueId val="{00000000-6BCD-4804-AD45-32763850EDF3}"/>
            </c:ext>
          </c:extLst>
        </c:ser>
        <c:dLbls>
          <c:showLegendKey val="0"/>
          <c:showVal val="0"/>
          <c:showCatName val="0"/>
          <c:showSerName val="0"/>
          <c:showPercent val="0"/>
          <c:showBubbleSize val="0"/>
        </c:dLbls>
        <c:axId val="288120671"/>
        <c:axId val="319293359"/>
      </c:scatterChart>
      <c:valAx>
        <c:axId val="2881206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 high resistance tubing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93359"/>
        <c:crosses val="autoZero"/>
        <c:crossBetween val="midCat"/>
      </c:valAx>
      <c:valAx>
        <c:axId val="319293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ASR</a:t>
                </a:r>
                <a:r>
                  <a:rPr lang="en-US" baseline="0"/>
                  <a:t> high/ASR low</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1206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ARR/ASR vs mid section restriction tubing length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Sheet1!$T$2:$T$417</c:f>
              <c:numCache>
                <c:formatCode>General</c:formatCode>
                <c:ptCount val="4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numCache>
            </c:numRef>
          </c:xVal>
          <c:yVal>
            <c:numRef>
              <c:f>Sheet1!$X$2:$X$417</c:f>
              <c:numCache>
                <c:formatCode>General</c:formatCode>
                <c:ptCount val="416"/>
                <c:pt idx="0">
                  <c:v>4.2038216560509552E-2</c:v>
                </c:pt>
                <c:pt idx="1">
                  <c:v>5.5466039121672715E-2</c:v>
                </c:pt>
                <c:pt idx="2">
                  <c:v>6.8841090740429628E-2</c:v>
                </c:pt>
                <c:pt idx="3">
                  <c:v>8.2162720792199509E-2</c:v>
                </c:pt>
                <c:pt idx="4">
                  <c:v>9.5430281039197151E-2</c:v>
                </c:pt>
                <c:pt idx="5">
                  <c:v>0.10864312563043302</c:v>
                </c:pt>
                <c:pt idx="6">
                  <c:v>0.12180061110171329</c:v>
                </c:pt>
                <c:pt idx="7">
                  <c:v>0.13490209637563977</c:v>
                </c:pt>
                <c:pt idx="8">
                  <c:v>0.14794694276160997</c:v>
                </c:pt>
                <c:pt idx="9">
                  <c:v>0.16093451395581701</c:v>
                </c:pt>
                <c:pt idx="10">
                  <c:v>0.17386417604124974</c:v>
                </c:pt>
                <c:pt idx="11">
                  <c:v>0.18673529748769255</c:v>
                </c:pt>
                <c:pt idx="12">
                  <c:v>0.19954724915172575</c:v>
                </c:pt>
                <c:pt idx="13">
                  <c:v>0.212299404276725</c:v>
                </c:pt>
                <c:pt idx="14">
                  <c:v>0.22499113849286181</c:v>
                </c:pt>
                <c:pt idx="15">
                  <c:v>0.23762182981710345</c:v>
                </c:pt>
                <c:pt idx="16">
                  <c:v>0.25019085865321256</c:v>
                </c:pt>
                <c:pt idx="17">
                  <c:v>0.26269760779174778</c:v>
                </c:pt>
                <c:pt idx="18">
                  <c:v>0.2751414624100631</c:v>
                </c:pt>
                <c:pt idx="19">
                  <c:v>0.28752181007230848</c:v>
                </c:pt>
                <c:pt idx="20">
                  <c:v>0.29983804072942927</c:v>
                </c:pt>
                <c:pt idx="21">
                  <c:v>0.31208954671916672</c:v>
                </c:pt>
                <c:pt idx="22">
                  <c:v>0.32427572276605754</c:v>
                </c:pt>
                <c:pt idx="23">
                  <c:v>0.33639596598143423</c:v>
                </c:pt>
                <c:pt idx="24">
                  <c:v>0.3484496758634249</c:v>
                </c:pt>
                <c:pt idx="25">
                  <c:v>0.36043625429695342</c:v>
                </c:pt>
                <c:pt idx="26">
                  <c:v>0.37235510555373924</c:v>
                </c:pt>
                <c:pt idx="27">
                  <c:v>0.38420563629229748</c:v>
                </c:pt>
                <c:pt idx="28">
                  <c:v>0.39598725555793901</c:v>
                </c:pt>
                <c:pt idx="29">
                  <c:v>0.4076993747827703</c:v>
                </c:pt>
                <c:pt idx="30">
                  <c:v>0.41934140778569329</c:v>
                </c:pt>
                <c:pt idx="31">
                  <c:v>0.43091277077240592</c:v>
                </c:pt>
                <c:pt idx="32">
                  <c:v>0.44241288233540177</c:v>
                </c:pt>
                <c:pt idx="33">
                  <c:v>0.45384116345396991</c:v>
                </c:pt>
                <c:pt idx="34">
                  <c:v>0.46519703749419483</c:v>
                </c:pt>
                <c:pt idx="35">
                  <c:v>0.47647993020895762</c:v>
                </c:pt>
                <c:pt idx="36">
                  <c:v>0.48768926973793369</c:v>
                </c:pt>
                <c:pt idx="37">
                  <c:v>0.49882448660759549</c:v>
                </c:pt>
                <c:pt idx="38">
                  <c:v>0.50988501373120998</c:v>
                </c:pt>
                <c:pt idx="39">
                  <c:v>0.52087028640884059</c:v>
                </c:pt>
                <c:pt idx="40">
                  <c:v>0.53177974232734604</c:v>
                </c:pt>
                <c:pt idx="41">
                  <c:v>0.5426128215603806</c:v>
                </c:pt>
                <c:pt idx="42">
                  <c:v>0.55336896656839474</c:v>
                </c:pt>
                <c:pt idx="43">
                  <c:v>0.56404762219863414</c:v>
                </c:pt>
                <c:pt idx="44">
                  <c:v>0.57464823568514001</c:v>
                </c:pt>
                <c:pt idx="45">
                  <c:v>0.58517025664874955</c:v>
                </c:pt>
                <c:pt idx="46">
                  <c:v>0.59561313709709607</c:v>
                </c:pt>
                <c:pt idx="47">
                  <c:v>0.60597633142460716</c:v>
                </c:pt>
                <c:pt idx="48">
                  <c:v>0.61625929641250776</c:v>
                </c:pt>
                <c:pt idx="49">
                  <c:v>0.62646149122881722</c:v>
                </c:pt>
                <c:pt idx="50">
                  <c:v>0.63658237742835089</c:v>
                </c:pt>
                <c:pt idx="51">
                  <c:v>0.64662141895272007</c:v>
                </c:pt>
                <c:pt idx="52">
                  <c:v>0.65657808213033164</c:v>
                </c:pt>
                <c:pt idx="53">
                  <c:v>0.66645183567638822</c:v>
                </c:pt>
                <c:pt idx="54">
                  <c:v>0.67624215069288707</c:v>
                </c:pt>
                <c:pt idx="55">
                  <c:v>0.68594850066862323</c:v>
                </c:pt>
                <c:pt idx="56">
                  <c:v>0.69557036147918505</c:v>
                </c:pt>
                <c:pt idx="57">
                  <c:v>0.70510721138695809</c:v>
                </c:pt>
                <c:pt idx="58">
                  <c:v>0.71455853104112332</c:v>
                </c:pt>
                <c:pt idx="59">
                  <c:v>0.72392380347765672</c:v>
                </c:pt>
                <c:pt idx="60">
                  <c:v>0.73320251411933091</c:v>
                </c:pt>
                <c:pt idx="61">
                  <c:v>0.74239415077571325</c:v>
                </c:pt>
                <c:pt idx="62">
                  <c:v>0.75149820364316755</c:v>
                </c:pt>
                <c:pt idx="63">
                  <c:v>0.7605141653048525</c:v>
                </c:pt>
                <c:pt idx="64">
                  <c:v>0.76944153073072341</c:v>
                </c:pt>
                <c:pt idx="65">
                  <c:v>0.77827979727753016</c:v>
                </c:pt>
                <c:pt idx="66">
                  <c:v>0.78702846468881937</c:v>
                </c:pt>
                <c:pt idx="67">
                  <c:v>0.79568703509493222</c:v>
                </c:pt>
                <c:pt idx="68">
                  <c:v>0.80425501301300673</c:v>
                </c:pt>
                <c:pt idx="69">
                  <c:v>0.81273190534697581</c:v>
                </c:pt>
                <c:pt idx="70">
                  <c:v>0.82111722138756815</c:v>
                </c:pt>
                <c:pt idx="71">
                  <c:v>0.82941047281230829</c:v>
                </c:pt>
                <c:pt idx="72">
                  <c:v>0.83761117368551585</c:v>
                </c:pt>
                <c:pt idx="73">
                  <c:v>0.84571884045830747</c:v>
                </c:pt>
                <c:pt idx="74">
                  <c:v>0.85373299196859409</c:v>
                </c:pt>
                <c:pt idx="75">
                  <c:v>0.86165314944108284</c:v>
                </c:pt>
                <c:pt idx="76">
                  <c:v>0.86947883648727631</c:v>
                </c:pt>
                <c:pt idx="77">
                  <c:v>0.87720957910547304</c:v>
                </c:pt>
                <c:pt idx="78">
                  <c:v>0.88484490568076768</c:v>
                </c:pt>
                <c:pt idx="79">
                  <c:v>0.8923843469850492</c:v>
                </c:pt>
                <c:pt idx="80">
                  <c:v>0.89982743617700378</c:v>
                </c:pt>
                <c:pt idx="81">
                  <c:v>0.90717370880211168</c:v>
                </c:pt>
                <c:pt idx="82">
                  <c:v>0.91442270279265014</c:v>
                </c:pt>
                <c:pt idx="83">
                  <c:v>0.92157395846769163</c:v>
                </c:pt>
                <c:pt idx="84">
                  <c:v>0.92862701853310436</c:v>
                </c:pt>
                <c:pt idx="85">
                  <c:v>0.93558142808155176</c:v>
                </c:pt>
                <c:pt idx="86">
                  <c:v>0.94243673459249333</c:v>
                </c:pt>
                <c:pt idx="87">
                  <c:v>0.94919248793218414</c:v>
                </c:pt>
                <c:pt idx="88">
                  <c:v>0.95584824035367466</c:v>
                </c:pt>
                <c:pt idx="89">
                  <c:v>0.96240354649681237</c:v>
                </c:pt>
                <c:pt idx="90">
                  <c:v>0.96885796338823837</c:v>
                </c:pt>
                <c:pt idx="91">
                  <c:v>0.97521105044139056</c:v>
                </c:pt>
                <c:pt idx="92">
                  <c:v>0.98146236945650289</c:v>
                </c:pt>
                <c:pt idx="93">
                  <c:v>0.98761148462060377</c:v>
                </c:pt>
                <c:pt idx="94">
                  <c:v>0.99365796250751848</c:v>
                </c:pt>
                <c:pt idx="95">
                  <c:v>0.99960137207786703</c:v>
                </c:pt>
                <c:pt idx="96">
                  <c:v>1.0054412846790661</c:v>
                </c:pt>
                <c:pt idx="97">
                  <c:v>1.0111772740453264</c:v>
                </c:pt>
                <c:pt idx="98">
                  <c:v>1.0168089162976564</c:v>
                </c:pt>
                <c:pt idx="99">
                  <c:v>1.0223357899438585</c:v>
                </c:pt>
                <c:pt idx="100">
                  <c:v>1.0277574758785319</c:v>
                </c:pt>
                <c:pt idx="101">
                  <c:v>1.0330735573830709</c:v>
                </c:pt>
                <c:pt idx="102">
                  <c:v>1.0382836201256658</c:v>
                </c:pt>
                <c:pt idx="103">
                  <c:v>1.0433872521613017</c:v>
                </c:pt>
                <c:pt idx="104">
                  <c:v>1.0483840439317598</c:v>
                </c:pt>
                <c:pt idx="105">
                  <c:v>1.0532735882656186</c:v>
                </c:pt>
                <c:pt idx="106">
                  <c:v>1.05805548037825</c:v>
                </c:pt>
                <c:pt idx="107">
                  <c:v>1.062729317871822</c:v>
                </c:pt>
                <c:pt idx="108">
                  <c:v>1.0672947007352991</c:v>
                </c:pt>
                <c:pt idx="109">
                  <c:v>1.0717512313444413</c:v>
                </c:pt>
                <c:pt idx="110">
                  <c:v>1.0760985144618036</c:v>
                </c:pt>
                <c:pt idx="111">
                  <c:v>1.0803361572367374</c:v>
                </c:pt>
                <c:pt idx="112">
                  <c:v>1.0844637692053896</c:v>
                </c:pt>
                <c:pt idx="113">
                  <c:v>1.0884809622907015</c:v>
                </c:pt>
                <c:pt idx="114">
                  <c:v>1.0923873508024122</c:v>
                </c:pt>
                <c:pt idx="115">
                  <c:v>1.0961825514370551</c:v>
                </c:pt>
                <c:pt idx="116">
                  <c:v>1.0998661832779599</c:v>
                </c:pt>
                <c:pt idx="117">
                  <c:v>1.1034378677952517</c:v>
                </c:pt>
                <c:pt idx="118">
                  <c:v>1.1068972288458503</c:v>
                </c:pt>
                <c:pt idx="119">
                  <c:v>1.110243892673473</c:v>
                </c:pt>
                <c:pt idx="120">
                  <c:v>1.1134774879086322</c:v>
                </c:pt>
                <c:pt idx="121">
                  <c:v>1.1165976455686346</c:v>
                </c:pt>
                <c:pt idx="122">
                  <c:v>1.1196039990575846</c:v>
                </c:pt>
                <c:pt idx="123">
                  <c:v>1.1224961841663803</c:v>
                </c:pt>
                <c:pt idx="124">
                  <c:v>1.1252738390727166</c:v>
                </c:pt>
                <c:pt idx="125">
                  <c:v>1.1279366043410846</c:v>
                </c:pt>
                <c:pt idx="126">
                  <c:v>1.1304841229227702</c:v>
                </c:pt>
                <c:pt idx="127">
                  <c:v>1.1329160401558545</c:v>
                </c:pt>
                <c:pt idx="128">
                  <c:v>1.1352320037652155</c:v>
                </c:pt>
                <c:pt idx="129">
                  <c:v>1.1374316638625259</c:v>
                </c:pt>
                <c:pt idx="130">
                  <c:v>1.1395146729462544</c:v>
                </c:pt>
                <c:pt idx="131">
                  <c:v>1.1414806859016662</c:v>
                </c:pt>
                <c:pt idx="132">
                  <c:v>1.1433293600008201</c:v>
                </c:pt>
                <c:pt idx="133">
                  <c:v>1.1450603549025726</c:v>
                </c:pt>
                <c:pt idx="134">
                  <c:v>1.1466733326525753</c:v>
                </c:pt>
                <c:pt idx="135">
                  <c:v>1.1481679576832742</c:v>
                </c:pt>
                <c:pt idx="136">
                  <c:v>1.1495438968139133</c:v>
                </c:pt>
                <c:pt idx="137">
                  <c:v>1.1508008192505301</c:v>
                </c:pt>
                <c:pt idx="138">
                  <c:v>1.1519383965859591</c:v>
                </c:pt>
                <c:pt idx="139">
                  <c:v>1.1529563027998304</c:v>
                </c:pt>
                <c:pt idx="140">
                  <c:v>1.1538542142585682</c:v>
                </c:pt>
                <c:pt idx="141">
                  <c:v>1.1546318097153945</c:v>
                </c:pt>
                <c:pt idx="142">
                  <c:v>1.1552887703103256</c:v>
                </c:pt>
                <c:pt idx="143">
                  <c:v>1.1558247795701742</c:v>
                </c:pt>
                <c:pt idx="144">
                  <c:v>1.1562395234085479</c:v>
                </c:pt>
                <c:pt idx="145">
                  <c:v>1.156532690125851</c:v>
                </c:pt>
                <c:pt idx="146">
                  <c:v>1.1567039704092825</c:v>
                </c:pt>
                <c:pt idx="147">
                  <c:v>1.1567530573328375</c:v>
                </c:pt>
                <c:pt idx="148">
                  <c:v>1.156679646357307</c:v>
                </c:pt>
                <c:pt idx="149">
                  <c:v>1.1564834353302769</c:v>
                </c:pt>
                <c:pt idx="150">
                  <c:v>1.1561641244861294</c:v>
                </c:pt>
                <c:pt idx="151">
                  <c:v>1.1557214164460419</c:v>
                </c:pt>
                <c:pt idx="152">
                  <c:v>1.1551550162179887</c:v>
                </c:pt>
                <c:pt idx="153">
                  <c:v>1.1544646311967384</c:v>
                </c:pt>
                <c:pt idx="154">
                  <c:v>1.1536499711638553</c:v>
                </c:pt>
                <c:pt idx="155">
                  <c:v>1.1527107482877004</c:v>
                </c:pt>
                <c:pt idx="156">
                  <c:v>1.1516466771234295</c:v>
                </c:pt>
                <c:pt idx="157">
                  <c:v>1.1504574746129941</c:v>
                </c:pt>
                <c:pt idx="158">
                  <c:v>1.1491428600851412</c:v>
                </c:pt>
                <c:pt idx="159">
                  <c:v>1.1477025552554145</c:v>
                </c:pt>
                <c:pt idx="160">
                  <c:v>1.1461362842261527</c:v>
                </c:pt>
                <c:pt idx="161">
                  <c:v>1.1444437734864905</c:v>
                </c:pt>
                <c:pt idx="162">
                  <c:v>1.1426247519123569</c:v>
                </c:pt>
                <c:pt idx="163">
                  <c:v>1.1406789507664787</c:v>
                </c:pt>
                <c:pt idx="164">
                  <c:v>1.1386061036983768</c:v>
                </c:pt>
                <c:pt idx="165">
                  <c:v>1.1364059467443675</c:v>
                </c:pt>
                <c:pt idx="166">
                  <c:v>1.1340782183275646</c:v>
                </c:pt>
                <c:pt idx="167">
                  <c:v>1.1316226592578755</c:v>
                </c:pt>
                <c:pt idx="168">
                  <c:v>1.1290390127320056</c:v>
                </c:pt>
                <c:pt idx="169">
                  <c:v>1.1263270243334533</c:v>
                </c:pt>
                <c:pt idx="170">
                  <c:v>1.1234864420325146</c:v>
                </c:pt>
                <c:pt idx="171">
                  <c:v>1.1205170161862801</c:v>
                </c:pt>
                <c:pt idx="172">
                  <c:v>1.1174184995386371</c:v>
                </c:pt>
                <c:pt idx="173">
                  <c:v>1.1141906472202672</c:v>
                </c:pt>
                <c:pt idx="174">
                  <c:v>1.1108332167486494</c:v>
                </c:pt>
                <c:pt idx="175">
                  <c:v>1.1073459680280568</c:v>
                </c:pt>
                <c:pt idx="176">
                  <c:v>1.1037286633495587</c:v>
                </c:pt>
                <c:pt idx="177">
                  <c:v>1.0999810673910202</c:v>
                </c:pt>
                <c:pt idx="178">
                  <c:v>1.0961029472171018</c:v>
                </c:pt>
                <c:pt idx="179">
                  <c:v>1.0920940722792605</c:v>
                </c:pt>
                <c:pt idx="180">
                  <c:v>1.087954214415747</c:v>
                </c:pt>
                <c:pt idx="181">
                  <c:v>1.0836831478516111</c:v>
                </c:pt>
                <c:pt idx="182">
                  <c:v>1.0792806491986942</c:v>
                </c:pt>
                <c:pt idx="183">
                  <c:v>1.0747464974556364</c:v>
                </c:pt>
                <c:pt idx="184">
                  <c:v>1.0700804740078724</c:v>
                </c:pt>
                <c:pt idx="185">
                  <c:v>1.0652823626276313</c:v>
                </c:pt>
                <c:pt idx="186">
                  <c:v>1.0603519494739411</c:v>
                </c:pt>
                <c:pt idx="187">
                  <c:v>1.0552890230926217</c:v>
                </c:pt>
                <c:pt idx="188">
                  <c:v>1.0500933744162917</c:v>
                </c:pt>
                <c:pt idx="189">
                  <c:v>1.0447647967643632</c:v>
                </c:pt>
                <c:pt idx="190">
                  <c:v>1.0393030858430454</c:v>
                </c:pt>
                <c:pt idx="191">
                  <c:v>1.0337080397453426</c:v>
                </c:pt>
                <c:pt idx="192">
                  <c:v>1.0279794589510545</c:v>
                </c:pt>
                <c:pt idx="193">
                  <c:v>1.0221171463267775</c:v>
                </c:pt>
                <c:pt idx="194">
                  <c:v>1.0161209071259021</c:v>
                </c:pt>
                <c:pt idx="195">
                  <c:v>1.0099905489886156</c:v>
                </c:pt>
                <c:pt idx="196">
                  <c:v>1.003725881941901</c:v>
                </c:pt>
                <c:pt idx="197">
                  <c:v>0.99732671839953613</c:v>
                </c:pt>
                <c:pt idx="198">
                  <c:v>0.9907928731620953</c:v>
                </c:pt>
                <c:pt idx="199">
                  <c:v>0.98412416341694831</c:v>
                </c:pt>
                <c:pt idx="200">
                  <c:v>0.97732040873826087</c:v>
                </c:pt>
                <c:pt idx="201">
                  <c:v>0.97038143108699249</c:v>
                </c:pt>
                <c:pt idx="202">
                  <c:v>0.96330705481090162</c:v>
                </c:pt>
                <c:pt idx="203">
                  <c:v>0.95609710664453962</c:v>
                </c:pt>
                <c:pt idx="204">
                  <c:v>0.94875141570925436</c:v>
                </c:pt>
                <c:pt idx="205">
                  <c:v>0.94126981351319017</c:v>
                </c:pt>
                <c:pt idx="206">
                  <c:v>0.93365213395128621</c:v>
                </c:pt>
                <c:pt idx="207">
                  <c:v>0.92589821330527688</c:v>
                </c:pt>
                <c:pt idx="208">
                  <c:v>0.91800789024369356</c:v>
                </c:pt>
                <c:pt idx="209">
                  <c:v>0.90998100582186248</c:v>
                </c:pt>
                <c:pt idx="210">
                  <c:v>0.90181740348190564</c:v>
                </c:pt>
                <c:pt idx="211">
                  <c:v>0.89351692905273983</c:v>
                </c:pt>
                <c:pt idx="212">
                  <c:v>0.88507943075007989</c:v>
                </c:pt>
                <c:pt idx="213">
                  <c:v>0.87650475917643356</c:v>
                </c:pt>
                <c:pt idx="214">
                  <c:v>0.86779276732110555</c:v>
                </c:pt>
                <c:pt idx="215">
                  <c:v>0.85894331056019702</c:v>
                </c:pt>
                <c:pt idx="216">
                  <c:v>0.84995624665660374</c:v>
                </c:pt>
                <c:pt idx="217">
                  <c:v>0.84083143576001729</c:v>
                </c:pt>
                <c:pt idx="218">
                  <c:v>0.83156874040692508</c:v>
                </c:pt>
                <c:pt idx="219">
                  <c:v>0.82216802552060986</c:v>
                </c:pt>
                <c:pt idx="220">
                  <c:v>0.81262915841114991</c:v>
                </c:pt>
                <c:pt idx="221">
                  <c:v>0.8029520087754205</c:v>
                </c:pt>
                <c:pt idx="222">
                  <c:v>0.7931364486970911</c:v>
                </c:pt>
                <c:pt idx="223">
                  <c:v>0.78318235264662706</c:v>
                </c:pt>
                <c:pt idx="224">
                  <c:v>0.77308959748129036</c:v>
                </c:pt>
                <c:pt idx="225">
                  <c:v>0.76285806244513776</c:v>
                </c:pt>
                <c:pt idx="226">
                  <c:v>0.75248762916902145</c:v>
                </c:pt>
                <c:pt idx="227">
                  <c:v>0.74197818167059049</c:v>
                </c:pt>
                <c:pt idx="228">
                  <c:v>0.73132960635428867</c:v>
                </c:pt>
                <c:pt idx="229">
                  <c:v>0.72054179201135504</c:v>
                </c:pt>
                <c:pt idx="230">
                  <c:v>0.70961462981982582</c:v>
                </c:pt>
                <c:pt idx="231">
                  <c:v>0.69854801334453098</c:v>
                </c:pt>
                <c:pt idx="232">
                  <c:v>0.68734183853709785</c:v>
                </c:pt>
                <c:pt idx="233">
                  <c:v>0.67599600373594904</c:v>
                </c:pt>
                <c:pt idx="234">
                  <c:v>0.66451040966630215</c:v>
                </c:pt>
                <c:pt idx="235">
                  <c:v>0.65288495944017044</c:v>
                </c:pt>
                <c:pt idx="236">
                  <c:v>0.64111955855636393</c:v>
                </c:pt>
                <c:pt idx="237">
                  <c:v>0.62921411490048762</c:v>
                </c:pt>
                <c:pt idx="238">
                  <c:v>0.61716853874494104</c:v>
                </c:pt>
                <c:pt idx="239">
                  <c:v>0.60498274274892194</c:v>
                </c:pt>
                <c:pt idx="240">
                  <c:v>0.59265664195842138</c:v>
                </c:pt>
                <c:pt idx="241">
                  <c:v>0.58019015380622752</c:v>
                </c:pt>
                <c:pt idx="242">
                  <c:v>0.56758319811192259</c:v>
                </c:pt>
                <c:pt idx="243">
                  <c:v>0.55483569708188718</c:v>
                </c:pt>
                <c:pt idx="244">
                  <c:v>0.54194757530929516</c:v>
                </c:pt>
                <c:pt idx="245">
                  <c:v>0.5289187597741164</c:v>
                </c:pt>
                <c:pt idx="246">
                  <c:v>0.51574917984311763</c:v>
                </c:pt>
                <c:pt idx="247">
                  <c:v>0.50243876726986025</c:v>
                </c:pt>
                <c:pt idx="248">
                  <c:v>0.48898745619470035</c:v>
                </c:pt>
                <c:pt idx="249">
                  <c:v>0.47539518314479318</c:v>
                </c:pt>
                <c:pt idx="250">
                  <c:v>0.46166188703408567</c:v>
                </c:pt>
                <c:pt idx="251">
                  <c:v>0.44778750916332327</c:v>
                </c:pt>
                <c:pt idx="252">
                  <c:v>0.43377199322004528</c:v>
                </c:pt>
                <c:pt idx="253">
                  <c:v>0.41961528527858749</c:v>
                </c:pt>
                <c:pt idx="254">
                  <c:v>0.40531733380008056</c:v>
                </c:pt>
                <c:pt idx="255">
                  <c:v>0.39087808963245257</c:v>
                </c:pt>
                <c:pt idx="256">
                  <c:v>0.37629750601042566</c:v>
                </c:pt>
                <c:pt idx="257">
                  <c:v>0.36157553855551749</c:v>
                </c:pt>
                <c:pt idx="258">
                  <c:v>0.34671214527604327</c:v>
                </c:pt>
                <c:pt idx="259">
                  <c:v>0.33170728656711185</c:v>
                </c:pt>
                <c:pt idx="260">
                  <c:v>0.31656092521062834</c:v>
                </c:pt>
                <c:pt idx="261">
                  <c:v>0.30127302637529446</c:v>
                </c:pt>
                <c:pt idx="262">
                  <c:v>0.2858435576166064</c:v>
                </c:pt>
                <c:pt idx="263">
                  <c:v>0.27027248887685595</c:v>
                </c:pt>
                <c:pt idx="264">
                  <c:v>0.25455979248513205</c:v>
                </c:pt>
                <c:pt idx="265">
                  <c:v>0.23870544315731734</c:v>
                </c:pt>
                <c:pt idx="266">
                  <c:v>0.22270941799609176</c:v>
                </c:pt>
                <c:pt idx="267">
                  <c:v>0.20657169649093057</c:v>
                </c:pt>
                <c:pt idx="268">
                  <c:v>0.19029226051810411</c:v>
                </c:pt>
                <c:pt idx="269">
                  <c:v>0.17387109434067788</c:v>
                </c:pt>
                <c:pt idx="270">
                  <c:v>0.15730818460851509</c:v>
                </c:pt>
                <c:pt idx="271">
                  <c:v>0.14060352035827278</c:v>
                </c:pt>
                <c:pt idx="272">
                  <c:v>0.12375709301340367</c:v>
                </c:pt>
                <c:pt idx="273">
                  <c:v>0.1067688963841578</c:v>
                </c:pt>
                <c:pt idx="274">
                  <c:v>8.9638926667579291E-2</c:v>
                </c:pt>
                <c:pt idx="275">
                  <c:v>7.2367182447508407E-2</c:v>
                </c:pt>
                <c:pt idx="276">
                  <c:v>5.4953664694580538E-2</c:v>
                </c:pt>
                <c:pt idx="277">
                  <c:v>3.7398376766228418E-2</c:v>
                </c:pt>
                <c:pt idx="278">
                  <c:v>1.9701324406678784E-2</c:v>
                </c:pt>
                <c:pt idx="279">
                  <c:v>1.8625157469540116E-3</c:v>
                </c:pt>
                <c:pt idx="280">
                  <c:v>-1.6118038695126166E-2</c:v>
                </c:pt>
                <c:pt idx="281">
                  <c:v>-3.4240326014947996E-2</c:v>
                </c:pt>
                <c:pt idx="282">
                  <c:v>-5.2504330921102682E-2</c:v>
                </c:pt>
                <c:pt idx="283">
                  <c:v>-7.0910035735382307E-2</c:v>
                </c:pt>
                <c:pt idx="284">
                  <c:v>-8.9457420392786799E-2</c:v>
                </c:pt>
                <c:pt idx="285">
                  <c:v>-0.10814646244151918</c:v>
                </c:pt>
                <c:pt idx="286">
                  <c:v>-0.12697713704298796</c:v>
                </c:pt>
                <c:pt idx="287">
                  <c:v>-0.14594941697180258</c:v>
                </c:pt>
                <c:pt idx="288">
                  <c:v>-0.16506327261578024</c:v>
                </c:pt>
                <c:pt idx="289">
                  <c:v>-0.18431867197594137</c:v>
                </c:pt>
                <c:pt idx="290">
                  <c:v>-0.2037155806665106</c:v>
                </c:pt>
                <c:pt idx="291">
                  <c:v>-0.22325396191491709</c:v>
                </c:pt>
                <c:pt idx="292">
                  <c:v>-0.24293377656179418</c:v>
                </c:pt>
                <c:pt idx="293">
                  <c:v>-0.26275498306098077</c:v>
                </c:pt>
                <c:pt idx="294">
                  <c:v>-0.28271753747951656</c:v>
                </c:pt>
                <c:pt idx="295">
                  <c:v>-0.30282139349764925</c:v>
                </c:pt>
                <c:pt idx="296">
                  <c:v>-0.32306650240882939</c:v>
                </c:pt>
                <c:pt idx="297">
                  <c:v>-0.3434528131197121</c:v>
                </c:pt>
                <c:pt idx="298">
                  <c:v>-0.36398027215015683</c:v>
                </c:pt>
                <c:pt idx="299">
                  <c:v>-0.38464882363322839</c:v>
                </c:pt>
                <c:pt idx="300">
                  <c:v>-0.40545840931519261</c:v>
                </c:pt>
                <c:pt idx="301">
                  <c:v>-0.42640896855552296</c:v>
                </c:pt>
                <c:pt idx="302">
                  <c:v>-0.44750043832689734</c:v>
                </c:pt>
                <c:pt idx="303">
                  <c:v>-0.4687327532151947</c:v>
                </c:pt>
                <c:pt idx="304">
                  <c:v>-0.4901058454195012</c:v>
                </c:pt>
                <c:pt idx="305">
                  <c:v>-0.51161964475210708</c:v>
                </c:pt>
                <c:pt idx="306">
                  <c:v>-0.53327407863850584</c:v>
                </c:pt>
                <c:pt idx="307">
                  <c:v>-0.5550690721173962</c:v>
                </c:pt>
                <c:pt idx="308">
                  <c:v>-0.57700454784068234</c:v>
                </c:pt>
                <c:pt idx="309">
                  <c:v>-0.59908042607346834</c:v>
                </c:pt>
                <c:pt idx="310">
                  <c:v>-0.62129662469406743</c:v>
                </c:pt>
                <c:pt idx="311">
                  <c:v>-0.64365305919399507</c:v>
                </c:pt>
                <c:pt idx="312">
                  <c:v>-0.66614964267797094</c:v>
                </c:pt>
                <c:pt idx="313">
                  <c:v>-0.68878628586392032</c:v>
                </c:pt>
                <c:pt idx="314">
                  <c:v>-0.71156289708297105</c:v>
                </c:pt>
                <c:pt idx="315">
                  <c:v>-0.73447938227945797</c:v>
                </c:pt>
                <c:pt idx="316">
                  <c:v>-0.75753564501091608</c:v>
                </c:pt>
                <c:pt idx="317">
                  <c:v>-0.78073158644808915</c:v>
                </c:pt>
                <c:pt idx="318">
                  <c:v>-0.80406710537492143</c:v>
                </c:pt>
                <c:pt idx="319">
                  <c:v>-0.82754209818856395</c:v>
                </c:pt>
                <c:pt idx="320">
                  <c:v>-0.85115645889937175</c:v>
                </c:pt>
                <c:pt idx="321">
                  <c:v>-0.87491007913090335</c:v>
                </c:pt>
                <c:pt idx="322">
                  <c:v>-0.89880284811992328</c:v>
                </c:pt>
                <c:pt idx="323">
                  <c:v>-0.92283465271639864</c:v>
                </c:pt>
                <c:pt idx="324">
                  <c:v>-0.94700537738350266</c:v>
                </c:pt>
                <c:pt idx="325">
                  <c:v>-0.97131490419760957</c:v>
                </c:pt>
                <c:pt idx="326">
                  <c:v>-0.99576311284830099</c:v>
                </c:pt>
                <c:pt idx="327">
                  <c:v>-1.0203498806383622</c:v>
                </c:pt>
                <c:pt idx="328">
                  <c:v>-1.0450750824837829</c:v>
                </c:pt>
                <c:pt idx="329">
                  <c:v>-1.0699385909137562</c:v>
                </c:pt>
                <c:pt idx="330">
                  <c:v>-1.0949402760706821</c:v>
                </c:pt>
                <c:pt idx="331">
                  <c:v>-1.1200800057101599</c:v>
                </c:pt>
                <c:pt idx="332">
                  <c:v>-1.1453576452009984</c:v>
                </c:pt>
                <c:pt idx="333">
                  <c:v>-1.1707730575252091</c:v>
                </c:pt>
                <c:pt idx="334">
                  <c:v>-1.1963261032780053</c:v>
                </c:pt>
                <c:pt idx="335">
                  <c:v>-1.2220166406678081</c:v>
                </c:pt>
                <c:pt idx="336">
                  <c:v>-1.2478445255162416</c:v>
                </c:pt>
                <c:pt idx="337">
                  <c:v>-1.2738096112581341</c:v>
                </c:pt>
                <c:pt idx="338">
                  <c:v>-1.2999117489415182</c:v>
                </c:pt>
                <c:pt idx="339">
                  <c:v>-1.326150787227633</c:v>
                </c:pt>
                <c:pt idx="340">
                  <c:v>-1.3525265723909161</c:v>
                </c:pt>
                <c:pt idx="341">
                  <c:v>-1.379038948319016</c:v>
                </c:pt>
                <c:pt idx="342">
                  <c:v>-1.4056877565127814</c:v>
                </c:pt>
                <c:pt idx="343">
                  <c:v>-1.4324728360862675</c:v>
                </c:pt>
                <c:pt idx="344">
                  <c:v>-1.4593940237667336</c:v>
                </c:pt>
                <c:pt idx="345">
                  <c:v>-1.4864511538946412</c:v>
                </c:pt>
                <c:pt idx="346">
                  <c:v>-1.5136440584236608</c:v>
                </c:pt>
                <c:pt idx="347">
                  <c:v>-1.5409725669206602</c:v>
                </c:pt>
                <c:pt idx="348">
                  <c:v>-1.5684365065657175</c:v>
                </c:pt>
                <c:pt idx="349">
                  <c:v>-1.596035702152113</c:v>
                </c:pt>
                <c:pt idx="350">
                  <c:v>-1.6237699760863313</c:v>
                </c:pt>
                <c:pt idx="351">
                  <c:v>-1.6516391483880619</c:v>
                </c:pt>
                <c:pt idx="352">
                  <c:v>-1.6796430366901993</c:v>
                </c:pt>
                <c:pt idx="353">
                  <c:v>-1.7077814562388389</c:v>
                </c:pt>
                <c:pt idx="354">
                  <c:v>-1.7360542198932836</c:v>
                </c:pt>
                <c:pt idx="355">
                  <c:v>-1.7644611381260402</c:v>
                </c:pt>
                <c:pt idx="356">
                  <c:v>-1.7930020190228193</c:v>
                </c:pt>
                <c:pt idx="357">
                  <c:v>-1.821676668282536</c:v>
                </c:pt>
                <c:pt idx="358">
                  <c:v>-1.8504848892173098</c:v>
                </c:pt>
                <c:pt idx="359">
                  <c:v>-1.8794264827524674</c:v>
                </c:pt>
                <c:pt idx="360">
                  <c:v>-1.908501247426531</c:v>
                </c:pt>
                <c:pt idx="361">
                  <c:v>-1.9377089793912363</c:v>
                </c:pt>
                <c:pt idx="362">
                  <c:v>-1.96704947241152</c:v>
                </c:pt>
                <c:pt idx="363">
                  <c:v>-1.9965225178655228</c:v>
                </c:pt>
                <c:pt idx="364">
                  <c:v>-2.0261279047445919</c:v>
                </c:pt>
                <c:pt idx="365">
                  <c:v>-2.0558654196532742</c:v>
                </c:pt>
                <c:pt idx="366">
                  <c:v>-2.0857348468093253</c:v>
                </c:pt>
                <c:pt idx="367">
                  <c:v>-2.1157359680437029</c:v>
                </c:pt>
                <c:pt idx="368">
                  <c:v>-2.1458685628005707</c:v>
                </c:pt>
                <c:pt idx="369">
                  <c:v>-2.1761324081372964</c:v>
                </c:pt>
                <c:pt idx="370">
                  <c:v>-2.2065272787244505</c:v>
                </c:pt>
                <c:pt idx="371">
                  <c:v>-2.2370529468458091</c:v>
                </c:pt>
                <c:pt idx="372">
                  <c:v>-2.2677091823983511</c:v>
                </c:pt>
                <c:pt idx="373">
                  <c:v>-2.2984957528922623</c:v>
                </c:pt>
                <c:pt idx="374">
                  <c:v>-2.3294124234509308</c:v>
                </c:pt>
                <c:pt idx="375">
                  <c:v>-2.36045895681095</c:v>
                </c:pt>
                <c:pt idx="376">
                  <c:v>-2.391635113322117</c:v>
                </c:pt>
                <c:pt idx="377">
                  <c:v>-2.4229406509474356</c:v>
                </c:pt>
                <c:pt idx="378">
                  <c:v>-2.4543753252631095</c:v>
                </c:pt>
                <c:pt idx="379">
                  <c:v>-2.4859388894585499</c:v>
                </c:pt>
                <c:pt idx="380">
                  <c:v>-2.5176310943363713</c:v>
                </c:pt>
                <c:pt idx="381">
                  <c:v>-2.5494516883123932</c:v>
                </c:pt>
                <c:pt idx="382">
                  <c:v>-2.5814004174156397</c:v>
                </c:pt>
                <c:pt idx="383">
                  <c:v>-2.6134770252883381</c:v>
                </c:pt>
                <c:pt idx="384">
                  <c:v>-2.64568125318592</c:v>
                </c:pt>
                <c:pt idx="385">
                  <c:v>-2.6780128399770216</c:v>
                </c:pt>
                <c:pt idx="386">
                  <c:v>-2.7104715221434845</c:v>
                </c:pt>
                <c:pt idx="387">
                  <c:v>-2.7430570337803544</c:v>
                </c:pt>
                <c:pt idx="388">
                  <c:v>-2.7757691065958787</c:v>
                </c:pt>
                <c:pt idx="389">
                  <c:v>-2.8086074699115136</c:v>
                </c:pt>
                <c:pt idx="390">
                  <c:v>-2.8415718506619161</c:v>
                </c:pt>
                <c:pt idx="391">
                  <c:v>-2.8746619733949492</c:v>
                </c:pt>
                <c:pt idx="392">
                  <c:v>-2.907877560271678</c:v>
                </c:pt>
                <c:pt idx="393">
                  <c:v>-2.9412183310663771</c:v>
                </c:pt>
                <c:pt idx="394">
                  <c:v>-2.9746840031665167</c:v>
                </c:pt>
                <c:pt idx="395">
                  <c:v>-3.0082742915727825</c:v>
                </c:pt>
                <c:pt idx="396">
                  <c:v>-3.0419889088990533</c:v>
                </c:pt>
                <c:pt idx="397">
                  <c:v>-3.0758275653724207</c:v>
                </c:pt>
                <c:pt idx="398">
                  <c:v>-3.1097899688331769</c:v>
                </c:pt>
                <c:pt idx="399">
                  <c:v>-3.1438758247348186</c:v>
                </c:pt>
                <c:pt idx="400">
                  <c:v>-3.1780848361440479</c:v>
                </c:pt>
                <c:pt idx="401">
                  <c:v>-3.2124167037407716</c:v>
                </c:pt>
                <c:pt idx="402">
                  <c:v>-3.2468711258180973</c:v>
                </c:pt>
                <c:pt idx="403">
                  <c:v>-3.2814477982823407</c:v>
                </c:pt>
                <c:pt idx="404">
                  <c:v>-3.3161464146530197</c:v>
                </c:pt>
                <c:pt idx="405">
                  <c:v>-3.3509666660628596</c:v>
                </c:pt>
                <c:pt idx="406">
                  <c:v>-3.3859082412577859</c:v>
                </c:pt>
                <c:pt idx="407">
                  <c:v>-3.4209708265969319</c:v>
                </c:pt>
                <c:pt idx="408">
                  <c:v>-3.4561541060526344</c:v>
                </c:pt>
                <c:pt idx="409">
                  <c:v>-3.4914577612104307</c:v>
                </c:pt>
                <c:pt idx="410">
                  <c:v>-3.5268814712690673</c:v>
                </c:pt>
                <c:pt idx="411">
                  <c:v>-3.5624249130404935</c:v>
                </c:pt>
                <c:pt idx="412">
                  <c:v>-3.5980877609498627</c:v>
                </c:pt>
                <c:pt idx="413">
                  <c:v>-3.6338696870355336</c:v>
                </c:pt>
                <c:pt idx="414">
                  <c:v>-3.6697703609490686</c:v>
                </c:pt>
                <c:pt idx="415">
                  <c:v>-3.7057894499552306</c:v>
                </c:pt>
              </c:numCache>
            </c:numRef>
          </c:yVal>
          <c:smooth val="0"/>
          <c:extLst>
            <c:ext xmlns:c16="http://schemas.microsoft.com/office/drawing/2014/chart" uri="{C3380CC4-5D6E-409C-BE32-E72D297353CC}">
              <c16:uniqueId val="{00000000-C30A-491C-94BF-32DE253B2B06}"/>
            </c:ext>
          </c:extLst>
        </c:ser>
        <c:dLbls>
          <c:showLegendKey val="0"/>
          <c:showVal val="0"/>
          <c:showCatName val="0"/>
          <c:showSerName val="0"/>
          <c:showPercent val="0"/>
          <c:showBubbleSize val="0"/>
        </c:dLbls>
        <c:axId val="840174656"/>
        <c:axId val="1831330720"/>
      </c:scatterChart>
      <c:valAx>
        <c:axId val="8401746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restriction</a:t>
                </a:r>
                <a:r>
                  <a:rPr lang="en-US" baseline="0"/>
                  <a:t> tubing before bubble trap (mm)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330720"/>
        <c:crosses val="autoZero"/>
        <c:crossBetween val="midCat"/>
      </c:valAx>
      <c:valAx>
        <c:axId val="183133072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ARR/ASR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174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348-2C7F-F0C3-C387-99841D335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CD803C-22A6-0645-94E7-ABC8B573B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A66BA6-D0FB-505B-E046-92E1E1A3984B}"/>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5" name="Footer Placeholder 4">
            <a:extLst>
              <a:ext uri="{FF2B5EF4-FFF2-40B4-BE49-F238E27FC236}">
                <a16:creationId xmlns:a16="http://schemas.microsoft.com/office/drawing/2014/main" id="{A4A6695E-1515-5A87-3F42-F3B823137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BDAE3-E13C-0CE5-DBBC-682D529B7876}"/>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67266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10F0-325F-3EBA-0B36-A9E78E871E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25B73-366C-A622-3547-0E9382E49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ACD82-9C05-DACF-36E4-E2018C180C31}"/>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5" name="Footer Placeholder 4">
            <a:extLst>
              <a:ext uri="{FF2B5EF4-FFF2-40B4-BE49-F238E27FC236}">
                <a16:creationId xmlns:a16="http://schemas.microsoft.com/office/drawing/2014/main" id="{2B7C2A58-5742-6C2D-D41C-2023B17CB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19F03-A1CC-DADF-8A55-BF699B31E0C9}"/>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60283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68613-1C86-35F0-E87C-1BA1B5FAB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7F80A6-D518-B381-5ACA-3D057005F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69A6-9578-EA7C-45D4-41A4C07888B8}"/>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5" name="Footer Placeholder 4">
            <a:extLst>
              <a:ext uri="{FF2B5EF4-FFF2-40B4-BE49-F238E27FC236}">
                <a16:creationId xmlns:a16="http://schemas.microsoft.com/office/drawing/2014/main" id="{8FBBE673-4B93-F939-A935-7D31CB458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C78FA-7D94-B936-A920-26D7C098B437}"/>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31912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2AF1-76FF-3347-616F-174973B58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C0E86-4A90-E56E-A9EE-18ED4310C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48A74-A83D-290C-2F16-64279C36591F}"/>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5" name="Footer Placeholder 4">
            <a:extLst>
              <a:ext uri="{FF2B5EF4-FFF2-40B4-BE49-F238E27FC236}">
                <a16:creationId xmlns:a16="http://schemas.microsoft.com/office/drawing/2014/main" id="{F229E59D-9857-4247-1828-DE155583B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A563D-CCD1-90C3-CB0C-70EF24B2A3E7}"/>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9777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B78F-206E-8921-1878-F8C5EEAFC1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5B0CCC-8151-2BD9-843A-66802CD0F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C24CA-07A6-8F95-F2B8-8247DA827967}"/>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5" name="Footer Placeholder 4">
            <a:extLst>
              <a:ext uri="{FF2B5EF4-FFF2-40B4-BE49-F238E27FC236}">
                <a16:creationId xmlns:a16="http://schemas.microsoft.com/office/drawing/2014/main" id="{B0F36DA2-586A-6AAA-B99F-E196A0D91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2CF36-B3CC-F184-5B8E-1EE0D280452C}"/>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14831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09D6-F082-3182-99C0-31DAC2315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1EABB-65A4-172D-304A-9B444DEC4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8E2572-A682-00A4-694D-6951947E6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C6D45-56D6-65E8-AA69-0BB8A49AB727}"/>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6" name="Footer Placeholder 5">
            <a:extLst>
              <a:ext uri="{FF2B5EF4-FFF2-40B4-BE49-F238E27FC236}">
                <a16:creationId xmlns:a16="http://schemas.microsoft.com/office/drawing/2014/main" id="{0F94B7D6-94E1-42FB-1D14-4AF6F0DEB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38476-79A5-CFD4-F890-0F56FE56EA2B}"/>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148104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B28D-CE1B-C582-D590-E582F8998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23269-FAB7-45CC-7791-2CA4F4B6A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B30DB-83EA-5BBD-06E4-36697CD4E1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C8305-C266-01DB-A2B0-70ABB4D56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96175-2E49-7696-010E-A4FF434AF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A13922-D582-ABF8-A60C-9C73D1246D0A}"/>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8" name="Footer Placeholder 7">
            <a:extLst>
              <a:ext uri="{FF2B5EF4-FFF2-40B4-BE49-F238E27FC236}">
                <a16:creationId xmlns:a16="http://schemas.microsoft.com/office/drawing/2014/main" id="{DB3AB0B4-E1BF-C01A-6EBC-1921AB85A3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CA4FAF-1A5E-2CAD-2F7D-5F66EDD76CF2}"/>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2156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44FC-4712-9478-C848-364AA2EAF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B6FD9-6486-67DA-D8BB-F2B231F1F300}"/>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4" name="Footer Placeholder 3">
            <a:extLst>
              <a:ext uri="{FF2B5EF4-FFF2-40B4-BE49-F238E27FC236}">
                <a16:creationId xmlns:a16="http://schemas.microsoft.com/office/drawing/2014/main" id="{EACC2A4C-91A1-1203-AECD-47AF278C5A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6C445-93E4-26C6-E798-125027D628A9}"/>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351607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3D8E66-790F-63EC-D18B-D28E417D6599}"/>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3" name="Footer Placeholder 2">
            <a:extLst>
              <a:ext uri="{FF2B5EF4-FFF2-40B4-BE49-F238E27FC236}">
                <a16:creationId xmlns:a16="http://schemas.microsoft.com/office/drawing/2014/main" id="{0370A25B-00C0-0C66-F33F-47E87875D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1D761-F145-A8AF-A77E-88A937563A1C}"/>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147482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AAF8-75D7-49EC-8FC4-CC399DF67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4BA21-282F-EC56-74C8-AA8CD91EA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C0CA1-1CD3-A8C4-8E0E-8DDED6A0A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19213-0F36-F04A-2046-E1BFFF0FD061}"/>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6" name="Footer Placeholder 5">
            <a:extLst>
              <a:ext uri="{FF2B5EF4-FFF2-40B4-BE49-F238E27FC236}">
                <a16:creationId xmlns:a16="http://schemas.microsoft.com/office/drawing/2014/main" id="{A4E82E7A-1142-791A-CE10-D1063C1C1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AB42E-4035-B6AA-733B-B70B85ECCE27}"/>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262680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37FB-806F-E6D3-CD62-A96F66D68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8D4C-1948-FCED-CAAE-7916475ED6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2ACCE7-4489-AA1A-DA0D-81694B761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0CD4-A56F-BD6D-A2FB-6978706CF8CF}"/>
              </a:ext>
            </a:extLst>
          </p:cNvPr>
          <p:cNvSpPr>
            <a:spLocks noGrp="1"/>
          </p:cNvSpPr>
          <p:nvPr>
            <p:ph type="dt" sz="half" idx="10"/>
          </p:nvPr>
        </p:nvSpPr>
        <p:spPr/>
        <p:txBody>
          <a:bodyPr/>
          <a:lstStyle/>
          <a:p>
            <a:fld id="{9B4B5C0B-B23F-40A6-9B96-D204D46B8E41}" type="datetimeFigureOut">
              <a:rPr lang="en-US" smtClean="0"/>
              <a:t>8/11/2023</a:t>
            </a:fld>
            <a:endParaRPr lang="en-US"/>
          </a:p>
        </p:txBody>
      </p:sp>
      <p:sp>
        <p:nvSpPr>
          <p:cNvPr id="6" name="Footer Placeholder 5">
            <a:extLst>
              <a:ext uri="{FF2B5EF4-FFF2-40B4-BE49-F238E27FC236}">
                <a16:creationId xmlns:a16="http://schemas.microsoft.com/office/drawing/2014/main" id="{E616F5D4-3689-5EAC-AFEA-80587FF50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D9D06F-9CE4-E743-41F0-AE395D834C33}"/>
              </a:ext>
            </a:extLst>
          </p:cNvPr>
          <p:cNvSpPr>
            <a:spLocks noGrp="1"/>
          </p:cNvSpPr>
          <p:nvPr>
            <p:ph type="sldNum" sz="quarter" idx="12"/>
          </p:nvPr>
        </p:nvSpPr>
        <p:spPr/>
        <p:txBody>
          <a:bodyPr/>
          <a:lstStyle/>
          <a:p>
            <a:fld id="{C6818263-4037-47AA-A06C-2707DAE0C529}" type="slidenum">
              <a:rPr lang="en-US" smtClean="0"/>
              <a:t>‹#›</a:t>
            </a:fld>
            <a:endParaRPr lang="en-US"/>
          </a:p>
        </p:txBody>
      </p:sp>
    </p:spTree>
    <p:extLst>
      <p:ext uri="{BB962C8B-B14F-4D97-AF65-F5344CB8AC3E}">
        <p14:creationId xmlns:p14="http://schemas.microsoft.com/office/powerpoint/2010/main" val="416296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A8300-663E-060E-F91F-235E7611E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2DE02-C20B-7599-268A-DA1F1102F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67D12-1782-8BBC-4BCA-BD61E1DAA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B5C0B-B23F-40A6-9B96-D204D46B8E41}" type="datetimeFigureOut">
              <a:rPr lang="en-US" smtClean="0"/>
              <a:t>8/11/2023</a:t>
            </a:fld>
            <a:endParaRPr lang="en-US"/>
          </a:p>
        </p:txBody>
      </p:sp>
      <p:sp>
        <p:nvSpPr>
          <p:cNvPr id="5" name="Footer Placeholder 4">
            <a:extLst>
              <a:ext uri="{FF2B5EF4-FFF2-40B4-BE49-F238E27FC236}">
                <a16:creationId xmlns:a16="http://schemas.microsoft.com/office/drawing/2014/main" id="{563245AE-AD44-7D89-AE98-7038856AB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690239-1FCD-16E4-4B51-F8644EEB9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18263-4037-47AA-A06C-2707DAE0C529}" type="slidenum">
              <a:rPr lang="en-US" smtClean="0"/>
              <a:t>‹#›</a:t>
            </a:fld>
            <a:endParaRPr lang="en-US"/>
          </a:p>
        </p:txBody>
      </p:sp>
    </p:spTree>
    <p:extLst>
      <p:ext uri="{BB962C8B-B14F-4D97-AF65-F5344CB8AC3E}">
        <p14:creationId xmlns:p14="http://schemas.microsoft.com/office/powerpoint/2010/main" val="747197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DDB-C9C1-831E-A249-152AABF7D5BD}"/>
              </a:ext>
            </a:extLst>
          </p:cNvPr>
          <p:cNvSpPr>
            <a:spLocks noGrp="1"/>
          </p:cNvSpPr>
          <p:nvPr>
            <p:ph type="ctrTitle"/>
          </p:nvPr>
        </p:nvSpPr>
        <p:spPr>
          <a:xfrm>
            <a:off x="1297663" y="390321"/>
            <a:ext cx="9144000" cy="1655762"/>
          </a:xfrm>
        </p:spPr>
        <p:txBody>
          <a:bodyPr>
            <a:normAutofit fontScale="90000"/>
          </a:bodyPr>
          <a:lstStyle/>
          <a:p>
            <a:r>
              <a:rPr lang="en-US" dirty="0"/>
              <a:t>Front End Resistance Theory Bubble Trap</a:t>
            </a:r>
          </a:p>
        </p:txBody>
      </p:sp>
      <p:sp>
        <p:nvSpPr>
          <p:cNvPr id="3" name="Subtitle 2">
            <a:extLst>
              <a:ext uri="{FF2B5EF4-FFF2-40B4-BE49-F238E27FC236}">
                <a16:creationId xmlns:a16="http://schemas.microsoft.com/office/drawing/2014/main" id="{E2B4E608-5398-81D2-9B55-55D04F6A5C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418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415E91E-C827-D558-895A-1469B5B67FBF}"/>
                  </a:ext>
                </a:extLst>
              </p:cNvPr>
              <p:cNvSpPr txBox="1"/>
              <p:nvPr/>
            </p:nvSpPr>
            <p:spPr>
              <a:xfrm>
                <a:off x="495300" y="383762"/>
                <a:ext cx="11572875" cy="646524"/>
              </a:xfrm>
              <a:prstGeom prst="rect">
                <a:avLst/>
              </a:prstGeom>
              <a:noFill/>
            </p:spPr>
            <p:txBody>
              <a:bodyPr wrap="square" lIns="0" tIns="0" rIns="0" bIns="0"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𝐴𝑆𝑅</m:t>
                        </m:r>
                      </m:e>
                      <m:sub>
                        <m:r>
                          <a:rPr lang="en-US" sz="2000" b="0" i="1" smtClean="0">
                            <a:latin typeface="Cambria Math" panose="02040503050406030204" pitchFamily="18" charset="0"/>
                          </a:rPr>
                          <m:t>𝐻𝑅</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0.1963∗</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num>
                      <m:den>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𝐻𝑅</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𝑅</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𝑃</m:t>
                            </m:r>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𝑇</m:t>
                                </m:r>
                              </m:sub>
                            </m:sSub>
                          </m:num>
                          <m:den>
                            <m:r>
                              <a:rPr lang="en-US" sz="2000" i="1">
                                <a:latin typeface="Cambria Math" panose="02040503050406030204" pitchFamily="18" charset="0"/>
                              </a:rPr>
                              <m:t>𝑃</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𝑅</m:t>
                                </m:r>
                              </m:sub>
                              <m:sup>
                                <m:r>
                                  <a:rPr lang="en-US" sz="2000" i="1">
                                    <a:latin typeface="Cambria Math" panose="02040503050406030204" pitchFamily="18" charset="0"/>
                                  </a:rPr>
                                  <m:t>2</m:t>
                                </m:r>
                              </m:sup>
                            </m:sSubSup>
                          </m:num>
                          <m:den>
                            <m:r>
                              <a:rPr lang="en-US" sz="2000" i="1">
                                <a:latin typeface="Cambria Math" panose="02040503050406030204" pitchFamily="18" charset="0"/>
                              </a:rPr>
                              <m:t>2</m:t>
                            </m:r>
                          </m:den>
                        </m:f>
                        <m:r>
                          <a:rPr lang="en-US" sz="2000" i="1">
                            <a:latin typeface="Cambria Math" panose="02040503050406030204" pitchFamily="18" charset="0"/>
                          </a:rPr>
                          <m:t>)</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.3925∗</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num>
                      <m:den>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𝐻𝑅</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𝑅</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𝑃</m:t>
                            </m:r>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𝑇</m:t>
                                </m:r>
                              </m:sub>
                            </m:sSub>
                          </m:num>
                          <m:den>
                            <m:r>
                              <a:rPr lang="en-US" sz="2000" i="1">
                                <a:latin typeface="Cambria Math" panose="02040503050406030204" pitchFamily="18" charset="0"/>
                              </a:rPr>
                              <m:t>𝑃</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𝑅</m:t>
                                </m:r>
                              </m:sub>
                              <m:sup>
                                <m:r>
                                  <a:rPr lang="en-US" sz="2000" i="1">
                                    <a:latin typeface="Cambria Math" panose="02040503050406030204" pitchFamily="18" charset="0"/>
                                  </a:rPr>
                                  <m:t>2</m:t>
                                </m:r>
                              </m:sup>
                            </m:sSubSup>
                          </m:num>
                          <m:den>
                            <m:r>
                              <a:rPr lang="en-US" sz="2000" i="1">
                                <a:latin typeface="Cambria Math" panose="02040503050406030204" pitchFamily="18" charset="0"/>
                              </a:rPr>
                              <m:t>2</m:t>
                            </m:r>
                          </m:den>
                        </m:f>
                        <m:r>
                          <a:rPr lang="en-US" sz="2000" i="1">
                            <a:latin typeface="Cambria Math" panose="02040503050406030204" pitchFamily="18" charset="0"/>
                          </a:rPr>
                          <m:t>)</m:t>
                        </m:r>
                      </m:den>
                    </m:f>
                    <m:r>
                      <a:rPr lang="en-US" sz="2000" b="0" i="1" smtClean="0">
                        <a:latin typeface="Cambria Math" panose="02040503050406030204" pitchFamily="18" charset="0"/>
                      </a:rPr>
                      <m:t> </m:t>
                    </m:r>
                  </m:oMath>
                </a14:m>
                <a:r>
                  <a:rPr lang="en-US" sz="2000" dirty="0"/>
                  <a:t>  </a:t>
                </a:r>
                <a:endParaRPr lang="en-US" dirty="0"/>
              </a:p>
            </p:txBody>
          </p:sp>
        </mc:Choice>
        <mc:Fallback>
          <p:sp>
            <p:nvSpPr>
              <p:cNvPr id="4" name="TextBox 3">
                <a:extLst>
                  <a:ext uri="{FF2B5EF4-FFF2-40B4-BE49-F238E27FC236}">
                    <a16:creationId xmlns:a16="http://schemas.microsoft.com/office/drawing/2014/main" id="{E415E91E-C827-D558-895A-1469B5B67FBF}"/>
                  </a:ext>
                </a:extLst>
              </p:cNvPr>
              <p:cNvSpPr txBox="1">
                <a:spLocks noRot="1" noChangeAspect="1" noMove="1" noResize="1" noEditPoints="1" noAdjustHandles="1" noChangeArrowheads="1" noChangeShapeType="1" noTextEdit="1"/>
              </p:cNvSpPr>
              <p:nvPr/>
            </p:nvSpPr>
            <p:spPr>
              <a:xfrm>
                <a:off x="495300" y="383762"/>
                <a:ext cx="11572875" cy="646524"/>
              </a:xfrm>
              <a:prstGeom prst="rect">
                <a:avLst/>
              </a:prstGeom>
              <a:blipFill>
                <a:blip r:embed="rId2"/>
                <a:stretch>
                  <a:fillRect l="-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BFA514-8F0E-B96E-5960-C0C788730C30}"/>
                  </a:ext>
                </a:extLst>
              </p:cNvPr>
              <p:cNvSpPr txBox="1"/>
              <p:nvPr/>
            </p:nvSpPr>
            <p:spPr>
              <a:xfrm>
                <a:off x="495300" y="1239835"/>
                <a:ext cx="2121029" cy="571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𝐴𝑆𝑅</m:t>
                          </m:r>
                        </m:e>
                        <m:sub>
                          <m:r>
                            <a:rPr lang="en-US" i="1">
                              <a:latin typeface="Cambria Math" panose="02040503050406030204" pitchFamily="18" charset="0"/>
                            </a:rPr>
                            <m:t>𝐿𝑅</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0.3925∗</m:t>
                          </m:r>
                          <m:r>
                            <a:rPr lang="en-US" i="1">
                              <a:latin typeface="Cambria Math" panose="02040503050406030204" pitchFamily="18" charset="0"/>
                            </a:rPr>
                            <m:t>𝑃</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1BBFA514-8F0E-B96E-5960-C0C788730C30}"/>
                  </a:ext>
                </a:extLst>
              </p:cNvPr>
              <p:cNvSpPr txBox="1">
                <a:spLocks noRot="1" noChangeAspect="1" noMove="1" noResize="1" noEditPoints="1" noAdjustHandles="1" noChangeArrowheads="1" noChangeShapeType="1" noTextEdit="1"/>
              </p:cNvSpPr>
              <p:nvPr/>
            </p:nvSpPr>
            <p:spPr>
              <a:xfrm>
                <a:off x="495300" y="1239835"/>
                <a:ext cx="2121029" cy="5713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3EED90A-953B-1280-372D-F76447B5B983}"/>
                  </a:ext>
                </a:extLst>
              </p:cNvPr>
              <p:cNvSpPr txBox="1"/>
              <p:nvPr/>
            </p:nvSpPr>
            <p:spPr>
              <a:xfrm>
                <a:off x="-220599" y="2281821"/>
                <a:ext cx="11793474"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𝐴𝑆𝑅</m:t>
                              </m:r>
                            </m:e>
                            <m:sub>
                              <m:r>
                                <a:rPr lang="en-US" sz="1600" b="0" i="1" smtClean="0">
                                  <a:latin typeface="Cambria Math" panose="02040503050406030204" pitchFamily="18" charset="0"/>
                                </a:rPr>
                                <m:t>𝐻𝑅</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𝐴𝑆𝑅</m:t>
                              </m:r>
                            </m:e>
                            <m:sub>
                              <m:r>
                                <a:rPr lang="en-US" sz="1600" b="0" i="1" smtClean="0">
                                  <a:latin typeface="Cambria Math" panose="02040503050406030204" pitchFamily="18" charset="0"/>
                                </a:rPr>
                                <m:t>𝐿𝑅</m:t>
                              </m:r>
                            </m:sub>
                          </m:sSub>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Sup>
                            <m:sSubSupPr>
                              <m:ctrlPr>
                                <a:rPr lang="en-US" sz="1600" b="0" i="1" smtClean="0">
                                  <a:latin typeface="Cambria Math" panose="02040503050406030204" pitchFamily="18" charset="0"/>
                                </a:rPr>
                              </m:ctrlPr>
                            </m:sSubSup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2</m:t>
                              </m:r>
                            </m:sup>
                          </m:sSubSup>
                        </m:num>
                        <m:den>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𝐻𝑅</m:t>
                              </m:r>
                            </m:sub>
                          </m:sSub>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𝑅</m:t>
                              </m:r>
                            </m:sub>
                            <m:sup>
                              <m:r>
                                <a:rPr lang="en-US" sz="1600" i="1">
                                  <a:latin typeface="Cambria Math" panose="02040503050406030204" pitchFamily="18" charset="0"/>
                                </a:rPr>
                                <m:t>2</m:t>
                              </m:r>
                            </m:sup>
                          </m:sSubSup>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𝑇</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𝑅</m:t>
                                  </m:r>
                                </m:sub>
                                <m:sup>
                                  <m:r>
                                    <a:rPr lang="en-US" sz="1600" b="0" i="1" smtClean="0">
                                      <a:latin typeface="Cambria Math" panose="02040503050406030204" pitchFamily="18" charset="0"/>
                                    </a:rPr>
                                    <m:t>2</m:t>
                                  </m:r>
                                </m:sup>
                              </m:sSubSup>
                            </m:e>
                          </m:d>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0.000</m:t>
                          </m:r>
                          <m:r>
                            <a:rPr lang="en-US" sz="1600" b="0" i="1" smtClean="0">
                              <a:latin typeface="Cambria Math" panose="02040503050406030204" pitchFamily="18" charset="0"/>
                            </a:rPr>
                            <m:t>2</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2</m:t>
                              </m:r>
                            </m:sup>
                          </m:sSubSup>
                        </m:num>
                        <m:den>
                          <m:r>
                            <a:rPr lang="en-US" sz="1600" b="0" i="1" smtClean="0">
                              <a:latin typeface="Cambria Math" panose="02040503050406030204" pitchFamily="18" charset="0"/>
                            </a:rPr>
                            <m:t>0.00</m:t>
                          </m:r>
                          <m:r>
                            <a:rPr lang="en-US" sz="1600" b="0" i="1" smtClean="0">
                              <a:latin typeface="Cambria Math" panose="02040503050406030204" pitchFamily="18" charset="0"/>
                            </a:rPr>
                            <m:t>14</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𝑅</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+0.000</m:t>
                          </m:r>
                          <m:r>
                            <a:rPr lang="en-US" sz="1600" b="0" i="1" smtClean="0">
                              <a:latin typeface="Cambria Math" panose="02040503050406030204" pitchFamily="18" charset="0"/>
                            </a:rPr>
                            <m:t>02</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𝑅</m:t>
                                  </m:r>
                                </m:sub>
                                <m:sup>
                                  <m:r>
                                    <a:rPr lang="en-US" sz="1600" i="1">
                                      <a:latin typeface="Cambria Math" panose="02040503050406030204" pitchFamily="18" charset="0"/>
                                    </a:rPr>
                                    <m:t>2</m:t>
                                  </m:r>
                                </m:sup>
                              </m:sSubSup>
                            </m:e>
                          </m:d>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0.325</m:t>
                          </m:r>
                        </m:num>
                        <m:den>
                          <m:r>
                            <a:rPr lang="en-US" sz="1600" b="0" i="1" smtClean="0">
                              <a:latin typeface="Cambria Math" panose="02040503050406030204" pitchFamily="18" charset="0"/>
                            </a:rPr>
                            <m:t>0.00</m:t>
                          </m:r>
                          <m:r>
                            <a:rPr lang="en-US" sz="1600" b="0" i="1" smtClean="0">
                              <a:latin typeface="Cambria Math" panose="02040503050406030204" pitchFamily="18" charset="0"/>
                            </a:rPr>
                            <m:t>142</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𝑅</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r>
                            <a:rPr lang="en-US" sz="1600" b="0" i="1" smtClean="0">
                              <a:latin typeface="Cambria Math" panose="02040503050406030204" pitchFamily="18" charset="0"/>
                            </a:rPr>
                            <m:t>0.325</m:t>
                          </m:r>
                        </m:den>
                      </m:f>
                      <m:r>
                        <a:rPr lang="en-US" sz="1600" b="0" i="1" smtClean="0">
                          <a:latin typeface="Cambria Math" panose="02040503050406030204" pitchFamily="18" charset="0"/>
                        </a:rPr>
                        <m:t> </m:t>
                      </m:r>
                    </m:oMath>
                  </m:oMathPara>
                </a14:m>
                <a:endParaRPr lang="en-US" dirty="0"/>
              </a:p>
            </p:txBody>
          </p:sp>
        </mc:Choice>
        <mc:Fallback>
          <p:sp>
            <p:nvSpPr>
              <p:cNvPr id="6" name="TextBox 5">
                <a:extLst>
                  <a:ext uri="{FF2B5EF4-FFF2-40B4-BE49-F238E27FC236}">
                    <a16:creationId xmlns:a16="http://schemas.microsoft.com/office/drawing/2014/main" id="{C3EED90A-953B-1280-372D-F76447B5B983}"/>
                  </a:ext>
                </a:extLst>
              </p:cNvPr>
              <p:cNvSpPr txBox="1">
                <a:spLocks noRot="1" noChangeAspect="1" noMove="1" noResize="1" noEditPoints="1" noAdjustHandles="1" noChangeArrowheads="1" noChangeShapeType="1" noTextEdit="1"/>
              </p:cNvSpPr>
              <p:nvPr/>
            </p:nvSpPr>
            <p:spPr>
              <a:xfrm>
                <a:off x="-220599" y="2281821"/>
                <a:ext cx="11793474" cy="556819"/>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4D0464C-0F01-DE6E-163D-4BB733D09248}"/>
              </a:ext>
            </a:extLst>
          </p:cNvPr>
          <p:cNvSpPr txBox="1"/>
          <p:nvPr/>
        </p:nvSpPr>
        <p:spPr>
          <a:xfrm>
            <a:off x="190500" y="3429000"/>
            <a:ext cx="7038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Notice adding 31mm of 175um tubing, reduces the ASR by almost 80%</a:t>
            </a:r>
          </a:p>
          <a:p>
            <a:pPr marL="285750" indent="-285750">
              <a:buFont typeface="Arial" panose="020B0604020202020204" pitchFamily="34" charset="0"/>
              <a:buChar char="•"/>
            </a:pPr>
            <a:r>
              <a:rPr lang="en-US" dirty="0"/>
              <a:t>This points to high resistance tubing being right out of reservoir as being much more impactful than modulating system pressure.  </a:t>
            </a:r>
          </a:p>
        </p:txBody>
      </p:sp>
      <p:sp>
        <p:nvSpPr>
          <p:cNvPr id="11" name="TextBox 10">
            <a:extLst>
              <a:ext uri="{FF2B5EF4-FFF2-40B4-BE49-F238E27FC236}">
                <a16:creationId xmlns:a16="http://schemas.microsoft.com/office/drawing/2014/main" id="{856C13C2-BA03-CF89-4DE5-F2E55C5E4A1C}"/>
              </a:ext>
            </a:extLst>
          </p:cNvPr>
          <p:cNvSpPr txBox="1"/>
          <p:nvPr/>
        </p:nvSpPr>
        <p:spPr>
          <a:xfrm>
            <a:off x="8168323" y="1512927"/>
            <a:ext cx="2961003" cy="369332"/>
          </a:xfrm>
          <a:prstGeom prst="rect">
            <a:avLst/>
          </a:prstGeom>
          <a:noFill/>
        </p:spPr>
        <p:txBody>
          <a:bodyPr wrap="none" rtlCol="0">
            <a:spAutoFit/>
          </a:bodyPr>
          <a:lstStyle/>
          <a:p>
            <a:r>
              <a:rPr lang="en-US" dirty="0"/>
              <a:t>Sub in 125mm for 500um line</a:t>
            </a:r>
          </a:p>
        </p:txBody>
      </p:sp>
      <p:graphicFrame>
        <p:nvGraphicFramePr>
          <p:cNvPr id="2" name="Chart 1">
            <a:extLst>
              <a:ext uri="{FF2B5EF4-FFF2-40B4-BE49-F238E27FC236}">
                <a16:creationId xmlns:a16="http://schemas.microsoft.com/office/drawing/2014/main" id="{E74F5D27-8873-0C4F-BC40-272C98235628}"/>
              </a:ext>
            </a:extLst>
          </p:cNvPr>
          <p:cNvGraphicFramePr>
            <a:graphicFrameLocks/>
          </p:cNvGraphicFramePr>
          <p:nvPr>
            <p:extLst>
              <p:ext uri="{D42A27DB-BD31-4B8C-83A1-F6EECF244321}">
                <p14:modId xmlns:p14="http://schemas.microsoft.com/office/powerpoint/2010/main" val="1887329111"/>
              </p:ext>
            </p:extLst>
          </p:nvPr>
        </p:nvGraphicFramePr>
        <p:xfrm>
          <a:off x="7229475" y="3731038"/>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370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5114-7030-3040-A690-A0EC7BDC7D25}"/>
              </a:ext>
            </a:extLst>
          </p:cNvPr>
          <p:cNvSpPr>
            <a:spLocks noGrp="1"/>
          </p:cNvSpPr>
          <p:nvPr>
            <p:ph type="title"/>
          </p:nvPr>
        </p:nvSpPr>
        <p:spPr>
          <a:xfrm>
            <a:off x="838200" y="167976"/>
            <a:ext cx="10515600" cy="513061"/>
          </a:xfrm>
        </p:spPr>
        <p:txBody>
          <a:bodyPr>
            <a:normAutofit fontScale="90000"/>
          </a:bodyPr>
          <a:lstStyle/>
          <a:p>
            <a:r>
              <a:rPr lang="en-US" dirty="0"/>
              <a:t>Realistic System</a:t>
            </a:r>
          </a:p>
        </p:txBody>
      </p:sp>
      <p:sp>
        <p:nvSpPr>
          <p:cNvPr id="3" name="Content Placeholder 2">
            <a:extLst>
              <a:ext uri="{FF2B5EF4-FFF2-40B4-BE49-F238E27FC236}">
                <a16:creationId xmlns:a16="http://schemas.microsoft.com/office/drawing/2014/main" id="{B2828648-9DD5-9484-BB66-B7B150B763AD}"/>
              </a:ext>
            </a:extLst>
          </p:cNvPr>
          <p:cNvSpPr>
            <a:spLocks noGrp="1"/>
          </p:cNvSpPr>
          <p:nvPr>
            <p:ph idx="1"/>
          </p:nvPr>
        </p:nvSpPr>
        <p:spPr>
          <a:xfrm>
            <a:off x="693344" y="992706"/>
            <a:ext cx="10515600" cy="2963658"/>
          </a:xfrm>
        </p:spPr>
        <p:txBody>
          <a:bodyPr>
            <a:normAutofit/>
          </a:bodyPr>
          <a:lstStyle/>
          <a:p>
            <a:r>
              <a:rPr lang="en-US" sz="2000" dirty="0"/>
              <a:t>We need to convert model into most realistic system</a:t>
            </a:r>
          </a:p>
          <a:p>
            <a:r>
              <a:rPr lang="en-US" sz="2000" dirty="0"/>
              <a:t>While it would be best to have the restricted tube right after the reservoir, it isn’t easy to install as I need one for each. A more streamlined approach is a 500 line to the MUX, the restricted line and then a 500 out of that into the bubble trap</a:t>
            </a:r>
          </a:p>
          <a:p>
            <a:r>
              <a:rPr lang="en-US" sz="2000" dirty="0"/>
              <a:t>We need a metric that makes more sense too. ARR/ASR is a nice metric and it relates the air removal rate to the supply rate inside of the bubble trap. </a:t>
            </a:r>
          </a:p>
          <a:p>
            <a:r>
              <a:rPr lang="en-US" sz="2000" dirty="0"/>
              <a:t>Given issues exist with this simplistic model, I want to use maximums and not exactly numbers to just get rid of bubbles. This is mostly due to peak rates most likely exceed what the bubble trap can do, but average rates can be handled. </a:t>
            </a:r>
          </a:p>
          <a:p>
            <a:endParaRPr lang="en-US" sz="2000" dirty="0"/>
          </a:p>
        </p:txBody>
      </p:sp>
      <p:sp>
        <p:nvSpPr>
          <p:cNvPr id="4" name="Title 1">
            <a:extLst>
              <a:ext uri="{FF2B5EF4-FFF2-40B4-BE49-F238E27FC236}">
                <a16:creationId xmlns:a16="http://schemas.microsoft.com/office/drawing/2014/main" id="{297995BE-CB8A-09A9-EE2B-29D13261755C}"/>
              </a:ext>
            </a:extLst>
          </p:cNvPr>
          <p:cNvSpPr txBox="1">
            <a:spLocks/>
          </p:cNvSpPr>
          <p:nvPr/>
        </p:nvSpPr>
        <p:spPr>
          <a:xfrm>
            <a:off x="6459649" y="4287098"/>
            <a:ext cx="3765006" cy="60359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Realistic System</a:t>
            </a:r>
          </a:p>
        </p:txBody>
      </p:sp>
      <p:sp>
        <p:nvSpPr>
          <p:cNvPr id="5" name="Rectangle 4">
            <a:extLst>
              <a:ext uri="{FF2B5EF4-FFF2-40B4-BE49-F238E27FC236}">
                <a16:creationId xmlns:a16="http://schemas.microsoft.com/office/drawing/2014/main" id="{A9DB29A4-0B97-DF07-B75F-1C67661281F3}"/>
              </a:ext>
            </a:extLst>
          </p:cNvPr>
          <p:cNvSpPr/>
          <p:nvPr/>
        </p:nvSpPr>
        <p:spPr>
          <a:xfrm>
            <a:off x="5848539" y="5156279"/>
            <a:ext cx="4963403" cy="6337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4055AB-6542-BF1E-0188-0138DC973EC7}"/>
              </a:ext>
            </a:extLst>
          </p:cNvPr>
          <p:cNvSpPr/>
          <p:nvPr/>
        </p:nvSpPr>
        <p:spPr>
          <a:xfrm>
            <a:off x="10630872" y="4776033"/>
            <a:ext cx="1430448" cy="135802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4C985E-7105-5FB8-02D9-C7A6DA1DC7EF}"/>
              </a:ext>
            </a:extLst>
          </p:cNvPr>
          <p:cNvSpPr/>
          <p:nvPr/>
        </p:nvSpPr>
        <p:spPr>
          <a:xfrm>
            <a:off x="5848539" y="5156279"/>
            <a:ext cx="1008319" cy="62276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ACE1727-7B60-AB34-5C1C-4CE192842C1F}"/>
              </a:ext>
            </a:extLst>
          </p:cNvPr>
          <p:cNvCxnSpPr>
            <a:cxnSpLocks/>
          </p:cNvCxnSpPr>
          <p:nvPr/>
        </p:nvCxnSpPr>
        <p:spPr>
          <a:xfrm>
            <a:off x="11117656" y="4609140"/>
            <a:ext cx="266026" cy="8998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125E82-A48D-3451-7CE7-0199ED9F7A98}"/>
              </a:ext>
            </a:extLst>
          </p:cNvPr>
          <p:cNvSpPr txBox="1"/>
          <p:nvPr/>
        </p:nvSpPr>
        <p:spPr>
          <a:xfrm>
            <a:off x="10644772" y="3962809"/>
            <a:ext cx="1477819" cy="646331"/>
          </a:xfrm>
          <a:prstGeom prst="rect">
            <a:avLst/>
          </a:prstGeom>
          <a:noFill/>
        </p:spPr>
        <p:txBody>
          <a:bodyPr wrap="square" rtlCol="0">
            <a:spAutoFit/>
          </a:bodyPr>
          <a:lstStyle/>
          <a:p>
            <a:r>
              <a:rPr lang="en-US" dirty="0"/>
              <a:t>Bubble trap/GND</a:t>
            </a:r>
          </a:p>
        </p:txBody>
      </p:sp>
      <p:sp>
        <p:nvSpPr>
          <p:cNvPr id="10" name="Left Brace 9">
            <a:extLst>
              <a:ext uri="{FF2B5EF4-FFF2-40B4-BE49-F238E27FC236}">
                <a16:creationId xmlns:a16="http://schemas.microsoft.com/office/drawing/2014/main" id="{E981615A-7C44-9CAD-A693-DD736D174F63}"/>
              </a:ext>
            </a:extLst>
          </p:cNvPr>
          <p:cNvSpPr/>
          <p:nvPr/>
        </p:nvSpPr>
        <p:spPr>
          <a:xfrm rot="16200000">
            <a:off x="5048705" y="5360681"/>
            <a:ext cx="248604" cy="135106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9CF8A5F1-8549-AC46-AA4D-26DCE8C980B3}"/>
              </a:ext>
            </a:extLst>
          </p:cNvPr>
          <p:cNvSpPr/>
          <p:nvPr/>
        </p:nvSpPr>
        <p:spPr>
          <a:xfrm rot="16200000">
            <a:off x="8168282" y="3592172"/>
            <a:ext cx="258354" cy="4897836"/>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690C871D-EC82-EB9A-6A74-9CCEBA156018}"/>
              </a:ext>
            </a:extLst>
          </p:cNvPr>
          <p:cNvSpPr/>
          <p:nvPr/>
        </p:nvSpPr>
        <p:spPr>
          <a:xfrm>
            <a:off x="4497470" y="5384695"/>
            <a:ext cx="1351069" cy="248605"/>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446DA1-BBD9-F681-86B0-470140F96102}"/>
              </a:ext>
            </a:extLst>
          </p:cNvPr>
          <p:cNvSpPr/>
          <p:nvPr/>
        </p:nvSpPr>
        <p:spPr>
          <a:xfrm>
            <a:off x="4299614" y="5399034"/>
            <a:ext cx="1651530" cy="219925"/>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13">
            <a:extLst>
              <a:ext uri="{FF2B5EF4-FFF2-40B4-BE49-F238E27FC236}">
                <a16:creationId xmlns:a16="http://schemas.microsoft.com/office/drawing/2014/main" id="{F6BDA403-63C4-EFD7-F88F-A298DEBE0312}"/>
              </a:ext>
            </a:extLst>
          </p:cNvPr>
          <p:cNvSpPr/>
          <p:nvPr/>
        </p:nvSpPr>
        <p:spPr>
          <a:xfrm rot="16200000">
            <a:off x="1666693" y="4937864"/>
            <a:ext cx="248604" cy="2244021"/>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71823681-F277-03B2-9174-2CC4C1312EFD}"/>
              </a:ext>
            </a:extLst>
          </p:cNvPr>
          <p:cNvSpPr/>
          <p:nvPr/>
        </p:nvSpPr>
        <p:spPr>
          <a:xfrm>
            <a:off x="2913006" y="4497689"/>
            <a:ext cx="1563655" cy="1337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MUX</a:t>
            </a:r>
          </a:p>
        </p:txBody>
      </p:sp>
      <p:sp>
        <p:nvSpPr>
          <p:cNvPr id="16" name="Rectangle 15">
            <a:extLst>
              <a:ext uri="{FF2B5EF4-FFF2-40B4-BE49-F238E27FC236}">
                <a16:creationId xmlns:a16="http://schemas.microsoft.com/office/drawing/2014/main" id="{CFD99EAF-18DE-8A02-6E43-B6D58A94A445}"/>
              </a:ext>
            </a:extLst>
          </p:cNvPr>
          <p:cNvSpPr/>
          <p:nvPr/>
        </p:nvSpPr>
        <p:spPr>
          <a:xfrm>
            <a:off x="668985" y="5145305"/>
            <a:ext cx="2244021" cy="6337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306BE1-EAF2-F0DC-406C-779376E2E884}"/>
              </a:ext>
            </a:extLst>
          </p:cNvPr>
          <p:cNvSpPr/>
          <p:nvPr/>
        </p:nvSpPr>
        <p:spPr>
          <a:xfrm>
            <a:off x="668986" y="5145305"/>
            <a:ext cx="2284228" cy="62276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F901E2-EB50-0DE3-3AB2-F84F01F51E9E}"/>
              </a:ext>
            </a:extLst>
          </p:cNvPr>
          <p:cNvSpPr txBox="1"/>
          <p:nvPr/>
        </p:nvSpPr>
        <p:spPr>
          <a:xfrm>
            <a:off x="1195057" y="6415689"/>
            <a:ext cx="1493822" cy="369332"/>
          </a:xfrm>
          <a:prstGeom prst="rect">
            <a:avLst/>
          </a:prstGeom>
          <a:noFill/>
        </p:spPr>
        <p:txBody>
          <a:bodyPr wrap="square" rtlCol="0">
            <a:spAutoFit/>
          </a:bodyPr>
          <a:lstStyle/>
          <a:p>
            <a:r>
              <a:rPr lang="en-US" dirty="0"/>
              <a:t>0 to x0</a:t>
            </a:r>
          </a:p>
        </p:txBody>
      </p:sp>
      <p:sp>
        <p:nvSpPr>
          <p:cNvPr id="19" name="TextBox 18">
            <a:extLst>
              <a:ext uri="{FF2B5EF4-FFF2-40B4-BE49-F238E27FC236}">
                <a16:creationId xmlns:a16="http://schemas.microsoft.com/office/drawing/2014/main" id="{69726583-D4A9-C1A7-7DA5-B0C85D51B71E}"/>
              </a:ext>
            </a:extLst>
          </p:cNvPr>
          <p:cNvSpPr txBox="1"/>
          <p:nvPr/>
        </p:nvSpPr>
        <p:spPr>
          <a:xfrm>
            <a:off x="7852372" y="6303327"/>
            <a:ext cx="1493822" cy="369332"/>
          </a:xfrm>
          <a:prstGeom prst="rect">
            <a:avLst/>
          </a:prstGeom>
          <a:noFill/>
        </p:spPr>
        <p:txBody>
          <a:bodyPr wrap="square" rtlCol="0">
            <a:spAutoFit/>
          </a:bodyPr>
          <a:lstStyle/>
          <a:p>
            <a:r>
              <a:rPr lang="en-US" dirty="0"/>
              <a:t>x1 to x2</a:t>
            </a:r>
          </a:p>
        </p:txBody>
      </p:sp>
      <p:sp>
        <p:nvSpPr>
          <p:cNvPr id="20" name="TextBox 19">
            <a:extLst>
              <a:ext uri="{FF2B5EF4-FFF2-40B4-BE49-F238E27FC236}">
                <a16:creationId xmlns:a16="http://schemas.microsoft.com/office/drawing/2014/main" id="{99753E97-5274-5911-14D9-2A208C688F34}"/>
              </a:ext>
            </a:extLst>
          </p:cNvPr>
          <p:cNvSpPr txBox="1"/>
          <p:nvPr/>
        </p:nvSpPr>
        <p:spPr>
          <a:xfrm>
            <a:off x="4754578" y="6473092"/>
            <a:ext cx="1493822" cy="369332"/>
          </a:xfrm>
          <a:prstGeom prst="rect">
            <a:avLst/>
          </a:prstGeom>
          <a:noFill/>
        </p:spPr>
        <p:txBody>
          <a:bodyPr wrap="square" rtlCol="0">
            <a:spAutoFit/>
          </a:bodyPr>
          <a:lstStyle/>
          <a:p>
            <a:r>
              <a:rPr lang="en-US" dirty="0"/>
              <a:t>X0 to x1</a:t>
            </a:r>
          </a:p>
        </p:txBody>
      </p:sp>
    </p:spTree>
    <p:extLst>
      <p:ext uri="{BB962C8B-B14F-4D97-AF65-F5344CB8AC3E}">
        <p14:creationId xmlns:p14="http://schemas.microsoft.com/office/powerpoint/2010/main" val="18688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A0A0922-D465-54E8-FFFE-86AAE8E59543}"/>
                  </a:ext>
                </a:extLst>
              </p:cNvPr>
              <p:cNvSpPr txBox="1"/>
              <p:nvPr/>
            </p:nvSpPr>
            <p:spPr>
              <a:xfrm>
                <a:off x="195113" y="286269"/>
                <a:ext cx="12099492" cy="7266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𝑇</m:t>
                              </m:r>
                            </m:sub>
                          </m:sSub>
                        </m:num>
                        <m:den>
                          <m:r>
                            <a:rPr lang="en-US" i="1">
                              <a:latin typeface="Cambria Math" panose="02040503050406030204" pitchFamily="18" charset="0"/>
                            </a:rPr>
                            <m:t>𝑃</m:t>
                          </m:r>
                        </m:den>
                      </m:f>
                      <m:r>
                        <a:rPr lang="en-US" i="1">
                          <a:latin typeface="Cambria Math" panose="02040503050406030204" pitchFamily="18" charset="0"/>
                        </a:rPr>
                        <m:t>∗</m:t>
                      </m:r>
                      <m:nary>
                        <m:naryPr>
                          <m:ctrlPr>
                            <a:rPr lang="en-US" i="1">
                              <a:latin typeface="Cambria Math" panose="02040503050406030204" pitchFamily="18" charset="0"/>
                            </a:rPr>
                          </m:ctrlPr>
                        </m:naryPr>
                        <m:sub>
                          <m:r>
                            <a:rPr lang="en-US" b="0" i="1" smtClean="0">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sub>
                          </m:sSub>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𝐻𝑅</m:t>
                              </m:r>
                            </m:sub>
                          </m:sSub>
                        </m:num>
                        <m:den>
                          <m:r>
                            <a:rPr lang="en-US" b="0" i="1" smtClean="0">
                              <a:latin typeface="Cambria Math" panose="02040503050406030204" pitchFamily="18" charset="0"/>
                            </a:rPr>
                            <m:t>𝑃</m:t>
                          </m:r>
                        </m:den>
                      </m:f>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m:t>
                                  </m:r>
                                </m:sub>
                              </m:sSub>
                            </m:num>
                            <m:den>
                              <m:r>
                                <a:rPr lang="en-US" b="0" i="1" smtClean="0">
                                  <a:latin typeface="Cambria Math" panose="02040503050406030204" pitchFamily="18" charset="0"/>
                                </a:rPr>
                                <m:t>𝑃</m:t>
                              </m:r>
                            </m:den>
                          </m:f>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 </m:t>
                          </m:r>
                        </m:e>
                      </m:nary>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𝐻𝑅</m:t>
                              </m:r>
                            </m:sub>
                          </m:sSub>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𝑃</m:t>
                          </m:r>
                        </m:den>
                      </m:f>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m:t>
                              </m:r>
                            </m:sub>
                          </m:sSub>
                        </m:num>
                        <m:den>
                          <m:r>
                            <a:rPr lang="en-US" b="0" i="1" smtClean="0">
                              <a:latin typeface="Cambria Math" panose="02040503050406030204" pitchFamily="18" charset="0"/>
                            </a:rPr>
                            <m:t>2</m:t>
                          </m:r>
                          <m:r>
                            <a:rPr lang="en-US" b="0" i="1" smtClean="0">
                              <a:latin typeface="Cambria Math" panose="02040503050406030204" pitchFamily="18" charset="0"/>
                            </a:rPr>
                            <m:t>𝑃</m:t>
                          </m:r>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0A0A0922-D465-54E8-FFFE-86AAE8E59543}"/>
                  </a:ext>
                </a:extLst>
              </p:cNvPr>
              <p:cNvSpPr txBox="1">
                <a:spLocks noRot="1" noChangeAspect="1" noMove="1" noResize="1" noEditPoints="1" noAdjustHandles="1" noChangeArrowheads="1" noChangeShapeType="1" noTextEdit="1"/>
              </p:cNvSpPr>
              <p:nvPr/>
            </p:nvSpPr>
            <p:spPr>
              <a:xfrm>
                <a:off x="195113" y="286269"/>
                <a:ext cx="12099492" cy="72667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316DBA5-1B52-68F1-614C-BA916392A7DC}"/>
                  </a:ext>
                </a:extLst>
              </p:cNvPr>
              <p:cNvSpPr txBox="1"/>
              <p:nvPr/>
            </p:nvSpPr>
            <p:spPr>
              <a:xfrm>
                <a:off x="1009461" y="1276539"/>
                <a:ext cx="5924122" cy="56496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𝐴𝑖𝑟</m:t>
                    </m:r>
                    <m:r>
                      <a:rPr lang="en-US" b="0" i="1" smtClean="0">
                        <a:latin typeface="Cambria Math" panose="02040503050406030204" pitchFamily="18" charset="0"/>
                      </a:rPr>
                      <m:t> </m:t>
                    </m:r>
                    <m:r>
                      <a:rPr lang="en-US" b="0" i="1" smtClean="0">
                        <a:latin typeface="Cambria Math" panose="02040503050406030204" pitchFamily="18" charset="0"/>
                      </a:rPr>
                      <m:t>𝑅𝑒𝑚𝑜𝑣𝑎𝑙</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m:t>
                    </m:r>
                    <m:r>
                      <a:rPr lang="en-US" b="0" i="1" smtClean="0">
                        <a:latin typeface="Cambria Math" panose="02040503050406030204" pitchFamily="18" charset="0"/>
                      </a:rPr>
                      <m:t>𝐴𝑅𝑅</m:t>
                    </m:r>
                    <m:r>
                      <a:rPr lang="en-US" b="0" i="1" smtClean="0">
                        <a:latin typeface="Cambria Math" panose="02040503050406030204" pitchFamily="18" charset="0"/>
                      </a:rPr>
                      <m:t>=0.0006∗</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𝑏𝑢𝑏</m:t>
                        </m:r>
                      </m:sub>
                      <m:sup>
                        <m:r>
                          <a:rPr lang="en-US" b="0" i="1" smtClean="0">
                            <a:latin typeface="Cambria Math" panose="02040503050406030204" pitchFamily="18" charset="0"/>
                          </a:rPr>
                          <m:t>2</m:t>
                        </m:r>
                      </m:sup>
                    </m:sSubSup>
                    <m:r>
                      <a:rPr lang="en-US" b="0" i="1" smtClean="0">
                        <a:latin typeface="Cambria Math" panose="02040503050406030204" pitchFamily="18" charset="0"/>
                      </a:rPr>
                      <m:t>+2.1∗</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𝑏𝑢𝑏</m:t>
                        </m:r>
                      </m:sub>
                    </m:sSub>
                  </m:oMath>
                </a14:m>
                <a:r>
                  <a:rPr lang="en-US" dirty="0"/>
                  <a:t>+ 50</a:t>
                </a:r>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𝑏𝑢𝑏</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𝐻𝑅</m:t>
                        </m:r>
                      </m:sub>
                    </m:sSub>
                    <m:r>
                      <a:rPr lang="en-US" b="0" i="1" smtClean="0">
                        <a:latin typeface="Cambria Math" panose="02040503050406030204" pitchFamily="18" charset="0"/>
                      </a:rPr>
                      <m:t>∗2560∗(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p:sp>
            <p:nvSpPr>
              <p:cNvPr id="6" name="TextBox 5">
                <a:extLst>
                  <a:ext uri="{FF2B5EF4-FFF2-40B4-BE49-F238E27FC236}">
                    <a16:creationId xmlns:a16="http://schemas.microsoft.com/office/drawing/2014/main" id="{B316DBA5-1B52-68F1-614C-BA916392A7DC}"/>
                  </a:ext>
                </a:extLst>
              </p:cNvPr>
              <p:cNvSpPr txBox="1">
                <a:spLocks noRot="1" noChangeAspect="1" noMove="1" noResize="1" noEditPoints="1" noAdjustHandles="1" noChangeArrowheads="1" noChangeShapeType="1" noTextEdit="1"/>
              </p:cNvSpPr>
              <p:nvPr/>
            </p:nvSpPr>
            <p:spPr>
              <a:xfrm>
                <a:off x="1009461" y="1276539"/>
                <a:ext cx="5924122" cy="564963"/>
              </a:xfrm>
              <a:prstGeom prst="rect">
                <a:avLst/>
              </a:prstGeom>
              <a:blipFill>
                <a:blip r:embed="rId3"/>
                <a:stretch>
                  <a:fillRect l="-2472" t="-11828" r="-515" b="-247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CF684AC-CFA1-8688-C007-3212BEE9E3EF}"/>
                  </a:ext>
                </a:extLst>
              </p:cNvPr>
              <p:cNvSpPr txBox="1"/>
              <p:nvPr/>
            </p:nvSpPr>
            <p:spPr>
              <a:xfrm>
                <a:off x="1009461" y="2109457"/>
                <a:ext cx="9856416" cy="103772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𝐴𝑖𝑟</m:t>
                    </m:r>
                    <m:r>
                      <a:rPr lang="en-US" b="0" i="1" smtClean="0">
                        <a:latin typeface="Cambria Math" panose="02040503050406030204" pitchFamily="18" charset="0"/>
                      </a:rPr>
                      <m:t> </m:t>
                    </m:r>
                    <m:r>
                      <a:rPr lang="en-US" b="0" i="1" smtClean="0">
                        <a:latin typeface="Cambria Math" panose="02040503050406030204" pitchFamily="18" charset="0"/>
                      </a:rPr>
                      <m:t>𝑆𝑢𝑝𝑝𝑙𝑦</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m:t>
                    </m:r>
                    <m:r>
                      <a:rPr lang="en-US" b="0" i="1" smtClean="0">
                        <a:latin typeface="Cambria Math" panose="02040503050406030204" pitchFamily="18" charset="0"/>
                      </a:rPr>
                      <m:t>𝐴𝑆𝑅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𝐴𝑖𝑟</m:t>
                        </m:r>
                        <m:r>
                          <a:rPr lang="en-US" b="0" i="1" smtClean="0">
                            <a:latin typeface="Cambria Math" panose="02040503050406030204" pitchFamily="18" charset="0"/>
                          </a:rPr>
                          <m:t> </m:t>
                        </m:r>
                        <m:r>
                          <a:rPr lang="en-US" b="0" i="1" smtClean="0">
                            <a:latin typeface="Cambria Math" panose="02040503050406030204" pitchFamily="18" charset="0"/>
                          </a:rPr>
                          <m:t>𝑉𝑜𝑙𝑢𝑚𝑒</m:t>
                        </m:r>
                      </m:num>
                      <m:den>
                        <m:r>
                          <a:rPr lang="en-US" b="0" i="1" smtClean="0">
                            <a:latin typeface="Cambria Math" panose="02040503050406030204" pitchFamily="18" charset="0"/>
                          </a:rPr>
                          <m:t>𝑡</m:t>
                        </m:r>
                      </m:den>
                    </m:f>
                  </m:oMath>
                </a14:m>
                <a:r>
                  <a:rPr lang="en-US" dirty="0"/>
                  <a:t>; Given I will fix tube lengths, I will treat air volume as a constant</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𝐴𝑅𝑅</m:t>
                          </m:r>
                        </m:num>
                        <m:den>
                          <m:r>
                            <a:rPr lang="en-US" b="0" i="1" smtClean="0">
                              <a:latin typeface="Cambria Math" panose="02040503050406030204" pitchFamily="18" charset="0"/>
                            </a:rPr>
                            <m:t>𝐴𝑆𝑅</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𝑎𝑖𝑟</m:t>
                          </m:r>
                          <m:r>
                            <a:rPr lang="en-US" b="0" i="1" smtClean="0">
                              <a:latin typeface="Cambria Math" panose="02040503050406030204" pitchFamily="18" charset="0"/>
                            </a:rPr>
                            <m:t> </m:t>
                          </m:r>
                          <m:r>
                            <a:rPr lang="en-US" b="0" i="1" smtClean="0">
                              <a:latin typeface="Cambria Math" panose="02040503050406030204" pitchFamily="18" charset="0"/>
                            </a:rPr>
                            <m:t>𝑣𝑜𝑙𝑢𝑚𝑒</m:t>
                          </m:r>
                        </m:den>
                      </m:f>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𝐴𝑅𝑅</m:t>
                      </m:r>
                    </m:oMath>
                  </m:oMathPara>
                </a14:m>
                <a:endParaRPr lang="en-US" dirty="0"/>
              </a:p>
            </p:txBody>
          </p:sp>
        </mc:Choice>
        <mc:Fallback>
          <p:sp>
            <p:nvSpPr>
              <p:cNvPr id="7" name="TextBox 6">
                <a:extLst>
                  <a:ext uri="{FF2B5EF4-FFF2-40B4-BE49-F238E27FC236}">
                    <a16:creationId xmlns:a16="http://schemas.microsoft.com/office/drawing/2014/main" id="{CCF684AC-CFA1-8688-C007-3212BEE9E3EF}"/>
                  </a:ext>
                </a:extLst>
              </p:cNvPr>
              <p:cNvSpPr txBox="1">
                <a:spLocks noRot="1" noChangeAspect="1" noMove="1" noResize="1" noEditPoints="1" noAdjustHandles="1" noChangeArrowheads="1" noChangeShapeType="1" noTextEdit="1"/>
              </p:cNvSpPr>
              <p:nvPr/>
            </p:nvSpPr>
            <p:spPr>
              <a:xfrm>
                <a:off x="1009461" y="2109457"/>
                <a:ext cx="9856416" cy="1037720"/>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292CFA-4EF7-DCB9-A20D-413D89C9A283}"/>
              </a:ext>
            </a:extLst>
          </p:cNvPr>
          <p:cNvSpPr txBox="1"/>
          <p:nvPr/>
        </p:nvSpPr>
        <p:spPr>
          <a:xfrm>
            <a:off x="479835" y="4130197"/>
            <a:ext cx="45991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Fixing first tube length as 200mm and second that goes to bubble trap as 100mm.</a:t>
            </a:r>
          </a:p>
          <a:p>
            <a:pPr marL="285750" indent="-285750">
              <a:buFont typeface="Arial" panose="020B0604020202020204" pitchFamily="34" charset="0"/>
              <a:buChar char="•"/>
            </a:pPr>
            <a:r>
              <a:rPr lang="en-US" dirty="0"/>
              <a:t>Make internal pressure 1000mBar</a:t>
            </a:r>
          </a:p>
          <a:p>
            <a:pPr marL="285750" indent="-285750">
              <a:buFont typeface="Arial" panose="020B0604020202020204" pitchFamily="34" charset="0"/>
              <a:buChar char="•"/>
            </a:pPr>
            <a:r>
              <a:rPr lang="en-US" dirty="0"/>
              <a:t>Make flow rate 500uL/min or 2560 mm/min in 500um diameter tubing.  </a:t>
            </a:r>
          </a:p>
        </p:txBody>
      </p:sp>
      <p:graphicFrame>
        <p:nvGraphicFramePr>
          <p:cNvPr id="10" name="Chart 9">
            <a:extLst>
              <a:ext uri="{FF2B5EF4-FFF2-40B4-BE49-F238E27FC236}">
                <a16:creationId xmlns:a16="http://schemas.microsoft.com/office/drawing/2014/main" id="{C779CD75-8C33-D62C-E812-AABDF3AF1CDD}"/>
              </a:ext>
            </a:extLst>
          </p:cNvPr>
          <p:cNvGraphicFramePr>
            <a:graphicFrameLocks/>
          </p:cNvGraphicFramePr>
          <p:nvPr>
            <p:extLst>
              <p:ext uri="{D42A27DB-BD31-4B8C-83A1-F6EECF244321}">
                <p14:modId xmlns:p14="http://schemas.microsoft.com/office/powerpoint/2010/main" val="1317040751"/>
              </p:ext>
            </p:extLst>
          </p:nvPr>
        </p:nvGraphicFramePr>
        <p:xfrm>
          <a:off x="4869444" y="2986088"/>
          <a:ext cx="7124700" cy="387191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4018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70AA-A6CA-3101-7E5B-611D0B72B014}"/>
              </a:ext>
            </a:extLst>
          </p:cNvPr>
          <p:cNvSpPr>
            <a:spLocks noGrp="1"/>
          </p:cNvSpPr>
          <p:nvPr>
            <p:ph type="title"/>
          </p:nvPr>
        </p:nvSpPr>
        <p:spPr>
          <a:xfrm>
            <a:off x="838200" y="88900"/>
            <a:ext cx="10515600" cy="473075"/>
          </a:xfrm>
        </p:spPr>
        <p:txBody>
          <a:bodyPr>
            <a:noAutofit/>
          </a:bodyPr>
          <a:lstStyle/>
          <a:p>
            <a:r>
              <a:rPr lang="en-US" sz="3200" dirty="0"/>
              <a:t>Recommended Solutions</a:t>
            </a:r>
          </a:p>
        </p:txBody>
      </p:sp>
      <p:sp>
        <p:nvSpPr>
          <p:cNvPr id="3" name="Content Placeholder 2">
            <a:extLst>
              <a:ext uri="{FF2B5EF4-FFF2-40B4-BE49-F238E27FC236}">
                <a16:creationId xmlns:a16="http://schemas.microsoft.com/office/drawing/2014/main" id="{9A02F028-DF6F-4880-388B-BEF8CAC9CBB9}"/>
              </a:ext>
            </a:extLst>
          </p:cNvPr>
          <p:cNvSpPr>
            <a:spLocks noGrp="1"/>
          </p:cNvSpPr>
          <p:nvPr>
            <p:ph idx="1"/>
          </p:nvPr>
        </p:nvSpPr>
        <p:spPr>
          <a:xfrm>
            <a:off x="523875" y="895350"/>
            <a:ext cx="11534775" cy="5695950"/>
          </a:xfrm>
        </p:spPr>
        <p:txBody>
          <a:bodyPr>
            <a:normAutofit/>
          </a:bodyPr>
          <a:lstStyle/>
          <a:p>
            <a:pPr marL="457200" indent="-457200">
              <a:buFont typeface="+mj-lt"/>
              <a:buAutoNum type="arabicPeriod"/>
            </a:pPr>
            <a:r>
              <a:rPr lang="en-US" sz="2000" dirty="0"/>
              <a:t>Reduce overall system pressure. Drop from 1500mBar to 1000mBar by reducing total restriction line to 28cm of 175um line</a:t>
            </a:r>
          </a:p>
          <a:p>
            <a:pPr marL="457200" indent="-457200">
              <a:buFont typeface="+mj-lt"/>
              <a:buAutoNum type="arabicPeriod"/>
            </a:pPr>
            <a:r>
              <a:rPr lang="en-US" sz="2000" dirty="0"/>
              <a:t>Place 150mm of the 175 tubing to come out of MUX unit, the other 130mm section should be after the flow meter.</a:t>
            </a:r>
          </a:p>
          <a:p>
            <a:pPr marL="457200" indent="-457200">
              <a:buFont typeface="+mj-lt"/>
              <a:buAutoNum type="arabicPeriod"/>
            </a:pPr>
            <a:r>
              <a:rPr lang="en-US" sz="2000" dirty="0"/>
              <a:t>Projected efficiency is around 50 times higher capacity to remove gas from the system in this configuration</a:t>
            </a:r>
          </a:p>
          <a:p>
            <a:pPr marL="457200" indent="-457200">
              <a:buFont typeface="+mj-lt"/>
              <a:buAutoNum type="arabicPeriod"/>
            </a:pPr>
            <a:r>
              <a:rPr lang="en-US" sz="2000" dirty="0"/>
              <a:t>One caveat here is liquid wont slow down until it hits the restricted portion. In this case if the </a:t>
            </a:r>
            <a:r>
              <a:rPr lang="en-US" sz="2000" dirty="0" err="1"/>
              <a:t>premux</a:t>
            </a:r>
            <a:r>
              <a:rPr lang="en-US" sz="2000" dirty="0"/>
              <a:t> tubing is very long compared to the post restriction portion, the air can still be jammed in rapidly until the liquid hits that restricted part. The number shown are averages, not instantaneous. We do have 92uL of internal volume in the bubble trap which gives us the ability to absorb and spread out the flow spike until it dies down.</a:t>
            </a:r>
          </a:p>
          <a:p>
            <a:pPr marL="457200" indent="-457200">
              <a:buFont typeface="+mj-lt"/>
              <a:buAutoNum type="arabicPeriod"/>
            </a:pPr>
            <a:endParaRPr lang="en-US" sz="2000" dirty="0"/>
          </a:p>
          <a:p>
            <a:pPr marL="457200" indent="-457200">
              <a:buFont typeface="+mj-lt"/>
              <a:buAutoNum type="arabicPeriod"/>
            </a:pPr>
            <a:endParaRPr lang="en-US" sz="2000" dirty="0"/>
          </a:p>
          <a:p>
            <a:pPr marL="457200" lvl="1" indent="0">
              <a:buNone/>
            </a:pPr>
            <a:endParaRPr lang="en-US" sz="1600" dirty="0"/>
          </a:p>
        </p:txBody>
      </p:sp>
    </p:spTree>
    <p:extLst>
      <p:ext uri="{BB962C8B-B14F-4D97-AF65-F5344CB8AC3E}">
        <p14:creationId xmlns:p14="http://schemas.microsoft.com/office/powerpoint/2010/main" val="423173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E3DF-6666-E005-A231-CA02EF7670EB}"/>
              </a:ext>
            </a:extLst>
          </p:cNvPr>
          <p:cNvSpPr>
            <a:spLocks noGrp="1"/>
          </p:cNvSpPr>
          <p:nvPr>
            <p:ph type="title"/>
          </p:nvPr>
        </p:nvSpPr>
        <p:spPr>
          <a:xfrm>
            <a:off x="838200" y="220270"/>
            <a:ext cx="10515600" cy="748451"/>
          </a:xfrm>
        </p:spPr>
        <p:txBody>
          <a:bodyPr/>
          <a:lstStyle/>
          <a:p>
            <a:r>
              <a:rPr lang="en-US" dirty="0"/>
              <a:t>Observation and Idea</a:t>
            </a:r>
          </a:p>
        </p:txBody>
      </p:sp>
      <p:sp>
        <p:nvSpPr>
          <p:cNvPr id="3" name="Content Placeholder 2">
            <a:extLst>
              <a:ext uri="{FF2B5EF4-FFF2-40B4-BE49-F238E27FC236}">
                <a16:creationId xmlns:a16="http://schemas.microsoft.com/office/drawing/2014/main" id="{EEF222B5-9696-D62E-5196-F6D8605443E4}"/>
              </a:ext>
            </a:extLst>
          </p:cNvPr>
          <p:cNvSpPr>
            <a:spLocks noGrp="1"/>
          </p:cNvSpPr>
          <p:nvPr>
            <p:ph idx="1"/>
          </p:nvPr>
        </p:nvSpPr>
        <p:spPr>
          <a:xfrm>
            <a:off x="838200" y="1176950"/>
            <a:ext cx="10515600" cy="5000013"/>
          </a:xfrm>
        </p:spPr>
        <p:txBody>
          <a:bodyPr>
            <a:normAutofit/>
          </a:bodyPr>
          <a:lstStyle/>
          <a:p>
            <a:r>
              <a:rPr lang="en-US" sz="2000" dirty="0"/>
              <a:t>Initial observation was once air gets into bubble trap, it seems ‘ram rodded’ into trap which drastically increases the rate it needs to be removed from the system</a:t>
            </a:r>
          </a:p>
          <a:p>
            <a:r>
              <a:rPr lang="en-US" sz="2000" dirty="0"/>
              <a:t>If ram rodded front could be slowed down, air would come into trap at a more controlled rate and it would be able to be handled much more efficiently. </a:t>
            </a:r>
          </a:p>
          <a:p>
            <a:endParaRPr lang="en-US" sz="2000" dirty="0"/>
          </a:p>
        </p:txBody>
      </p:sp>
    </p:spTree>
    <p:extLst>
      <p:ext uri="{BB962C8B-B14F-4D97-AF65-F5344CB8AC3E}">
        <p14:creationId xmlns:p14="http://schemas.microsoft.com/office/powerpoint/2010/main" val="71455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162A-B849-13F4-C591-5A2A7AD1CC3A}"/>
              </a:ext>
            </a:extLst>
          </p:cNvPr>
          <p:cNvSpPr>
            <a:spLocks noGrp="1"/>
          </p:cNvSpPr>
          <p:nvPr>
            <p:ph type="title"/>
          </p:nvPr>
        </p:nvSpPr>
        <p:spPr>
          <a:xfrm>
            <a:off x="838200" y="365126"/>
            <a:ext cx="10515600" cy="567382"/>
          </a:xfrm>
        </p:spPr>
        <p:txBody>
          <a:bodyPr>
            <a:normAutofit fontScale="90000"/>
          </a:bodyPr>
          <a:lstStyle/>
          <a:p>
            <a:r>
              <a:rPr lang="en-US" dirty="0"/>
              <a:t>Model and Problem Framing</a:t>
            </a:r>
          </a:p>
        </p:txBody>
      </p:sp>
      <p:sp>
        <p:nvSpPr>
          <p:cNvPr id="3" name="Content Placeholder 2">
            <a:extLst>
              <a:ext uri="{FF2B5EF4-FFF2-40B4-BE49-F238E27FC236}">
                <a16:creationId xmlns:a16="http://schemas.microsoft.com/office/drawing/2014/main" id="{E2DB13C6-CF05-690B-1729-358D0C00E4E6}"/>
              </a:ext>
            </a:extLst>
          </p:cNvPr>
          <p:cNvSpPr>
            <a:spLocks noGrp="1"/>
          </p:cNvSpPr>
          <p:nvPr>
            <p:ph idx="1"/>
          </p:nvPr>
        </p:nvSpPr>
        <p:spPr>
          <a:xfrm>
            <a:off x="838200" y="1249378"/>
            <a:ext cx="10515600" cy="4927585"/>
          </a:xfrm>
        </p:spPr>
        <p:txBody>
          <a:bodyPr/>
          <a:lstStyle/>
          <a:p>
            <a:r>
              <a:rPr lang="en-US" dirty="0"/>
              <a:t>Fluidics act much like electrical circuits.</a:t>
            </a:r>
          </a:p>
          <a:p>
            <a:r>
              <a:rPr lang="en-US" dirty="0"/>
              <a:t>Pressure = voltage, flow rate = current, hydraulic resistance = resistance</a:t>
            </a:r>
          </a:p>
          <a:p>
            <a:r>
              <a:rPr lang="en-US" sz="2000" dirty="0"/>
              <a:t>Normally, fluids are incompressible and hitting one molecule makes then ‘feel’ the resistance of all of them. Even with a bubble, the gas will compress until it cant anymore in which case it approximates a fluid. In a bubble trap though, the air is rapidly removed. This creates something akin to a short to ground in electrical circuits. The fluid front coming in is decoupled from that after the trap. Thus its speed is only subject to the tubing resistance before the trap. If that is much lower than the rest of the circuit, then that front will be greatly accelerated and thus create this ram rod effect. </a:t>
            </a:r>
          </a:p>
        </p:txBody>
      </p:sp>
    </p:spTree>
    <p:extLst>
      <p:ext uri="{BB962C8B-B14F-4D97-AF65-F5344CB8AC3E}">
        <p14:creationId xmlns:p14="http://schemas.microsoft.com/office/powerpoint/2010/main" val="304535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215FD-015D-8F34-1F0C-BF656294E74E}"/>
                  </a:ext>
                </a:extLst>
              </p:cNvPr>
              <p:cNvSpPr>
                <a:spLocks noGrp="1"/>
              </p:cNvSpPr>
              <p:nvPr>
                <p:ph idx="1"/>
              </p:nvPr>
            </p:nvSpPr>
            <p:spPr>
              <a:xfrm>
                <a:off x="135801" y="2446945"/>
                <a:ext cx="11878147" cy="866623"/>
              </a:xfrm>
            </p:spPr>
            <p:txBody>
              <a:bodyPr>
                <a:normAutofit/>
              </a:bodyPr>
              <a:lstStyle/>
              <a:p>
                <a:r>
                  <a:rPr lang="en-US" sz="1800" dirty="0"/>
                  <a:t>We have a tube with fluid that is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𝑜</m:t>
                        </m:r>
                      </m:sub>
                    </m:sSub>
                  </m:oMath>
                </a14:m>
                <a:r>
                  <a:rPr lang="en-US" sz="1800" dirty="0"/>
                  <a:t> distance into tube. The rest between this front and the trap is just air.</a:t>
                </a:r>
              </a:p>
              <a:p>
                <a:r>
                  <a:rPr lang="en-US" sz="1800" dirty="0"/>
                  <a:t>The trap is assumed to be a true GND and thus no back resistance is added in. </a:t>
                </a: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541215FD-015D-8F34-1F0C-BF656294E74E}"/>
                  </a:ext>
                </a:extLst>
              </p:cNvPr>
              <p:cNvSpPr>
                <a:spLocks noGrp="1" noRot="1" noChangeAspect="1" noMove="1" noResize="1" noEditPoints="1" noAdjustHandles="1" noChangeArrowheads="1" noChangeShapeType="1" noTextEdit="1"/>
              </p:cNvSpPr>
              <p:nvPr>
                <p:ph idx="1"/>
              </p:nvPr>
            </p:nvSpPr>
            <p:spPr>
              <a:xfrm>
                <a:off x="135801" y="2446945"/>
                <a:ext cx="11878147" cy="866623"/>
              </a:xfrm>
              <a:blipFill>
                <a:blip r:embed="rId2"/>
                <a:stretch>
                  <a:fillRect l="-308" t="-629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6329D3A-B1BB-57C1-AB28-312698C816FD}"/>
              </a:ext>
            </a:extLst>
          </p:cNvPr>
          <p:cNvSpPr/>
          <p:nvPr/>
        </p:nvSpPr>
        <p:spPr>
          <a:xfrm>
            <a:off x="534154" y="543208"/>
            <a:ext cx="8564579" cy="6337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B959FDE-E466-D40E-C629-59214170E592}"/>
              </a:ext>
            </a:extLst>
          </p:cNvPr>
          <p:cNvSpPr/>
          <p:nvPr/>
        </p:nvSpPr>
        <p:spPr>
          <a:xfrm>
            <a:off x="8917663" y="162962"/>
            <a:ext cx="1430448" cy="135802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85D689-0AE5-76FC-F223-1EE4CE0A4FCD}"/>
              </a:ext>
            </a:extLst>
          </p:cNvPr>
          <p:cNvSpPr/>
          <p:nvPr/>
        </p:nvSpPr>
        <p:spPr>
          <a:xfrm>
            <a:off x="534154" y="554182"/>
            <a:ext cx="1008319" cy="62276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08443A7-B53E-5E79-9FC2-2E90AD261F5F}"/>
              </a:ext>
            </a:extLst>
          </p:cNvPr>
          <p:cNvCxnSpPr>
            <a:cxnSpLocks/>
          </p:cNvCxnSpPr>
          <p:nvPr/>
        </p:nvCxnSpPr>
        <p:spPr>
          <a:xfrm flipH="1">
            <a:off x="9670473" y="895927"/>
            <a:ext cx="104370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0BBDE9-EB22-E210-386A-9BDF19A48F3A}"/>
              </a:ext>
            </a:extLst>
          </p:cNvPr>
          <p:cNvSpPr txBox="1"/>
          <p:nvPr/>
        </p:nvSpPr>
        <p:spPr>
          <a:xfrm>
            <a:off x="10714182" y="526595"/>
            <a:ext cx="1477819" cy="646331"/>
          </a:xfrm>
          <a:prstGeom prst="rect">
            <a:avLst/>
          </a:prstGeom>
          <a:noFill/>
        </p:spPr>
        <p:txBody>
          <a:bodyPr wrap="square" rtlCol="0">
            <a:spAutoFit/>
          </a:bodyPr>
          <a:lstStyle/>
          <a:p>
            <a:r>
              <a:rPr lang="en-US" dirty="0"/>
              <a:t>Bubble trap/GND</a:t>
            </a:r>
          </a:p>
        </p:txBody>
      </p:sp>
      <p:sp>
        <p:nvSpPr>
          <p:cNvPr id="13" name="Left Brace 12">
            <a:extLst>
              <a:ext uri="{FF2B5EF4-FFF2-40B4-BE49-F238E27FC236}">
                <a16:creationId xmlns:a16="http://schemas.microsoft.com/office/drawing/2014/main" id="{083778BE-490A-A64A-0867-2D034FB9BF5F}"/>
              </a:ext>
            </a:extLst>
          </p:cNvPr>
          <p:cNvSpPr/>
          <p:nvPr/>
        </p:nvSpPr>
        <p:spPr>
          <a:xfrm rot="16200000">
            <a:off x="890860" y="957160"/>
            <a:ext cx="248604" cy="95146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B01C8479-7FED-655C-16E8-CC493D61CA3B}"/>
              </a:ext>
            </a:extLst>
          </p:cNvPr>
          <p:cNvSpPr/>
          <p:nvPr/>
        </p:nvSpPr>
        <p:spPr>
          <a:xfrm rot="16200000">
            <a:off x="5137730" y="-2338241"/>
            <a:ext cx="248604" cy="754227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B1077E3-E21A-37C8-2A48-734A493B564A}"/>
                  </a:ext>
                </a:extLst>
              </p:cNvPr>
              <p:cNvSpPr txBox="1"/>
              <p:nvPr/>
            </p:nvSpPr>
            <p:spPr>
              <a:xfrm>
                <a:off x="27787" y="1519560"/>
                <a:ext cx="1484142" cy="584775"/>
              </a:xfrm>
              <a:prstGeom prst="rect">
                <a:avLst/>
              </a:prstGeom>
              <a:noFill/>
            </p:spPr>
            <p:txBody>
              <a:bodyPr wrap="square" rtlCol="0">
                <a:spAutoFit/>
              </a:bodyPr>
              <a:lstStyle/>
              <a:p>
                <a:r>
                  <a:rPr lang="en-US" sz="1600" dirty="0"/>
                  <a:t>Fluid filled tube</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𝑑𝑖𝑠𝑡</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oMath>
                  </m:oMathPara>
                </a14:m>
                <a:endParaRPr lang="en-US" sz="1600" dirty="0"/>
              </a:p>
            </p:txBody>
          </p:sp>
        </mc:Choice>
        <mc:Fallback xmlns="">
          <p:sp>
            <p:nvSpPr>
              <p:cNvPr id="15" name="TextBox 14">
                <a:extLst>
                  <a:ext uri="{FF2B5EF4-FFF2-40B4-BE49-F238E27FC236}">
                    <a16:creationId xmlns:a16="http://schemas.microsoft.com/office/drawing/2014/main" id="{BB1077E3-E21A-37C8-2A48-734A493B564A}"/>
                  </a:ext>
                </a:extLst>
              </p:cNvPr>
              <p:cNvSpPr txBox="1">
                <a:spLocks noRot="1" noChangeAspect="1" noMove="1" noResize="1" noEditPoints="1" noAdjustHandles="1" noChangeArrowheads="1" noChangeShapeType="1" noTextEdit="1"/>
              </p:cNvSpPr>
              <p:nvPr/>
            </p:nvSpPr>
            <p:spPr>
              <a:xfrm>
                <a:off x="27787" y="1519560"/>
                <a:ext cx="1484142" cy="584775"/>
              </a:xfrm>
              <a:prstGeom prst="rect">
                <a:avLst/>
              </a:prstGeom>
              <a:blipFill>
                <a:blip r:embed="rId3"/>
                <a:stretch>
                  <a:fillRect l="-2469"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CE38F5-CF86-07FE-52C0-81F7602E58A1}"/>
                  </a:ext>
                </a:extLst>
              </p:cNvPr>
              <p:cNvSpPr txBox="1"/>
              <p:nvPr/>
            </p:nvSpPr>
            <p:spPr>
              <a:xfrm>
                <a:off x="4472725" y="1618098"/>
                <a:ext cx="1484142" cy="584775"/>
              </a:xfrm>
              <a:prstGeom prst="rect">
                <a:avLst/>
              </a:prstGeom>
              <a:noFill/>
            </p:spPr>
            <p:txBody>
              <a:bodyPr wrap="square" rtlCol="0">
                <a:spAutoFit/>
              </a:bodyPr>
              <a:lstStyle/>
              <a:p>
                <a:r>
                  <a:rPr lang="en-US" sz="1600" dirty="0"/>
                  <a:t>Air filled tube</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𝑑𝑖𝑠𝑡</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p:txBody>
          </p:sp>
        </mc:Choice>
        <mc:Fallback xmlns="">
          <p:sp>
            <p:nvSpPr>
              <p:cNvPr id="16" name="TextBox 15">
                <a:extLst>
                  <a:ext uri="{FF2B5EF4-FFF2-40B4-BE49-F238E27FC236}">
                    <a16:creationId xmlns:a16="http://schemas.microsoft.com/office/drawing/2014/main" id="{2CCE38F5-CF86-07FE-52C0-81F7602E58A1}"/>
                  </a:ext>
                </a:extLst>
              </p:cNvPr>
              <p:cNvSpPr txBox="1">
                <a:spLocks noRot="1" noChangeAspect="1" noMove="1" noResize="1" noEditPoints="1" noAdjustHandles="1" noChangeArrowheads="1" noChangeShapeType="1" noTextEdit="1"/>
              </p:cNvSpPr>
              <p:nvPr/>
            </p:nvSpPr>
            <p:spPr>
              <a:xfrm>
                <a:off x="4472725" y="1618098"/>
                <a:ext cx="1484142" cy="584775"/>
              </a:xfrm>
              <a:prstGeom prst="rect">
                <a:avLst/>
              </a:prstGeom>
              <a:blipFill>
                <a:blip r:embed="rId4"/>
                <a:stretch>
                  <a:fillRect l="-2469" t="-312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827A459-18A6-3806-7F6D-466BABAD3890}"/>
              </a:ext>
            </a:extLst>
          </p:cNvPr>
          <p:cNvSpPr txBox="1"/>
          <p:nvPr/>
        </p:nvSpPr>
        <p:spPr>
          <a:xfrm>
            <a:off x="135801" y="3947311"/>
            <a:ext cx="5289077" cy="369332"/>
          </a:xfrm>
          <a:prstGeom prst="rect">
            <a:avLst/>
          </a:prstGeom>
          <a:noFill/>
        </p:spPr>
        <p:txBody>
          <a:bodyPr wrap="none" rtlCol="0">
            <a:spAutoFit/>
          </a:bodyPr>
          <a:lstStyle/>
          <a:p>
            <a:r>
              <a:rPr lang="en-US" dirty="0"/>
              <a:t>In general the time for an object to travel x distance is: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31E5E35-CF4E-0ED8-5439-964F4DB8CA2C}"/>
                  </a:ext>
                </a:extLst>
              </p:cNvPr>
              <p:cNvSpPr txBox="1"/>
              <p:nvPr/>
            </p:nvSpPr>
            <p:spPr>
              <a:xfrm>
                <a:off x="5407165" y="3831862"/>
                <a:ext cx="1305486" cy="6002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𝑥</m:t>
                          </m:r>
                        </m:sup>
                        <m:e>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e>
                      </m:nary>
                    </m:oMath>
                  </m:oMathPara>
                </a14:m>
                <a:endParaRPr lang="en-US" dirty="0"/>
              </a:p>
            </p:txBody>
          </p:sp>
        </mc:Choice>
        <mc:Fallback xmlns="">
          <p:sp>
            <p:nvSpPr>
              <p:cNvPr id="18" name="TextBox 17">
                <a:extLst>
                  <a:ext uri="{FF2B5EF4-FFF2-40B4-BE49-F238E27FC236}">
                    <a16:creationId xmlns:a16="http://schemas.microsoft.com/office/drawing/2014/main" id="{431E5E35-CF4E-0ED8-5439-964F4DB8CA2C}"/>
                  </a:ext>
                </a:extLst>
              </p:cNvPr>
              <p:cNvSpPr txBox="1">
                <a:spLocks noRot="1" noChangeAspect="1" noMove="1" noResize="1" noEditPoints="1" noAdjustHandles="1" noChangeArrowheads="1" noChangeShapeType="1" noTextEdit="1"/>
              </p:cNvSpPr>
              <p:nvPr/>
            </p:nvSpPr>
            <p:spPr>
              <a:xfrm>
                <a:off x="5407165" y="3831862"/>
                <a:ext cx="1305486" cy="600229"/>
              </a:xfrm>
              <a:prstGeom prst="rect">
                <a:avLst/>
              </a:prstGeom>
              <a:blipFill>
                <a:blip r:embed="rId5"/>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CE440C36-1AC5-97B2-22CB-8073EA6D3D16}"/>
              </a:ext>
            </a:extLst>
          </p:cNvPr>
          <p:cNvSpPr txBox="1"/>
          <p:nvPr/>
        </p:nvSpPr>
        <p:spPr>
          <a:xfrm>
            <a:off x="6817259" y="3969014"/>
            <a:ext cx="5143396" cy="369332"/>
          </a:xfrm>
          <a:prstGeom prst="rect">
            <a:avLst/>
          </a:prstGeom>
          <a:noFill/>
        </p:spPr>
        <p:txBody>
          <a:bodyPr wrap="none" rtlCol="0">
            <a:spAutoFit/>
          </a:bodyPr>
          <a:lstStyle/>
          <a:p>
            <a:r>
              <a:rPr lang="en-US" dirty="0"/>
              <a:t>Where V(x) is the velocity that depends on x position</a:t>
            </a:r>
          </a:p>
        </p:txBody>
      </p:sp>
      <p:sp>
        <p:nvSpPr>
          <p:cNvPr id="20" name="TextBox 19">
            <a:extLst>
              <a:ext uri="{FF2B5EF4-FFF2-40B4-BE49-F238E27FC236}">
                <a16:creationId xmlns:a16="http://schemas.microsoft.com/office/drawing/2014/main" id="{B80BE093-EA97-0C11-5DE3-33057004DE85}"/>
              </a:ext>
            </a:extLst>
          </p:cNvPr>
          <p:cNvSpPr txBox="1"/>
          <p:nvPr/>
        </p:nvSpPr>
        <p:spPr>
          <a:xfrm>
            <a:off x="208230" y="4888871"/>
            <a:ext cx="6929461" cy="369332"/>
          </a:xfrm>
          <a:prstGeom prst="rect">
            <a:avLst/>
          </a:prstGeom>
          <a:noFill/>
        </p:spPr>
        <p:txBody>
          <a:bodyPr wrap="none" rtlCol="0">
            <a:spAutoFit/>
          </a:bodyPr>
          <a:lstStyle/>
          <a:p>
            <a:r>
              <a:rPr lang="en-US" dirty="0"/>
              <a:t>If V(x) = constant then this problem is trivial. In our case this is not true. </a:t>
            </a:r>
          </a:p>
        </p:txBody>
      </p:sp>
    </p:spTree>
    <p:extLst>
      <p:ext uri="{BB962C8B-B14F-4D97-AF65-F5344CB8AC3E}">
        <p14:creationId xmlns:p14="http://schemas.microsoft.com/office/powerpoint/2010/main" val="117782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9839-37C8-E889-743E-AA1CF15D1021}"/>
              </a:ext>
            </a:extLst>
          </p:cNvPr>
          <p:cNvSpPr>
            <a:spLocks noGrp="1"/>
          </p:cNvSpPr>
          <p:nvPr>
            <p:ph type="title"/>
          </p:nvPr>
        </p:nvSpPr>
        <p:spPr>
          <a:xfrm>
            <a:off x="838200" y="365126"/>
            <a:ext cx="10515600" cy="567382"/>
          </a:xfrm>
        </p:spPr>
        <p:txBody>
          <a:bodyPr>
            <a:normAutofit fontScale="90000"/>
          </a:bodyPr>
          <a:lstStyle/>
          <a:p>
            <a:r>
              <a:rPr lang="en-US" dirty="0"/>
              <a:t>Defining V(x)</a:t>
            </a:r>
          </a:p>
        </p:txBody>
      </p:sp>
      <p:sp>
        <p:nvSpPr>
          <p:cNvPr id="3" name="Content Placeholder 2">
            <a:extLst>
              <a:ext uri="{FF2B5EF4-FFF2-40B4-BE49-F238E27FC236}">
                <a16:creationId xmlns:a16="http://schemas.microsoft.com/office/drawing/2014/main" id="{1B8F65ED-DAF2-C980-DA07-10E345B3DBC6}"/>
              </a:ext>
            </a:extLst>
          </p:cNvPr>
          <p:cNvSpPr>
            <a:spLocks noGrp="1"/>
          </p:cNvSpPr>
          <p:nvPr>
            <p:ph idx="1"/>
          </p:nvPr>
        </p:nvSpPr>
        <p:spPr>
          <a:xfrm>
            <a:off x="838200" y="1358020"/>
            <a:ext cx="10515600" cy="2716039"/>
          </a:xfrm>
        </p:spPr>
        <p:txBody>
          <a:bodyPr>
            <a:normAutofit/>
          </a:bodyPr>
          <a:lstStyle/>
          <a:p>
            <a:r>
              <a:rPr lang="en-US" sz="2000" dirty="0"/>
              <a:t>Akin to Ohms law, V=IR, we have P = (flow rate)(fluidic resistance)</a:t>
            </a:r>
          </a:p>
          <a:p>
            <a:r>
              <a:rPr lang="en-US" sz="2000" dirty="0"/>
              <a:t>We have tubing with 500um ID and is measured in mm in length, P is in </a:t>
            </a:r>
            <a:r>
              <a:rPr lang="en-US" sz="2000" dirty="0" err="1"/>
              <a:t>mBar</a:t>
            </a:r>
            <a:endParaRPr lang="en-US" sz="2000" dirty="0"/>
          </a:p>
          <a:p>
            <a:r>
              <a:rPr lang="en-US" sz="2000" dirty="0"/>
              <a:t>We desire the flow rate to not be in </a:t>
            </a:r>
            <a:r>
              <a:rPr lang="en-US" sz="2000" dirty="0" err="1"/>
              <a:t>uL</a:t>
            </a:r>
            <a:r>
              <a:rPr lang="en-US" sz="2000" dirty="0"/>
              <a:t>/min, but instead in mm/min where mm is mm of tube length traveled</a:t>
            </a:r>
          </a:p>
          <a:p>
            <a:r>
              <a:rPr lang="en-US" sz="2000" dirty="0"/>
              <a:t>Using </a:t>
            </a:r>
            <a:r>
              <a:rPr lang="en-US" sz="2000" dirty="0" err="1"/>
              <a:t>Elveflow’s</a:t>
            </a:r>
            <a:r>
              <a:rPr lang="en-US" sz="2000" dirty="0"/>
              <a:t> online calc we find fluidic resistance = 0.0013 per mm = C</a:t>
            </a:r>
          </a:p>
          <a:p>
            <a:r>
              <a:rPr lang="en-US" sz="2000" dirty="0"/>
              <a:t>Since the fluid starts off with some tubing occupied we must have an offset in the function as well.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E6F6F40-1E91-5D38-EAA6-1434E345D828}"/>
                  </a:ext>
                </a:extLst>
              </p:cNvPr>
              <p:cNvSpPr txBox="1"/>
              <p:nvPr/>
            </p:nvSpPr>
            <p:spPr>
              <a:xfrm>
                <a:off x="4680641" y="4723763"/>
                <a:ext cx="1512657" cy="557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𝐶</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m:oMathPara>
                </a14:m>
                <a:endParaRPr lang="en-US" dirty="0"/>
              </a:p>
            </p:txBody>
          </p:sp>
        </mc:Choice>
        <mc:Fallback>
          <p:sp>
            <p:nvSpPr>
              <p:cNvPr id="4" name="TextBox 3">
                <a:extLst>
                  <a:ext uri="{FF2B5EF4-FFF2-40B4-BE49-F238E27FC236}">
                    <a16:creationId xmlns:a16="http://schemas.microsoft.com/office/drawing/2014/main" id="{3E6F6F40-1E91-5D38-EAA6-1434E345D828}"/>
                  </a:ext>
                </a:extLst>
              </p:cNvPr>
              <p:cNvSpPr txBox="1">
                <a:spLocks noRot="1" noChangeAspect="1" noMove="1" noResize="1" noEditPoints="1" noAdjustHandles="1" noChangeArrowheads="1" noChangeShapeType="1" noTextEdit="1"/>
              </p:cNvSpPr>
              <p:nvPr/>
            </p:nvSpPr>
            <p:spPr>
              <a:xfrm>
                <a:off x="4680641" y="4723763"/>
                <a:ext cx="1512657" cy="557781"/>
              </a:xfrm>
              <a:prstGeom prst="rect">
                <a:avLst/>
              </a:prstGeom>
              <a:blipFill>
                <a:blip r:embed="rId2"/>
                <a:stretch>
                  <a:fillRect b="-1099"/>
                </a:stretch>
              </a:blipFill>
            </p:spPr>
            <p:txBody>
              <a:bodyPr/>
              <a:lstStyle/>
              <a:p>
                <a:r>
                  <a:rPr lang="en-US">
                    <a:noFill/>
                  </a:rPr>
                  <a:t> </a:t>
                </a:r>
              </a:p>
            </p:txBody>
          </p:sp>
        </mc:Fallback>
      </mc:AlternateContent>
    </p:spTree>
    <p:extLst>
      <p:ext uri="{BB962C8B-B14F-4D97-AF65-F5344CB8AC3E}">
        <p14:creationId xmlns:p14="http://schemas.microsoft.com/office/powerpoint/2010/main" val="274091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40BB-9F59-5669-2BFB-812EAFDEBD7F}"/>
              </a:ext>
            </a:extLst>
          </p:cNvPr>
          <p:cNvSpPr>
            <a:spLocks noGrp="1"/>
          </p:cNvSpPr>
          <p:nvPr>
            <p:ph type="title"/>
          </p:nvPr>
        </p:nvSpPr>
        <p:spPr>
          <a:xfrm>
            <a:off x="838200" y="147843"/>
            <a:ext cx="10515600" cy="533194"/>
          </a:xfrm>
        </p:spPr>
        <p:txBody>
          <a:bodyPr>
            <a:normAutofit fontScale="90000"/>
          </a:bodyPr>
          <a:lstStyle/>
          <a:p>
            <a:r>
              <a:rPr lang="en-US" dirty="0"/>
              <a:t>Solve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60EC746-C7CC-7569-9EDF-14D8072477C9}"/>
                  </a:ext>
                </a:extLst>
              </p:cNvPr>
              <p:cNvSpPr txBox="1"/>
              <p:nvPr/>
            </p:nvSpPr>
            <p:spPr>
              <a:xfrm>
                <a:off x="681255" y="1215411"/>
                <a:ext cx="8466100"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p>
                        <m:e>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smtClean="0">
                              <a:latin typeface="Cambria Math" panose="02040503050406030204" pitchFamily="18" charset="0"/>
                            </a:rPr>
                            <m:t>=</m:t>
                          </m:r>
                          <m:nary>
                            <m:naryPr>
                              <m:subHide m:val="on"/>
                              <m:supHide m:val="on"/>
                              <m:ctrlPr>
                                <a:rPr lang="en-US" b="0" i="1" smtClean="0">
                                  <a:latin typeface="Cambria Math" panose="02040503050406030204" pitchFamily="18" charset="0"/>
                                </a:rPr>
                              </m:ctrlPr>
                            </m:naryPr>
                            <m:sub/>
                            <m:sup/>
                            <m:e>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num>
                                <m:den>
                                  <m:r>
                                    <a:rPr lang="en-US" b="0" i="1" smtClean="0">
                                      <a:latin typeface="Cambria Math" panose="02040503050406030204" pitchFamily="18" charset="0"/>
                                    </a:rPr>
                                    <m:t>𝑃</m:t>
                                  </m:r>
                                </m:den>
                              </m:f>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𝑃</m:t>
                                      </m:r>
                                    </m:den>
                                  </m:f>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 (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e>
                          </m:nary>
                          <m:r>
                            <a:rPr lang="en-US" b="0" i="1" smtClean="0">
                              <a:latin typeface="Cambria Math" panose="02040503050406030204" pitchFamily="18" charset="0"/>
                            </a:rPr>
                            <m:t>) </m:t>
                          </m:r>
                          <m:r>
                            <a:rPr lang="en-US" b="0" i="1" smtClean="0">
                              <a:latin typeface="Cambria Math" panose="02040503050406030204" pitchFamily="18" charset="0"/>
                            </a:rPr>
                            <m:t>𝑒𝑣𝑎𝑙</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e>
                      </m:nary>
                    </m:oMath>
                  </m:oMathPara>
                </a14:m>
                <a:endParaRPr lang="en-US" dirty="0"/>
              </a:p>
            </p:txBody>
          </p:sp>
        </mc:Choice>
        <mc:Fallback>
          <p:sp>
            <p:nvSpPr>
              <p:cNvPr id="5" name="TextBox 4">
                <a:extLst>
                  <a:ext uri="{FF2B5EF4-FFF2-40B4-BE49-F238E27FC236}">
                    <a16:creationId xmlns:a16="http://schemas.microsoft.com/office/drawing/2014/main" id="{F60EC746-C7CC-7569-9EDF-14D8072477C9}"/>
                  </a:ext>
                </a:extLst>
              </p:cNvPr>
              <p:cNvSpPr txBox="1">
                <a:spLocks noRot="1" noChangeAspect="1" noMove="1" noResize="1" noEditPoints="1" noAdjustHandles="1" noChangeArrowheads="1" noChangeShapeType="1" noTextEdit="1"/>
              </p:cNvSpPr>
              <p:nvPr/>
            </p:nvSpPr>
            <p:spPr>
              <a:xfrm>
                <a:off x="681255" y="1215411"/>
                <a:ext cx="8466100" cy="6538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087E43D-1F2A-2B80-FE1E-2BCA36430954}"/>
                  </a:ext>
                </a:extLst>
              </p:cNvPr>
              <p:cNvSpPr txBox="1"/>
              <p:nvPr/>
            </p:nvSpPr>
            <p:spPr>
              <a:xfrm>
                <a:off x="681255" y="2403682"/>
                <a:ext cx="1301447" cy="5580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num>
                        <m:den>
                          <m:r>
                            <a:rPr lang="en-US" b="0" i="1" smtClean="0">
                              <a:latin typeface="Cambria Math" panose="02040503050406030204" pitchFamily="18" charset="0"/>
                            </a:rPr>
                            <m:t>𝑃</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F087E43D-1F2A-2B80-FE1E-2BCA36430954}"/>
                  </a:ext>
                </a:extLst>
              </p:cNvPr>
              <p:cNvSpPr txBox="1">
                <a:spLocks noRot="1" noChangeAspect="1" noMove="1" noResize="1" noEditPoints="1" noAdjustHandles="1" noChangeArrowheads="1" noChangeShapeType="1" noTextEdit="1"/>
              </p:cNvSpPr>
              <p:nvPr/>
            </p:nvSpPr>
            <p:spPr>
              <a:xfrm>
                <a:off x="681255" y="2403682"/>
                <a:ext cx="1301447" cy="558038"/>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BC9C1BC-4317-F366-9704-CC104068546A}"/>
              </a:ext>
            </a:extLst>
          </p:cNvPr>
          <p:cNvSpPr txBox="1"/>
          <p:nvPr/>
        </p:nvSpPr>
        <p:spPr>
          <a:xfrm>
            <a:off x="389299" y="4208232"/>
            <a:ext cx="11338425" cy="369332"/>
          </a:xfrm>
          <a:prstGeom prst="rect">
            <a:avLst/>
          </a:prstGeom>
          <a:noFill/>
        </p:spPr>
        <p:txBody>
          <a:bodyPr wrap="none" rtlCol="0">
            <a:spAutoFit/>
          </a:bodyPr>
          <a:lstStyle/>
          <a:p>
            <a:r>
              <a:rPr lang="en-US" dirty="0"/>
              <a:t>For our system, C = 0.0005 and P = 1500mBar. The tube length = 200mm = x1 for this in a fully unprimed state of x0 = 0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93A4950-33B7-5F97-E627-3F80CDA7EB2C}"/>
                  </a:ext>
                </a:extLst>
              </p:cNvPr>
              <p:cNvSpPr txBox="1"/>
              <p:nvPr/>
            </p:nvSpPr>
            <p:spPr>
              <a:xfrm>
                <a:off x="-719491" y="3241239"/>
                <a:ext cx="11126709" cy="8171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𝑎𝑖𝑟</m:t>
                      </m:r>
                      <m:r>
                        <a:rPr lang="en-US" b="0" i="1" smtClean="0">
                          <a:latin typeface="Cambria Math" panose="02040503050406030204" pitchFamily="18" charset="0"/>
                        </a:rPr>
                        <m:t> </m:t>
                      </m:r>
                      <m:r>
                        <a:rPr lang="en-US" b="0" i="1" smtClean="0">
                          <a:latin typeface="Cambria Math" panose="02040503050406030204" pitchFamily="18" charset="0"/>
                        </a:rPr>
                        <m:t>𝑠𝑢𝑝𝑝𝑙𝑦</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𝑡</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∗0.19625</m:t>
                          </m:r>
                        </m:num>
                        <m:den>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=0,  </m:t>
                      </m:r>
                      <m:r>
                        <a:rPr lang="en-US" b="0" i="1" smtClean="0">
                          <a:latin typeface="Cambria Math" panose="02040503050406030204" pitchFamily="18" charset="0"/>
                        </a:rPr>
                        <m:t>𝐴𝑆𝑅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0.3925∗</m:t>
                          </m:r>
                          <m:r>
                            <a:rPr lang="en-US" b="0" i="1" smtClean="0">
                              <a:latin typeface="Cambria Math" panose="02040503050406030204" pitchFamily="18" charset="0"/>
                            </a:rPr>
                            <m:t>𝑃</m:t>
                          </m:r>
                        </m:num>
                        <m:den>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oMath>
                  </m:oMathPara>
                </a14:m>
                <a:endParaRPr lang="en-US" dirty="0"/>
              </a:p>
            </p:txBody>
          </p:sp>
        </mc:Choice>
        <mc:Fallback>
          <p:sp>
            <p:nvSpPr>
              <p:cNvPr id="8" name="TextBox 7">
                <a:extLst>
                  <a:ext uri="{FF2B5EF4-FFF2-40B4-BE49-F238E27FC236}">
                    <a16:creationId xmlns:a16="http://schemas.microsoft.com/office/drawing/2014/main" id="{A93A4950-33B7-5F97-E627-3F80CDA7EB2C}"/>
                  </a:ext>
                </a:extLst>
              </p:cNvPr>
              <p:cNvSpPr txBox="1">
                <a:spLocks noRot="1" noChangeAspect="1" noMove="1" noResize="1" noEditPoints="1" noAdjustHandles="1" noChangeArrowheads="1" noChangeShapeType="1" noTextEdit="1"/>
              </p:cNvSpPr>
              <p:nvPr/>
            </p:nvSpPr>
            <p:spPr>
              <a:xfrm>
                <a:off x="-719491" y="3241239"/>
                <a:ext cx="11126709" cy="817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ED84D5-67F3-68E6-4376-A5BC4B767C84}"/>
                  </a:ext>
                </a:extLst>
              </p:cNvPr>
              <p:cNvSpPr txBox="1"/>
              <p:nvPr/>
            </p:nvSpPr>
            <p:spPr>
              <a:xfrm>
                <a:off x="537173" y="4915858"/>
                <a:ext cx="3124253" cy="397353"/>
              </a:xfrm>
              <a:prstGeom prst="rect">
                <a:avLst/>
              </a:prstGeom>
              <a:noFill/>
            </p:spPr>
            <p:txBody>
              <a:bodyPr wrap="none" lIns="0" tIns="0" rIns="0" bIns="0" rtlCol="0">
                <a:spAutoFit/>
              </a:bodyPr>
              <a:lstStyle/>
              <a:p>
                <a:r>
                  <a:rPr lang="en-US" b="0" dirty="0"/>
                  <a:t>ASR</a:t>
                </a: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0.3925∗1500</m:t>
                        </m:r>
                      </m:num>
                      <m:den>
                        <m:r>
                          <a:rPr lang="en-US" b="0" i="1" smtClean="0">
                            <a:latin typeface="Cambria Math" panose="02040503050406030204" pitchFamily="18" charset="0"/>
                          </a:rPr>
                          <m:t>0.0005 ∗200</m:t>
                        </m:r>
                      </m:den>
                    </m:f>
                    <m:r>
                      <a:rPr lang="en-US" b="0" i="1" smtClean="0">
                        <a:latin typeface="Cambria Math" panose="02040503050406030204" pitchFamily="18" charset="0"/>
                      </a:rPr>
                      <m:t>=</m:t>
                    </m:r>
                  </m:oMath>
                </a14:m>
                <a:r>
                  <a:rPr lang="en-US" dirty="0"/>
                  <a:t> 5887 </a:t>
                </a:r>
                <a:r>
                  <a:rPr lang="en-US" dirty="0" err="1"/>
                  <a:t>uL</a:t>
                </a:r>
                <a:r>
                  <a:rPr lang="en-US" dirty="0"/>
                  <a:t>/min</a:t>
                </a:r>
              </a:p>
            </p:txBody>
          </p:sp>
        </mc:Choice>
        <mc:Fallback xmlns="">
          <p:sp>
            <p:nvSpPr>
              <p:cNvPr id="9" name="TextBox 8">
                <a:extLst>
                  <a:ext uri="{FF2B5EF4-FFF2-40B4-BE49-F238E27FC236}">
                    <a16:creationId xmlns:a16="http://schemas.microsoft.com/office/drawing/2014/main" id="{5DED84D5-67F3-68E6-4376-A5BC4B767C84}"/>
                  </a:ext>
                </a:extLst>
              </p:cNvPr>
              <p:cNvSpPr txBox="1">
                <a:spLocks noRot="1" noChangeAspect="1" noMove="1" noResize="1" noEditPoints="1" noAdjustHandles="1" noChangeArrowheads="1" noChangeShapeType="1" noTextEdit="1"/>
              </p:cNvSpPr>
              <p:nvPr/>
            </p:nvSpPr>
            <p:spPr>
              <a:xfrm>
                <a:off x="537173" y="4915858"/>
                <a:ext cx="3124253" cy="397353"/>
              </a:xfrm>
              <a:prstGeom prst="rect">
                <a:avLst/>
              </a:prstGeom>
              <a:blipFill>
                <a:blip r:embed="rId5"/>
                <a:stretch>
                  <a:fillRect l="-4483" t="-4545" r="-3899" b="-196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21C57A4-5E04-4FA2-9C14-27F19445BF38}"/>
              </a:ext>
            </a:extLst>
          </p:cNvPr>
          <p:cNvSpPr txBox="1"/>
          <p:nvPr/>
        </p:nvSpPr>
        <p:spPr>
          <a:xfrm>
            <a:off x="4019739" y="4929868"/>
            <a:ext cx="4689695" cy="2031325"/>
          </a:xfrm>
          <a:prstGeom prst="rect">
            <a:avLst/>
          </a:prstGeom>
          <a:noFill/>
        </p:spPr>
        <p:txBody>
          <a:bodyPr wrap="square" rtlCol="0">
            <a:spAutoFit/>
          </a:bodyPr>
          <a:lstStyle/>
          <a:p>
            <a:r>
              <a:rPr lang="en-US" dirty="0"/>
              <a:t>*Note this is not peak air flow into trap rates. Its merely an average over time = t interval.</a:t>
            </a:r>
          </a:p>
          <a:p>
            <a:pPr marL="285750" indent="-285750">
              <a:buFont typeface="Arial" panose="020B0604020202020204" pitchFamily="34" charset="0"/>
              <a:buChar char="•"/>
            </a:pPr>
            <a:r>
              <a:rPr lang="en-US" dirty="0"/>
              <a:t>Note too this is in turbulent regime and thus may be slightly inaccurate</a:t>
            </a:r>
          </a:p>
          <a:p>
            <a:pPr marL="285750" indent="-285750">
              <a:buFont typeface="Arial" panose="020B0604020202020204" pitchFamily="34" charset="0"/>
              <a:buChar char="•"/>
            </a:pPr>
            <a:r>
              <a:rPr lang="en-US" dirty="0"/>
              <a:t>Looking at the given AFR, its peak it can remove is 4500 </a:t>
            </a:r>
            <a:r>
              <a:rPr lang="en-US" dirty="0" err="1"/>
              <a:t>uL</a:t>
            </a:r>
            <a:r>
              <a:rPr lang="en-US" dirty="0"/>
              <a:t>/min.   </a:t>
            </a:r>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856774E7-556C-2C47-C2EF-47CC1A8A40E8}"/>
              </a:ext>
            </a:extLst>
          </p:cNvPr>
          <p:cNvPicPr>
            <a:picLocks noChangeAspect="1"/>
          </p:cNvPicPr>
          <p:nvPr/>
        </p:nvPicPr>
        <p:blipFill>
          <a:blip r:embed="rId6"/>
          <a:stretch>
            <a:fillRect/>
          </a:stretch>
        </p:blipFill>
        <p:spPr>
          <a:xfrm>
            <a:off x="8622437" y="4577564"/>
            <a:ext cx="3569563" cy="2233783"/>
          </a:xfrm>
          <a:prstGeom prst="rect">
            <a:avLst/>
          </a:prstGeom>
        </p:spPr>
      </p:pic>
    </p:spTree>
    <p:extLst>
      <p:ext uri="{BB962C8B-B14F-4D97-AF65-F5344CB8AC3E}">
        <p14:creationId xmlns:p14="http://schemas.microsoft.com/office/powerpoint/2010/main" val="94283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FBE4-A96E-9617-4471-00F3F3903522}"/>
              </a:ext>
            </a:extLst>
          </p:cNvPr>
          <p:cNvSpPr>
            <a:spLocks noGrp="1"/>
          </p:cNvSpPr>
          <p:nvPr>
            <p:ph type="title"/>
          </p:nvPr>
        </p:nvSpPr>
        <p:spPr>
          <a:xfrm>
            <a:off x="756718" y="0"/>
            <a:ext cx="10515600" cy="558328"/>
          </a:xfrm>
        </p:spPr>
        <p:txBody>
          <a:bodyPr>
            <a:normAutofit fontScale="90000"/>
          </a:bodyPr>
          <a:lstStyle/>
          <a:p>
            <a:r>
              <a:rPr lang="en-US" dirty="0"/>
              <a:t>Discussion and Thoughts on main Problem</a:t>
            </a:r>
          </a:p>
        </p:txBody>
      </p:sp>
      <p:sp>
        <p:nvSpPr>
          <p:cNvPr id="3" name="Content Placeholder 2">
            <a:extLst>
              <a:ext uri="{FF2B5EF4-FFF2-40B4-BE49-F238E27FC236}">
                <a16:creationId xmlns:a16="http://schemas.microsoft.com/office/drawing/2014/main" id="{553AA790-C5B6-2E8E-551F-DE7913B9E986}"/>
              </a:ext>
            </a:extLst>
          </p:cNvPr>
          <p:cNvSpPr>
            <a:spLocks noGrp="1"/>
          </p:cNvSpPr>
          <p:nvPr>
            <p:ph idx="1"/>
          </p:nvPr>
        </p:nvSpPr>
        <p:spPr>
          <a:xfrm>
            <a:off x="838200" y="724278"/>
            <a:ext cx="10515600" cy="1629623"/>
          </a:xfrm>
        </p:spPr>
        <p:txBody>
          <a:bodyPr>
            <a:normAutofit/>
          </a:bodyPr>
          <a:lstStyle/>
          <a:p>
            <a:r>
              <a:rPr lang="en-US" sz="1600" dirty="0"/>
              <a:t>We can instantly see some repercussion in this result. </a:t>
            </a:r>
          </a:p>
          <a:p>
            <a:pPr marL="342900" indent="-342900">
              <a:buFont typeface="+mj-lt"/>
              <a:buAutoNum type="arabicPeriod"/>
            </a:pPr>
            <a:r>
              <a:rPr lang="en-US" sz="1600" dirty="0"/>
              <a:t>Higher pressure = more max air removal, but at the same time also forces in air faster. Finding a 2</a:t>
            </a:r>
            <a:r>
              <a:rPr lang="en-US" sz="1600" baseline="30000" dirty="0"/>
              <a:t>nd</a:t>
            </a:r>
            <a:r>
              <a:rPr lang="en-US" sz="1600" dirty="0"/>
              <a:t> order fit to the ARR vs pressure we find  </a:t>
            </a:r>
          </a:p>
        </p:txBody>
      </p:sp>
      <p:graphicFrame>
        <p:nvGraphicFramePr>
          <p:cNvPr id="4" name="Chart 3">
            <a:extLst>
              <a:ext uri="{FF2B5EF4-FFF2-40B4-BE49-F238E27FC236}">
                <a16:creationId xmlns:a16="http://schemas.microsoft.com/office/drawing/2014/main" id="{BE38A8D7-954A-D123-6E1D-97C34600BA0A}"/>
              </a:ext>
            </a:extLst>
          </p:cNvPr>
          <p:cNvGraphicFramePr>
            <a:graphicFrameLocks/>
          </p:cNvGraphicFramePr>
          <p:nvPr>
            <p:extLst>
              <p:ext uri="{D42A27DB-BD31-4B8C-83A1-F6EECF244321}">
                <p14:modId xmlns:p14="http://schemas.microsoft.com/office/powerpoint/2010/main" val="146115282"/>
              </p:ext>
            </p:extLst>
          </p:nvPr>
        </p:nvGraphicFramePr>
        <p:xfrm>
          <a:off x="7310673" y="1414604"/>
          <a:ext cx="4572000"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3A34D2-8080-587D-AE8E-1F232AE2B8EE}"/>
                  </a:ext>
                </a:extLst>
              </p:cNvPr>
              <p:cNvSpPr txBox="1"/>
              <p:nvPr/>
            </p:nvSpPr>
            <p:spPr>
              <a:xfrm>
                <a:off x="3051019" y="1335387"/>
                <a:ext cx="3587649"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=0.0006∗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2</m:t>
                          </m:r>
                        </m:sup>
                      </m:sSup>
                      <m:r>
                        <a:rPr lang="en-US" b="0" i="1" smtClean="0">
                          <a:latin typeface="Cambria Math" panose="02040503050406030204" pitchFamily="18" charset="0"/>
                        </a:rPr>
                        <m:t>+2.1∗</m:t>
                      </m:r>
                      <m:r>
                        <a:rPr lang="en-US" b="0" i="1" smtClean="0">
                          <a:latin typeface="Cambria Math" panose="02040503050406030204" pitchFamily="18" charset="0"/>
                        </a:rPr>
                        <m:t>𝑃</m:t>
                      </m:r>
                      <m:r>
                        <a:rPr lang="en-US" b="0" i="1" smtClean="0">
                          <a:latin typeface="Cambria Math" panose="02040503050406030204" pitchFamily="18" charset="0"/>
                        </a:rPr>
                        <m:t>+50</m:t>
                      </m:r>
                    </m:oMath>
                  </m:oMathPara>
                </a14:m>
                <a:endParaRPr lang="en-US" b="0" dirty="0"/>
              </a:p>
              <a:p>
                <a:endParaRPr lang="en-US" dirty="0"/>
              </a:p>
            </p:txBody>
          </p:sp>
        </mc:Choice>
        <mc:Fallback xmlns="">
          <p:sp>
            <p:nvSpPr>
              <p:cNvPr id="5" name="TextBox 4">
                <a:extLst>
                  <a:ext uri="{FF2B5EF4-FFF2-40B4-BE49-F238E27FC236}">
                    <a16:creationId xmlns:a16="http://schemas.microsoft.com/office/drawing/2014/main" id="{4C3A34D2-8080-587D-AE8E-1F232AE2B8EE}"/>
                  </a:ext>
                </a:extLst>
              </p:cNvPr>
              <p:cNvSpPr txBox="1">
                <a:spLocks noRot="1" noChangeAspect="1" noMove="1" noResize="1" noEditPoints="1" noAdjustHandles="1" noChangeArrowheads="1" noChangeShapeType="1" noTextEdit="1"/>
              </p:cNvSpPr>
              <p:nvPr/>
            </p:nvSpPr>
            <p:spPr>
              <a:xfrm>
                <a:off x="3051019" y="1335387"/>
                <a:ext cx="3587649" cy="553998"/>
              </a:xfrm>
              <a:prstGeom prst="rect">
                <a:avLst/>
              </a:prstGeom>
              <a:blipFill>
                <a:blip r:embed="rId3"/>
                <a:stretch>
                  <a:fillRect t="-2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A9B0BB-F130-7370-7B8E-0D12E986FBC4}"/>
                  </a:ext>
                </a:extLst>
              </p:cNvPr>
              <p:cNvSpPr txBox="1"/>
              <p:nvPr/>
            </p:nvSpPr>
            <p:spPr>
              <a:xfrm>
                <a:off x="1367073" y="1999388"/>
                <a:ext cx="4476675"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𝐴𝑅𝑅</m:t>
                          </m:r>
                        </m:num>
                        <m:den>
                          <m:r>
                            <a:rPr lang="en-US" b="0" i="1" smtClean="0">
                              <a:latin typeface="Cambria Math" panose="02040503050406030204" pitchFamily="18" charset="0"/>
                            </a:rPr>
                            <m:t>𝐴𝑆𝑅</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0.0015∗</m:t>
                          </m:r>
                          <m:r>
                            <m:rPr>
                              <m:sty m:val="p"/>
                            </m:rPr>
                            <a:rPr lang="en-US" b="0" i="0" smtClean="0">
                              <a:latin typeface="Cambria Math" panose="02040503050406030204" pitchFamily="18" charset="0"/>
                            </a:rPr>
                            <m:t>P</m:t>
                          </m:r>
                          <m:r>
                            <a:rPr lang="en-US" b="0" i="0" smtClean="0">
                              <a:latin typeface="Cambria Math" panose="02040503050406030204" pitchFamily="18" charset="0"/>
                            </a:rPr>
                            <m:t>+5.35+ </m:t>
                          </m:r>
                          <m:f>
                            <m:fPr>
                              <m:ctrlPr>
                                <a:rPr lang="en-US" b="0" i="1" smtClean="0">
                                  <a:latin typeface="Cambria Math" panose="02040503050406030204" pitchFamily="18" charset="0"/>
                                </a:rPr>
                              </m:ctrlPr>
                            </m:fPr>
                            <m:num>
                              <m:r>
                                <a:rPr lang="en-US" b="0" i="1" smtClean="0">
                                  <a:latin typeface="Cambria Math" panose="02040503050406030204" pitchFamily="18" charset="0"/>
                                </a:rPr>
                                <m:t>127</m:t>
                              </m:r>
                            </m:num>
                            <m:den>
                              <m:r>
                                <a:rPr lang="en-US" b="0" i="1" smtClean="0">
                                  <a:latin typeface="Cambria Math" panose="02040503050406030204" pitchFamily="18" charset="0"/>
                                </a:rPr>
                                <m:t>𝑃</m:t>
                              </m:r>
                            </m:den>
                          </m:f>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6" name="TextBox 5">
                <a:extLst>
                  <a:ext uri="{FF2B5EF4-FFF2-40B4-BE49-F238E27FC236}">
                    <a16:creationId xmlns:a16="http://schemas.microsoft.com/office/drawing/2014/main" id="{ABA9B0BB-F130-7370-7B8E-0D12E986FBC4}"/>
                  </a:ext>
                </a:extLst>
              </p:cNvPr>
              <p:cNvSpPr txBox="1">
                <a:spLocks noRot="1" noChangeAspect="1" noMove="1" noResize="1" noEditPoints="1" noAdjustHandles="1" noChangeArrowheads="1" noChangeShapeType="1" noTextEdit="1"/>
              </p:cNvSpPr>
              <p:nvPr/>
            </p:nvSpPr>
            <p:spPr>
              <a:xfrm>
                <a:off x="1367073" y="1999388"/>
                <a:ext cx="4476675" cy="622350"/>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AEEDEB8-AB40-18ED-049C-05DE7EC68361}"/>
              </a:ext>
            </a:extLst>
          </p:cNvPr>
          <p:cNvSpPr txBox="1"/>
          <p:nvPr/>
        </p:nvSpPr>
        <p:spPr>
          <a:xfrm>
            <a:off x="904341" y="2995218"/>
            <a:ext cx="6057774"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Its instinctive to believe that boosting max air removal rate will equate to removing bubbles better. The ARR/ASR is an important ratio as it both attributes depend on the pressure. One rams air into the trap and one removes it faster. So looking at a normalized graph of the ratio tells us the relative effectiveness of removing air from the system. Outside of lower pressures, it does have a net benefit, but its much lower than one would initially guess. Going from 500mBar to 1500mBar only gives about 25% more net effectiveness in removing air </a:t>
            </a:r>
          </a:p>
        </p:txBody>
      </p:sp>
      <p:graphicFrame>
        <p:nvGraphicFramePr>
          <p:cNvPr id="11" name="Chart 10">
            <a:extLst>
              <a:ext uri="{FF2B5EF4-FFF2-40B4-BE49-F238E27FC236}">
                <a16:creationId xmlns:a16="http://schemas.microsoft.com/office/drawing/2014/main" id="{5F328139-08C8-F5DA-500D-A7A384E0F3AF}"/>
              </a:ext>
            </a:extLst>
          </p:cNvPr>
          <p:cNvGraphicFramePr>
            <a:graphicFrameLocks/>
          </p:cNvGraphicFramePr>
          <p:nvPr>
            <p:extLst>
              <p:ext uri="{D42A27DB-BD31-4B8C-83A1-F6EECF244321}">
                <p14:modId xmlns:p14="http://schemas.microsoft.com/office/powerpoint/2010/main" val="1981046922"/>
              </p:ext>
            </p:extLst>
          </p:nvPr>
        </p:nvGraphicFramePr>
        <p:xfrm>
          <a:off x="7458755" y="4071796"/>
          <a:ext cx="4589689"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826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4C1A-2649-EBE3-B125-E65BB0CCB245}"/>
              </a:ext>
            </a:extLst>
          </p:cNvPr>
          <p:cNvSpPr>
            <a:spLocks noGrp="1"/>
          </p:cNvSpPr>
          <p:nvPr>
            <p:ph type="title"/>
          </p:nvPr>
        </p:nvSpPr>
        <p:spPr>
          <a:xfrm>
            <a:off x="838200" y="238377"/>
            <a:ext cx="10515600" cy="531168"/>
          </a:xfrm>
        </p:spPr>
        <p:txBody>
          <a:bodyPr>
            <a:normAutofit fontScale="90000"/>
          </a:bodyPr>
          <a:lstStyle/>
          <a:p>
            <a:r>
              <a:rPr lang="en-US" dirty="0"/>
              <a:t>Thoughts Continues</a:t>
            </a:r>
          </a:p>
        </p:txBody>
      </p:sp>
      <p:sp>
        <p:nvSpPr>
          <p:cNvPr id="3" name="Content Placeholder 2">
            <a:extLst>
              <a:ext uri="{FF2B5EF4-FFF2-40B4-BE49-F238E27FC236}">
                <a16:creationId xmlns:a16="http://schemas.microsoft.com/office/drawing/2014/main" id="{6454AE1B-2C12-6361-423F-456B9A844658}"/>
              </a:ext>
            </a:extLst>
          </p:cNvPr>
          <p:cNvSpPr>
            <a:spLocks noGrp="1"/>
          </p:cNvSpPr>
          <p:nvPr>
            <p:ph idx="1"/>
          </p:nvPr>
        </p:nvSpPr>
        <p:spPr>
          <a:xfrm>
            <a:off x="838200" y="1077362"/>
            <a:ext cx="10515600" cy="5099601"/>
          </a:xfrm>
        </p:spPr>
        <p:txBody>
          <a:bodyPr>
            <a:normAutofit/>
          </a:bodyPr>
          <a:lstStyle/>
          <a:p>
            <a:r>
              <a:rPr lang="en-US" sz="1600" dirty="0"/>
              <a:t>Its natural to feel a bigger bubble = harder to remove from the system. Notice in the ASR equation that the larger the bubble, the lower the average rate is. Burst will be higher as evident by the derivative of it, but it slows down over time which in turn lowers the average. </a:t>
            </a:r>
          </a:p>
          <a:p>
            <a:r>
              <a:rPr lang="en-US" sz="1600" dirty="0"/>
              <a:t>Given we established that absolute fluid pressure gives only minor net gains in air removal capacity, it might be more prudent to set our sights on a different aspect, namely how to slow down the incoming front. </a:t>
            </a:r>
          </a:p>
          <a:p>
            <a:r>
              <a:rPr lang="en-US" sz="1600" dirty="0"/>
              <a:t>Using a vacuum to increase pressure differential is much </a:t>
            </a:r>
            <a:r>
              <a:rPr lang="en-US" sz="1600" dirty="0" err="1"/>
              <a:t>much</a:t>
            </a:r>
            <a:r>
              <a:rPr lang="en-US" sz="1600" dirty="0"/>
              <a:t> more impactful to air removal rate as it increases the rate air can be removed while not increasing the pressure in the system and does not affect fluid flow rate. </a:t>
            </a:r>
          </a:p>
        </p:txBody>
      </p:sp>
    </p:spTree>
    <p:extLst>
      <p:ext uri="{BB962C8B-B14F-4D97-AF65-F5344CB8AC3E}">
        <p14:creationId xmlns:p14="http://schemas.microsoft.com/office/powerpoint/2010/main" val="119868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E03D-7028-275B-5B3C-44F0FB0D0FE9}"/>
              </a:ext>
            </a:extLst>
          </p:cNvPr>
          <p:cNvSpPr>
            <a:spLocks noGrp="1"/>
          </p:cNvSpPr>
          <p:nvPr>
            <p:ph type="title"/>
          </p:nvPr>
        </p:nvSpPr>
        <p:spPr>
          <a:xfrm>
            <a:off x="747665" y="77441"/>
            <a:ext cx="10515600" cy="603596"/>
          </a:xfrm>
        </p:spPr>
        <p:txBody>
          <a:bodyPr>
            <a:normAutofit fontScale="90000"/>
          </a:bodyPr>
          <a:lstStyle/>
          <a:p>
            <a:r>
              <a:rPr lang="en-US" dirty="0"/>
              <a:t>New Piecewise problem</a:t>
            </a:r>
          </a:p>
        </p:txBody>
      </p:sp>
      <p:sp>
        <p:nvSpPr>
          <p:cNvPr id="11" name="Rectangle 10">
            <a:extLst>
              <a:ext uri="{FF2B5EF4-FFF2-40B4-BE49-F238E27FC236}">
                <a16:creationId xmlns:a16="http://schemas.microsoft.com/office/drawing/2014/main" id="{F1448447-32E1-49A9-3468-05C7070FD98E}"/>
              </a:ext>
            </a:extLst>
          </p:cNvPr>
          <p:cNvSpPr/>
          <p:nvPr/>
        </p:nvSpPr>
        <p:spPr>
          <a:xfrm>
            <a:off x="2011972" y="1267485"/>
            <a:ext cx="8564579" cy="633742"/>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BA32C23-0E87-C603-1030-5F96E531C8D0}"/>
              </a:ext>
            </a:extLst>
          </p:cNvPr>
          <p:cNvSpPr/>
          <p:nvPr/>
        </p:nvSpPr>
        <p:spPr>
          <a:xfrm>
            <a:off x="10395481" y="887239"/>
            <a:ext cx="1430448" cy="135802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07BC178-6897-1BDE-05D0-681AFD4BB6B6}"/>
              </a:ext>
            </a:extLst>
          </p:cNvPr>
          <p:cNvSpPr/>
          <p:nvPr/>
        </p:nvSpPr>
        <p:spPr>
          <a:xfrm>
            <a:off x="2011972" y="1278459"/>
            <a:ext cx="1008319" cy="62276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AC4DB53-82E0-8E82-3244-7B1BD5ED576C}"/>
              </a:ext>
            </a:extLst>
          </p:cNvPr>
          <p:cNvCxnSpPr>
            <a:cxnSpLocks/>
          </p:cNvCxnSpPr>
          <p:nvPr/>
        </p:nvCxnSpPr>
        <p:spPr>
          <a:xfrm>
            <a:off x="10882265" y="720346"/>
            <a:ext cx="266026" cy="8998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0ED4620-735D-4A65-9CD5-8287E370BC7A}"/>
              </a:ext>
            </a:extLst>
          </p:cNvPr>
          <p:cNvSpPr txBox="1"/>
          <p:nvPr/>
        </p:nvSpPr>
        <p:spPr>
          <a:xfrm>
            <a:off x="10409381" y="74015"/>
            <a:ext cx="1477819" cy="646331"/>
          </a:xfrm>
          <a:prstGeom prst="rect">
            <a:avLst/>
          </a:prstGeom>
          <a:noFill/>
        </p:spPr>
        <p:txBody>
          <a:bodyPr wrap="square" rtlCol="0">
            <a:spAutoFit/>
          </a:bodyPr>
          <a:lstStyle/>
          <a:p>
            <a:r>
              <a:rPr lang="en-US" dirty="0"/>
              <a:t>Bubble trap/GND</a:t>
            </a:r>
          </a:p>
        </p:txBody>
      </p:sp>
      <p:sp>
        <p:nvSpPr>
          <p:cNvPr id="16" name="Left Brace 15">
            <a:extLst>
              <a:ext uri="{FF2B5EF4-FFF2-40B4-BE49-F238E27FC236}">
                <a16:creationId xmlns:a16="http://schemas.microsoft.com/office/drawing/2014/main" id="{0313B139-6753-D1C8-D592-7D256164B2B0}"/>
              </a:ext>
            </a:extLst>
          </p:cNvPr>
          <p:cNvSpPr/>
          <p:nvPr/>
        </p:nvSpPr>
        <p:spPr>
          <a:xfrm rot="16200000">
            <a:off x="2368678" y="1681437"/>
            <a:ext cx="248604" cy="95146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16F50198-20D5-85E2-E7AF-199A6CC6A5D7}"/>
              </a:ext>
            </a:extLst>
          </p:cNvPr>
          <p:cNvSpPr/>
          <p:nvPr/>
        </p:nvSpPr>
        <p:spPr>
          <a:xfrm rot="16200000">
            <a:off x="6615548" y="-1613964"/>
            <a:ext cx="248604" cy="754227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154CD3B-9E75-6540-AF51-2A68E2AE2EEA}"/>
                  </a:ext>
                </a:extLst>
              </p:cNvPr>
              <p:cNvSpPr txBox="1"/>
              <p:nvPr/>
            </p:nvSpPr>
            <p:spPr>
              <a:xfrm>
                <a:off x="1891363" y="2281473"/>
                <a:ext cx="1484142" cy="584775"/>
              </a:xfrm>
              <a:prstGeom prst="rect">
                <a:avLst/>
              </a:prstGeom>
              <a:noFill/>
            </p:spPr>
            <p:txBody>
              <a:bodyPr wrap="square" rtlCol="0">
                <a:spAutoFit/>
              </a:bodyPr>
              <a:lstStyle/>
              <a:p>
                <a:r>
                  <a:rPr lang="en-US" sz="1600" dirty="0"/>
                  <a:t>Fluid filled tube</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𝑑𝑖𝑠𝑡</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oMath>
                  </m:oMathPara>
                </a14:m>
                <a:endParaRPr lang="en-US" sz="1600" dirty="0"/>
              </a:p>
            </p:txBody>
          </p:sp>
        </mc:Choice>
        <mc:Fallback xmlns="">
          <p:sp>
            <p:nvSpPr>
              <p:cNvPr id="18" name="TextBox 17">
                <a:extLst>
                  <a:ext uri="{FF2B5EF4-FFF2-40B4-BE49-F238E27FC236}">
                    <a16:creationId xmlns:a16="http://schemas.microsoft.com/office/drawing/2014/main" id="{6154CD3B-9E75-6540-AF51-2A68E2AE2EEA}"/>
                  </a:ext>
                </a:extLst>
              </p:cNvPr>
              <p:cNvSpPr txBox="1">
                <a:spLocks noRot="1" noChangeAspect="1" noMove="1" noResize="1" noEditPoints="1" noAdjustHandles="1" noChangeArrowheads="1" noChangeShapeType="1" noTextEdit="1"/>
              </p:cNvSpPr>
              <p:nvPr/>
            </p:nvSpPr>
            <p:spPr>
              <a:xfrm>
                <a:off x="1891363" y="2281473"/>
                <a:ext cx="1484142" cy="584775"/>
              </a:xfrm>
              <a:prstGeom prst="rect">
                <a:avLst/>
              </a:prstGeom>
              <a:blipFill>
                <a:blip r:embed="rId2"/>
                <a:stretch>
                  <a:fillRect l="-2049"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088DE2B-7A8C-DA99-BDF0-79ABF5AC5341}"/>
                  </a:ext>
                </a:extLst>
              </p:cNvPr>
              <p:cNvSpPr txBox="1"/>
              <p:nvPr/>
            </p:nvSpPr>
            <p:spPr>
              <a:xfrm>
                <a:off x="5950543" y="2342375"/>
                <a:ext cx="1484142" cy="584775"/>
              </a:xfrm>
              <a:prstGeom prst="rect">
                <a:avLst/>
              </a:prstGeom>
              <a:noFill/>
            </p:spPr>
            <p:txBody>
              <a:bodyPr wrap="square" rtlCol="0">
                <a:spAutoFit/>
              </a:bodyPr>
              <a:lstStyle/>
              <a:p>
                <a:r>
                  <a:rPr lang="en-US" sz="1600" dirty="0"/>
                  <a:t>Air filled tube</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𝑑𝑖𝑠𝑡</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p:txBody>
          </p:sp>
        </mc:Choice>
        <mc:Fallback xmlns="">
          <p:sp>
            <p:nvSpPr>
              <p:cNvPr id="19" name="TextBox 18">
                <a:extLst>
                  <a:ext uri="{FF2B5EF4-FFF2-40B4-BE49-F238E27FC236}">
                    <a16:creationId xmlns:a16="http://schemas.microsoft.com/office/drawing/2014/main" id="{2088DE2B-7A8C-DA99-BDF0-79ABF5AC5341}"/>
                  </a:ext>
                </a:extLst>
              </p:cNvPr>
              <p:cNvSpPr txBox="1">
                <a:spLocks noRot="1" noChangeAspect="1" noMove="1" noResize="1" noEditPoints="1" noAdjustHandles="1" noChangeArrowheads="1" noChangeShapeType="1" noTextEdit="1"/>
              </p:cNvSpPr>
              <p:nvPr/>
            </p:nvSpPr>
            <p:spPr>
              <a:xfrm>
                <a:off x="5950543" y="2342375"/>
                <a:ext cx="1484142" cy="584775"/>
              </a:xfrm>
              <a:prstGeom prst="rect">
                <a:avLst/>
              </a:prstGeom>
              <a:blipFill>
                <a:blip r:embed="rId3"/>
                <a:stretch>
                  <a:fillRect l="-2049" t="-3125"/>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E1D1DDCA-AB77-6126-407F-E0D2F375671C}"/>
              </a:ext>
            </a:extLst>
          </p:cNvPr>
          <p:cNvSpPr/>
          <p:nvPr/>
        </p:nvSpPr>
        <p:spPr>
          <a:xfrm>
            <a:off x="658799" y="1478656"/>
            <a:ext cx="1351069" cy="248605"/>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E112E1B-143E-142F-2905-AE4171DC50A0}"/>
              </a:ext>
            </a:extLst>
          </p:cNvPr>
          <p:cNvSpPr/>
          <p:nvPr/>
        </p:nvSpPr>
        <p:spPr>
          <a:xfrm>
            <a:off x="656695" y="1478656"/>
            <a:ext cx="1651530" cy="248605"/>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Brace 22">
            <a:extLst>
              <a:ext uri="{FF2B5EF4-FFF2-40B4-BE49-F238E27FC236}">
                <a16:creationId xmlns:a16="http://schemas.microsoft.com/office/drawing/2014/main" id="{EAB84B79-FD70-432C-8AD8-8A2A74D9A23D}"/>
              </a:ext>
            </a:extLst>
          </p:cNvPr>
          <p:cNvSpPr/>
          <p:nvPr/>
        </p:nvSpPr>
        <p:spPr>
          <a:xfrm rot="16200000">
            <a:off x="1212671" y="1476896"/>
            <a:ext cx="248604" cy="136055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357C39-C7D1-2F8E-7122-99CE07F1D3BC}"/>
                  </a:ext>
                </a:extLst>
              </p:cNvPr>
              <p:cNvSpPr txBox="1"/>
              <p:nvPr/>
            </p:nvSpPr>
            <p:spPr>
              <a:xfrm>
                <a:off x="-38630" y="2295996"/>
                <a:ext cx="2005663" cy="584775"/>
              </a:xfrm>
              <a:prstGeom prst="rect">
                <a:avLst/>
              </a:prstGeom>
              <a:noFill/>
            </p:spPr>
            <p:txBody>
              <a:bodyPr wrap="square" rtlCol="0">
                <a:spAutoFit/>
              </a:bodyPr>
              <a:lstStyle/>
              <a:p>
                <a:r>
                  <a:rPr lang="en-US" sz="1600" dirty="0"/>
                  <a:t>High Resistance tube</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𝑑𝑖𝑠𝑡</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𝑅</m:t>
                          </m:r>
                        </m:sub>
                      </m:sSub>
                    </m:oMath>
                  </m:oMathPara>
                </a14:m>
                <a:endParaRPr lang="en-US" sz="1600" dirty="0"/>
              </a:p>
            </p:txBody>
          </p:sp>
        </mc:Choice>
        <mc:Fallback xmlns="">
          <p:sp>
            <p:nvSpPr>
              <p:cNvPr id="24" name="TextBox 23">
                <a:extLst>
                  <a:ext uri="{FF2B5EF4-FFF2-40B4-BE49-F238E27FC236}">
                    <a16:creationId xmlns:a16="http://schemas.microsoft.com/office/drawing/2014/main" id="{7D357C39-C7D1-2F8E-7122-99CE07F1D3BC}"/>
                  </a:ext>
                </a:extLst>
              </p:cNvPr>
              <p:cNvSpPr txBox="1">
                <a:spLocks noRot="1" noChangeAspect="1" noMove="1" noResize="1" noEditPoints="1" noAdjustHandles="1" noChangeArrowheads="1" noChangeShapeType="1" noTextEdit="1"/>
              </p:cNvSpPr>
              <p:nvPr/>
            </p:nvSpPr>
            <p:spPr>
              <a:xfrm>
                <a:off x="-38630" y="2295996"/>
                <a:ext cx="2005663" cy="584775"/>
              </a:xfrm>
              <a:prstGeom prst="rect">
                <a:avLst/>
              </a:prstGeom>
              <a:blipFill>
                <a:blip r:embed="rId4"/>
                <a:stretch>
                  <a:fillRect l="-1824" t="-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AE01E71-D874-4C88-C42E-7C1DF1036DFD}"/>
                  </a:ext>
                </a:extLst>
              </p:cNvPr>
              <p:cNvSpPr txBox="1"/>
              <p:nvPr/>
            </p:nvSpPr>
            <p:spPr>
              <a:xfrm>
                <a:off x="365713" y="2927150"/>
                <a:ext cx="5776710" cy="1600438"/>
              </a:xfrm>
              <a:prstGeom prst="rect">
                <a:avLst/>
              </a:prstGeom>
              <a:noFill/>
            </p:spPr>
            <p:txBody>
              <a:bodyPr wrap="none" rtlCol="0">
                <a:spAutoFit/>
              </a:bodyPr>
              <a:lstStyle/>
              <a:p>
                <a:pPr marL="285750" indent="-285750">
                  <a:buFont typeface="Arial" panose="020B0604020202020204" pitchFamily="34" charset="0"/>
                  <a:buChar char="•"/>
                </a:pPr>
                <a:r>
                  <a:rPr lang="en-US" sz="1400" u="sng" dirty="0"/>
                  <a:t>Lets pump in a couple assumptions to make this easier. </a:t>
                </a:r>
              </a:p>
              <a:p>
                <a:pPr marL="800100" lvl="1" indent="-342900">
                  <a:buFont typeface="+mj-lt"/>
                  <a:buAutoNum type="arabicPeriod"/>
                </a:pPr>
                <a:r>
                  <a:rPr lang="en-US" sz="1400" dirty="0"/>
                  <a:t>Volume in high R tubing = 0</a:t>
                </a:r>
              </a:p>
              <a:p>
                <a:pPr marL="800100" lvl="1" indent="-342900">
                  <a:buFont typeface="+mj-lt"/>
                  <a:buAutoNum type="arabicPeriod"/>
                </a:pPr>
                <a:r>
                  <a:rPr lang="en-US" sz="1400" dirty="0"/>
                  <a:t>x0 = 0</a:t>
                </a:r>
              </a:p>
              <a:p>
                <a:pPr marL="800100" lvl="1" indent="-342900">
                  <a:buFont typeface="+mj-lt"/>
                  <a:buAutoNum type="arabicPeriod"/>
                </a:pPr>
                <a:r>
                  <a:rPr lang="en-US" sz="1400" dirty="0"/>
                  <a:t>GND is a true GND</a:t>
                </a:r>
              </a:p>
              <a:p>
                <a:pPr marL="800100" lvl="1" indent="-342900">
                  <a:buFont typeface="+mj-lt"/>
                  <a:buAutoNum type="arabicPeriod"/>
                </a:pPr>
                <a:r>
                  <a:rPr lang="en-US" sz="1400" dirty="0" err="1"/>
                  <a:t>xR</a:t>
                </a:r>
                <a:r>
                  <a:rPr lang="en-US" sz="1400" dirty="0"/>
                  <a:t> &lt;&lt; x1</a:t>
                </a:r>
              </a:p>
              <a:p>
                <a:pPr marL="800100" lvl="1" indent="-342900">
                  <a:buFont typeface="+mj-lt"/>
                  <a:buAutoNum type="arabicPeriod"/>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𝐻𝑅</m:t>
                        </m:r>
                      </m:sub>
                    </m:sSub>
                    <m:r>
                      <a:rPr lang="en-US" sz="1400" b="0" i="1" smtClean="0">
                        <a:latin typeface="Cambria Math" panose="02040503050406030204" pitchFamily="18" charset="0"/>
                      </a:rPr>
                      <m:t>=</m:t>
                    </m:r>
                    <m:r>
                      <a:rPr lang="en-US" sz="1400" b="0" i="1" smtClean="0">
                        <a:latin typeface="Cambria Math" panose="02040503050406030204" pitchFamily="18" charset="0"/>
                      </a:rPr>
                      <m:t>𝑝𝑒𝑟</m:t>
                    </m:r>
                    <m:r>
                      <a:rPr lang="en-US" sz="1400" b="0" i="1" smtClean="0">
                        <a:latin typeface="Cambria Math" panose="02040503050406030204" pitchFamily="18" charset="0"/>
                      </a:rPr>
                      <m:t> </m:t>
                    </m:r>
                    <m:r>
                      <a:rPr lang="en-US" sz="1400" b="0" i="1" smtClean="0">
                        <a:latin typeface="Cambria Math" panose="02040503050406030204" pitchFamily="18" charset="0"/>
                      </a:rPr>
                      <m:t>𝑢𝑛𝑖𝑡</m:t>
                    </m:r>
                    <m:r>
                      <a:rPr lang="en-US" sz="1400" b="0" i="1" smtClean="0">
                        <a:latin typeface="Cambria Math" panose="02040503050406030204" pitchFamily="18" charset="0"/>
                      </a:rPr>
                      <m:t> </m:t>
                    </m:r>
                    <m:r>
                      <a:rPr lang="en-US" sz="1400" b="0" i="1" smtClean="0">
                        <a:latin typeface="Cambria Math" panose="02040503050406030204" pitchFamily="18" charset="0"/>
                      </a:rPr>
                      <m:t>𝑟𝑒𝑠𝑖𝑠𝑡𝑎𝑛𝑐𝑒</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𝐻𝑖𝑔h</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 175</m:t>
                    </m:r>
                    <m:r>
                      <a:rPr lang="en-US" sz="1400" b="0" i="1" smtClean="0">
                        <a:latin typeface="Cambria Math" panose="02040503050406030204" pitchFamily="18" charset="0"/>
                      </a:rPr>
                      <m:t>𝑢𝑚</m:t>
                    </m:r>
                    <m:r>
                      <a:rPr lang="en-US" sz="1400" b="0" i="1" smtClean="0">
                        <a:latin typeface="Cambria Math" panose="02040503050406030204" pitchFamily="18" charset="0"/>
                      </a:rPr>
                      <m:t> </m:t>
                    </m:r>
                    <m:r>
                      <a:rPr lang="en-US" sz="1400" b="0" i="1" smtClean="0">
                        <a:latin typeface="Cambria Math" panose="02040503050406030204" pitchFamily="18" charset="0"/>
                      </a:rPr>
                      <m:t>𝑡𝑢𝑏𝑖𝑛𝑔</m:t>
                    </m:r>
                  </m:oMath>
                </a14:m>
                <a:r>
                  <a:rPr lang="en-US" sz="1400" b="0" dirty="0"/>
                  <a:t> = 0.0014</a:t>
                </a:r>
              </a:p>
              <a:p>
                <a:pPr marL="800100" lvl="1" indent="-342900">
                  <a:buFont typeface="+mj-lt"/>
                  <a:buAutoNum type="arabicPeriod"/>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𝑇</m:t>
                        </m:r>
                      </m:sub>
                    </m:sSub>
                    <m:r>
                      <a:rPr lang="en-US" sz="1400" b="0" i="1" smtClean="0">
                        <a:latin typeface="Cambria Math" panose="02040503050406030204" pitchFamily="18" charset="0"/>
                      </a:rPr>
                      <m:t>=</m:t>
                    </m:r>
                    <m:r>
                      <a:rPr lang="en-US" sz="1400" b="0" i="1" smtClean="0">
                        <a:latin typeface="Cambria Math" panose="02040503050406030204" pitchFamily="18" charset="0"/>
                      </a:rPr>
                      <m:t>𝑝𝑒𝑟</m:t>
                    </m:r>
                    <m:r>
                      <a:rPr lang="en-US" sz="1400" b="0" i="1" smtClean="0">
                        <a:latin typeface="Cambria Math" panose="02040503050406030204" pitchFamily="18" charset="0"/>
                      </a:rPr>
                      <m:t> </m:t>
                    </m:r>
                    <m:r>
                      <a:rPr lang="en-US" sz="1400" b="0" i="1" smtClean="0">
                        <a:latin typeface="Cambria Math" panose="02040503050406030204" pitchFamily="18" charset="0"/>
                      </a:rPr>
                      <m:t>𝑢𝑛𝑖𝑡</m:t>
                    </m:r>
                    <m:r>
                      <a:rPr lang="en-US" sz="1400" b="0" i="1" smtClean="0">
                        <a:latin typeface="Cambria Math" panose="02040503050406030204" pitchFamily="18" charset="0"/>
                      </a:rPr>
                      <m:t> </m:t>
                    </m:r>
                    <m:r>
                      <a:rPr lang="en-US" sz="1400" b="0" i="1" smtClean="0">
                        <a:latin typeface="Cambria Math" panose="02040503050406030204" pitchFamily="18" charset="0"/>
                      </a:rPr>
                      <m:t>𝑟𝑒𝑠𝑖𝑠𝑡𝑎𝑛𝑐𝑒</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500</m:t>
                    </m:r>
                    <m:r>
                      <a:rPr lang="en-US" sz="1400" b="0" i="1" smtClean="0">
                        <a:latin typeface="Cambria Math" panose="02040503050406030204" pitchFamily="18" charset="0"/>
                      </a:rPr>
                      <m:t>𝑢𝑚</m:t>
                    </m:r>
                    <m:r>
                      <a:rPr lang="en-US" sz="1400" b="0" i="1" smtClean="0">
                        <a:latin typeface="Cambria Math" panose="02040503050406030204" pitchFamily="18" charset="0"/>
                      </a:rPr>
                      <m:t> </m:t>
                    </m:r>
                    <m:r>
                      <a:rPr lang="en-US" sz="1400" b="0" i="1" smtClean="0">
                        <a:latin typeface="Cambria Math" panose="02040503050406030204" pitchFamily="18" charset="0"/>
                      </a:rPr>
                      <m:t>𝑡𝑢𝑏𝑖𝑛𝑔</m:t>
                    </m:r>
                    <m:r>
                      <a:rPr lang="en-US" sz="1400" b="0" i="1" smtClean="0">
                        <a:latin typeface="Cambria Math" panose="02040503050406030204" pitchFamily="18" charset="0"/>
                      </a:rPr>
                      <m:t>=0.00002</m:t>
                    </m:r>
                  </m:oMath>
                </a14:m>
                <a:endParaRPr lang="en-US" sz="1400" dirty="0"/>
              </a:p>
            </p:txBody>
          </p:sp>
        </mc:Choice>
        <mc:Fallback>
          <p:sp>
            <p:nvSpPr>
              <p:cNvPr id="25" name="TextBox 24">
                <a:extLst>
                  <a:ext uri="{FF2B5EF4-FFF2-40B4-BE49-F238E27FC236}">
                    <a16:creationId xmlns:a16="http://schemas.microsoft.com/office/drawing/2014/main" id="{4AE01E71-D874-4C88-C42E-7C1DF1036DFD}"/>
                  </a:ext>
                </a:extLst>
              </p:cNvPr>
              <p:cNvSpPr txBox="1">
                <a:spLocks noRot="1" noChangeAspect="1" noMove="1" noResize="1" noEditPoints="1" noAdjustHandles="1" noChangeArrowheads="1" noChangeShapeType="1" noTextEdit="1"/>
              </p:cNvSpPr>
              <p:nvPr/>
            </p:nvSpPr>
            <p:spPr>
              <a:xfrm>
                <a:off x="365713" y="2927150"/>
                <a:ext cx="5776710" cy="1600438"/>
              </a:xfrm>
              <a:prstGeom prst="rect">
                <a:avLst/>
              </a:prstGeom>
              <a:blipFill>
                <a:blip r:embed="rId5"/>
                <a:stretch>
                  <a:fillRect l="-211" t="-760" b="-190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B50744D8-53B8-AF92-6E94-EE61769BC8B2}"/>
                  </a:ext>
                </a:extLst>
              </p:cNvPr>
              <p:cNvSpPr txBox="1"/>
              <p:nvPr/>
            </p:nvSpPr>
            <p:spPr>
              <a:xfrm>
                <a:off x="-1217227" y="5492011"/>
                <a:ext cx="12099492" cy="761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𝐻𝑅</m:t>
                              </m:r>
                            </m:sub>
                          </m:sSub>
                        </m:num>
                        <m:den>
                          <m:r>
                            <a:rPr lang="en-US" b="0" i="1" smtClean="0">
                              <a:latin typeface="Cambria Math" panose="02040503050406030204" pitchFamily="18" charset="0"/>
                            </a:rPr>
                            <m:t>𝑃</m:t>
                          </m:r>
                        </m:den>
                      </m:f>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m:t>
                              </m:r>
                            </m:sub>
                          </m:s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m:t>
                                  </m:r>
                                </m:sub>
                              </m:sSub>
                            </m:num>
                            <m:den>
                              <m:r>
                                <a:rPr lang="en-US" b="0" i="1" smtClean="0">
                                  <a:latin typeface="Cambria Math" panose="02040503050406030204" pitchFamily="18" charset="0"/>
                                </a:rPr>
                                <m:t>𝑃</m:t>
                              </m:r>
                            </m:den>
                          </m:f>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up>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 </m:t>
                          </m:r>
                        </m:e>
                      </m:nary>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𝐻𝑅</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𝑅</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𝑃</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𝑇</m:t>
                              </m:r>
                            </m:sub>
                          </m:sSub>
                        </m:num>
                        <m:den>
                          <m:r>
                            <a:rPr lang="en-US" b="0" i="1" smtClean="0">
                              <a:latin typeface="Cambria Math" panose="02040503050406030204" pitchFamily="18" charset="0"/>
                            </a:rPr>
                            <m:t>𝑃</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r>
                        <a:rPr lang="en-US" b="0" i="1" smtClean="0">
                          <a:latin typeface="Cambria Math" panose="02040503050406030204" pitchFamily="18" charset="0"/>
                        </a:rPr>
                        <m:t>)</m:t>
                      </m:r>
                    </m:oMath>
                  </m:oMathPara>
                </a14:m>
                <a:endParaRPr lang="en-US" dirty="0"/>
              </a:p>
            </p:txBody>
          </p:sp>
        </mc:Choice>
        <mc:Fallback>
          <p:sp>
            <p:nvSpPr>
              <p:cNvPr id="28" name="TextBox 27">
                <a:extLst>
                  <a:ext uri="{FF2B5EF4-FFF2-40B4-BE49-F238E27FC236}">
                    <a16:creationId xmlns:a16="http://schemas.microsoft.com/office/drawing/2014/main" id="{B50744D8-53B8-AF92-6E94-EE61769BC8B2}"/>
                  </a:ext>
                </a:extLst>
              </p:cNvPr>
              <p:cNvSpPr txBox="1">
                <a:spLocks noRot="1" noChangeAspect="1" noMove="1" noResize="1" noEditPoints="1" noAdjustHandles="1" noChangeArrowheads="1" noChangeShapeType="1" noTextEdit="1"/>
              </p:cNvSpPr>
              <p:nvPr/>
            </p:nvSpPr>
            <p:spPr>
              <a:xfrm>
                <a:off x="-1217227" y="5492011"/>
                <a:ext cx="12099492" cy="76129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932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5048</TotalTime>
  <Words>1522</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Front End Resistance Theory Bubble Trap</vt:lpstr>
      <vt:lpstr>Observation and Idea</vt:lpstr>
      <vt:lpstr>Model and Problem Framing</vt:lpstr>
      <vt:lpstr>PowerPoint Presentation</vt:lpstr>
      <vt:lpstr>Defining V(x)</vt:lpstr>
      <vt:lpstr>Solve</vt:lpstr>
      <vt:lpstr>Discussion and Thoughts on main Problem</vt:lpstr>
      <vt:lpstr>Thoughts Continues</vt:lpstr>
      <vt:lpstr>New Piecewise problem</vt:lpstr>
      <vt:lpstr>PowerPoint Presentation</vt:lpstr>
      <vt:lpstr>Realistic System</vt:lpstr>
      <vt:lpstr>PowerPoint Presentation</vt:lpstr>
      <vt:lpstr>Recommended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Resistance Theory Bubble Trap</dc:title>
  <dc:creator>michael anderson</dc:creator>
  <cp:lastModifiedBy>michael anderson</cp:lastModifiedBy>
  <cp:revision>13</cp:revision>
  <dcterms:created xsi:type="dcterms:W3CDTF">2023-08-10T13:43:00Z</dcterms:created>
  <dcterms:modified xsi:type="dcterms:W3CDTF">2023-08-14T20:30:52Z</dcterms:modified>
</cp:coreProperties>
</file>