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7180-01C6-1D7E-0FEB-F03F048DD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808E1-0FA0-7DD1-A4D5-518265BB0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D5768-6415-6E28-8D54-C340AC70603F}"/>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73D27442-77CC-C381-FB64-7FF73A13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C56FE-D2B8-FD3A-6FF7-68A5F2DFA103}"/>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2483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0F2A-1C8A-EAB5-B4ED-F109A8426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96EC2-1391-A413-9537-5C18F3BB6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6CDE5-576C-5158-87F4-A72BD465C538}"/>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0E3431C0-D7B8-FF29-8732-DEEB61540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306EA-83EB-05A2-1469-898227975FA4}"/>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401481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DA0AB-8EC0-C2B3-C933-732166A5ED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DA018-A30F-4113-7F53-7226A0F1E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0992A-B5C0-4BBE-D7D0-6F1969BC7B7F}"/>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F8B102FA-7941-89E5-CEBA-39E5B204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FE89F-29C6-475D-E8BF-FCA5ABD9EBB4}"/>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10513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5159-E148-4EF9-DDDF-7D7734271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A0B85-FD21-0C58-5CA7-A8EBCDB82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00B2A-30E9-5C58-309E-40733007DDD4}"/>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7CCFA948-86AD-B06F-DA1B-1D6BA5D7F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D97EC-4E1E-562B-DBFF-D3B667E55B60}"/>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85927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35CE-C8BB-2D60-B7F4-2F463C17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F0BA0F-903D-6983-E6E8-7CF79664D5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0A0F8A-9539-8AEF-BD42-C65C91E508B2}"/>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2B6A7D76-9E37-C0E6-89EF-5DEA0345F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1662-4812-AEF2-AC00-C64EC623312F}"/>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9882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F0C6-2486-2961-F603-B044F6F41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B1272-5603-8117-C6A2-A2B1036D8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E1D38A-A80D-52EB-2281-057637979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B4AC8-4ADE-FE1F-B849-69AF98204DE2}"/>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6" name="Footer Placeholder 5">
            <a:extLst>
              <a:ext uri="{FF2B5EF4-FFF2-40B4-BE49-F238E27FC236}">
                <a16:creationId xmlns:a16="http://schemas.microsoft.com/office/drawing/2014/main" id="{7F159A70-1B48-EF59-221C-85E579266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7BF44-0C31-9FEE-3769-5BBA14880EAC}"/>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4113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EC4F-97CD-1C3A-1348-77862CFFC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30F87-2C2D-79AC-9D52-28EBD9417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9F52A-7473-15D5-DBCC-E511AFBDA5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F6548-8424-AE80-87F1-0E238EF80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AA6BA-F66B-4740-917D-B525372F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E3D3A0-2B94-9C83-A350-BE5CF942C061}"/>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8" name="Footer Placeholder 7">
            <a:extLst>
              <a:ext uri="{FF2B5EF4-FFF2-40B4-BE49-F238E27FC236}">
                <a16:creationId xmlns:a16="http://schemas.microsoft.com/office/drawing/2014/main" id="{C6E2AE1C-6DE8-8135-9FFF-C91E73BE9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D03EB5-2923-7222-26C1-A0D3E05E0C5F}"/>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34646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065-7281-0370-DC1E-E0CADFB9A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CA17C2-7E74-2B8B-CC69-E8F2AE34B8AB}"/>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4" name="Footer Placeholder 3">
            <a:extLst>
              <a:ext uri="{FF2B5EF4-FFF2-40B4-BE49-F238E27FC236}">
                <a16:creationId xmlns:a16="http://schemas.microsoft.com/office/drawing/2014/main" id="{0858D11F-496D-CB9D-9C76-137D1D792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63E85-3D57-A321-D30D-8BA4505FB915}"/>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85442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3108B-F249-6796-2A55-94701C7AEB8F}"/>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3" name="Footer Placeholder 2">
            <a:extLst>
              <a:ext uri="{FF2B5EF4-FFF2-40B4-BE49-F238E27FC236}">
                <a16:creationId xmlns:a16="http://schemas.microsoft.com/office/drawing/2014/main" id="{3235CA41-DAB7-B29A-60A6-ADECF8515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622E2-08A1-BD70-5B44-06B8D8021D27}"/>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15973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94A0-401B-7239-D994-5042F5FC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E4B40-7359-7996-8E57-5DAB43F15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9290-E87E-FF40-FCA1-AAFFC1694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90A6A-73C2-AC18-2D99-3ADB4CBDC68B}"/>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6" name="Footer Placeholder 5">
            <a:extLst>
              <a:ext uri="{FF2B5EF4-FFF2-40B4-BE49-F238E27FC236}">
                <a16:creationId xmlns:a16="http://schemas.microsoft.com/office/drawing/2014/main" id="{465D9ADA-E547-6279-DE89-ACA6694F3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819BA-0F6F-A833-0E25-048318E35A40}"/>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08201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D9AD-7F5B-B3A7-89EC-8BC100A8C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CF7CF-02D1-B57A-6697-E98C11F19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D7045-EFED-566F-9678-F57487288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BA88B-8023-D505-C7EB-880BA3283BBA}"/>
              </a:ext>
            </a:extLst>
          </p:cNvPr>
          <p:cNvSpPr>
            <a:spLocks noGrp="1"/>
          </p:cNvSpPr>
          <p:nvPr>
            <p:ph type="dt" sz="half" idx="10"/>
          </p:nvPr>
        </p:nvSpPr>
        <p:spPr/>
        <p:txBody>
          <a:bodyPr/>
          <a:lstStyle/>
          <a:p>
            <a:fld id="{32828663-A28F-48A5-8694-08C2586E19EA}" type="datetimeFigureOut">
              <a:rPr lang="en-US" smtClean="0"/>
              <a:t>1/20/2025</a:t>
            </a:fld>
            <a:endParaRPr lang="en-US"/>
          </a:p>
        </p:txBody>
      </p:sp>
      <p:sp>
        <p:nvSpPr>
          <p:cNvPr id="6" name="Footer Placeholder 5">
            <a:extLst>
              <a:ext uri="{FF2B5EF4-FFF2-40B4-BE49-F238E27FC236}">
                <a16:creationId xmlns:a16="http://schemas.microsoft.com/office/drawing/2014/main" id="{AD15CB84-F13D-58C9-39FF-4BA02F2A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31657-6B63-D53F-0C83-BA453CB3F451}"/>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6217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663C3-3801-EFF1-4834-609C7685D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35B43-C450-0C06-461B-7EA151D65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3A474-2D92-9B5F-EA5B-BBA8FE710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28663-A28F-48A5-8694-08C2586E19EA}" type="datetimeFigureOut">
              <a:rPr lang="en-US" smtClean="0"/>
              <a:t>1/20/2025</a:t>
            </a:fld>
            <a:endParaRPr lang="en-US"/>
          </a:p>
        </p:txBody>
      </p:sp>
      <p:sp>
        <p:nvSpPr>
          <p:cNvPr id="5" name="Footer Placeholder 4">
            <a:extLst>
              <a:ext uri="{FF2B5EF4-FFF2-40B4-BE49-F238E27FC236}">
                <a16:creationId xmlns:a16="http://schemas.microsoft.com/office/drawing/2014/main" id="{875EFD31-C27B-D589-F08B-AAAD3A956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CDDDCB-18DC-50E1-BD7B-834631320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61A239-CD82-48B4-8B9E-340359B9ADAE}" type="slidenum">
              <a:rPr lang="en-US" smtClean="0"/>
              <a:t>‹#›</a:t>
            </a:fld>
            <a:endParaRPr lang="en-US"/>
          </a:p>
        </p:txBody>
      </p:sp>
    </p:spTree>
    <p:extLst>
      <p:ext uri="{BB962C8B-B14F-4D97-AF65-F5344CB8AC3E}">
        <p14:creationId xmlns:p14="http://schemas.microsoft.com/office/powerpoint/2010/main" val="40330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8D38-857F-2345-1F93-A029A1EB91B3}"/>
              </a:ext>
            </a:extLst>
          </p:cNvPr>
          <p:cNvSpPr>
            <a:spLocks noGrp="1"/>
          </p:cNvSpPr>
          <p:nvPr>
            <p:ph type="ctrTitle"/>
          </p:nvPr>
        </p:nvSpPr>
        <p:spPr>
          <a:xfrm>
            <a:off x="1524000" y="1122363"/>
            <a:ext cx="9144000" cy="825309"/>
          </a:xfrm>
        </p:spPr>
        <p:txBody>
          <a:bodyPr>
            <a:normAutofit fontScale="90000"/>
          </a:bodyPr>
          <a:lstStyle/>
          <a:p>
            <a:r>
              <a:rPr lang="en-US" dirty="0" err="1"/>
              <a:t>pSAM</a:t>
            </a:r>
            <a:endParaRPr lang="en-US" dirty="0"/>
          </a:p>
        </p:txBody>
      </p:sp>
      <p:sp>
        <p:nvSpPr>
          <p:cNvPr id="3" name="Subtitle 2">
            <a:extLst>
              <a:ext uri="{FF2B5EF4-FFF2-40B4-BE49-F238E27FC236}">
                <a16:creationId xmlns:a16="http://schemas.microsoft.com/office/drawing/2014/main" id="{C62EB968-FB4F-87CB-D76F-0831D4C93B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95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4F08-8E6A-B25A-8925-018DF3D3C30E}"/>
              </a:ext>
            </a:extLst>
          </p:cNvPr>
          <p:cNvSpPr>
            <a:spLocks noGrp="1"/>
          </p:cNvSpPr>
          <p:nvPr>
            <p:ph type="title"/>
          </p:nvPr>
        </p:nvSpPr>
        <p:spPr>
          <a:xfrm>
            <a:off x="838200" y="365125"/>
            <a:ext cx="10515600" cy="402971"/>
          </a:xfrm>
        </p:spPr>
        <p:txBody>
          <a:bodyPr>
            <a:noAutofit/>
          </a:bodyPr>
          <a:lstStyle/>
          <a:p>
            <a:r>
              <a:rPr lang="en-US" sz="3200" dirty="0"/>
              <a:t>Notes</a:t>
            </a:r>
          </a:p>
        </p:txBody>
      </p:sp>
      <p:sp>
        <p:nvSpPr>
          <p:cNvPr id="3" name="Content Placeholder 2">
            <a:extLst>
              <a:ext uri="{FF2B5EF4-FFF2-40B4-BE49-F238E27FC236}">
                <a16:creationId xmlns:a16="http://schemas.microsoft.com/office/drawing/2014/main" id="{F0577B65-76BA-DBB3-1F14-3AD88913369E}"/>
              </a:ext>
            </a:extLst>
          </p:cNvPr>
          <p:cNvSpPr>
            <a:spLocks noGrp="1"/>
          </p:cNvSpPr>
          <p:nvPr>
            <p:ph idx="1"/>
          </p:nvPr>
        </p:nvSpPr>
        <p:spPr>
          <a:xfrm>
            <a:off x="838200" y="1051560"/>
            <a:ext cx="10515600" cy="5125403"/>
          </a:xfrm>
        </p:spPr>
        <p:txBody>
          <a:bodyPr>
            <a:normAutofit/>
          </a:bodyPr>
          <a:lstStyle/>
          <a:p>
            <a:pPr algn="l"/>
            <a:r>
              <a:rPr lang="en-US" sz="1800" b="0" i="0" u="none" strike="noStrike" baseline="0" dirty="0">
                <a:latin typeface="AdvTT3c2d9f11"/>
              </a:rPr>
              <a:t>However, averaging intensity across all image pixels that fall within a cell mask loses potentially valuable information provided by signal localization within a cell</a:t>
            </a:r>
          </a:p>
          <a:p>
            <a:pPr algn="l"/>
            <a:endParaRPr lang="en-US" sz="1400" dirty="0"/>
          </a:p>
        </p:txBody>
      </p:sp>
    </p:spTree>
    <p:extLst>
      <p:ext uri="{BB962C8B-B14F-4D97-AF65-F5344CB8AC3E}">
        <p14:creationId xmlns:p14="http://schemas.microsoft.com/office/powerpoint/2010/main" val="235462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9CAF-8CA3-9C1F-BE89-474A6BCA829C}"/>
              </a:ext>
            </a:extLst>
          </p:cNvPr>
          <p:cNvSpPr>
            <a:spLocks noGrp="1"/>
          </p:cNvSpPr>
          <p:nvPr>
            <p:ph type="title"/>
          </p:nvPr>
        </p:nvSpPr>
        <p:spPr>
          <a:xfrm>
            <a:off x="838200" y="365125"/>
            <a:ext cx="10515600" cy="640715"/>
          </a:xfrm>
        </p:spPr>
        <p:txBody>
          <a:bodyPr>
            <a:noAutofit/>
          </a:bodyPr>
          <a:lstStyle/>
          <a:p>
            <a:r>
              <a:rPr lang="en-US" sz="3200" dirty="0"/>
              <a:t>Questions	</a:t>
            </a:r>
          </a:p>
        </p:txBody>
      </p:sp>
      <p:sp>
        <p:nvSpPr>
          <p:cNvPr id="3" name="Content Placeholder 2">
            <a:extLst>
              <a:ext uri="{FF2B5EF4-FFF2-40B4-BE49-F238E27FC236}">
                <a16:creationId xmlns:a16="http://schemas.microsoft.com/office/drawing/2014/main" id="{D71EB32A-50E4-491F-F60F-CC1BE89229C1}"/>
              </a:ext>
            </a:extLst>
          </p:cNvPr>
          <p:cNvSpPr>
            <a:spLocks noGrp="1"/>
          </p:cNvSpPr>
          <p:nvPr>
            <p:ph idx="1"/>
          </p:nvPr>
        </p:nvSpPr>
        <p:spPr>
          <a:xfrm>
            <a:off x="838200" y="1197864"/>
            <a:ext cx="10515600" cy="4979099"/>
          </a:xfrm>
        </p:spPr>
        <p:txBody>
          <a:bodyPr>
            <a:normAutofit/>
          </a:bodyPr>
          <a:lstStyle/>
          <a:p>
            <a:pPr marL="342900" indent="-342900">
              <a:buFont typeface="+mj-lt"/>
              <a:buAutoNum type="arabicPeriod"/>
            </a:pPr>
            <a:r>
              <a:rPr lang="en-US" sz="1800" dirty="0"/>
              <a:t>Why no annotation tools like paint and define known cell types by using binary (or semi binary, 0,0.5,1) condition for stain in excel sheet? In actual samples variations will exist in staining intensity exist cell to cell. Is this variation just absorbed into the overlap term? Would taking that into account increase accuracy?</a:t>
            </a:r>
          </a:p>
          <a:p>
            <a:pPr marL="342900" indent="-342900">
              <a:buFont typeface="+mj-lt"/>
              <a:buAutoNum type="arabicPeriod"/>
            </a:pPr>
            <a:r>
              <a:rPr lang="en-US" sz="1800" dirty="0"/>
              <a:t>NA of 40x objective on dragonfly?</a:t>
            </a:r>
          </a:p>
          <a:p>
            <a:pPr marL="342900" indent="-342900">
              <a:buFont typeface="+mj-lt"/>
              <a:buAutoNum type="arabicPeriod"/>
            </a:pPr>
            <a:r>
              <a:rPr lang="en-US" sz="1800" dirty="0"/>
              <a:t>How is data converted to (0-1) range for spectral comparisons? Do we do it or does the program? How does it do it if it’s the program? What about high intensity aggregates? Do they destroy the scale? Might be not relevant due to using confocal system.</a:t>
            </a:r>
          </a:p>
          <a:p>
            <a:pPr marL="342900" indent="-342900">
              <a:buFont typeface="+mj-lt"/>
              <a:buAutoNum type="arabicPeriod"/>
            </a:pPr>
            <a:r>
              <a:rPr lang="en-US" sz="1800" dirty="0"/>
              <a:t>What made you want to classify cells by compartment and not combine different compartments into one cell classification?</a:t>
            </a:r>
          </a:p>
          <a:p>
            <a:pPr marL="342900" indent="-342900">
              <a:buFont typeface="+mj-lt"/>
              <a:buAutoNum type="arabicPeriod"/>
            </a:pPr>
            <a:r>
              <a:rPr lang="en-US" sz="1800" dirty="0"/>
              <a:t>To blur a mask is convolving it with a gaussian </a:t>
            </a:r>
            <a:r>
              <a:rPr lang="en-US" sz="1800" dirty="0" err="1"/>
              <a:t>kernal</a:t>
            </a:r>
            <a:r>
              <a:rPr lang="en-US" sz="1800" dirty="0"/>
              <a:t> to expand it out while giving some grey levels and not just 0,1 values? Effectively add gaussian roll off to mask border edges?</a:t>
            </a:r>
          </a:p>
          <a:p>
            <a:pPr marL="342900" indent="-342900">
              <a:buFont typeface="+mj-lt"/>
              <a:buAutoNum type="arabicPeriod"/>
            </a:pPr>
            <a:r>
              <a:rPr lang="en-US" sz="1800" dirty="0"/>
              <a:t> Gaussian blurred masks with proximity scores are effectively a form of neighbor analysis, right?</a:t>
            </a:r>
          </a:p>
          <a:p>
            <a:pPr marL="342900" indent="-342900">
              <a:buFont typeface="+mj-lt"/>
              <a:buAutoNum type="arabicPeriod"/>
            </a:pPr>
            <a:endParaRPr lang="en-US" sz="1800" dirty="0"/>
          </a:p>
          <a:p>
            <a:pPr marL="342900" indent="-342900">
              <a:buFont typeface="+mj-lt"/>
              <a:buAutoNum type="arabicPeriod"/>
            </a:pPr>
            <a:endParaRPr lang="en-US" sz="1800" dirty="0"/>
          </a:p>
        </p:txBody>
      </p:sp>
    </p:spTree>
    <p:extLst>
      <p:ext uri="{BB962C8B-B14F-4D97-AF65-F5344CB8AC3E}">
        <p14:creationId xmlns:p14="http://schemas.microsoft.com/office/powerpoint/2010/main" val="146411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4A8A-5E6F-C7A5-C7B9-B1016A676C4D}"/>
              </a:ext>
            </a:extLst>
          </p:cNvPr>
          <p:cNvSpPr>
            <a:spLocks noGrp="1"/>
          </p:cNvSpPr>
          <p:nvPr>
            <p:ph type="title"/>
          </p:nvPr>
        </p:nvSpPr>
        <p:spPr>
          <a:xfrm>
            <a:off x="838200" y="365125"/>
            <a:ext cx="10515600" cy="558419"/>
          </a:xfrm>
        </p:spPr>
        <p:txBody>
          <a:bodyPr>
            <a:noAutofit/>
          </a:bodyPr>
          <a:lstStyle/>
          <a:p>
            <a:r>
              <a:rPr lang="en-US" sz="2800" dirty="0"/>
              <a:t>Conditioning Data</a:t>
            </a:r>
          </a:p>
        </p:txBody>
      </p:sp>
      <p:sp>
        <p:nvSpPr>
          <p:cNvPr id="3" name="Content Placeholder 2">
            <a:extLst>
              <a:ext uri="{FF2B5EF4-FFF2-40B4-BE49-F238E27FC236}">
                <a16:creationId xmlns:a16="http://schemas.microsoft.com/office/drawing/2014/main" id="{B7C6392F-1AB7-FF00-705F-CB2F9F146D73}"/>
              </a:ext>
            </a:extLst>
          </p:cNvPr>
          <p:cNvSpPr>
            <a:spLocks noGrp="1"/>
          </p:cNvSpPr>
          <p:nvPr>
            <p:ph idx="1"/>
          </p:nvPr>
        </p:nvSpPr>
        <p:spPr>
          <a:xfrm>
            <a:off x="838200" y="1024128"/>
            <a:ext cx="10515600" cy="5152835"/>
          </a:xfrm>
        </p:spPr>
        <p:txBody>
          <a:bodyPr>
            <a:normAutofit/>
          </a:bodyPr>
          <a:lstStyle/>
          <a:p>
            <a:pPr marL="342900" indent="-342900">
              <a:buFont typeface="+mj-lt"/>
              <a:buAutoNum type="arabicPeriod"/>
            </a:pPr>
            <a:r>
              <a:rPr lang="en-US" sz="1600" dirty="0"/>
              <a:t>Acquire all images</a:t>
            </a:r>
          </a:p>
          <a:p>
            <a:pPr marL="342900" indent="-342900">
              <a:buFont typeface="+mj-lt"/>
              <a:buAutoNum type="arabicPeriod"/>
            </a:pPr>
            <a:r>
              <a:rPr lang="en-US" sz="1600" dirty="0"/>
              <a:t>Use ashlar to fuse with the first cycle being #0 (autofluorescence)</a:t>
            </a:r>
          </a:p>
          <a:p>
            <a:pPr marL="342900" indent="-342900">
              <a:buFont typeface="+mj-lt"/>
              <a:buAutoNum type="arabicPeriod"/>
            </a:pPr>
            <a:r>
              <a:rPr lang="en-US" sz="1600" dirty="0"/>
              <a:t>Subtract autofluorescence from each corresponding channel from each cycle</a:t>
            </a:r>
          </a:p>
          <a:p>
            <a:pPr marL="342900" indent="-342900">
              <a:buFont typeface="+mj-lt"/>
              <a:buAutoNum type="arabicPeriod"/>
            </a:pPr>
            <a:r>
              <a:rPr lang="en-US" sz="1600" dirty="0"/>
              <a:t>Divide each channel by the std dev of corresponding autofluorescence image (all tiles combined)</a:t>
            </a:r>
          </a:p>
          <a:p>
            <a:pPr marL="342900" indent="-342900">
              <a:buFont typeface="+mj-lt"/>
              <a:buAutoNum type="arabicPeriod"/>
            </a:pPr>
            <a:r>
              <a:rPr lang="en-US" sz="1600" dirty="0"/>
              <a:t>Min max images to 99%ile for relative scale</a:t>
            </a:r>
          </a:p>
          <a:p>
            <a:pPr marL="342900" indent="-342900">
              <a:buFont typeface="+mj-lt"/>
              <a:buAutoNum type="arabicPeriod"/>
            </a:pPr>
            <a:endParaRPr lang="en-US" sz="1600" dirty="0"/>
          </a:p>
          <a:p>
            <a:pPr marL="342900" indent="-342900">
              <a:buFont typeface="+mj-lt"/>
              <a:buAutoNum type="arabicPeriod"/>
            </a:pPr>
            <a:endParaRPr lang="en-US" sz="1600" dirty="0"/>
          </a:p>
        </p:txBody>
      </p:sp>
    </p:spTree>
    <p:extLst>
      <p:ext uri="{BB962C8B-B14F-4D97-AF65-F5344CB8AC3E}">
        <p14:creationId xmlns:p14="http://schemas.microsoft.com/office/powerpoint/2010/main" val="290504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FA71-5B49-A32A-C3B5-193882625A69}"/>
              </a:ext>
            </a:extLst>
          </p:cNvPr>
          <p:cNvSpPr>
            <a:spLocks noGrp="1"/>
          </p:cNvSpPr>
          <p:nvPr>
            <p:ph type="title"/>
          </p:nvPr>
        </p:nvSpPr>
        <p:spPr>
          <a:xfrm>
            <a:off x="838200" y="365125"/>
            <a:ext cx="10515600" cy="585851"/>
          </a:xfrm>
        </p:spPr>
        <p:txBody>
          <a:bodyPr>
            <a:noAutofit/>
          </a:bodyPr>
          <a:lstStyle/>
          <a:p>
            <a:r>
              <a:rPr lang="en-US" sz="3200" dirty="0"/>
              <a:t>Future?</a:t>
            </a:r>
          </a:p>
        </p:txBody>
      </p:sp>
      <p:sp>
        <p:nvSpPr>
          <p:cNvPr id="3" name="Content Placeholder 2">
            <a:extLst>
              <a:ext uri="{FF2B5EF4-FFF2-40B4-BE49-F238E27FC236}">
                <a16:creationId xmlns:a16="http://schemas.microsoft.com/office/drawing/2014/main" id="{DA21DE5B-8C7A-DC9E-B381-2D7A1B4C2695}"/>
              </a:ext>
            </a:extLst>
          </p:cNvPr>
          <p:cNvSpPr>
            <a:spLocks noGrp="1"/>
          </p:cNvSpPr>
          <p:nvPr>
            <p:ph idx="1"/>
          </p:nvPr>
        </p:nvSpPr>
        <p:spPr>
          <a:xfrm>
            <a:off x="838200" y="1051560"/>
            <a:ext cx="10515600" cy="5125403"/>
          </a:xfrm>
        </p:spPr>
        <p:txBody>
          <a:bodyPr>
            <a:normAutofit/>
          </a:bodyPr>
          <a:lstStyle/>
          <a:p>
            <a:r>
              <a:rPr lang="en-US" sz="1600" dirty="0"/>
              <a:t>While enticing and theoretically powerful for channel (spectral) based classification in a non-AI approach (I see this as a big perk as it can more trusted and understood), seems to have weakness in spatial distributions within cells. This is overcome via the compartment metric, but even that isn’t combined into one score. </a:t>
            </a:r>
          </a:p>
          <a:p>
            <a:r>
              <a:rPr lang="en-US" sz="1600" dirty="0"/>
              <a:t>Is it possible to combine into a dual layer vector approach where two spectral vectors are used. One for spatial metrics and the other channel metrics? </a:t>
            </a:r>
          </a:p>
        </p:txBody>
      </p:sp>
    </p:spTree>
    <p:extLst>
      <p:ext uri="{BB962C8B-B14F-4D97-AF65-F5344CB8AC3E}">
        <p14:creationId xmlns:p14="http://schemas.microsoft.com/office/powerpoint/2010/main" val="218710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AdvTT3c2d9f11</vt:lpstr>
      <vt:lpstr>Aptos</vt:lpstr>
      <vt:lpstr>Aptos Display</vt:lpstr>
      <vt:lpstr>Arial</vt:lpstr>
      <vt:lpstr>Office Theme</vt:lpstr>
      <vt:lpstr>pSAM</vt:lpstr>
      <vt:lpstr>Notes</vt:lpstr>
      <vt:lpstr>Questions </vt:lpstr>
      <vt:lpstr>Conditioning Data</vt:lpstr>
      <vt:lpstr>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anderson</dc:creator>
  <cp:lastModifiedBy>michael anderson</cp:lastModifiedBy>
  <cp:revision>1</cp:revision>
  <dcterms:created xsi:type="dcterms:W3CDTF">2025-01-21T01:01:47Z</dcterms:created>
  <dcterms:modified xsi:type="dcterms:W3CDTF">2025-01-21T01:02:09Z</dcterms:modified>
</cp:coreProperties>
</file>