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2" r:id="rId5"/>
    <p:sldId id="261" r:id="rId6"/>
    <p:sldId id="263" r:id="rId7"/>
    <p:sldId id="258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2A80-0416-DBEE-2E15-BFC7A137D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9DE0C-E4FB-20F3-C9B9-732444524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7EE0B-E7E1-67AF-D41C-9F506002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8DB2A-2AC9-6C98-3EB0-651B5509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9077-B7C5-D7AC-A816-A7E32CA0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9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3F4A-AA57-EE0A-E76D-D3A44EC95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ED01D4-34DC-1037-B52B-52E7D19BA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640B-7D14-4F84-237F-C276AE89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D6330-0DF5-9A15-75B4-ABC491C29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4A04B-B435-9210-8A3A-A309C2F5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18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CF52D1-752D-0C73-097F-B154A4CB2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EDAC-FAA3-7DA3-A220-2C228509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3EFCC-89D1-4784-653C-3C558604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248F4-B11C-39DB-566B-AAF301E15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E9553-B3F8-2B0F-24DA-F289E4BF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798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3C72A-315F-4E81-A95B-A0969A841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1C308-7A9F-3CCD-3654-18FCE454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EE501-907C-0C47-F945-7F3BE0777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AEC12-F2C6-83F6-E95F-8B9B21CA9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F074D-276F-C4FD-A8CA-C9080FE1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811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4A65C-5406-7D0B-4254-5E247152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960F05-74F0-31CB-51FD-684855478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83A8-3706-1575-EB55-91E7C7882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C630C-CBE3-459D-3968-30FB3299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D9F11-8F9A-86CC-BB70-11F0D4F3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4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AB54-634F-365B-A43E-FA36F9E7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BDFCD-E5AB-4A0C-E408-06B868BDD0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DCF2D-E99C-88BF-1B97-CF80AFFAA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89C381-713B-52EF-11C3-CFEFE9473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A5F43-5A67-1C46-E2FB-0BA410454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C7E93-02E4-7524-4F36-4D44E3C5A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50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E0C62-5705-8DF3-FE52-7C6412FEF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3B90A-A35E-B9B5-14CB-CB1284E72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E79C8-0D9F-32A8-EDDC-0FA754626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4A6134-3A85-F9C1-5F5E-6361B014B0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A54ADD-B128-119F-AA04-0A2CBD227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C71857-F68D-C759-AF94-42CF17CC0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00B159-3A50-E8B5-50F7-E7BD1D8F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6D3FF5-E9FB-0798-BDD1-ABBE0C17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42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174B-7F06-0313-9E5E-07E0C4A06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B1F91-7DE9-D8EF-1F8E-B9CCEC1D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A6628-BE8E-B3AF-9847-922F010DA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290D9-34EF-0622-DBF0-E2F1D3AC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35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2352F8-E917-0755-0038-5FAD615A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2FABC-247E-64F4-DD48-666C1E245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305BE-F500-9900-5417-E52ADDB1F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B14F-8B18-1E7D-7DF8-509A52F1D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69436-E2D6-3A84-A950-B1B99DF4E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EAFA8B-9FEE-0EFC-198A-FD621E5F8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79DE37-1356-DD3D-73B7-34E7EF6C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434EB-55DF-A312-555D-642332E53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75F44-E63E-1594-A89D-DA532F52A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24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DB451-98B3-138A-8EDB-C304F9B9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21E89E-9FF5-BDC2-7C9C-92406F1C5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A4E0A-CDBB-62BD-6E12-E082F3978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BC8C2-F990-3E22-20A9-5B89BEC5D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91E415-96A4-1F4B-BF72-66CE625D2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1D8707-6AE8-7A45-376C-7BCA40BB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68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2473E7-1FD3-E972-0B6B-9FF2B741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03013-A7A4-1307-778A-27C260F98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5EA53-913B-2304-3A34-D1D4DA2CB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B02BA-C90C-4184-8557-9C6DCC483027}" type="datetimeFigureOut">
              <a:rPr lang="en-US" smtClean="0"/>
              <a:t>9/12/2022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207C-55F2-55FE-2A52-C71E5B1500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9F29D-A2A0-5938-FFA9-9A5E5B032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7D4DE-6AD0-4E8B-9E91-B1A00873A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23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876E-C620-510F-2004-F0E2A1985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569" y="811812"/>
            <a:ext cx="9144000" cy="1284407"/>
          </a:xfrm>
        </p:spPr>
        <p:txBody>
          <a:bodyPr>
            <a:normAutofit fontScale="90000"/>
          </a:bodyPr>
          <a:lstStyle/>
          <a:p>
            <a:r>
              <a:rPr lang="en-US" dirty="0"/>
              <a:t>Pressure Calculations for </a:t>
            </a:r>
            <a:r>
              <a:rPr lang="en-US" dirty="0" err="1"/>
              <a:t>AutoCIF</a:t>
            </a:r>
            <a:r>
              <a:rPr lang="en-US" dirty="0"/>
              <a:t> Micro-Fluidic Device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B93B6B-0E0B-47F7-434C-EFB1030AAD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6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AD47-50C1-54D6-9FEF-73E7CA617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5154"/>
          </a:xfrm>
        </p:spPr>
        <p:txBody>
          <a:bodyPr>
            <a:normAutofit fontScale="90000"/>
          </a:bodyPr>
          <a:lstStyle/>
          <a:p>
            <a:r>
              <a:rPr lang="en-US" dirty="0"/>
              <a:t>Microfluidic Chip </a:t>
            </a:r>
            <a:r>
              <a:rPr lang="en-US" dirty="0" err="1"/>
              <a:t>AutoCIF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10433-2CA5-3FB7-C6CA-39A7F848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138"/>
            <a:ext cx="3483634" cy="4351338"/>
          </a:xfrm>
        </p:spPr>
        <p:txBody>
          <a:bodyPr>
            <a:normAutofit/>
          </a:bodyPr>
          <a:lstStyle/>
          <a:p>
            <a:r>
              <a:rPr lang="en-US" sz="1200" dirty="0"/>
              <a:t>Use window dimensions from </a:t>
            </a:r>
            <a:r>
              <a:rPr lang="en-US" sz="1200" dirty="0" err="1"/>
              <a:t>GeoMx</a:t>
            </a:r>
            <a:r>
              <a:rPr lang="en-US" sz="1200" dirty="0"/>
              <a:t>® Digital Spatial Profiler</a:t>
            </a:r>
            <a:r>
              <a:rPr lang="en-US" sz="1800" dirty="0"/>
              <a:t> </a:t>
            </a:r>
          </a:p>
          <a:p>
            <a:r>
              <a:rPr lang="en-US" sz="1200" dirty="0"/>
              <a:t>Use extended channels as port canals to move ports away from window.</a:t>
            </a:r>
          </a:p>
          <a:p>
            <a:r>
              <a:rPr lang="en-US" sz="1200" dirty="0"/>
              <a:t>Main chamber slightly narrows to encourage bubbles to not stick</a:t>
            </a:r>
          </a:p>
          <a:p>
            <a:r>
              <a:rPr lang="en-US" sz="1200" dirty="0"/>
              <a:t>Ports funnel, remove sharp transitions and have rounded backs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942881E-C19D-7B8A-0BC0-A60FF87D41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533427"/>
              </p:ext>
            </p:extLst>
          </p:nvPr>
        </p:nvGraphicFramePr>
        <p:xfrm>
          <a:off x="6765829" y="146649"/>
          <a:ext cx="4587971" cy="24791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962760" imgH="3762360" progId="PBrush">
                  <p:embed/>
                </p:oleObj>
              </mc:Choice>
              <mc:Fallback>
                <p:oleObj name="Bitmap Image" r:id="rId2" imgW="6962760" imgH="3762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65829" y="146649"/>
                        <a:ext cx="4587971" cy="24791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CAB19F0-1064-6DBD-5FC2-66F00C7978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432656"/>
              </p:ext>
            </p:extLst>
          </p:nvPr>
        </p:nvGraphicFramePr>
        <p:xfrm>
          <a:off x="5975230" y="3429000"/>
          <a:ext cx="5618428" cy="25634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6095880" imgH="2781360" progId="PBrush">
                  <p:embed/>
                </p:oleObj>
              </mc:Choice>
              <mc:Fallback>
                <p:oleObj name="Bitmap Image" r:id="rId4" imgW="6095880" imgH="2781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75230" y="3429000"/>
                        <a:ext cx="5618428" cy="25634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0133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42E78-6B48-F82E-5337-F1409D2D2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2958"/>
          </a:xfrm>
        </p:spPr>
        <p:txBody>
          <a:bodyPr/>
          <a:lstStyle/>
          <a:p>
            <a:r>
              <a:rPr lang="en-US" dirty="0"/>
              <a:t>Block Hydraulic Resistant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4F1B41-B466-2F01-5BF7-A43AF1FE12FF}"/>
              </a:ext>
            </a:extLst>
          </p:cNvPr>
          <p:cNvSpPr/>
          <p:nvPr/>
        </p:nvSpPr>
        <p:spPr>
          <a:xfrm>
            <a:off x="8056801" y="4748555"/>
            <a:ext cx="2141964" cy="126949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Fluidic Chip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8038F60-DA43-24F0-16FB-D54AFFED7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3829861"/>
              </p:ext>
            </p:extLst>
          </p:nvPr>
        </p:nvGraphicFramePr>
        <p:xfrm>
          <a:off x="225435" y="1164565"/>
          <a:ext cx="1298303" cy="1702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000240" imgH="3933720" progId="PBrush">
                  <p:embed/>
                </p:oleObj>
              </mc:Choice>
              <mc:Fallback>
                <p:oleObj name="Bitmap Image" r:id="rId2" imgW="3000240" imgH="39337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5435" y="1164565"/>
                        <a:ext cx="1298303" cy="1702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3191B4F8-CBBF-D527-458D-E7D4C603AD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0940411"/>
              </p:ext>
            </p:extLst>
          </p:nvPr>
        </p:nvGraphicFramePr>
        <p:xfrm>
          <a:off x="2826517" y="1352849"/>
          <a:ext cx="1242045" cy="1513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914480" imgH="2333520" progId="PBrush">
                  <p:embed/>
                </p:oleObj>
              </mc:Choice>
              <mc:Fallback>
                <p:oleObj name="Bitmap Image" r:id="rId4" imgW="1914480" imgH="2333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6517" y="1352849"/>
                        <a:ext cx="1242045" cy="15139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0D6FEC4-BE93-3266-697B-8A78AC62CF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6789354"/>
              </p:ext>
            </p:extLst>
          </p:nvPr>
        </p:nvGraphicFramePr>
        <p:xfrm>
          <a:off x="5451592" y="1352849"/>
          <a:ext cx="1449318" cy="159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3191040" imgH="3514680" progId="PBrush">
                  <p:embed/>
                </p:oleObj>
              </mc:Choice>
              <mc:Fallback>
                <p:oleObj name="Bitmap Image" r:id="rId6" imgW="3191040" imgH="35146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1592" y="1352849"/>
                        <a:ext cx="1449318" cy="159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2C436C7-87AC-15A2-0039-B26359455A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6114733"/>
              </p:ext>
            </p:extLst>
          </p:nvPr>
        </p:nvGraphicFramePr>
        <p:xfrm>
          <a:off x="8056801" y="1358413"/>
          <a:ext cx="1941129" cy="17022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4334040" imgH="3800520" progId="PBrush">
                  <p:embed/>
                </p:oleObj>
              </mc:Choice>
              <mc:Fallback>
                <p:oleObj name="Bitmap Image" r:id="rId8" imgW="4334040" imgH="3800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56801" y="1358413"/>
                        <a:ext cx="1941129" cy="17022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63C35D82-A153-3BAD-BBD9-B61623A17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940879"/>
              </p:ext>
            </p:extLst>
          </p:nvPr>
        </p:nvGraphicFramePr>
        <p:xfrm>
          <a:off x="5047943" y="3777379"/>
          <a:ext cx="1048057" cy="2412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419120" imgH="3267000" progId="PBrush">
                  <p:embed/>
                </p:oleObj>
              </mc:Choice>
              <mc:Fallback>
                <p:oleObj name="Bitmap Image" r:id="rId10" imgW="1419120" imgH="326700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047943" y="3777379"/>
                        <a:ext cx="1048057" cy="2412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8">
            <a:extLst>
              <a:ext uri="{FF2B5EF4-FFF2-40B4-BE49-F238E27FC236}">
                <a16:creationId xmlns:a16="http://schemas.microsoft.com/office/drawing/2014/main" id="{D6A2762C-120B-01E8-8F7B-F709DCA8D2E8}"/>
              </a:ext>
            </a:extLst>
          </p:cNvPr>
          <p:cNvSpPr/>
          <p:nvPr/>
        </p:nvSpPr>
        <p:spPr>
          <a:xfrm>
            <a:off x="1667965" y="1968229"/>
            <a:ext cx="1014324" cy="94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0EFC7C-79B3-50FB-362C-684A71F4FC8C}"/>
              </a:ext>
            </a:extLst>
          </p:cNvPr>
          <p:cNvSpPr/>
          <p:nvPr/>
        </p:nvSpPr>
        <p:spPr>
          <a:xfrm>
            <a:off x="4252915" y="1968230"/>
            <a:ext cx="1014324" cy="19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76FA48-C3CE-74A2-23F5-99C4FF9BB3A4}"/>
              </a:ext>
            </a:extLst>
          </p:cNvPr>
          <p:cNvSpPr/>
          <p:nvPr/>
        </p:nvSpPr>
        <p:spPr>
          <a:xfrm>
            <a:off x="7042477" y="2037947"/>
            <a:ext cx="1014324" cy="1947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C38AA8-660E-3360-C7AA-ECE7F13FBCEF}"/>
              </a:ext>
            </a:extLst>
          </p:cNvPr>
          <p:cNvSpPr/>
          <p:nvPr/>
        </p:nvSpPr>
        <p:spPr>
          <a:xfrm rot="16200000">
            <a:off x="8660165" y="3836911"/>
            <a:ext cx="1014324" cy="115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B1313B9-EB24-329D-E1A3-DE8717EA97E8}"/>
              </a:ext>
            </a:extLst>
          </p:cNvPr>
          <p:cNvSpPr/>
          <p:nvPr/>
        </p:nvSpPr>
        <p:spPr>
          <a:xfrm>
            <a:off x="6569238" y="5137868"/>
            <a:ext cx="1014324" cy="360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D204A9-892A-0FDA-A89F-F72683A3681D}"/>
              </a:ext>
            </a:extLst>
          </p:cNvPr>
          <p:cNvSpPr txBox="1"/>
          <p:nvPr/>
        </p:nvSpPr>
        <p:spPr>
          <a:xfrm>
            <a:off x="1421850" y="1621766"/>
            <a:ext cx="1359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ID: 500um, L:20cm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EC4AD8-0D19-E66A-1EC2-A7C5CE8E7FD3}"/>
              </a:ext>
            </a:extLst>
          </p:cNvPr>
          <p:cNvSpPr txBox="1"/>
          <p:nvPr/>
        </p:nvSpPr>
        <p:spPr>
          <a:xfrm>
            <a:off x="4224232" y="1529432"/>
            <a:ext cx="1147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ID: 500um, L:100cm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34C715-558D-ED61-63BB-FAEA03B7A684}"/>
              </a:ext>
            </a:extLst>
          </p:cNvPr>
          <p:cNvSpPr txBox="1"/>
          <p:nvPr/>
        </p:nvSpPr>
        <p:spPr>
          <a:xfrm>
            <a:off x="7042476" y="1554009"/>
            <a:ext cx="10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ID: 500um, L:200cm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F91F4C-DD07-B969-1A46-18A8DB66C8D9}"/>
              </a:ext>
            </a:extLst>
          </p:cNvPr>
          <p:cNvSpPr txBox="1"/>
          <p:nvPr/>
        </p:nvSpPr>
        <p:spPr>
          <a:xfrm>
            <a:off x="8262508" y="3663911"/>
            <a:ext cx="10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ID: 500um, L:50cm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DF72B40-2443-1AC1-3548-1AB997CCD964}"/>
              </a:ext>
            </a:extLst>
          </p:cNvPr>
          <p:cNvSpPr txBox="1"/>
          <p:nvPr/>
        </p:nvSpPr>
        <p:spPr>
          <a:xfrm>
            <a:off x="6588421" y="4676203"/>
            <a:ext cx="1014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ID: 1600um, L:1000cm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AE7FFF1-8E5E-C223-A05A-2440D0749160}"/>
              </a:ext>
            </a:extLst>
          </p:cNvPr>
          <p:cNvSpPr txBox="1"/>
          <p:nvPr/>
        </p:nvSpPr>
        <p:spPr>
          <a:xfrm>
            <a:off x="1534261" y="224824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R1 =0.02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FAEC406-9492-6EC8-CE56-414A5E2DC926}"/>
              </a:ext>
            </a:extLst>
          </p:cNvPr>
          <p:cNvSpPr txBox="1"/>
          <p:nvPr/>
        </p:nvSpPr>
        <p:spPr>
          <a:xfrm>
            <a:off x="4336011" y="2245229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R2 =.11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F18570-23C2-64A4-2DDE-82B929239B5C}"/>
              </a:ext>
            </a:extLst>
          </p:cNvPr>
          <p:cNvSpPr txBox="1"/>
          <p:nvPr/>
        </p:nvSpPr>
        <p:spPr>
          <a:xfrm>
            <a:off x="6911433" y="2260567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R3 =.22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C99FBA-DD0D-DD7F-D115-877FE6FE6759}"/>
              </a:ext>
            </a:extLst>
          </p:cNvPr>
          <p:cNvSpPr txBox="1"/>
          <p:nvPr/>
        </p:nvSpPr>
        <p:spPr>
          <a:xfrm>
            <a:off x="9276833" y="3663911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R4 =0.05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A018BE0-8D2A-1BE8-DF7E-878AE4A308C1}"/>
              </a:ext>
            </a:extLst>
          </p:cNvPr>
          <p:cNvSpPr txBox="1"/>
          <p:nvPr/>
        </p:nvSpPr>
        <p:spPr>
          <a:xfrm>
            <a:off x="6540575" y="5590376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R5 =0.01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39AE45-85BE-7225-B123-13257C257AC0}"/>
              </a:ext>
            </a:extLst>
          </p:cNvPr>
          <p:cNvSpPr txBox="1"/>
          <p:nvPr/>
        </p:nvSpPr>
        <p:spPr>
          <a:xfrm>
            <a:off x="567379" y="5313377"/>
            <a:ext cx="3215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Resistance Units = [torr*min/</a:t>
            </a:r>
            <a:r>
              <a:rPr lang="en-US" dirty="0" err="1"/>
              <a:t>uL</a:t>
            </a:r>
            <a:r>
              <a:rPr lang="en-US" dirty="0"/>
              <a:t>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4CDEA14-DE17-63D3-88BB-BC429C91570C}"/>
              </a:ext>
            </a:extLst>
          </p:cNvPr>
          <p:cNvSpPr txBox="1"/>
          <p:nvPr/>
        </p:nvSpPr>
        <p:spPr>
          <a:xfrm>
            <a:off x="10209289" y="5176723"/>
            <a:ext cx="1346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R_Cell</a:t>
            </a:r>
            <a:r>
              <a:rPr lang="en-US" dirty="0"/>
              <a:t> =0.01</a:t>
            </a:r>
          </a:p>
        </p:txBody>
      </p:sp>
    </p:spTree>
    <p:extLst>
      <p:ext uri="{BB962C8B-B14F-4D97-AF65-F5344CB8AC3E}">
        <p14:creationId xmlns:p14="http://schemas.microsoft.com/office/powerpoint/2010/main" val="1739224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2167-275A-3AC1-930E-FDBB41A4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83" y="173486"/>
            <a:ext cx="10515600" cy="1015101"/>
          </a:xfrm>
        </p:spPr>
        <p:txBody>
          <a:bodyPr/>
          <a:lstStyle/>
          <a:p>
            <a:r>
              <a:rPr lang="en-US" dirty="0"/>
              <a:t>Equivalent Component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653AE-1C82-2AA1-0F49-9CD1C5214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683" y="1368425"/>
            <a:ext cx="10515600" cy="4351338"/>
          </a:xfrm>
        </p:spPr>
        <p:txBody>
          <a:bodyPr/>
          <a:lstStyle/>
          <a:p>
            <a:r>
              <a:rPr lang="en-US" dirty="0"/>
              <a:t>Pressure = Voltage</a:t>
            </a:r>
          </a:p>
          <a:p>
            <a:r>
              <a:rPr lang="en-US" dirty="0"/>
              <a:t>Flow Rate = Current</a:t>
            </a:r>
          </a:p>
          <a:p>
            <a:r>
              <a:rPr lang="en-US" dirty="0"/>
              <a:t>Tubing and Chambers Hydraulic resistance = resistors</a:t>
            </a:r>
          </a:p>
        </p:txBody>
      </p:sp>
    </p:spTree>
    <p:extLst>
      <p:ext uri="{BB962C8B-B14F-4D97-AF65-F5344CB8AC3E}">
        <p14:creationId xmlns:p14="http://schemas.microsoft.com/office/powerpoint/2010/main" val="686203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DA39D-55F5-8880-50DB-8A6D89C1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9" y="106334"/>
            <a:ext cx="10515600" cy="618286"/>
          </a:xfrm>
        </p:spPr>
        <p:txBody>
          <a:bodyPr>
            <a:normAutofit fontScale="90000"/>
          </a:bodyPr>
          <a:lstStyle/>
          <a:p>
            <a:r>
              <a:rPr lang="en-US" dirty="0"/>
              <a:t>Peristaltic Pump Equivalent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5C3AAE6-1420-1711-8540-9699DA8015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1867464"/>
              </p:ext>
            </p:extLst>
          </p:nvPr>
        </p:nvGraphicFramePr>
        <p:xfrm>
          <a:off x="1375823" y="1289560"/>
          <a:ext cx="7439025" cy="301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7439040" imgH="3019320" progId="PBrush">
                  <p:embed/>
                </p:oleObj>
              </mc:Choice>
              <mc:Fallback>
                <p:oleObj name="Bitmap Image" r:id="rId2" imgW="7439040" imgH="30193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75823" y="1289560"/>
                        <a:ext cx="7439025" cy="301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A2D4F2-2061-19AE-08A3-3C2F5F08FE1A}"/>
              </a:ext>
            </a:extLst>
          </p:cNvPr>
          <p:cNvSpPr txBox="1"/>
          <p:nvPr/>
        </p:nvSpPr>
        <p:spPr>
          <a:xfrm>
            <a:off x="431321" y="4934310"/>
            <a:ext cx="111798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While true, they are not perfect flow generators. If backpressure is low as compared to max pressure, then it is approximately a constant flow rate generator.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Given knowledge of absolute flow rates are not imperative in this operation, a 1</a:t>
            </a:r>
            <a:r>
              <a:rPr lang="en-US" baseline="30000" dirty="0"/>
              <a:t>st</a:t>
            </a:r>
            <a:r>
              <a:rPr lang="en-US" dirty="0"/>
              <a:t> order approx. is valid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Peristaltic pump equivalent electrical component is thus a constant current source PSU. </a:t>
            </a:r>
          </a:p>
        </p:txBody>
      </p:sp>
    </p:spTree>
    <p:extLst>
      <p:ext uri="{BB962C8B-B14F-4D97-AF65-F5344CB8AC3E}">
        <p14:creationId xmlns:p14="http://schemas.microsoft.com/office/powerpoint/2010/main" val="1564853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B3145-93EE-4FF6-EA46-1D894CDA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4166"/>
          </a:xfrm>
        </p:spPr>
        <p:txBody>
          <a:bodyPr>
            <a:normAutofit fontScale="90000"/>
          </a:bodyPr>
          <a:lstStyle/>
          <a:p>
            <a:r>
              <a:rPr lang="en-US" dirty="0"/>
              <a:t>Calculating Approximate PSI Max on pump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DD0CA-98BE-1EF5-E1EE-61A6F2768966}"/>
              </a:ext>
            </a:extLst>
          </p:cNvPr>
          <p:cNvSpPr txBox="1"/>
          <p:nvPr/>
        </p:nvSpPr>
        <p:spPr>
          <a:xfrm>
            <a:off x="767751" y="1509622"/>
            <a:ext cx="5719313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At 3200uL/min is about 1200 RPM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 currently run at 12V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Running Torque is then 0.06Nm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Drive axle = 5mm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Pump head = 23mm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Assuming friction and tube compression eat up 50% of the theoretical max torque and starting torque is 50% lower than stopping torque. Max torque = 0.015Nm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force at tubing = 1.3N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Back pressure force = </a:t>
            </a:r>
            <a:r>
              <a:rPr lang="en-US" sz="1400" dirty="0" err="1"/>
              <a:t>Back_Psi</a:t>
            </a:r>
            <a:r>
              <a:rPr lang="en-US" sz="1400" dirty="0"/>
              <a:t>*CSA(0.007) = .0014*</a:t>
            </a:r>
            <a:r>
              <a:rPr lang="en-US" sz="1400" dirty="0" err="1"/>
              <a:t>back_psi</a:t>
            </a:r>
            <a:r>
              <a:rPr lang="en-US" sz="1400" dirty="0"/>
              <a:t>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back pressure force = 1000psi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psi on </a:t>
            </a:r>
            <a:r>
              <a:rPr lang="en-US" sz="1400" dirty="0" err="1"/>
              <a:t>tygon</a:t>
            </a:r>
            <a:r>
              <a:rPr lang="en-US" sz="1400" dirty="0"/>
              <a:t> 1/16 tubing = 145psi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Max psi bubble trap = 30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Seems a lot high even though it makes sense.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1321DFB-C8A0-1A04-AB6F-213AD13A8C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8783013"/>
              </p:ext>
            </p:extLst>
          </p:nvPr>
        </p:nvGraphicFramePr>
        <p:xfrm>
          <a:off x="7610029" y="1371600"/>
          <a:ext cx="4581971" cy="50247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210360" imgH="6810480" progId="PBrush">
                  <p:embed/>
                </p:oleObj>
              </mc:Choice>
              <mc:Fallback>
                <p:oleObj name="Bitmap Image" r:id="rId2" imgW="6210360" imgH="68104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10029" y="1371600"/>
                        <a:ext cx="4581971" cy="50247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9826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07CB-D946-BBC2-D469-5ED21CFB9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92407"/>
          </a:xfrm>
        </p:spPr>
        <p:txBody>
          <a:bodyPr>
            <a:normAutofit fontScale="90000"/>
          </a:bodyPr>
          <a:lstStyle/>
          <a:p>
            <a:r>
              <a:rPr lang="en-US" dirty="0"/>
              <a:t>Electrical Equivalent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067F7-745B-C2CC-C46F-D632CB908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5453" y="5466752"/>
            <a:ext cx="10643558" cy="1033163"/>
          </a:xfrm>
        </p:spPr>
        <p:txBody>
          <a:bodyPr>
            <a:normAutofit/>
          </a:bodyPr>
          <a:lstStyle/>
          <a:p>
            <a:r>
              <a:rPr lang="en-US" sz="2000" dirty="0"/>
              <a:t>At 3.2mL/min flow rate, peak system pressure = 1344 torr and chamber peak pressure = 64 torr</a:t>
            </a:r>
          </a:p>
          <a:p>
            <a:r>
              <a:rPr lang="en-US" sz="2000" dirty="0"/>
              <a:t>At 1mL/min flow rate, peak system pressure = 420 torr and chamber peak pressure = 20 torr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4F8752-806E-9B94-434A-680863BC0E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546462"/>
              </p:ext>
            </p:extLst>
          </p:nvPr>
        </p:nvGraphicFramePr>
        <p:xfrm>
          <a:off x="1359140" y="2910187"/>
          <a:ext cx="8128000" cy="238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3839840" imgH="4067280" progId="PBrush">
                  <p:embed/>
                </p:oleObj>
              </mc:Choice>
              <mc:Fallback>
                <p:oleObj name="Bitmap Image" r:id="rId2" imgW="13839840" imgH="40672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59140" y="2910187"/>
                        <a:ext cx="8128000" cy="2389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E23794-ACF5-6CBC-358C-B4F33B808B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695436"/>
              </p:ext>
            </p:extLst>
          </p:nvPr>
        </p:nvGraphicFramePr>
        <p:xfrm>
          <a:off x="1359140" y="759785"/>
          <a:ext cx="8128000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3830480" imgH="3600360" progId="PBrush">
                  <p:embed/>
                </p:oleObj>
              </mc:Choice>
              <mc:Fallback>
                <p:oleObj name="Bitmap Image" r:id="rId4" imgW="13830480" imgH="360036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9140" y="759785"/>
                        <a:ext cx="8128000" cy="2116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12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D72DB-0CC8-DF40-3705-D9AFC0244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8671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performance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B4402-0BED-A1F9-9120-5D0153CA6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3358"/>
            <a:ext cx="10515600" cy="4753605"/>
          </a:xfrm>
        </p:spPr>
        <p:txBody>
          <a:bodyPr>
            <a:normAutofit/>
          </a:bodyPr>
          <a:lstStyle/>
          <a:p>
            <a:r>
              <a:rPr lang="en-US" sz="2000" dirty="0"/>
              <a:t>Tubing volume = 73uL. Chamber volume = 71uL. Lag time of type of fluid exchange is 144/3200 = 2.7 seconds</a:t>
            </a:r>
          </a:p>
          <a:p>
            <a:r>
              <a:rPr lang="en-US" sz="2000" dirty="0"/>
              <a:t>Tubing volume = 73uL. Chamber volume = 71uL. Lag time of type of fluid exchange is 144/1000 = 8.64 seconds</a:t>
            </a:r>
          </a:p>
          <a:p>
            <a:r>
              <a:rPr lang="en-US" sz="2000" dirty="0"/>
              <a:t>Peak pressure on pump at 3200uL/min = 26 PSI.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26948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425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Bitmap Image</vt:lpstr>
      <vt:lpstr>Pressure Calculations for AutoCIF Micro-Fluidic Device</vt:lpstr>
      <vt:lpstr>Microfluidic Chip AutoCIF</vt:lpstr>
      <vt:lpstr>Block Hydraulic Resistant Diagram</vt:lpstr>
      <vt:lpstr>Equivalent Component Model</vt:lpstr>
      <vt:lpstr>Peristaltic Pump Equivalent</vt:lpstr>
      <vt:lpstr>Calculating Approximate PSI Max on pump</vt:lpstr>
      <vt:lpstr>Electrical Equivalent Circuit</vt:lpstr>
      <vt:lpstr>Other performance features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Pressure Calculations for AutoCIF Micro-Fluidic Device</dc:title>
  <dc:creator>michael anderson</dc:creator>
  <cp:lastModifiedBy>michael anderson</cp:lastModifiedBy>
  <cp:revision>4</cp:revision>
  <dcterms:created xsi:type="dcterms:W3CDTF">2022-09-12T19:25:39Z</dcterms:created>
  <dcterms:modified xsi:type="dcterms:W3CDTF">2022-09-13T01:34:30Z</dcterms:modified>
</cp:coreProperties>
</file>