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6FAE-6050-0B22-0930-B6EE82F39F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2EE8A0-07EB-3EBF-9F81-560BB815A4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4843E0-1388-2261-44DA-55F8DBE68470}"/>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5" name="Footer Placeholder 4">
            <a:extLst>
              <a:ext uri="{FF2B5EF4-FFF2-40B4-BE49-F238E27FC236}">
                <a16:creationId xmlns:a16="http://schemas.microsoft.com/office/drawing/2014/main" id="{92B0CAA7-C236-5940-0CD7-336EFAF62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5FDA7-BC25-6475-96BE-7CA20A495035}"/>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301127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6044-1771-7854-F5BA-162C27872F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0093C-FD7F-B6D1-112F-FEFF1C449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F1311-EE6A-678D-974A-4AB640D1D569}"/>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5" name="Footer Placeholder 4">
            <a:extLst>
              <a:ext uri="{FF2B5EF4-FFF2-40B4-BE49-F238E27FC236}">
                <a16:creationId xmlns:a16="http://schemas.microsoft.com/office/drawing/2014/main" id="{2299C57F-C2E1-AE09-01C9-DE7DCD25D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D2212-A084-7207-958F-A1AB380FC11B}"/>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74835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8504EE-5B6E-CFFF-7F55-C8B904A197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AE88A4-80BB-CF51-AB16-53A688C44C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133B1-3484-B249-5DF2-BD05E6FCDC94}"/>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5" name="Footer Placeholder 4">
            <a:extLst>
              <a:ext uri="{FF2B5EF4-FFF2-40B4-BE49-F238E27FC236}">
                <a16:creationId xmlns:a16="http://schemas.microsoft.com/office/drawing/2014/main" id="{B94E822A-F779-2784-2540-8C808A323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219A9-6ECD-8C16-77DC-146433B985A1}"/>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3172372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876B-332F-50AA-1E19-24937EE2E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E663D5-5011-CD37-9D54-947B4E3E8A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D416F-B4E1-08D7-15ED-B9104FCA5B96}"/>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5" name="Footer Placeholder 4">
            <a:extLst>
              <a:ext uri="{FF2B5EF4-FFF2-40B4-BE49-F238E27FC236}">
                <a16:creationId xmlns:a16="http://schemas.microsoft.com/office/drawing/2014/main" id="{4C204332-7EAB-4ABC-47EE-5BCBC0CC8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2789D-A599-5DAB-39E5-25E14E90CA0D}"/>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97236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1C7C0-A0D8-2C69-F81A-8CF516C85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786121-4B70-7D06-9E10-1309158CD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F29C9-41C8-7217-29F2-24E5A1987FCF}"/>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5" name="Footer Placeholder 4">
            <a:extLst>
              <a:ext uri="{FF2B5EF4-FFF2-40B4-BE49-F238E27FC236}">
                <a16:creationId xmlns:a16="http://schemas.microsoft.com/office/drawing/2014/main" id="{47E2F97D-261A-9DFA-00FD-A7F2F8E14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195D8-05AA-E8A2-0DDF-67FE7550E2EF}"/>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169250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CF6B-2567-F1B4-D11C-553B48CB5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AB8B7-4CC1-7161-786C-059810BB2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1A031-81C3-ACAE-A946-90FF0194AB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50023-6D27-7906-6DE7-B7A0297B373F}"/>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6" name="Footer Placeholder 5">
            <a:extLst>
              <a:ext uri="{FF2B5EF4-FFF2-40B4-BE49-F238E27FC236}">
                <a16:creationId xmlns:a16="http://schemas.microsoft.com/office/drawing/2014/main" id="{2E9EDDBA-CA28-9A40-1F29-DC5FC6769A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6773FA-DCE2-E971-5DC6-212B3D44C5C5}"/>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24190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DADD-9413-2542-7FDB-558DD14E49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1BFA53-8CB8-88F2-1E93-A477A50AB6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3A75A1-B14D-B2A1-5F14-2244134485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C2E690-8229-0E9B-DA70-71ABD6873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674C72-179C-4923-2D5C-A1449C5347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32B6FC-8E99-1D81-A6F4-D980B53DD930}"/>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8" name="Footer Placeholder 7">
            <a:extLst>
              <a:ext uri="{FF2B5EF4-FFF2-40B4-BE49-F238E27FC236}">
                <a16:creationId xmlns:a16="http://schemas.microsoft.com/office/drawing/2014/main" id="{7156DD66-7124-4B67-9D48-BE2EFBB7F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F8EAA6-CF9D-ECAD-ACA0-E87526C4E019}"/>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375049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D847-51B0-E07E-8A71-45CC9C7723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5F02E5-83B5-319F-097C-0DB7085FC5F3}"/>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4" name="Footer Placeholder 3">
            <a:extLst>
              <a:ext uri="{FF2B5EF4-FFF2-40B4-BE49-F238E27FC236}">
                <a16:creationId xmlns:a16="http://schemas.microsoft.com/office/drawing/2014/main" id="{09E4F2E9-D85C-3818-A441-100E0EA49F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23AFC5-3698-1FD9-0E0A-F9DA17045240}"/>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118297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12BC82-6A4D-EC5D-9EEF-D0D9D1673D2C}"/>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3" name="Footer Placeholder 2">
            <a:extLst>
              <a:ext uri="{FF2B5EF4-FFF2-40B4-BE49-F238E27FC236}">
                <a16:creationId xmlns:a16="http://schemas.microsoft.com/office/drawing/2014/main" id="{DD3410F1-82A9-55CD-8863-A4F15E0CA8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8DC325-B5CF-CB0C-36F3-25D5D6B39067}"/>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369528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1131-AFD4-803F-94D1-AEC0ABF8F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8F8CB-165D-AA3F-E4FD-D1FC88D43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02FBEE-0F8F-2F62-B41B-617EA4CC1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E9F8B-4DA2-7019-161F-4C9DCCC709D0}"/>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6" name="Footer Placeholder 5">
            <a:extLst>
              <a:ext uri="{FF2B5EF4-FFF2-40B4-BE49-F238E27FC236}">
                <a16:creationId xmlns:a16="http://schemas.microsoft.com/office/drawing/2014/main" id="{6DDF7683-DD90-1C31-D9A9-0A8219941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065FA-ED15-2F87-7D10-B123D3ACC577}"/>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258687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213D8-260B-A9AE-596C-13F242281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F0666F-4D91-B743-D184-7678A62F80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5D4B93-096C-D614-9638-3493B05A0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AAFD8-0B72-83DE-768B-BA8EADAA4AC6}"/>
              </a:ext>
            </a:extLst>
          </p:cNvPr>
          <p:cNvSpPr>
            <a:spLocks noGrp="1"/>
          </p:cNvSpPr>
          <p:nvPr>
            <p:ph type="dt" sz="half" idx="10"/>
          </p:nvPr>
        </p:nvSpPr>
        <p:spPr/>
        <p:txBody>
          <a:bodyPr/>
          <a:lstStyle/>
          <a:p>
            <a:fld id="{21EE560A-DD2B-4247-A6B5-0119E139E5AC}" type="datetimeFigureOut">
              <a:rPr lang="en-US" smtClean="0"/>
              <a:t>2/21/2024</a:t>
            </a:fld>
            <a:endParaRPr lang="en-US"/>
          </a:p>
        </p:txBody>
      </p:sp>
      <p:sp>
        <p:nvSpPr>
          <p:cNvPr id="6" name="Footer Placeholder 5">
            <a:extLst>
              <a:ext uri="{FF2B5EF4-FFF2-40B4-BE49-F238E27FC236}">
                <a16:creationId xmlns:a16="http://schemas.microsoft.com/office/drawing/2014/main" id="{AF3077CC-9364-5FD6-923F-7E29D748D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68B0A-F465-C2AF-F82A-E4B5E870880E}"/>
              </a:ext>
            </a:extLst>
          </p:cNvPr>
          <p:cNvSpPr>
            <a:spLocks noGrp="1"/>
          </p:cNvSpPr>
          <p:nvPr>
            <p:ph type="sldNum" sz="quarter" idx="12"/>
          </p:nvPr>
        </p:nvSpPr>
        <p:spPr/>
        <p:txBody>
          <a:bodyPr/>
          <a:lstStyle/>
          <a:p>
            <a:fld id="{7B6A49AF-7DC9-4839-8552-4997B379B3F4}" type="slidenum">
              <a:rPr lang="en-US" smtClean="0"/>
              <a:t>‹#›</a:t>
            </a:fld>
            <a:endParaRPr lang="en-US"/>
          </a:p>
        </p:txBody>
      </p:sp>
    </p:spTree>
    <p:extLst>
      <p:ext uri="{BB962C8B-B14F-4D97-AF65-F5344CB8AC3E}">
        <p14:creationId xmlns:p14="http://schemas.microsoft.com/office/powerpoint/2010/main" val="3991037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DD2A8-954A-C17E-6CEA-C82606F10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13FCA8-E7EF-D5B4-4B0C-0EEC3CA53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94F99-7CBA-A196-247C-346B7145A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E560A-DD2B-4247-A6B5-0119E139E5AC}" type="datetimeFigureOut">
              <a:rPr lang="en-US" smtClean="0"/>
              <a:t>2/21/2024</a:t>
            </a:fld>
            <a:endParaRPr lang="en-US"/>
          </a:p>
        </p:txBody>
      </p:sp>
      <p:sp>
        <p:nvSpPr>
          <p:cNvPr id="5" name="Footer Placeholder 4">
            <a:extLst>
              <a:ext uri="{FF2B5EF4-FFF2-40B4-BE49-F238E27FC236}">
                <a16:creationId xmlns:a16="http://schemas.microsoft.com/office/drawing/2014/main" id="{566D8BE2-1879-A47B-CC4E-5F0B12BDB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A9410A-D6A3-DD0F-48FC-8C87E7537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6A49AF-7DC9-4839-8552-4997B379B3F4}" type="slidenum">
              <a:rPr lang="en-US" smtClean="0"/>
              <a:t>‹#›</a:t>
            </a:fld>
            <a:endParaRPr lang="en-US"/>
          </a:p>
        </p:txBody>
      </p:sp>
    </p:spTree>
    <p:extLst>
      <p:ext uri="{BB962C8B-B14F-4D97-AF65-F5344CB8AC3E}">
        <p14:creationId xmlns:p14="http://schemas.microsoft.com/office/powerpoint/2010/main" val="2220720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334C-8D37-DC88-C042-F9276C40FC61}"/>
              </a:ext>
            </a:extLst>
          </p:cNvPr>
          <p:cNvSpPr>
            <a:spLocks noGrp="1"/>
          </p:cNvSpPr>
          <p:nvPr>
            <p:ph type="ctrTitle"/>
          </p:nvPr>
        </p:nvSpPr>
        <p:spPr>
          <a:xfrm>
            <a:off x="1644770" y="647910"/>
            <a:ext cx="9144000" cy="1310286"/>
          </a:xfrm>
        </p:spPr>
        <p:txBody>
          <a:bodyPr>
            <a:normAutofit fontScale="90000"/>
          </a:bodyPr>
          <a:lstStyle/>
          <a:p>
            <a:r>
              <a:rPr lang="en-US" sz="4800" dirty="0"/>
              <a:t>1-16-2024 and</a:t>
            </a:r>
            <a:br>
              <a:rPr lang="en-US" sz="4800" dirty="0"/>
            </a:br>
            <a:r>
              <a:rPr lang="en-US" sz="4800" dirty="0"/>
              <a:t>2-20-2024</a:t>
            </a:r>
            <a:br>
              <a:rPr lang="en-US" sz="4800" dirty="0"/>
            </a:br>
            <a:r>
              <a:rPr lang="en-US" sz="4800" dirty="0"/>
              <a:t>Kinetics pH modulate and Temp</a:t>
            </a:r>
          </a:p>
        </p:txBody>
      </p:sp>
      <p:sp>
        <p:nvSpPr>
          <p:cNvPr id="3" name="Subtitle 2">
            <a:extLst>
              <a:ext uri="{FF2B5EF4-FFF2-40B4-BE49-F238E27FC236}">
                <a16:creationId xmlns:a16="http://schemas.microsoft.com/office/drawing/2014/main" id="{6CD1951C-83C0-B57F-F84C-D934DC6236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3473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38BD-0553-D4D0-6096-4F0844A12009}"/>
              </a:ext>
            </a:extLst>
          </p:cNvPr>
          <p:cNvSpPr>
            <a:spLocks noGrp="1"/>
          </p:cNvSpPr>
          <p:nvPr>
            <p:ph type="title"/>
          </p:nvPr>
        </p:nvSpPr>
        <p:spPr>
          <a:xfrm>
            <a:off x="838200" y="365125"/>
            <a:ext cx="10515600" cy="601033"/>
          </a:xfrm>
        </p:spPr>
        <p:txBody>
          <a:bodyPr>
            <a:noAutofit/>
          </a:bodyPr>
          <a:lstStyle/>
          <a:p>
            <a:r>
              <a:rPr lang="en-US" sz="3200" dirty="0"/>
              <a:t>Reagents</a:t>
            </a:r>
          </a:p>
        </p:txBody>
      </p:sp>
      <p:sp>
        <p:nvSpPr>
          <p:cNvPr id="3" name="Content Placeholder 2">
            <a:extLst>
              <a:ext uri="{FF2B5EF4-FFF2-40B4-BE49-F238E27FC236}">
                <a16:creationId xmlns:a16="http://schemas.microsoft.com/office/drawing/2014/main" id="{AE5F19C9-96F6-1C67-EED0-BD8F9D1A38EE}"/>
              </a:ext>
            </a:extLst>
          </p:cNvPr>
          <p:cNvSpPr>
            <a:spLocks noGrp="1"/>
          </p:cNvSpPr>
          <p:nvPr>
            <p:ph idx="1"/>
          </p:nvPr>
        </p:nvSpPr>
        <p:spPr>
          <a:xfrm>
            <a:off x="838200" y="966158"/>
            <a:ext cx="10515600" cy="5210805"/>
          </a:xfrm>
        </p:spPr>
        <p:txBody>
          <a:bodyPr>
            <a:normAutofit/>
          </a:bodyPr>
          <a:lstStyle/>
          <a:p>
            <a:r>
              <a:rPr lang="en-US" sz="1600" dirty="0"/>
              <a:t>2 buffers were used</a:t>
            </a:r>
          </a:p>
          <a:p>
            <a:r>
              <a:rPr lang="en-US" sz="1600" dirty="0"/>
              <a:t>Tris-HCl buffer: pH 7.8, 8.3, 9.0  (100mM strength modulated to 150mM ionic strength via NaCl and HCl to modulate pH)</a:t>
            </a:r>
          </a:p>
          <a:p>
            <a:r>
              <a:rPr lang="en-US" sz="1600" dirty="0"/>
              <a:t>Citrate-Phosphate buffer: pH 5.0 and 7.0 (100mM strength, blended close to desired points and finished off with NaOH. No NaCl added as both pHs were very close to 150mM as is for ionic strength). </a:t>
            </a:r>
          </a:p>
          <a:p>
            <a:r>
              <a:rPr lang="en-US" sz="1600" dirty="0"/>
              <a:t>Used program called </a:t>
            </a:r>
            <a:r>
              <a:rPr lang="en-US" sz="1600" dirty="0" err="1"/>
              <a:t>BufferMaker</a:t>
            </a:r>
            <a:r>
              <a:rPr lang="en-US" sz="1600" dirty="0"/>
              <a:t> to determine exact ionic strength for both buffers</a:t>
            </a:r>
          </a:p>
          <a:p>
            <a:r>
              <a:rPr lang="en-US" sz="1600" dirty="0"/>
              <a:t>0.1% triton X 100 (by volume) added to each buffer as well</a:t>
            </a:r>
          </a:p>
          <a:p>
            <a:r>
              <a:rPr lang="en-US" sz="1600" dirty="0"/>
              <a:t>1:1k dilution SMA-A488, 1:500 MUC2-A647</a:t>
            </a:r>
          </a:p>
          <a:p>
            <a:endParaRPr lang="en-US" sz="1600" dirty="0"/>
          </a:p>
          <a:p>
            <a:endParaRPr lang="en-US" sz="1600" dirty="0"/>
          </a:p>
          <a:p>
            <a:r>
              <a:rPr lang="en-US" sz="1600" dirty="0"/>
              <a:t>1-16-2024 = pH modulate experiments (pH 5,7,7.8, 8.3, 9)</a:t>
            </a:r>
          </a:p>
          <a:p>
            <a:r>
              <a:rPr lang="en-US" sz="1600" dirty="0"/>
              <a:t>2-20-2024 = temp modulate (pH 7)</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946886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EE5A-FF1F-86F9-3BF0-EA7DCBFE135D}"/>
              </a:ext>
            </a:extLst>
          </p:cNvPr>
          <p:cNvSpPr>
            <a:spLocks noGrp="1"/>
          </p:cNvSpPr>
          <p:nvPr>
            <p:ph type="title"/>
          </p:nvPr>
        </p:nvSpPr>
        <p:spPr>
          <a:xfrm>
            <a:off x="838200" y="365125"/>
            <a:ext cx="10515600" cy="713177"/>
          </a:xfrm>
        </p:spPr>
        <p:txBody>
          <a:bodyPr/>
          <a:lstStyle/>
          <a:p>
            <a:r>
              <a:rPr lang="en-US" dirty="0"/>
              <a:t>Protocol</a:t>
            </a:r>
          </a:p>
        </p:txBody>
      </p:sp>
      <p:sp>
        <p:nvSpPr>
          <p:cNvPr id="3" name="Content Placeholder 2">
            <a:extLst>
              <a:ext uri="{FF2B5EF4-FFF2-40B4-BE49-F238E27FC236}">
                <a16:creationId xmlns:a16="http://schemas.microsoft.com/office/drawing/2014/main" id="{4A0141DD-A81F-4B96-2A0B-C6E97BB644B4}"/>
              </a:ext>
            </a:extLst>
          </p:cNvPr>
          <p:cNvSpPr>
            <a:spLocks noGrp="1"/>
          </p:cNvSpPr>
          <p:nvPr>
            <p:ph idx="1"/>
          </p:nvPr>
        </p:nvSpPr>
        <p:spPr>
          <a:xfrm>
            <a:off x="838200" y="974786"/>
            <a:ext cx="10515600" cy="5796950"/>
          </a:xfrm>
        </p:spPr>
        <p:txBody>
          <a:bodyPr>
            <a:normAutofit/>
          </a:bodyPr>
          <a:lstStyle/>
          <a:p>
            <a:pPr marL="457200" indent="-457200">
              <a:buFont typeface="+mj-lt"/>
              <a:buAutoNum type="arabicPeriod"/>
            </a:pPr>
            <a:r>
              <a:rPr lang="en-US" sz="1600" dirty="0"/>
              <a:t>Load slide into </a:t>
            </a:r>
            <a:r>
              <a:rPr lang="en-US" sz="1600" dirty="0" err="1"/>
              <a:t>SpectrePlex</a:t>
            </a:r>
            <a:endParaRPr lang="en-US" sz="1600" dirty="0"/>
          </a:p>
          <a:p>
            <a:pPr marL="457200" indent="-457200">
              <a:buFont typeface="+mj-lt"/>
              <a:buAutoNum type="arabicPeriod"/>
            </a:pPr>
            <a:r>
              <a:rPr lang="en-US" sz="1600" dirty="0"/>
              <a:t>Find tissue and focus on autofluorescence in A488 channel</a:t>
            </a:r>
          </a:p>
          <a:p>
            <a:pPr marL="457200" indent="-457200">
              <a:buFont typeface="+mj-lt"/>
              <a:buAutoNum type="arabicPeriod"/>
            </a:pPr>
            <a:r>
              <a:rPr lang="en-US" sz="1600" dirty="0"/>
              <a:t>Load vial into </a:t>
            </a:r>
            <a:r>
              <a:rPr lang="en-US" sz="1600" dirty="0" err="1"/>
              <a:t>Elveflow</a:t>
            </a:r>
            <a:r>
              <a:rPr lang="en-US" sz="1600" dirty="0"/>
              <a:t> fluidics system</a:t>
            </a:r>
          </a:p>
          <a:p>
            <a:pPr marL="457200" indent="-457200">
              <a:buFont typeface="+mj-lt"/>
              <a:buAutoNum type="arabicPeriod"/>
            </a:pPr>
            <a:r>
              <a:rPr lang="en-US" sz="1600" dirty="0"/>
              <a:t>Run kinetics python program which in brief does (each loop is timed so its actually 2 min between images:</a:t>
            </a:r>
          </a:p>
          <a:p>
            <a:pPr marL="914400" lvl="1" indent="-457200">
              <a:buFont typeface="+mj-lt"/>
              <a:buAutoNum type="arabicPeriod"/>
            </a:pPr>
            <a:r>
              <a:rPr lang="en-US" sz="1200" dirty="0"/>
              <a:t>Take pre stain image (DAPI already on) in each channel</a:t>
            </a:r>
          </a:p>
          <a:p>
            <a:pPr marL="914400" lvl="1" indent="-457200">
              <a:buFont typeface="+mj-lt"/>
              <a:buAutoNum type="arabicPeriod"/>
            </a:pPr>
            <a:r>
              <a:rPr lang="en-US" sz="1200" dirty="0"/>
              <a:t>Flow stain onto slide</a:t>
            </a:r>
          </a:p>
          <a:p>
            <a:pPr marL="914400" lvl="1" indent="-457200">
              <a:buFont typeface="+mj-lt"/>
              <a:buAutoNum type="arabicPeriod"/>
            </a:pPr>
            <a:r>
              <a:rPr lang="en-US" sz="1200" dirty="0"/>
              <a:t>Focus on DAPI, spread to other channels via known offsets as auto focus</a:t>
            </a:r>
          </a:p>
          <a:p>
            <a:pPr marL="914400" lvl="1" indent="-457200">
              <a:buFont typeface="+mj-lt"/>
              <a:buAutoNum type="arabicPeriod"/>
            </a:pPr>
            <a:r>
              <a:rPr lang="en-US" sz="1200" dirty="0"/>
              <a:t>Take images</a:t>
            </a:r>
          </a:p>
          <a:p>
            <a:pPr marL="914400" lvl="1" indent="-457200">
              <a:buFont typeface="+mj-lt"/>
              <a:buAutoNum type="arabicPeriod"/>
            </a:pPr>
            <a:r>
              <a:rPr lang="en-US" sz="1200" dirty="0"/>
              <a:t>Repeat steps 3 and 4 every 2 minutes for 90 minutes</a:t>
            </a:r>
          </a:p>
          <a:p>
            <a:pPr marL="914400" lvl="1" indent="-457200">
              <a:buFont typeface="+mj-lt"/>
              <a:buAutoNum type="arabicPeriod"/>
            </a:pPr>
            <a:r>
              <a:rPr lang="en-US" sz="1200" dirty="0"/>
              <a:t>Fluidic system washes off stain and replaces with PBS</a:t>
            </a:r>
          </a:p>
          <a:p>
            <a:pPr marL="914400" lvl="1" indent="-457200">
              <a:buFont typeface="+mj-lt"/>
              <a:buAutoNum type="arabicPeriod"/>
            </a:pPr>
            <a:r>
              <a:rPr lang="en-US" sz="1200" dirty="0"/>
              <a:t>Image post wash with each channel</a:t>
            </a:r>
          </a:p>
          <a:p>
            <a:pPr marL="457200" indent="-457200">
              <a:buFont typeface="+mj-lt"/>
              <a:buAutoNum type="arabicPeriod"/>
            </a:pPr>
            <a:r>
              <a:rPr lang="en-US" sz="1600" dirty="0"/>
              <a:t>Analyze Kinetics</a:t>
            </a:r>
          </a:p>
          <a:p>
            <a:pPr marL="914400" lvl="1" indent="-457200">
              <a:buFont typeface="+mj-lt"/>
              <a:buAutoNum type="arabicPeriod"/>
            </a:pPr>
            <a:r>
              <a:rPr lang="en-US" sz="1200" dirty="0"/>
              <a:t>For stain mask by Otsu thresholding (post wash image) – (auto fluorescence image)</a:t>
            </a:r>
          </a:p>
          <a:p>
            <a:pPr marL="914400" lvl="1" indent="-457200">
              <a:buFont typeface="+mj-lt"/>
              <a:buAutoNum type="arabicPeriod"/>
            </a:pPr>
            <a:r>
              <a:rPr lang="en-US" sz="1200" dirty="0"/>
              <a:t>Star </a:t>
            </a:r>
            <a:r>
              <a:rPr lang="en-US" sz="1200" dirty="0" err="1"/>
              <a:t>dist</a:t>
            </a:r>
            <a:r>
              <a:rPr lang="en-US" sz="1200" dirty="0"/>
              <a:t> segments nuclei and use disk footprint of 70 to dilate it out to make tissue mask</a:t>
            </a:r>
          </a:p>
          <a:p>
            <a:pPr marL="914400" lvl="1" indent="-457200">
              <a:buFont typeface="+mj-lt"/>
              <a:buAutoNum type="arabicPeriod"/>
            </a:pPr>
            <a:r>
              <a:rPr lang="en-US" sz="1200" dirty="0"/>
              <a:t>Non antigen mask is in verse stain mask * tissue mask</a:t>
            </a:r>
          </a:p>
          <a:p>
            <a:pPr marL="914400" lvl="1" indent="-457200">
              <a:buFont typeface="+mj-lt"/>
              <a:buAutoNum type="arabicPeriod"/>
            </a:pPr>
            <a:r>
              <a:rPr lang="en-US" sz="1200" dirty="0"/>
              <a:t>Slide mask is inverse tissue mask</a:t>
            </a:r>
          </a:p>
          <a:p>
            <a:pPr marL="914400" lvl="1" indent="-457200">
              <a:buFont typeface="+mj-lt"/>
              <a:buAutoNum type="arabicPeriod"/>
            </a:pPr>
            <a:r>
              <a:rPr lang="en-US" sz="1200" dirty="0"/>
              <a:t>Take average per pixel (kinetic stack – auto fluorescence) * stain mask</a:t>
            </a:r>
          </a:p>
          <a:p>
            <a:pPr marL="914400" lvl="1" indent="-457200">
              <a:buFont typeface="+mj-lt"/>
              <a:buAutoNum type="arabicPeriod"/>
            </a:pPr>
            <a:r>
              <a:rPr lang="en-US" sz="1200" dirty="0"/>
              <a:t>Zero out to normalize at time = 0</a:t>
            </a:r>
          </a:p>
          <a:p>
            <a:pPr marL="914400" lvl="1" indent="-457200">
              <a:buFont typeface="+mj-lt"/>
              <a:buAutoNum type="arabicPeriod"/>
            </a:pPr>
            <a:r>
              <a:rPr lang="en-US" sz="1200" dirty="0"/>
              <a:t>Plot average per pixel vs time for staining kinetics</a:t>
            </a:r>
          </a:p>
          <a:p>
            <a:pPr marL="914400" lvl="1" indent="-457200">
              <a:buFont typeface="+mj-lt"/>
              <a:buAutoNum type="arabicPeriod"/>
            </a:pPr>
            <a:r>
              <a:rPr lang="en-US" sz="1200" dirty="0"/>
              <a:t>Fit with plateau (1- exp(-k*time)) model equation and find half time</a:t>
            </a:r>
          </a:p>
          <a:p>
            <a:pPr marL="914400" lvl="1" indent="-457200">
              <a:buFont typeface="+mj-lt"/>
              <a:buAutoNum type="arabicPeriod"/>
            </a:pPr>
            <a:endParaRPr lang="en-US" sz="1200" dirty="0"/>
          </a:p>
          <a:p>
            <a:pPr marL="914400" lvl="1" indent="-457200">
              <a:buFont typeface="+mj-lt"/>
              <a:buAutoNum type="arabicPeriod"/>
            </a:pPr>
            <a:endParaRPr lang="en-US" sz="1200" dirty="0"/>
          </a:p>
        </p:txBody>
      </p:sp>
    </p:spTree>
    <p:extLst>
      <p:ext uri="{BB962C8B-B14F-4D97-AF65-F5344CB8AC3E}">
        <p14:creationId xmlns:p14="http://schemas.microsoft.com/office/powerpoint/2010/main" val="309644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CC8A-51BC-7032-5345-4C83B36B6C81}"/>
              </a:ext>
            </a:extLst>
          </p:cNvPr>
          <p:cNvSpPr>
            <a:spLocks noGrp="1"/>
          </p:cNvSpPr>
          <p:nvPr>
            <p:ph type="title"/>
          </p:nvPr>
        </p:nvSpPr>
        <p:spPr>
          <a:xfrm>
            <a:off x="760563" y="123587"/>
            <a:ext cx="10515600" cy="730430"/>
          </a:xfrm>
        </p:spPr>
        <p:txBody>
          <a:bodyPr/>
          <a:lstStyle/>
          <a:p>
            <a:r>
              <a:rPr lang="en-US" dirty="0"/>
              <a:t>Notes</a:t>
            </a:r>
          </a:p>
        </p:txBody>
      </p:sp>
      <p:sp>
        <p:nvSpPr>
          <p:cNvPr id="3" name="Content Placeholder 2">
            <a:extLst>
              <a:ext uri="{FF2B5EF4-FFF2-40B4-BE49-F238E27FC236}">
                <a16:creationId xmlns:a16="http://schemas.microsoft.com/office/drawing/2014/main" id="{42328E6A-40D6-6ADF-5FAB-CF648D0807BB}"/>
              </a:ext>
            </a:extLst>
          </p:cNvPr>
          <p:cNvSpPr>
            <a:spLocks noGrp="1"/>
          </p:cNvSpPr>
          <p:nvPr>
            <p:ph idx="1"/>
          </p:nvPr>
        </p:nvSpPr>
        <p:spPr>
          <a:xfrm>
            <a:off x="838200" y="957532"/>
            <a:ext cx="10515600" cy="5219431"/>
          </a:xfrm>
        </p:spPr>
        <p:txBody>
          <a:bodyPr/>
          <a:lstStyle/>
          <a:p>
            <a:r>
              <a:rPr lang="en-US" sz="2000" dirty="0"/>
              <a:t>Used healthy tissue</a:t>
            </a:r>
          </a:p>
          <a:p>
            <a:r>
              <a:rPr lang="en-US" sz="2000" dirty="0"/>
              <a:t>For heater experiment, same exact antibodies, and pH 7.0 buffer were used. Later date though and slightly different illumination setup than the pH modulation part. Pre heated to 32C and finished experiment at 36C as measured with infrared thermometer in window opening. </a:t>
            </a:r>
          </a:p>
          <a:p>
            <a:r>
              <a:rPr lang="en-US" sz="2000" dirty="0"/>
              <a:t>Heater is an embedded custom device that drives to 60C, but cannot putout enough heat o achieve that so it constantly runs and typically planes out around mid to upper 30s Celsius</a:t>
            </a:r>
          </a:p>
          <a:p>
            <a:r>
              <a:rPr lang="en-US" sz="2000" dirty="0"/>
              <a:t>Room temp was 16C (that counts for all pH experiments as well)</a:t>
            </a:r>
          </a:p>
          <a:p>
            <a:r>
              <a:rPr lang="en-US" sz="2000" dirty="0"/>
              <a:t>Fixed exposure times of 200ms for A488 and 75ms for A647. 90% light power for each with a spectra III from </a:t>
            </a:r>
            <a:r>
              <a:rPr lang="en-US" sz="2000" dirty="0" err="1"/>
              <a:t>lumencor</a:t>
            </a:r>
            <a:r>
              <a:rPr lang="en-US" sz="2000" dirty="0"/>
              <a:t>. </a:t>
            </a:r>
          </a:p>
          <a:p>
            <a:endParaRPr lang="en-US" dirty="0"/>
          </a:p>
        </p:txBody>
      </p:sp>
    </p:spTree>
    <p:extLst>
      <p:ext uri="{BB962C8B-B14F-4D97-AF65-F5344CB8AC3E}">
        <p14:creationId xmlns:p14="http://schemas.microsoft.com/office/powerpoint/2010/main" val="717768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457</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1-16-2024 and 2-20-2024 Kinetics pH modulate and Temp</vt:lpstr>
      <vt:lpstr>Reagents</vt:lpstr>
      <vt:lpstr>Protocol</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1-16-2024 and 2-20-2024 Kinetics pH modulate and Temp</dc:title>
  <dc:creator>michael anderson</dc:creator>
  <cp:lastModifiedBy>michael anderson</cp:lastModifiedBy>
  <cp:revision>8</cp:revision>
  <dcterms:created xsi:type="dcterms:W3CDTF">2024-02-21T18:48:55Z</dcterms:created>
  <dcterms:modified xsi:type="dcterms:W3CDTF">2024-02-21T19:09:47Z</dcterms:modified>
</cp:coreProperties>
</file>