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304"/>
    <a:srgbClr val="F01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668F8-C1B8-4E92-A61D-B19AEC228865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14519-1592-402B-896B-480ECEC00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7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485-205D-4309-3FC5-49D353D8C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DD0F-6815-088F-1BFF-D81EA7B92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B1F9-0AD1-85EB-3913-459B5979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5085-C086-A2B5-B655-8EB68641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734CC-9BC9-0939-5997-B6050F4C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7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BD62-F776-17FC-7B8F-5BF5F627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D22-A921-8BC6-8B2C-269982402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7DA8B-ADDE-4476-4762-5BE4A224B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7F05C-DE0B-D07B-CA26-36ED42B2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53148-934F-1ECF-DB6D-CBC909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1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B8F45-FB76-6344-F7B8-4C0FCA95F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BBD54-B3E8-3F2A-601F-45BF7740D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EEF64-5D4A-1E7C-AC08-E58D0E1AD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A9561-14E5-D03C-6D74-2740B7CC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27C4A-D057-0245-DB67-BB0231C2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EAD6-34C8-8954-68C0-DA127184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C0B02-1180-AA86-C0DB-1AC7C1548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4CC55-64AF-D185-B565-E97F2E69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1169-AC2B-CAE0-B90F-8A996C24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9664A-90B9-A5ED-9DB9-86CBD566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7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768-93BD-0F25-F807-EA48DCC0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E39A8-F48A-0F2D-B20C-79951DC1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79F77-DD76-2355-6C0C-CF9F9F346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19B7E-7A8F-FE31-15C6-02672EFF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2EB9E-A329-8239-74F7-93A54DC0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789D-BB5F-2298-4869-E23624BB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F29B-6C47-53CE-833E-D2A7B7872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B0DD1-4FD5-D114-7A1B-A2867180E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29C9-B2D7-1F4E-D628-5FE6E211C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B3701-CB58-84F0-EA52-43D807C5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DCACB-2567-7C21-E995-E6BEA1A4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3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B484-2D15-263C-0B07-5C11B3D0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E102E-0C74-9961-A961-41A3EE732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4F94B-E571-934A-2BF9-E135978E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44FD8A-3CDA-6637-7487-66BF313DB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941C8-66DA-7BFF-1ED6-E91AA7F68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0201A-3CB3-09A5-7D41-C20442542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0FE3E-CAF6-9745-96D0-68386A23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361CE-5742-3BA9-D6F3-62355456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82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6182-17DE-0B82-4F6B-22841050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03E7C-D5A5-5A33-A8D2-A7225DF2C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C4DDD-E759-0311-4A1F-D5F37AF52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D2979-16C2-B8EC-6A63-EC1B3428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3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A1B3C3-6F73-2CCA-5015-A21514078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11911-02AF-6C00-D444-D06E81B8D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12917-5610-0D71-4857-BA83FF60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1294-0BDE-03EF-F667-EA7EE0DB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2C951-8335-73F8-1342-E48A8F11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CEBF2-4096-F8BA-533A-E19E379C1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B776A-53E8-1808-C298-C81E9865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42B3A-25C9-9B0D-0C3B-3314BABC3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3248B-E8D5-D371-769B-6C3EDAA2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9437F-19AF-D605-160C-4E319097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6947A6-B2CA-FB2D-12DD-32E44CA9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35002-5D24-EBCF-CC34-ED128400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473BD-6BDA-6811-F119-5BF7E9B2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132E9-95A9-60D7-4CBE-01E521C0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4B773-0501-8EA7-62E8-36495E09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A218C-0BAC-30E6-AFB6-E08181BE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A700A-FA4B-F788-CA85-4DB7F647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B7F1-3DF1-7586-A1E6-9F8678BB0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0FD56-0FE9-4558-826D-A8FEA663D5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E9B69-BD1B-B5AD-D2F7-FECED0C2D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C63C6-58FC-2F6A-80CA-3423FA61F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730F-C64E-4592-9C5F-69C4EE70E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7655E-2B79-BCE4-6F5D-DF882CDDB8C4}"/>
              </a:ext>
            </a:extLst>
          </p:cNvPr>
          <p:cNvSpPr txBox="1"/>
          <p:nvPr/>
        </p:nvSpPr>
        <p:spPr>
          <a:xfrm>
            <a:off x="2139351" y="1147313"/>
            <a:ext cx="635834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system blow up CAD drawing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 everything well in chamber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heating element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Annotated diagrams/images for each claim point in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April 25th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7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A210B-6E40-A7ED-8987-D402551A7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8ED20-26F7-72F3-0C0C-E67A1BD6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A9971-6687-1DF8-B91B-4B6D0284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53" y="438499"/>
            <a:ext cx="8519574" cy="621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7742A7-3575-6750-2036-5CEB40C52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62" y="21566"/>
            <a:ext cx="52472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7090B8-A9CC-A352-F1B6-547A996382E6}"/>
              </a:ext>
            </a:extLst>
          </p:cNvPr>
          <p:cNvSpPr txBox="1"/>
          <p:nvPr/>
        </p:nvSpPr>
        <p:spPr>
          <a:xfrm>
            <a:off x="6625087" y="207034"/>
            <a:ext cx="2561086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3D Printed Pressure Plate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D9E5F7-5656-222E-57B8-8B1BBC470A19}"/>
              </a:ext>
            </a:extLst>
          </p:cNvPr>
          <p:cNvCxnSpPr>
            <a:stCxn id="6" idx="1"/>
          </p:cNvCxnSpPr>
          <p:nvPr/>
        </p:nvCxnSpPr>
        <p:spPr>
          <a:xfrm flipH="1">
            <a:off x="5144655" y="391700"/>
            <a:ext cx="14804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F957DC-41C9-60BA-F799-C1EB95F49D71}"/>
              </a:ext>
            </a:extLst>
          </p:cNvPr>
          <p:cNvSpPr txBox="1"/>
          <p:nvPr/>
        </p:nvSpPr>
        <p:spPr>
          <a:xfrm>
            <a:off x="6625087" y="577168"/>
            <a:ext cx="345254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Embedded Magnets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4F3609-2BE6-6137-D169-0106D2204CF4}"/>
              </a:ext>
            </a:extLst>
          </p:cNvPr>
          <p:cNvCxnSpPr>
            <a:cxnSpLocks/>
          </p:cNvCxnSpPr>
          <p:nvPr/>
        </p:nvCxnSpPr>
        <p:spPr>
          <a:xfrm flipH="1">
            <a:off x="5015345" y="761834"/>
            <a:ext cx="1609742" cy="5404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EDF4E61-773C-7D89-5FCA-82E28CE551DA}"/>
              </a:ext>
            </a:extLst>
          </p:cNvPr>
          <p:cNvSpPr txBox="1"/>
          <p:nvPr/>
        </p:nvSpPr>
        <p:spPr>
          <a:xfrm>
            <a:off x="6629220" y="1302327"/>
            <a:ext cx="2403030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Invisi</a:t>
            </a:r>
            <a:r>
              <a:rPr lang="en-US" dirty="0"/>
              <a:t>-Slip Fluidic Device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5950F-7D8F-BA13-EB7F-9311E3393F65}"/>
              </a:ext>
            </a:extLst>
          </p:cNvPr>
          <p:cNvCxnSpPr>
            <a:cxnSpLocks/>
          </p:cNvCxnSpPr>
          <p:nvPr/>
        </p:nvCxnSpPr>
        <p:spPr>
          <a:xfrm flipH="1">
            <a:off x="5144655" y="1486993"/>
            <a:ext cx="1480432" cy="10166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670A17A-74F3-6C6A-6146-8B5D4AF3F1CE}"/>
              </a:ext>
            </a:extLst>
          </p:cNvPr>
          <p:cNvSpPr txBox="1"/>
          <p:nvPr/>
        </p:nvSpPr>
        <p:spPr>
          <a:xfrm>
            <a:off x="6698492" y="1842820"/>
            <a:ext cx="117532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Glass Slide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55DC56-1522-7206-3DB0-80A4223B857C}"/>
              </a:ext>
            </a:extLst>
          </p:cNvPr>
          <p:cNvCxnSpPr>
            <a:cxnSpLocks/>
          </p:cNvCxnSpPr>
          <p:nvPr/>
        </p:nvCxnSpPr>
        <p:spPr>
          <a:xfrm flipH="1">
            <a:off x="5144655" y="2027486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FB2801-13A5-4834-47C1-1730508A98AB}"/>
              </a:ext>
            </a:extLst>
          </p:cNvPr>
          <p:cNvSpPr txBox="1"/>
          <p:nvPr/>
        </p:nvSpPr>
        <p:spPr>
          <a:xfrm>
            <a:off x="6708002" y="2383313"/>
            <a:ext cx="335848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Maxi-Black Antireflective Material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54F4B7-9753-697C-1060-55FBC5872C1E}"/>
              </a:ext>
            </a:extLst>
          </p:cNvPr>
          <p:cNvCxnSpPr>
            <a:cxnSpLocks/>
          </p:cNvCxnSpPr>
          <p:nvPr/>
        </p:nvCxnSpPr>
        <p:spPr>
          <a:xfrm flipH="1">
            <a:off x="5135145" y="2567979"/>
            <a:ext cx="15633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F95334-A13B-ECEA-C858-45065A3501EB}"/>
              </a:ext>
            </a:extLst>
          </p:cNvPr>
          <p:cNvSpPr txBox="1"/>
          <p:nvPr/>
        </p:nvSpPr>
        <p:spPr>
          <a:xfrm>
            <a:off x="6708002" y="2923458"/>
            <a:ext cx="3160352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Hard Setting Potting Compound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332677-E9F3-810A-6604-AF537D7E9998}"/>
              </a:ext>
            </a:extLst>
          </p:cNvPr>
          <p:cNvCxnSpPr>
            <a:cxnSpLocks/>
          </p:cNvCxnSpPr>
          <p:nvPr/>
        </p:nvCxnSpPr>
        <p:spPr>
          <a:xfrm flipH="1" flipV="1">
            <a:off x="5135145" y="3001818"/>
            <a:ext cx="1572857" cy="106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3B1A709-9D50-3AE9-EF62-AE888D1EAC55}"/>
              </a:ext>
            </a:extLst>
          </p:cNvPr>
          <p:cNvSpPr txBox="1"/>
          <p:nvPr/>
        </p:nvSpPr>
        <p:spPr>
          <a:xfrm>
            <a:off x="6680399" y="3380545"/>
            <a:ext cx="5511601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ositive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emperature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oefficient</a:t>
            </a:r>
            <a:r>
              <a:rPr lang="en-US" dirty="0"/>
              <a:t> (PTC) Heating Element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ED829AE-931D-8B98-EA44-EE48E662AFE6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338054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7B4F83-45AC-2FAD-2966-EA9FFD2693D3}"/>
              </a:ext>
            </a:extLst>
          </p:cNvPr>
          <p:cNvSpPr txBox="1"/>
          <p:nvPr/>
        </p:nvSpPr>
        <p:spPr>
          <a:xfrm>
            <a:off x="6680781" y="3837632"/>
            <a:ext cx="413651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Pressure Plate Chamber Mount Magnetics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873F2D7-4EEF-C8DA-0CCE-BD5E8F999288}"/>
              </a:ext>
            </a:extLst>
          </p:cNvPr>
          <p:cNvCxnSpPr>
            <a:cxnSpLocks/>
          </p:cNvCxnSpPr>
          <p:nvPr/>
        </p:nvCxnSpPr>
        <p:spPr>
          <a:xfrm flipH="1">
            <a:off x="4886036" y="4027997"/>
            <a:ext cx="1794363" cy="729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4C1954-B182-E663-72B2-EC8706140D9E}"/>
              </a:ext>
            </a:extLst>
          </p:cNvPr>
          <p:cNvSpPr txBox="1"/>
          <p:nvPr/>
        </p:nvSpPr>
        <p:spPr>
          <a:xfrm>
            <a:off x="6680781" y="4294719"/>
            <a:ext cx="3536609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Fluidic Device Stabilization Magnets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A0802F3-BB14-70BE-3877-0498B95A54AE}"/>
              </a:ext>
            </a:extLst>
          </p:cNvPr>
          <p:cNvCxnSpPr>
            <a:cxnSpLocks/>
          </p:cNvCxnSpPr>
          <p:nvPr/>
        </p:nvCxnSpPr>
        <p:spPr>
          <a:xfrm flipH="1" flipV="1">
            <a:off x="4729018" y="4379065"/>
            <a:ext cx="1951381" cy="91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A06274D-6AD9-93AF-A5F0-B63EEC81BC53}"/>
              </a:ext>
            </a:extLst>
          </p:cNvPr>
          <p:cNvSpPr txBox="1"/>
          <p:nvPr/>
        </p:nvSpPr>
        <p:spPr>
          <a:xfrm>
            <a:off x="6708002" y="4774525"/>
            <a:ext cx="2094035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3D printed Chamber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3648C4-B8C3-8863-C21C-1BD0A36F9C71}"/>
              </a:ext>
            </a:extLst>
          </p:cNvPr>
          <p:cNvCxnSpPr>
            <a:cxnSpLocks/>
          </p:cNvCxnSpPr>
          <p:nvPr/>
        </p:nvCxnSpPr>
        <p:spPr>
          <a:xfrm flipH="1" flipV="1">
            <a:off x="5052343" y="4774525"/>
            <a:ext cx="1665055" cy="2035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AADD0B5-3051-82E3-7FD0-CF80F38334AD}"/>
              </a:ext>
            </a:extLst>
          </p:cNvPr>
          <p:cNvSpPr txBox="1"/>
          <p:nvPr/>
        </p:nvSpPr>
        <p:spPr>
          <a:xfrm>
            <a:off x="6730102" y="5254144"/>
            <a:ext cx="304410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M6 Mounting Machine Screws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2F23A3-D45A-9538-6CF1-90562A706912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798343" y="5319140"/>
            <a:ext cx="1931759" cy="1196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1DF849C-0180-0220-139E-4FC7FC68201B}"/>
              </a:ext>
            </a:extLst>
          </p:cNvPr>
          <p:cNvSpPr txBox="1"/>
          <p:nvPr/>
        </p:nvSpPr>
        <p:spPr>
          <a:xfrm>
            <a:off x="6766126" y="5814590"/>
            <a:ext cx="104554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Tilt Stage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AB0EC2-AB9E-6D56-51A4-FF3369B0DDBB}"/>
              </a:ext>
            </a:extLst>
          </p:cNvPr>
          <p:cNvCxnSpPr>
            <a:cxnSpLocks/>
          </p:cNvCxnSpPr>
          <p:nvPr/>
        </p:nvCxnSpPr>
        <p:spPr>
          <a:xfrm flipH="1" flipV="1">
            <a:off x="5015345" y="5964526"/>
            <a:ext cx="1743510" cy="715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78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Single Corner Rounded 65">
            <a:extLst>
              <a:ext uri="{FF2B5EF4-FFF2-40B4-BE49-F238E27FC236}">
                <a16:creationId xmlns:a16="http://schemas.microsoft.com/office/drawing/2014/main" id="{3279F07F-11B2-01B2-D12E-630E29625AD4}"/>
              </a:ext>
            </a:extLst>
          </p:cNvPr>
          <p:cNvSpPr/>
          <p:nvPr/>
        </p:nvSpPr>
        <p:spPr>
          <a:xfrm>
            <a:off x="1708456" y="1821262"/>
            <a:ext cx="8608736" cy="1645577"/>
          </a:xfrm>
          <a:prstGeom prst="round1Rect">
            <a:avLst/>
          </a:prstGeom>
          <a:solidFill>
            <a:schemeClr val="accent1">
              <a:lumMod val="7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E1027B0-2E43-9018-542E-257133793AF9}"/>
              </a:ext>
            </a:extLst>
          </p:cNvPr>
          <p:cNvSpPr/>
          <p:nvPr/>
        </p:nvSpPr>
        <p:spPr>
          <a:xfrm>
            <a:off x="517192" y="4379735"/>
            <a:ext cx="11065251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9AF8FE-BE47-DE20-9C7A-A4BE6EB82AD5}"/>
              </a:ext>
            </a:extLst>
          </p:cNvPr>
          <p:cNvSpPr/>
          <p:nvPr/>
        </p:nvSpPr>
        <p:spPr>
          <a:xfrm>
            <a:off x="9910695" y="1200183"/>
            <a:ext cx="665192" cy="234949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AC5AE9-24B5-BEF3-D108-865EB3D7F36F}"/>
              </a:ext>
            </a:extLst>
          </p:cNvPr>
          <p:cNvSpPr/>
          <p:nvPr/>
        </p:nvSpPr>
        <p:spPr>
          <a:xfrm>
            <a:off x="1221118" y="1178791"/>
            <a:ext cx="665192" cy="2349499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4C9F8A-C115-B4D9-1346-10BC85953CF1}"/>
              </a:ext>
            </a:extLst>
          </p:cNvPr>
          <p:cNvSpPr/>
          <p:nvPr/>
        </p:nvSpPr>
        <p:spPr>
          <a:xfrm>
            <a:off x="1874808" y="3429000"/>
            <a:ext cx="8054631" cy="237226"/>
          </a:xfrm>
          <a:prstGeom prst="rect">
            <a:avLst/>
          </a:prstGeom>
          <a:pattFill prst="dkUpDiag">
            <a:fgClr>
              <a:srgbClr val="00B0F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81A8FB4-9046-0C05-0815-CC8FB8D239DF}"/>
              </a:ext>
            </a:extLst>
          </p:cNvPr>
          <p:cNvSpPr/>
          <p:nvPr/>
        </p:nvSpPr>
        <p:spPr>
          <a:xfrm>
            <a:off x="5089236" y="3281218"/>
            <a:ext cx="1782619" cy="147782"/>
          </a:xfrm>
          <a:custGeom>
            <a:avLst/>
            <a:gdLst>
              <a:gd name="connsiteX0" fmla="*/ 0 w 1782619"/>
              <a:gd name="connsiteY0" fmla="*/ 147782 h 147782"/>
              <a:gd name="connsiteX1" fmla="*/ 46182 w 1782619"/>
              <a:gd name="connsiteY1" fmla="*/ 129309 h 147782"/>
              <a:gd name="connsiteX2" fmla="*/ 101600 w 1782619"/>
              <a:gd name="connsiteY2" fmla="*/ 110836 h 147782"/>
              <a:gd name="connsiteX3" fmla="*/ 138546 w 1782619"/>
              <a:gd name="connsiteY3" fmla="*/ 92363 h 147782"/>
              <a:gd name="connsiteX4" fmla="*/ 147782 w 1782619"/>
              <a:gd name="connsiteY4" fmla="*/ 64654 h 147782"/>
              <a:gd name="connsiteX5" fmla="*/ 212437 w 1782619"/>
              <a:gd name="connsiteY5" fmla="*/ 36945 h 147782"/>
              <a:gd name="connsiteX6" fmla="*/ 249382 w 1782619"/>
              <a:gd name="connsiteY6" fmla="*/ 46182 h 147782"/>
              <a:gd name="connsiteX7" fmla="*/ 277091 w 1782619"/>
              <a:gd name="connsiteY7" fmla="*/ 73891 h 147782"/>
              <a:gd name="connsiteX8" fmla="*/ 563419 w 1782619"/>
              <a:gd name="connsiteY8" fmla="*/ 55418 h 147782"/>
              <a:gd name="connsiteX9" fmla="*/ 923637 w 1782619"/>
              <a:gd name="connsiteY9" fmla="*/ 55418 h 147782"/>
              <a:gd name="connsiteX10" fmla="*/ 1182255 w 1782619"/>
              <a:gd name="connsiteY10" fmla="*/ 46182 h 147782"/>
              <a:gd name="connsiteX11" fmla="*/ 1246909 w 1782619"/>
              <a:gd name="connsiteY11" fmla="*/ 36945 h 147782"/>
              <a:gd name="connsiteX12" fmla="*/ 1357746 w 1782619"/>
              <a:gd name="connsiteY12" fmla="*/ 18472 h 147782"/>
              <a:gd name="connsiteX13" fmla="*/ 1487055 w 1782619"/>
              <a:gd name="connsiteY13" fmla="*/ 0 h 147782"/>
              <a:gd name="connsiteX14" fmla="*/ 1570182 w 1782619"/>
              <a:gd name="connsiteY14" fmla="*/ 18472 h 147782"/>
              <a:gd name="connsiteX15" fmla="*/ 1616364 w 1782619"/>
              <a:gd name="connsiteY15" fmla="*/ 46182 h 147782"/>
              <a:gd name="connsiteX16" fmla="*/ 1671782 w 1782619"/>
              <a:gd name="connsiteY16" fmla="*/ 73891 h 147782"/>
              <a:gd name="connsiteX17" fmla="*/ 1727200 w 1782619"/>
              <a:gd name="connsiteY17" fmla="*/ 92363 h 147782"/>
              <a:gd name="connsiteX18" fmla="*/ 1782619 w 1782619"/>
              <a:gd name="connsiteY18" fmla="*/ 147782 h 147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782619" h="147782">
                <a:moveTo>
                  <a:pt x="0" y="147782"/>
                </a:moveTo>
                <a:cubicBezTo>
                  <a:pt x="15394" y="141624"/>
                  <a:pt x="30600" y="134975"/>
                  <a:pt x="46182" y="129309"/>
                </a:cubicBezTo>
                <a:cubicBezTo>
                  <a:pt x="64482" y="122655"/>
                  <a:pt x="83521" y="118068"/>
                  <a:pt x="101600" y="110836"/>
                </a:cubicBezTo>
                <a:cubicBezTo>
                  <a:pt x="114384" y="105722"/>
                  <a:pt x="126231" y="98521"/>
                  <a:pt x="138546" y="92363"/>
                </a:cubicBezTo>
                <a:cubicBezTo>
                  <a:pt x="141625" y="83127"/>
                  <a:pt x="141700" y="72256"/>
                  <a:pt x="147782" y="64654"/>
                </a:cubicBezTo>
                <a:cubicBezTo>
                  <a:pt x="163727" y="44722"/>
                  <a:pt x="190254" y="42491"/>
                  <a:pt x="212437" y="36945"/>
                </a:cubicBezTo>
                <a:cubicBezTo>
                  <a:pt x="224752" y="40024"/>
                  <a:pt x="238361" y="39884"/>
                  <a:pt x="249382" y="46182"/>
                </a:cubicBezTo>
                <a:cubicBezTo>
                  <a:pt x="260723" y="52663"/>
                  <a:pt x="264082" y="72708"/>
                  <a:pt x="277091" y="73891"/>
                </a:cubicBezTo>
                <a:cubicBezTo>
                  <a:pt x="314529" y="77294"/>
                  <a:pt x="505011" y="60285"/>
                  <a:pt x="563419" y="55418"/>
                </a:cubicBezTo>
                <a:cubicBezTo>
                  <a:pt x="729938" y="27666"/>
                  <a:pt x="541297" y="55418"/>
                  <a:pt x="923637" y="55418"/>
                </a:cubicBezTo>
                <a:cubicBezTo>
                  <a:pt x="1009898" y="55418"/>
                  <a:pt x="1096049" y="49261"/>
                  <a:pt x="1182255" y="46182"/>
                </a:cubicBezTo>
                <a:lnTo>
                  <a:pt x="1246909" y="36945"/>
                </a:lnTo>
                <a:cubicBezTo>
                  <a:pt x="1283906" y="31103"/>
                  <a:pt x="1320667" y="23769"/>
                  <a:pt x="1357746" y="18472"/>
                </a:cubicBezTo>
                <a:cubicBezTo>
                  <a:pt x="1511339" y="-3470"/>
                  <a:pt x="1382642" y="20882"/>
                  <a:pt x="1487055" y="0"/>
                </a:cubicBezTo>
                <a:cubicBezTo>
                  <a:pt x="1514764" y="6157"/>
                  <a:pt x="1543451" y="8925"/>
                  <a:pt x="1570182" y="18472"/>
                </a:cubicBezTo>
                <a:cubicBezTo>
                  <a:pt x="1587089" y="24510"/>
                  <a:pt x="1600604" y="37585"/>
                  <a:pt x="1616364" y="46182"/>
                </a:cubicBezTo>
                <a:cubicBezTo>
                  <a:pt x="1634495" y="56072"/>
                  <a:pt x="1652718" y="65948"/>
                  <a:pt x="1671782" y="73891"/>
                </a:cubicBezTo>
                <a:cubicBezTo>
                  <a:pt x="1689756" y="81380"/>
                  <a:pt x="1727200" y="92363"/>
                  <a:pt x="1727200" y="92363"/>
                </a:cubicBezTo>
                <a:cubicBezTo>
                  <a:pt x="1773027" y="126733"/>
                  <a:pt x="1755607" y="107263"/>
                  <a:pt x="1782619" y="147782"/>
                </a:cubicBez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00DAC9-F496-742D-9202-F61EC2CD4CF4}"/>
              </a:ext>
            </a:extLst>
          </p:cNvPr>
          <p:cNvSpPr/>
          <p:nvPr/>
        </p:nvSpPr>
        <p:spPr>
          <a:xfrm>
            <a:off x="1874808" y="2976797"/>
            <a:ext cx="665192" cy="45220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D13D5B-FAD7-C568-18FB-1CAEEBE6CC79}"/>
              </a:ext>
            </a:extLst>
          </p:cNvPr>
          <p:cNvSpPr/>
          <p:nvPr/>
        </p:nvSpPr>
        <p:spPr>
          <a:xfrm>
            <a:off x="9264248" y="2951630"/>
            <a:ext cx="665192" cy="470444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2B5372-52F3-54D2-07D2-C952D840B8D6}"/>
              </a:ext>
            </a:extLst>
          </p:cNvPr>
          <p:cNvSpPr/>
          <p:nvPr/>
        </p:nvSpPr>
        <p:spPr>
          <a:xfrm>
            <a:off x="1874808" y="2553855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5A3943-800A-7342-F352-9CE64414B878}"/>
              </a:ext>
            </a:extLst>
          </p:cNvPr>
          <p:cNvSpPr/>
          <p:nvPr/>
        </p:nvSpPr>
        <p:spPr>
          <a:xfrm>
            <a:off x="8312902" y="2550392"/>
            <a:ext cx="1616537" cy="434109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F1E4AC-5DF4-AEA8-4873-CF442391944B}"/>
              </a:ext>
            </a:extLst>
          </p:cNvPr>
          <p:cNvGrpSpPr/>
          <p:nvPr/>
        </p:nvGrpSpPr>
        <p:grpSpPr>
          <a:xfrm>
            <a:off x="3154349" y="2928473"/>
            <a:ext cx="5495548" cy="59491"/>
            <a:chOff x="3154350" y="2938863"/>
            <a:chExt cx="5495548" cy="594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7F0D1D-0E67-40E6-AE76-FA5152A5B8AE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88B103-4ADA-FC1A-0493-B63EAB29F726}"/>
                </a:ext>
              </a:extLst>
            </p:cNvPr>
            <p:cNvSpPr/>
            <p:nvPr/>
          </p:nvSpPr>
          <p:spPr>
            <a:xfrm>
              <a:off x="3154350" y="2938863"/>
              <a:ext cx="5495548" cy="59491"/>
            </a:xfrm>
            <a:prstGeom prst="rect">
              <a:avLst/>
            </a:prstGeom>
            <a:solidFill>
              <a:srgbClr val="00B0F0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C871811-824B-6E55-9CD7-5B2DFF89B6F2}"/>
              </a:ext>
            </a:extLst>
          </p:cNvPr>
          <p:cNvSpPr/>
          <p:nvPr/>
        </p:nvSpPr>
        <p:spPr>
          <a:xfrm>
            <a:off x="2683076" y="1099127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CC01DA-6F5E-9321-ECC6-113AEB1DBFE3}"/>
              </a:ext>
            </a:extLst>
          </p:cNvPr>
          <p:cNvSpPr/>
          <p:nvPr/>
        </p:nvSpPr>
        <p:spPr>
          <a:xfrm>
            <a:off x="8922392" y="1099126"/>
            <a:ext cx="244851" cy="19788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ECC6F174-FDC2-0E24-1FD1-3A6DF5C752B4}"/>
              </a:ext>
            </a:extLst>
          </p:cNvPr>
          <p:cNvSpPr/>
          <p:nvPr/>
        </p:nvSpPr>
        <p:spPr>
          <a:xfrm>
            <a:off x="1874808" y="1182255"/>
            <a:ext cx="808268" cy="1371600"/>
          </a:xfrm>
          <a:prstGeom prst="rtTriangle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652A2-9053-715D-CA38-CF3F8C9931B1}"/>
              </a:ext>
            </a:extLst>
          </p:cNvPr>
          <p:cNvSpPr/>
          <p:nvPr/>
        </p:nvSpPr>
        <p:spPr>
          <a:xfrm>
            <a:off x="1472756" y="326566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078D43EF-7AE5-06B4-2EFC-95396F6A623C}"/>
              </a:ext>
            </a:extLst>
          </p:cNvPr>
          <p:cNvSpPr/>
          <p:nvPr/>
        </p:nvSpPr>
        <p:spPr>
          <a:xfrm flipH="1">
            <a:off x="9167242" y="1189182"/>
            <a:ext cx="762197" cy="1371600"/>
          </a:xfrm>
          <a:prstGeom prst="rtTriangle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CA73FA-10EB-E809-3DFE-2D92D41CE3DE}"/>
              </a:ext>
            </a:extLst>
          </p:cNvPr>
          <p:cNvSpPr/>
          <p:nvPr/>
        </p:nvSpPr>
        <p:spPr>
          <a:xfrm flipH="1">
            <a:off x="10132158" y="3285901"/>
            <a:ext cx="222265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7B4084-3546-450B-2750-FF46F004C2B1}"/>
              </a:ext>
            </a:extLst>
          </p:cNvPr>
          <p:cNvSpPr/>
          <p:nvPr/>
        </p:nvSpPr>
        <p:spPr>
          <a:xfrm>
            <a:off x="517192" y="3665682"/>
            <a:ext cx="11065250" cy="2372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CAD620-2784-897C-07D3-BD9BC6E9FE29}"/>
              </a:ext>
            </a:extLst>
          </p:cNvPr>
          <p:cNvSpPr/>
          <p:nvPr/>
        </p:nvSpPr>
        <p:spPr>
          <a:xfrm>
            <a:off x="1886310" y="3902364"/>
            <a:ext cx="8024385" cy="237226"/>
          </a:xfrm>
          <a:prstGeom prst="rect">
            <a:avLst/>
          </a:prstGeom>
          <a:solidFill>
            <a:srgbClr val="BC5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1D9429-0789-3C34-F75C-3553ABA59919}"/>
              </a:ext>
            </a:extLst>
          </p:cNvPr>
          <p:cNvSpPr/>
          <p:nvPr/>
        </p:nvSpPr>
        <p:spPr>
          <a:xfrm>
            <a:off x="1874808" y="4139046"/>
            <a:ext cx="8035887" cy="2509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37121A-C36C-8279-3AAA-539901EA6A1B}"/>
              </a:ext>
            </a:extLst>
          </p:cNvPr>
          <p:cNvSpPr/>
          <p:nvPr/>
        </p:nvSpPr>
        <p:spPr>
          <a:xfrm>
            <a:off x="517191" y="3902364"/>
            <a:ext cx="1369117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795907-0493-BBC7-8DC0-F73863E5A170}"/>
              </a:ext>
            </a:extLst>
          </p:cNvPr>
          <p:cNvSpPr/>
          <p:nvPr/>
        </p:nvSpPr>
        <p:spPr>
          <a:xfrm>
            <a:off x="9910696" y="3902364"/>
            <a:ext cx="1655826" cy="1018308"/>
          </a:xfrm>
          <a:prstGeom prst="rect">
            <a:avLst/>
          </a:prstGeom>
          <a:solidFill>
            <a:srgbClr val="F018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96FC-1A4C-E68F-8267-D96F3D4C2048}"/>
              </a:ext>
            </a:extLst>
          </p:cNvPr>
          <p:cNvGrpSpPr/>
          <p:nvPr/>
        </p:nvGrpSpPr>
        <p:grpSpPr>
          <a:xfrm>
            <a:off x="3851561" y="-14702"/>
            <a:ext cx="3934694" cy="2512529"/>
            <a:chOff x="3851561" y="-14702"/>
            <a:chExt cx="3934694" cy="251252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A9E9719-1724-21E4-00BF-72ED4843CAF6}"/>
                </a:ext>
              </a:extLst>
            </p:cNvPr>
            <p:cNvGrpSpPr/>
            <p:nvPr/>
          </p:nvGrpSpPr>
          <p:grpSpPr>
            <a:xfrm>
              <a:off x="3851561" y="901701"/>
              <a:ext cx="3934694" cy="1596126"/>
              <a:chOff x="3851561" y="901701"/>
              <a:chExt cx="3934694" cy="159612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E56726F-7E08-BFDB-C823-18FF8C72F5D3}"/>
                  </a:ext>
                </a:extLst>
              </p:cNvPr>
              <p:cNvSpPr/>
              <p:nvPr/>
            </p:nvSpPr>
            <p:spPr>
              <a:xfrm>
                <a:off x="5089236" y="905164"/>
                <a:ext cx="1366982" cy="15926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118844C4-6CC6-C619-30FF-66EACEF6789C}"/>
                  </a:ext>
                </a:extLst>
              </p:cNvPr>
              <p:cNvSpPr/>
              <p:nvPr/>
            </p:nvSpPr>
            <p:spPr>
              <a:xfrm rot="10800000">
                <a:off x="3851561" y="901701"/>
                <a:ext cx="1237673" cy="1587804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A11B7446-A6C4-80EC-B467-AC170810FCE9}"/>
                  </a:ext>
                </a:extLst>
              </p:cNvPr>
              <p:cNvSpPr/>
              <p:nvPr/>
            </p:nvSpPr>
            <p:spPr>
              <a:xfrm rot="10800000" flipH="1">
                <a:off x="6456218" y="901701"/>
                <a:ext cx="1330037" cy="1596126"/>
              </a:xfrm>
              <a:prstGeom prst="rtTriangl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90E094-535F-5CE2-FF6A-DF343859882B}"/>
                </a:ext>
              </a:extLst>
            </p:cNvPr>
            <p:cNvSpPr/>
            <p:nvPr/>
          </p:nvSpPr>
          <p:spPr>
            <a:xfrm>
              <a:off x="3851561" y="-14702"/>
              <a:ext cx="3934694" cy="91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Water Dipping Objective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5AA4931-223B-6B9C-2E97-3A7AA99961B9}"/>
              </a:ext>
            </a:extLst>
          </p:cNvPr>
          <p:cNvSpPr txBox="1"/>
          <p:nvPr/>
        </p:nvSpPr>
        <p:spPr>
          <a:xfrm>
            <a:off x="0" y="201293"/>
            <a:ext cx="1514102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3D Printed Pressure Plate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BAD6F53-39ED-955F-873F-E6E48DA488F6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57051" y="847624"/>
            <a:ext cx="715705" cy="519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C2F57E7-EAAA-1573-457E-504371C77221}"/>
              </a:ext>
            </a:extLst>
          </p:cNvPr>
          <p:cNvSpPr txBox="1"/>
          <p:nvPr/>
        </p:nvSpPr>
        <p:spPr>
          <a:xfrm>
            <a:off x="-32772" y="2697423"/>
            <a:ext cx="1339176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Neodymium Magnets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2B7B2C-B8DB-8166-2752-148604A12D2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306404" y="3020589"/>
            <a:ext cx="244525" cy="3763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D7AB683-C843-F295-73E3-85960E21644E}"/>
              </a:ext>
            </a:extLst>
          </p:cNvPr>
          <p:cNvSpPr txBox="1"/>
          <p:nvPr/>
        </p:nvSpPr>
        <p:spPr>
          <a:xfrm>
            <a:off x="4807427" y="6036646"/>
            <a:ext cx="211512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3D printed Chamber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C5FEB1-F018-FDC5-41F8-B23551159924}"/>
              </a:ext>
            </a:extLst>
          </p:cNvPr>
          <p:cNvSpPr txBox="1"/>
          <p:nvPr/>
        </p:nvSpPr>
        <p:spPr>
          <a:xfrm>
            <a:off x="157708" y="5964209"/>
            <a:ext cx="251855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2124"/>
                </a:solidFill>
                <a:latin typeface="Google Sans"/>
              </a:rPr>
              <a:t>P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ositive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emperature 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C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oefficient</a:t>
            </a:r>
            <a:r>
              <a:rPr lang="en-US" dirty="0"/>
              <a:t> (PTC) heater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C4857ED-A471-995C-B8BB-8FBF4C6D0345}"/>
              </a:ext>
            </a:extLst>
          </p:cNvPr>
          <p:cNvSpPr txBox="1"/>
          <p:nvPr/>
        </p:nvSpPr>
        <p:spPr>
          <a:xfrm>
            <a:off x="310598" y="5531538"/>
            <a:ext cx="2372478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Hard Set Potting Epoxy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EA99F1-6337-2244-6EF9-70FE290C20B7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6922554" y="4880830"/>
            <a:ext cx="939341" cy="1340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8D8C689-1EA4-C62B-58D0-07A6FDC9809D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2676259" y="4246240"/>
            <a:ext cx="2209777" cy="2041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509FC5-A4F8-747C-A56A-66FE77E04B5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683076" y="3995382"/>
            <a:ext cx="1748648" cy="17208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67F747-2CB8-A4D8-5396-E25B9B653299}"/>
              </a:ext>
            </a:extLst>
          </p:cNvPr>
          <p:cNvSpPr txBox="1"/>
          <p:nvPr/>
        </p:nvSpPr>
        <p:spPr>
          <a:xfrm>
            <a:off x="10714562" y="1787960"/>
            <a:ext cx="1436173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Maxi-Black Anti-Reflective Material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A775B2-30D2-F298-E080-A87053C94205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1060644" y="2988289"/>
            <a:ext cx="372005" cy="672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00FD41-755A-C18A-E2B7-586C1FEFE8AB}"/>
              </a:ext>
            </a:extLst>
          </p:cNvPr>
          <p:cNvSpPr/>
          <p:nvPr/>
        </p:nvSpPr>
        <p:spPr>
          <a:xfrm>
            <a:off x="10125440" y="3908133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9CE94D-CEF8-B0D1-B263-0A67648A69CD}"/>
              </a:ext>
            </a:extLst>
          </p:cNvPr>
          <p:cNvSpPr/>
          <p:nvPr/>
        </p:nvSpPr>
        <p:spPr>
          <a:xfrm>
            <a:off x="1483997" y="3905424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05B7C05-A6E1-934D-8526-CA301F8910D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1306404" y="3020589"/>
            <a:ext cx="312352" cy="104749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A2142715-8C54-A7BC-34B3-FAADAAA3080C}"/>
              </a:ext>
            </a:extLst>
          </p:cNvPr>
          <p:cNvSpPr/>
          <p:nvPr/>
        </p:nvSpPr>
        <p:spPr>
          <a:xfrm>
            <a:off x="2089554" y="4358596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3282C71-607C-A942-D2C8-3A77203C2F78}"/>
              </a:ext>
            </a:extLst>
          </p:cNvPr>
          <p:cNvSpPr/>
          <p:nvPr/>
        </p:nvSpPr>
        <p:spPr>
          <a:xfrm>
            <a:off x="9506638" y="4381678"/>
            <a:ext cx="235700" cy="26262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2B2487-871D-E16B-EA87-CDA234DA99A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305620" y="3116795"/>
            <a:ext cx="783934" cy="1373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33F1227-FD5C-D8B1-D84D-37D55B8EEE87}"/>
              </a:ext>
            </a:extLst>
          </p:cNvPr>
          <p:cNvSpPr txBox="1"/>
          <p:nvPr/>
        </p:nvSpPr>
        <p:spPr>
          <a:xfrm>
            <a:off x="1609170" y="336096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Tubing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1AE852E-2C02-3B2F-3A82-254D0BE24911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2046874" y="705428"/>
            <a:ext cx="786798" cy="5814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75DA77D-7303-8475-4F7F-88DA79A60F90}"/>
              </a:ext>
            </a:extLst>
          </p:cNvPr>
          <p:cNvSpPr txBox="1"/>
          <p:nvPr/>
        </p:nvSpPr>
        <p:spPr>
          <a:xfrm>
            <a:off x="7870425" y="131559"/>
            <a:ext cx="2253289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D5156"/>
                </a:solidFill>
                <a:effectLst/>
              </a:rPr>
              <a:t>Fluorinated ethylene propylene (FEP) </a:t>
            </a:r>
            <a:r>
              <a:rPr lang="en-US" dirty="0"/>
              <a:t> Film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EAB144-68A9-74FC-40D7-869014900336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7781754" y="777890"/>
            <a:ext cx="1215316" cy="2188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A064BE0-5CE1-328B-FD72-1712F5A99C62}"/>
              </a:ext>
            </a:extLst>
          </p:cNvPr>
          <p:cNvSpPr txBox="1"/>
          <p:nvPr/>
        </p:nvSpPr>
        <p:spPr>
          <a:xfrm>
            <a:off x="10279265" y="-6838"/>
            <a:ext cx="1871470" cy="120032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Iron-Oxide Embedded </a:t>
            </a:r>
            <a:r>
              <a:rPr lang="en-US" b="0" i="0" dirty="0">
                <a:solidFill>
                  <a:srgbClr val="202124"/>
                </a:solidFill>
                <a:effectLst/>
              </a:rPr>
              <a:t>Polydimethylsiloxane (PDMS)</a:t>
            </a:r>
            <a:endParaRPr lang="en-US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6D70206-5CFC-E915-A760-F6DA99215C1A}"/>
              </a:ext>
            </a:extLst>
          </p:cNvPr>
          <p:cNvCxnSpPr>
            <a:cxnSpLocks/>
            <a:stCxn id="83" idx="2"/>
          </p:cNvCxnSpPr>
          <p:nvPr/>
        </p:nvCxnSpPr>
        <p:spPr>
          <a:xfrm flipH="1">
            <a:off x="8642564" y="1193491"/>
            <a:ext cx="2572436" cy="1549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BF830B1-43B3-B6C2-E485-0F01B38A20C7}"/>
              </a:ext>
            </a:extLst>
          </p:cNvPr>
          <p:cNvSpPr txBox="1"/>
          <p:nvPr/>
        </p:nvSpPr>
        <p:spPr>
          <a:xfrm>
            <a:off x="3353866" y="1385738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Tissue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031268F-AD62-AB65-F639-9AFD2C685E19}"/>
              </a:ext>
            </a:extLst>
          </p:cNvPr>
          <p:cNvCxnSpPr>
            <a:cxnSpLocks/>
            <a:stCxn id="87" idx="2"/>
            <a:endCxn id="5" idx="7"/>
          </p:cNvCxnSpPr>
          <p:nvPr/>
        </p:nvCxnSpPr>
        <p:spPr>
          <a:xfrm>
            <a:off x="3791570" y="1755070"/>
            <a:ext cx="1574757" cy="160003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41CA0A77-862C-49B7-4A7E-7DCBF6A34225}"/>
              </a:ext>
            </a:extLst>
          </p:cNvPr>
          <p:cNvSpPr txBox="1"/>
          <p:nvPr/>
        </p:nvSpPr>
        <p:spPr>
          <a:xfrm>
            <a:off x="5176410" y="5543919"/>
            <a:ext cx="120350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Slide Glass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2F18BF6-0486-2788-E559-6CEEB6784B7E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5778162" y="3512673"/>
            <a:ext cx="2534740" cy="20312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9815A38D-A04B-6F7D-CAA7-8E75E8101B93}"/>
              </a:ext>
            </a:extLst>
          </p:cNvPr>
          <p:cNvSpPr txBox="1"/>
          <p:nvPr/>
        </p:nvSpPr>
        <p:spPr>
          <a:xfrm>
            <a:off x="2738058" y="470672"/>
            <a:ext cx="875407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Water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9B5792F-A913-6624-D7CB-D2046A6DAC25}"/>
              </a:ext>
            </a:extLst>
          </p:cNvPr>
          <p:cNvCxnSpPr>
            <a:cxnSpLocks/>
          </p:cNvCxnSpPr>
          <p:nvPr/>
        </p:nvCxnSpPr>
        <p:spPr>
          <a:xfrm flipH="1">
            <a:off x="3184798" y="836011"/>
            <a:ext cx="20315" cy="12014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28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118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anderson</dc:creator>
  <cp:lastModifiedBy>michael anderson</cp:lastModifiedBy>
  <cp:revision>11</cp:revision>
  <dcterms:created xsi:type="dcterms:W3CDTF">2023-04-25T18:46:28Z</dcterms:created>
  <dcterms:modified xsi:type="dcterms:W3CDTF">2023-04-26T15:10:56Z</dcterms:modified>
</cp:coreProperties>
</file>