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4660"/>
  </p:normalViewPr>
  <p:slideViewPr>
    <p:cSldViewPr snapToGrid="0">
      <p:cViewPr varScale="1">
        <p:scale>
          <a:sx n="106" d="100"/>
          <a:sy n="106" d="100"/>
        </p:scale>
        <p:origin x="7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24ED9-F9BB-5D07-77E1-A149E3C529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BC9395-081A-28DB-E735-19B72C9EFC3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F982F0-639E-C0F9-0667-7FBC03E170FE}"/>
              </a:ext>
            </a:extLst>
          </p:cNvPr>
          <p:cNvSpPr>
            <a:spLocks noGrp="1"/>
          </p:cNvSpPr>
          <p:nvPr>
            <p:ph type="dt" sz="half" idx="10"/>
          </p:nvPr>
        </p:nvSpPr>
        <p:spPr/>
        <p:txBody>
          <a:bodyPr/>
          <a:lstStyle/>
          <a:p>
            <a:fld id="{D8933E5B-3FC3-4E87-9327-893B63A51CD4}" type="datetimeFigureOut">
              <a:rPr lang="en-US" smtClean="0"/>
              <a:t>2/8/2024</a:t>
            </a:fld>
            <a:endParaRPr lang="en-US"/>
          </a:p>
        </p:txBody>
      </p:sp>
      <p:sp>
        <p:nvSpPr>
          <p:cNvPr id="5" name="Footer Placeholder 4">
            <a:extLst>
              <a:ext uri="{FF2B5EF4-FFF2-40B4-BE49-F238E27FC236}">
                <a16:creationId xmlns:a16="http://schemas.microsoft.com/office/drawing/2014/main" id="{6BE141C7-E856-2DA8-7EBC-341EFF1079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1B611D8-3A52-E20F-825B-F7CA6F8FB540}"/>
              </a:ext>
            </a:extLst>
          </p:cNvPr>
          <p:cNvSpPr>
            <a:spLocks noGrp="1"/>
          </p:cNvSpPr>
          <p:nvPr>
            <p:ph type="sldNum" sz="quarter" idx="12"/>
          </p:nvPr>
        </p:nvSpPr>
        <p:spPr/>
        <p:txBody>
          <a:bodyPr/>
          <a:lstStyle/>
          <a:p>
            <a:fld id="{6FF041AF-7DEA-4A80-818A-FC021EB7A99C}" type="slidenum">
              <a:rPr lang="en-US" smtClean="0"/>
              <a:t>‹#›</a:t>
            </a:fld>
            <a:endParaRPr lang="en-US"/>
          </a:p>
        </p:txBody>
      </p:sp>
    </p:spTree>
    <p:extLst>
      <p:ext uri="{BB962C8B-B14F-4D97-AF65-F5344CB8AC3E}">
        <p14:creationId xmlns:p14="http://schemas.microsoft.com/office/powerpoint/2010/main" val="31841541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674E9-420B-1C51-56CB-30CDB7099E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D37022-73E8-3423-750A-70A6045D2C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CA28A0-925A-A8EE-3A24-4062257FA201}"/>
              </a:ext>
            </a:extLst>
          </p:cNvPr>
          <p:cNvSpPr>
            <a:spLocks noGrp="1"/>
          </p:cNvSpPr>
          <p:nvPr>
            <p:ph type="dt" sz="half" idx="10"/>
          </p:nvPr>
        </p:nvSpPr>
        <p:spPr/>
        <p:txBody>
          <a:bodyPr/>
          <a:lstStyle/>
          <a:p>
            <a:fld id="{D8933E5B-3FC3-4E87-9327-893B63A51CD4}" type="datetimeFigureOut">
              <a:rPr lang="en-US" smtClean="0"/>
              <a:t>2/8/2024</a:t>
            </a:fld>
            <a:endParaRPr lang="en-US"/>
          </a:p>
        </p:txBody>
      </p:sp>
      <p:sp>
        <p:nvSpPr>
          <p:cNvPr id="5" name="Footer Placeholder 4">
            <a:extLst>
              <a:ext uri="{FF2B5EF4-FFF2-40B4-BE49-F238E27FC236}">
                <a16:creationId xmlns:a16="http://schemas.microsoft.com/office/drawing/2014/main" id="{1DC8D6EA-FC94-B749-12CC-B631873F9D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724CC4-8B5F-5F70-334F-2373A5484C18}"/>
              </a:ext>
            </a:extLst>
          </p:cNvPr>
          <p:cNvSpPr>
            <a:spLocks noGrp="1"/>
          </p:cNvSpPr>
          <p:nvPr>
            <p:ph type="sldNum" sz="quarter" idx="12"/>
          </p:nvPr>
        </p:nvSpPr>
        <p:spPr/>
        <p:txBody>
          <a:bodyPr/>
          <a:lstStyle/>
          <a:p>
            <a:fld id="{6FF041AF-7DEA-4A80-818A-FC021EB7A99C}" type="slidenum">
              <a:rPr lang="en-US" smtClean="0"/>
              <a:t>‹#›</a:t>
            </a:fld>
            <a:endParaRPr lang="en-US"/>
          </a:p>
        </p:txBody>
      </p:sp>
    </p:spTree>
    <p:extLst>
      <p:ext uri="{BB962C8B-B14F-4D97-AF65-F5344CB8AC3E}">
        <p14:creationId xmlns:p14="http://schemas.microsoft.com/office/powerpoint/2010/main" val="15230068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968EACE-52A5-EDFE-B8C5-C13A5B8DEAB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9FC93E9-5897-1547-699A-622BAEF5D4E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342874-6B99-4594-ABA7-D1102D848306}"/>
              </a:ext>
            </a:extLst>
          </p:cNvPr>
          <p:cNvSpPr>
            <a:spLocks noGrp="1"/>
          </p:cNvSpPr>
          <p:nvPr>
            <p:ph type="dt" sz="half" idx="10"/>
          </p:nvPr>
        </p:nvSpPr>
        <p:spPr/>
        <p:txBody>
          <a:bodyPr/>
          <a:lstStyle/>
          <a:p>
            <a:fld id="{D8933E5B-3FC3-4E87-9327-893B63A51CD4}" type="datetimeFigureOut">
              <a:rPr lang="en-US" smtClean="0"/>
              <a:t>2/8/2024</a:t>
            </a:fld>
            <a:endParaRPr lang="en-US"/>
          </a:p>
        </p:txBody>
      </p:sp>
      <p:sp>
        <p:nvSpPr>
          <p:cNvPr id="5" name="Footer Placeholder 4">
            <a:extLst>
              <a:ext uri="{FF2B5EF4-FFF2-40B4-BE49-F238E27FC236}">
                <a16:creationId xmlns:a16="http://schemas.microsoft.com/office/drawing/2014/main" id="{78DEA220-347F-3ACD-424D-198D143189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F2CC98-049A-D67F-4747-4DF6CF992453}"/>
              </a:ext>
            </a:extLst>
          </p:cNvPr>
          <p:cNvSpPr>
            <a:spLocks noGrp="1"/>
          </p:cNvSpPr>
          <p:nvPr>
            <p:ph type="sldNum" sz="quarter" idx="12"/>
          </p:nvPr>
        </p:nvSpPr>
        <p:spPr/>
        <p:txBody>
          <a:bodyPr/>
          <a:lstStyle/>
          <a:p>
            <a:fld id="{6FF041AF-7DEA-4A80-818A-FC021EB7A99C}" type="slidenum">
              <a:rPr lang="en-US" smtClean="0"/>
              <a:t>‹#›</a:t>
            </a:fld>
            <a:endParaRPr lang="en-US"/>
          </a:p>
        </p:txBody>
      </p:sp>
    </p:spTree>
    <p:extLst>
      <p:ext uri="{BB962C8B-B14F-4D97-AF65-F5344CB8AC3E}">
        <p14:creationId xmlns:p14="http://schemas.microsoft.com/office/powerpoint/2010/main" val="3052761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9CD89-3498-F831-44AE-F9D91793E7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E377C74-CEED-64A7-B1D7-28137C1C802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B3FF67-6A25-3112-1C3D-71CA651E4EBD}"/>
              </a:ext>
            </a:extLst>
          </p:cNvPr>
          <p:cNvSpPr>
            <a:spLocks noGrp="1"/>
          </p:cNvSpPr>
          <p:nvPr>
            <p:ph type="dt" sz="half" idx="10"/>
          </p:nvPr>
        </p:nvSpPr>
        <p:spPr/>
        <p:txBody>
          <a:bodyPr/>
          <a:lstStyle/>
          <a:p>
            <a:fld id="{D8933E5B-3FC3-4E87-9327-893B63A51CD4}" type="datetimeFigureOut">
              <a:rPr lang="en-US" smtClean="0"/>
              <a:t>2/8/2024</a:t>
            </a:fld>
            <a:endParaRPr lang="en-US"/>
          </a:p>
        </p:txBody>
      </p:sp>
      <p:sp>
        <p:nvSpPr>
          <p:cNvPr id="5" name="Footer Placeholder 4">
            <a:extLst>
              <a:ext uri="{FF2B5EF4-FFF2-40B4-BE49-F238E27FC236}">
                <a16:creationId xmlns:a16="http://schemas.microsoft.com/office/drawing/2014/main" id="{DEA9D392-60A7-7E7C-2D67-8C8F7221AD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BA3673-FB30-27CD-0CB9-4DE2FBD360B7}"/>
              </a:ext>
            </a:extLst>
          </p:cNvPr>
          <p:cNvSpPr>
            <a:spLocks noGrp="1"/>
          </p:cNvSpPr>
          <p:nvPr>
            <p:ph type="sldNum" sz="quarter" idx="12"/>
          </p:nvPr>
        </p:nvSpPr>
        <p:spPr/>
        <p:txBody>
          <a:bodyPr/>
          <a:lstStyle/>
          <a:p>
            <a:fld id="{6FF041AF-7DEA-4A80-818A-FC021EB7A99C}" type="slidenum">
              <a:rPr lang="en-US" smtClean="0"/>
              <a:t>‹#›</a:t>
            </a:fld>
            <a:endParaRPr lang="en-US"/>
          </a:p>
        </p:txBody>
      </p:sp>
    </p:spTree>
    <p:extLst>
      <p:ext uri="{BB962C8B-B14F-4D97-AF65-F5344CB8AC3E}">
        <p14:creationId xmlns:p14="http://schemas.microsoft.com/office/powerpoint/2010/main" val="262130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FB2D10-2032-DF5C-A4BC-8D80C342D2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ABE844-B7FE-4CF1-8A51-452C86A5DBE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2B2D38-FE0D-C314-E3D7-0CE7D02B6EFF}"/>
              </a:ext>
            </a:extLst>
          </p:cNvPr>
          <p:cNvSpPr>
            <a:spLocks noGrp="1"/>
          </p:cNvSpPr>
          <p:nvPr>
            <p:ph type="dt" sz="half" idx="10"/>
          </p:nvPr>
        </p:nvSpPr>
        <p:spPr/>
        <p:txBody>
          <a:bodyPr/>
          <a:lstStyle/>
          <a:p>
            <a:fld id="{D8933E5B-3FC3-4E87-9327-893B63A51CD4}" type="datetimeFigureOut">
              <a:rPr lang="en-US" smtClean="0"/>
              <a:t>2/8/2024</a:t>
            </a:fld>
            <a:endParaRPr lang="en-US"/>
          </a:p>
        </p:txBody>
      </p:sp>
      <p:sp>
        <p:nvSpPr>
          <p:cNvPr id="5" name="Footer Placeholder 4">
            <a:extLst>
              <a:ext uri="{FF2B5EF4-FFF2-40B4-BE49-F238E27FC236}">
                <a16:creationId xmlns:a16="http://schemas.microsoft.com/office/drawing/2014/main" id="{BAFF64A2-054F-84FD-98AE-0DF0E51FB8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8FA36-1351-415D-9258-0479B54F9466}"/>
              </a:ext>
            </a:extLst>
          </p:cNvPr>
          <p:cNvSpPr>
            <a:spLocks noGrp="1"/>
          </p:cNvSpPr>
          <p:nvPr>
            <p:ph type="sldNum" sz="quarter" idx="12"/>
          </p:nvPr>
        </p:nvSpPr>
        <p:spPr/>
        <p:txBody>
          <a:bodyPr/>
          <a:lstStyle/>
          <a:p>
            <a:fld id="{6FF041AF-7DEA-4A80-818A-FC021EB7A99C}" type="slidenum">
              <a:rPr lang="en-US" smtClean="0"/>
              <a:t>‹#›</a:t>
            </a:fld>
            <a:endParaRPr lang="en-US"/>
          </a:p>
        </p:txBody>
      </p:sp>
    </p:spTree>
    <p:extLst>
      <p:ext uri="{BB962C8B-B14F-4D97-AF65-F5344CB8AC3E}">
        <p14:creationId xmlns:p14="http://schemas.microsoft.com/office/powerpoint/2010/main" val="34415263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68682-08D6-8431-56F5-AA89C23D92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EABE3B-0246-CFDC-7BEA-92EC07E867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F8A97F-2AA5-1F5A-4C95-F1D70DA990A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2D204EE-6E4C-6EFC-4762-7BDDF92C3442}"/>
              </a:ext>
            </a:extLst>
          </p:cNvPr>
          <p:cNvSpPr>
            <a:spLocks noGrp="1"/>
          </p:cNvSpPr>
          <p:nvPr>
            <p:ph type="dt" sz="half" idx="10"/>
          </p:nvPr>
        </p:nvSpPr>
        <p:spPr/>
        <p:txBody>
          <a:bodyPr/>
          <a:lstStyle/>
          <a:p>
            <a:fld id="{D8933E5B-3FC3-4E87-9327-893B63A51CD4}" type="datetimeFigureOut">
              <a:rPr lang="en-US" smtClean="0"/>
              <a:t>2/8/2024</a:t>
            </a:fld>
            <a:endParaRPr lang="en-US"/>
          </a:p>
        </p:txBody>
      </p:sp>
      <p:sp>
        <p:nvSpPr>
          <p:cNvPr id="6" name="Footer Placeholder 5">
            <a:extLst>
              <a:ext uri="{FF2B5EF4-FFF2-40B4-BE49-F238E27FC236}">
                <a16:creationId xmlns:a16="http://schemas.microsoft.com/office/drawing/2014/main" id="{955780F4-A536-111D-086A-2664E7CB2F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345BEB9-DD9A-A5DC-1780-B4FFA3CCA080}"/>
              </a:ext>
            </a:extLst>
          </p:cNvPr>
          <p:cNvSpPr>
            <a:spLocks noGrp="1"/>
          </p:cNvSpPr>
          <p:nvPr>
            <p:ph type="sldNum" sz="quarter" idx="12"/>
          </p:nvPr>
        </p:nvSpPr>
        <p:spPr/>
        <p:txBody>
          <a:bodyPr/>
          <a:lstStyle/>
          <a:p>
            <a:fld id="{6FF041AF-7DEA-4A80-818A-FC021EB7A99C}" type="slidenum">
              <a:rPr lang="en-US" smtClean="0"/>
              <a:t>‹#›</a:t>
            </a:fld>
            <a:endParaRPr lang="en-US"/>
          </a:p>
        </p:txBody>
      </p:sp>
    </p:spTree>
    <p:extLst>
      <p:ext uri="{BB962C8B-B14F-4D97-AF65-F5344CB8AC3E}">
        <p14:creationId xmlns:p14="http://schemas.microsoft.com/office/powerpoint/2010/main" val="181755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A6828-D535-4EAE-3C2A-0EFEABD4158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A453680-F254-BE06-5655-341206447EF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27EBC1-D2CD-F04E-C963-56DCAFC078E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800681-8598-CE2E-A9F4-8A171FFAB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33D1FB-6CA3-FFB1-365F-FC88A3B5BAF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17740E-243C-5596-C2EA-BD50A752EB13}"/>
              </a:ext>
            </a:extLst>
          </p:cNvPr>
          <p:cNvSpPr>
            <a:spLocks noGrp="1"/>
          </p:cNvSpPr>
          <p:nvPr>
            <p:ph type="dt" sz="half" idx="10"/>
          </p:nvPr>
        </p:nvSpPr>
        <p:spPr/>
        <p:txBody>
          <a:bodyPr/>
          <a:lstStyle/>
          <a:p>
            <a:fld id="{D8933E5B-3FC3-4E87-9327-893B63A51CD4}" type="datetimeFigureOut">
              <a:rPr lang="en-US" smtClean="0"/>
              <a:t>2/8/2024</a:t>
            </a:fld>
            <a:endParaRPr lang="en-US"/>
          </a:p>
        </p:txBody>
      </p:sp>
      <p:sp>
        <p:nvSpPr>
          <p:cNvPr id="8" name="Footer Placeholder 7">
            <a:extLst>
              <a:ext uri="{FF2B5EF4-FFF2-40B4-BE49-F238E27FC236}">
                <a16:creationId xmlns:a16="http://schemas.microsoft.com/office/drawing/2014/main" id="{9A49A45B-8B09-6B1D-BDCC-7170BB6EA3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68D77D7-0741-8EBD-432B-FAF312BD2680}"/>
              </a:ext>
            </a:extLst>
          </p:cNvPr>
          <p:cNvSpPr>
            <a:spLocks noGrp="1"/>
          </p:cNvSpPr>
          <p:nvPr>
            <p:ph type="sldNum" sz="quarter" idx="12"/>
          </p:nvPr>
        </p:nvSpPr>
        <p:spPr/>
        <p:txBody>
          <a:bodyPr/>
          <a:lstStyle/>
          <a:p>
            <a:fld id="{6FF041AF-7DEA-4A80-818A-FC021EB7A99C}" type="slidenum">
              <a:rPr lang="en-US" smtClean="0"/>
              <a:t>‹#›</a:t>
            </a:fld>
            <a:endParaRPr lang="en-US"/>
          </a:p>
        </p:txBody>
      </p:sp>
    </p:spTree>
    <p:extLst>
      <p:ext uri="{BB962C8B-B14F-4D97-AF65-F5344CB8AC3E}">
        <p14:creationId xmlns:p14="http://schemas.microsoft.com/office/powerpoint/2010/main" val="86839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DEE89-88D7-3A65-AD31-6C552790498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1E2807-B5DE-3EA2-F66F-B150002B419B}"/>
              </a:ext>
            </a:extLst>
          </p:cNvPr>
          <p:cNvSpPr>
            <a:spLocks noGrp="1"/>
          </p:cNvSpPr>
          <p:nvPr>
            <p:ph type="dt" sz="half" idx="10"/>
          </p:nvPr>
        </p:nvSpPr>
        <p:spPr/>
        <p:txBody>
          <a:bodyPr/>
          <a:lstStyle/>
          <a:p>
            <a:fld id="{D8933E5B-3FC3-4E87-9327-893B63A51CD4}" type="datetimeFigureOut">
              <a:rPr lang="en-US" smtClean="0"/>
              <a:t>2/8/2024</a:t>
            </a:fld>
            <a:endParaRPr lang="en-US"/>
          </a:p>
        </p:txBody>
      </p:sp>
      <p:sp>
        <p:nvSpPr>
          <p:cNvPr id="4" name="Footer Placeholder 3">
            <a:extLst>
              <a:ext uri="{FF2B5EF4-FFF2-40B4-BE49-F238E27FC236}">
                <a16:creationId xmlns:a16="http://schemas.microsoft.com/office/drawing/2014/main" id="{5503B927-7909-EAB1-7633-F831BA10BB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D592A90-2282-7E8D-79B6-27A57777C6D2}"/>
              </a:ext>
            </a:extLst>
          </p:cNvPr>
          <p:cNvSpPr>
            <a:spLocks noGrp="1"/>
          </p:cNvSpPr>
          <p:nvPr>
            <p:ph type="sldNum" sz="quarter" idx="12"/>
          </p:nvPr>
        </p:nvSpPr>
        <p:spPr/>
        <p:txBody>
          <a:bodyPr/>
          <a:lstStyle/>
          <a:p>
            <a:fld id="{6FF041AF-7DEA-4A80-818A-FC021EB7A99C}" type="slidenum">
              <a:rPr lang="en-US" smtClean="0"/>
              <a:t>‹#›</a:t>
            </a:fld>
            <a:endParaRPr lang="en-US"/>
          </a:p>
        </p:txBody>
      </p:sp>
    </p:spTree>
    <p:extLst>
      <p:ext uri="{BB962C8B-B14F-4D97-AF65-F5344CB8AC3E}">
        <p14:creationId xmlns:p14="http://schemas.microsoft.com/office/powerpoint/2010/main" val="183556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D2A389-4E79-A2ED-A1BF-593360A5E597}"/>
              </a:ext>
            </a:extLst>
          </p:cNvPr>
          <p:cNvSpPr>
            <a:spLocks noGrp="1"/>
          </p:cNvSpPr>
          <p:nvPr>
            <p:ph type="dt" sz="half" idx="10"/>
          </p:nvPr>
        </p:nvSpPr>
        <p:spPr/>
        <p:txBody>
          <a:bodyPr/>
          <a:lstStyle/>
          <a:p>
            <a:fld id="{D8933E5B-3FC3-4E87-9327-893B63A51CD4}" type="datetimeFigureOut">
              <a:rPr lang="en-US" smtClean="0"/>
              <a:t>2/8/2024</a:t>
            </a:fld>
            <a:endParaRPr lang="en-US"/>
          </a:p>
        </p:txBody>
      </p:sp>
      <p:sp>
        <p:nvSpPr>
          <p:cNvPr id="3" name="Footer Placeholder 2">
            <a:extLst>
              <a:ext uri="{FF2B5EF4-FFF2-40B4-BE49-F238E27FC236}">
                <a16:creationId xmlns:a16="http://schemas.microsoft.com/office/drawing/2014/main" id="{E24A7974-8F6C-BDFC-AE01-C63DC716EAB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671FFEC-871A-F41E-BEDE-C42E0007FB1B}"/>
              </a:ext>
            </a:extLst>
          </p:cNvPr>
          <p:cNvSpPr>
            <a:spLocks noGrp="1"/>
          </p:cNvSpPr>
          <p:nvPr>
            <p:ph type="sldNum" sz="quarter" idx="12"/>
          </p:nvPr>
        </p:nvSpPr>
        <p:spPr/>
        <p:txBody>
          <a:bodyPr/>
          <a:lstStyle/>
          <a:p>
            <a:fld id="{6FF041AF-7DEA-4A80-818A-FC021EB7A99C}" type="slidenum">
              <a:rPr lang="en-US" smtClean="0"/>
              <a:t>‹#›</a:t>
            </a:fld>
            <a:endParaRPr lang="en-US"/>
          </a:p>
        </p:txBody>
      </p:sp>
    </p:spTree>
    <p:extLst>
      <p:ext uri="{BB962C8B-B14F-4D97-AF65-F5344CB8AC3E}">
        <p14:creationId xmlns:p14="http://schemas.microsoft.com/office/powerpoint/2010/main" val="176063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09021-07B6-6DD5-EBE9-CF65C6C40D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2CBC612-3576-DDD3-0DD2-6AFA07E018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0FF6833-CDA3-9340-2D57-CBF5DA5606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2A1F23-BF88-6B6C-82F6-BD7C7C38680B}"/>
              </a:ext>
            </a:extLst>
          </p:cNvPr>
          <p:cNvSpPr>
            <a:spLocks noGrp="1"/>
          </p:cNvSpPr>
          <p:nvPr>
            <p:ph type="dt" sz="half" idx="10"/>
          </p:nvPr>
        </p:nvSpPr>
        <p:spPr/>
        <p:txBody>
          <a:bodyPr/>
          <a:lstStyle/>
          <a:p>
            <a:fld id="{D8933E5B-3FC3-4E87-9327-893B63A51CD4}" type="datetimeFigureOut">
              <a:rPr lang="en-US" smtClean="0"/>
              <a:t>2/8/2024</a:t>
            </a:fld>
            <a:endParaRPr lang="en-US"/>
          </a:p>
        </p:txBody>
      </p:sp>
      <p:sp>
        <p:nvSpPr>
          <p:cNvPr id="6" name="Footer Placeholder 5">
            <a:extLst>
              <a:ext uri="{FF2B5EF4-FFF2-40B4-BE49-F238E27FC236}">
                <a16:creationId xmlns:a16="http://schemas.microsoft.com/office/drawing/2014/main" id="{4E20A9B0-EB17-FF5F-D80B-671E9240D3F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3AE689-AD07-341A-F597-95AFC09C3900}"/>
              </a:ext>
            </a:extLst>
          </p:cNvPr>
          <p:cNvSpPr>
            <a:spLocks noGrp="1"/>
          </p:cNvSpPr>
          <p:nvPr>
            <p:ph type="sldNum" sz="quarter" idx="12"/>
          </p:nvPr>
        </p:nvSpPr>
        <p:spPr/>
        <p:txBody>
          <a:bodyPr/>
          <a:lstStyle/>
          <a:p>
            <a:fld id="{6FF041AF-7DEA-4A80-818A-FC021EB7A99C}" type="slidenum">
              <a:rPr lang="en-US" smtClean="0"/>
              <a:t>‹#›</a:t>
            </a:fld>
            <a:endParaRPr lang="en-US"/>
          </a:p>
        </p:txBody>
      </p:sp>
    </p:spTree>
    <p:extLst>
      <p:ext uri="{BB962C8B-B14F-4D97-AF65-F5344CB8AC3E}">
        <p14:creationId xmlns:p14="http://schemas.microsoft.com/office/powerpoint/2010/main" val="1155344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CC704-7C27-AC7A-9C9A-FE8417A16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B4DF9AA-4665-4A08-8D5E-31B2515843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662CCA7-67C3-581C-613F-6B6BA0DD057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0583799-0EBC-150C-2E94-C90959D1BD53}"/>
              </a:ext>
            </a:extLst>
          </p:cNvPr>
          <p:cNvSpPr>
            <a:spLocks noGrp="1"/>
          </p:cNvSpPr>
          <p:nvPr>
            <p:ph type="dt" sz="half" idx="10"/>
          </p:nvPr>
        </p:nvSpPr>
        <p:spPr/>
        <p:txBody>
          <a:bodyPr/>
          <a:lstStyle/>
          <a:p>
            <a:fld id="{D8933E5B-3FC3-4E87-9327-893B63A51CD4}" type="datetimeFigureOut">
              <a:rPr lang="en-US" smtClean="0"/>
              <a:t>2/8/2024</a:t>
            </a:fld>
            <a:endParaRPr lang="en-US"/>
          </a:p>
        </p:txBody>
      </p:sp>
      <p:sp>
        <p:nvSpPr>
          <p:cNvPr id="6" name="Footer Placeholder 5">
            <a:extLst>
              <a:ext uri="{FF2B5EF4-FFF2-40B4-BE49-F238E27FC236}">
                <a16:creationId xmlns:a16="http://schemas.microsoft.com/office/drawing/2014/main" id="{996E1327-C968-2AA8-09CB-DB0C19AD11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A885F46-8AB9-B244-15AA-DEB82C610C7B}"/>
              </a:ext>
            </a:extLst>
          </p:cNvPr>
          <p:cNvSpPr>
            <a:spLocks noGrp="1"/>
          </p:cNvSpPr>
          <p:nvPr>
            <p:ph type="sldNum" sz="quarter" idx="12"/>
          </p:nvPr>
        </p:nvSpPr>
        <p:spPr/>
        <p:txBody>
          <a:bodyPr/>
          <a:lstStyle/>
          <a:p>
            <a:fld id="{6FF041AF-7DEA-4A80-818A-FC021EB7A99C}" type="slidenum">
              <a:rPr lang="en-US" smtClean="0"/>
              <a:t>‹#›</a:t>
            </a:fld>
            <a:endParaRPr lang="en-US"/>
          </a:p>
        </p:txBody>
      </p:sp>
    </p:spTree>
    <p:extLst>
      <p:ext uri="{BB962C8B-B14F-4D97-AF65-F5344CB8AC3E}">
        <p14:creationId xmlns:p14="http://schemas.microsoft.com/office/powerpoint/2010/main" val="71706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A0AEBA-DF57-6E5E-C879-400E37B88F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27554B0-621C-099C-184C-6D9006F783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12DF5F-C6A2-FD5F-FBBD-ABC16B0974A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8933E5B-3FC3-4E87-9327-893B63A51CD4}" type="datetimeFigureOut">
              <a:rPr lang="en-US" smtClean="0"/>
              <a:t>2/8/2024</a:t>
            </a:fld>
            <a:endParaRPr lang="en-US"/>
          </a:p>
        </p:txBody>
      </p:sp>
      <p:sp>
        <p:nvSpPr>
          <p:cNvPr id="5" name="Footer Placeholder 4">
            <a:extLst>
              <a:ext uri="{FF2B5EF4-FFF2-40B4-BE49-F238E27FC236}">
                <a16:creationId xmlns:a16="http://schemas.microsoft.com/office/drawing/2014/main" id="{B038858A-35B5-5E47-E328-C6ADD2C8924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78A15D5-1484-D377-BC45-6E6C3E9958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F041AF-7DEA-4A80-818A-FC021EB7A99C}" type="slidenum">
              <a:rPr lang="en-US" smtClean="0"/>
              <a:t>‹#›</a:t>
            </a:fld>
            <a:endParaRPr lang="en-US"/>
          </a:p>
        </p:txBody>
      </p:sp>
    </p:spTree>
    <p:extLst>
      <p:ext uri="{BB962C8B-B14F-4D97-AF65-F5344CB8AC3E}">
        <p14:creationId xmlns:p14="http://schemas.microsoft.com/office/powerpoint/2010/main" val="23973703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6146F4F-097D-54FF-1A2B-ABC40B2F7D20}"/>
              </a:ext>
            </a:extLst>
          </p:cNvPr>
          <p:cNvSpPr txBox="1"/>
          <p:nvPr/>
        </p:nvSpPr>
        <p:spPr>
          <a:xfrm>
            <a:off x="4615131" y="2872596"/>
            <a:ext cx="2244974" cy="369332"/>
          </a:xfrm>
          <a:prstGeom prst="rect">
            <a:avLst/>
          </a:prstGeom>
          <a:noFill/>
        </p:spPr>
        <p:txBody>
          <a:bodyPr wrap="none" rtlCol="0">
            <a:spAutoFit/>
          </a:bodyPr>
          <a:lstStyle/>
          <a:p>
            <a:r>
              <a:rPr lang="en-US" dirty="0"/>
              <a:t>Bio-133 Fluidic Device</a:t>
            </a:r>
          </a:p>
        </p:txBody>
      </p:sp>
    </p:spTree>
    <p:extLst>
      <p:ext uri="{BB962C8B-B14F-4D97-AF65-F5344CB8AC3E}">
        <p14:creationId xmlns:p14="http://schemas.microsoft.com/office/powerpoint/2010/main" val="4149405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D1534-7C77-C6DD-1B1F-3FE06901DFD1}"/>
              </a:ext>
            </a:extLst>
          </p:cNvPr>
          <p:cNvSpPr>
            <a:spLocks noGrp="1"/>
          </p:cNvSpPr>
          <p:nvPr>
            <p:ph type="title"/>
          </p:nvPr>
        </p:nvSpPr>
        <p:spPr>
          <a:xfrm>
            <a:off x="217098" y="0"/>
            <a:ext cx="10515600" cy="566528"/>
          </a:xfrm>
        </p:spPr>
        <p:txBody>
          <a:bodyPr>
            <a:normAutofit fontScale="90000"/>
          </a:bodyPr>
          <a:lstStyle/>
          <a:p>
            <a:r>
              <a:rPr lang="en-US" dirty="0"/>
              <a:t>Idea</a:t>
            </a:r>
          </a:p>
        </p:txBody>
      </p:sp>
      <p:sp>
        <p:nvSpPr>
          <p:cNvPr id="3" name="Content Placeholder 2">
            <a:extLst>
              <a:ext uri="{FF2B5EF4-FFF2-40B4-BE49-F238E27FC236}">
                <a16:creationId xmlns:a16="http://schemas.microsoft.com/office/drawing/2014/main" id="{85F9FA23-6B45-066D-A376-B8FA5BECC4B0}"/>
              </a:ext>
            </a:extLst>
          </p:cNvPr>
          <p:cNvSpPr>
            <a:spLocks noGrp="1"/>
          </p:cNvSpPr>
          <p:nvPr>
            <p:ph idx="1"/>
          </p:nvPr>
        </p:nvSpPr>
        <p:spPr>
          <a:xfrm>
            <a:off x="294736" y="690114"/>
            <a:ext cx="10515600" cy="1699403"/>
          </a:xfrm>
        </p:spPr>
        <p:txBody>
          <a:bodyPr>
            <a:normAutofit lnSpcReduction="10000"/>
          </a:bodyPr>
          <a:lstStyle/>
          <a:p>
            <a:r>
              <a:rPr lang="en-US" sz="2000" dirty="0"/>
              <a:t>Bio-133 is a biopolymer that is virtually the same RI as water. Matches even closer than FEP film. </a:t>
            </a:r>
          </a:p>
          <a:p>
            <a:r>
              <a:rPr lang="en-US" sz="2000" dirty="0"/>
              <a:t>Current fluidic device rely on an embedded FEP window to allow imaging through water. This is limited by the window size and needing the window sandwiched enough to not dislodge. </a:t>
            </a:r>
          </a:p>
          <a:p>
            <a:r>
              <a:rPr lang="en-US" sz="2000" dirty="0"/>
              <a:t>The entire fluidic device could theoretically be cast from Bio-133 and the “window” is the entire device.</a:t>
            </a:r>
          </a:p>
          <a:p>
            <a:endParaRPr lang="en-US" sz="2000" dirty="0"/>
          </a:p>
          <a:p>
            <a:endParaRPr lang="en-US" dirty="0"/>
          </a:p>
        </p:txBody>
      </p:sp>
      <p:sp>
        <p:nvSpPr>
          <p:cNvPr id="4" name="TextBox 3">
            <a:extLst>
              <a:ext uri="{FF2B5EF4-FFF2-40B4-BE49-F238E27FC236}">
                <a16:creationId xmlns:a16="http://schemas.microsoft.com/office/drawing/2014/main" id="{C315A33E-05A0-5B80-3479-DEAB7F23FE87}"/>
              </a:ext>
            </a:extLst>
          </p:cNvPr>
          <p:cNvSpPr txBox="1"/>
          <p:nvPr/>
        </p:nvSpPr>
        <p:spPr>
          <a:xfrm>
            <a:off x="1751162" y="3042415"/>
            <a:ext cx="601831" cy="369332"/>
          </a:xfrm>
          <a:prstGeom prst="rect">
            <a:avLst/>
          </a:prstGeom>
          <a:noFill/>
        </p:spPr>
        <p:txBody>
          <a:bodyPr wrap="none" rtlCol="0">
            <a:spAutoFit/>
          </a:bodyPr>
          <a:lstStyle/>
          <a:p>
            <a:r>
              <a:rPr lang="en-US" b="1" u="sng" dirty="0"/>
              <a:t>Pros</a:t>
            </a:r>
          </a:p>
        </p:txBody>
      </p:sp>
      <p:sp>
        <p:nvSpPr>
          <p:cNvPr id="5" name="TextBox 4">
            <a:extLst>
              <a:ext uri="{FF2B5EF4-FFF2-40B4-BE49-F238E27FC236}">
                <a16:creationId xmlns:a16="http://schemas.microsoft.com/office/drawing/2014/main" id="{94752DD0-C6D2-CCC0-7999-CDD416C26D60}"/>
              </a:ext>
            </a:extLst>
          </p:cNvPr>
          <p:cNvSpPr txBox="1"/>
          <p:nvPr/>
        </p:nvSpPr>
        <p:spPr>
          <a:xfrm>
            <a:off x="8364747" y="2958860"/>
            <a:ext cx="644728" cy="369332"/>
          </a:xfrm>
          <a:prstGeom prst="rect">
            <a:avLst/>
          </a:prstGeom>
          <a:noFill/>
        </p:spPr>
        <p:txBody>
          <a:bodyPr wrap="none" rtlCol="0">
            <a:spAutoFit/>
          </a:bodyPr>
          <a:lstStyle/>
          <a:p>
            <a:r>
              <a:rPr lang="en-US" b="1" u="sng" dirty="0"/>
              <a:t>Cons</a:t>
            </a:r>
          </a:p>
        </p:txBody>
      </p:sp>
      <p:sp>
        <p:nvSpPr>
          <p:cNvPr id="6" name="TextBox 5">
            <a:extLst>
              <a:ext uri="{FF2B5EF4-FFF2-40B4-BE49-F238E27FC236}">
                <a16:creationId xmlns:a16="http://schemas.microsoft.com/office/drawing/2014/main" id="{0D0DD5A7-C2FB-8417-7C1C-A9F45C2A7254}"/>
              </a:ext>
            </a:extLst>
          </p:cNvPr>
          <p:cNvSpPr txBox="1"/>
          <p:nvPr/>
        </p:nvSpPr>
        <p:spPr>
          <a:xfrm>
            <a:off x="370935" y="3614468"/>
            <a:ext cx="4899805"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Current FEP balloons up in center which effectively increases chamber volume. This would be much more rigid and thicker as a window and barely budge</a:t>
            </a:r>
          </a:p>
          <a:p>
            <a:pPr marL="285750" indent="-285750">
              <a:buFont typeface="Arial" panose="020B0604020202020204" pitchFamily="34" charset="0"/>
              <a:buChar char="•"/>
            </a:pPr>
            <a:r>
              <a:rPr lang="en-US" sz="1400" dirty="0"/>
              <a:t>No window to slip. Durability might last indefinitely</a:t>
            </a:r>
          </a:p>
          <a:p>
            <a:pPr marL="285750" indent="-285750">
              <a:buFont typeface="Arial" panose="020B0604020202020204" pitchFamily="34" charset="0"/>
              <a:buChar char="•"/>
            </a:pPr>
            <a:r>
              <a:rPr lang="en-US" sz="1400" dirty="0"/>
              <a:t>No iron oxide embedding is practical which will make the device “floaty” when mounting onto a slide</a:t>
            </a:r>
          </a:p>
        </p:txBody>
      </p:sp>
      <p:sp>
        <p:nvSpPr>
          <p:cNvPr id="8" name="TextBox 7">
            <a:extLst>
              <a:ext uri="{FF2B5EF4-FFF2-40B4-BE49-F238E27FC236}">
                <a16:creationId xmlns:a16="http://schemas.microsoft.com/office/drawing/2014/main" id="{3B216890-013A-12B1-A653-6489043B02CF}"/>
              </a:ext>
            </a:extLst>
          </p:cNvPr>
          <p:cNvSpPr txBox="1"/>
          <p:nvPr/>
        </p:nvSpPr>
        <p:spPr>
          <a:xfrm>
            <a:off x="6096000" y="3614467"/>
            <a:ext cx="4899805" cy="1384995"/>
          </a:xfrm>
          <a:prstGeom prst="rect">
            <a:avLst/>
          </a:prstGeom>
          <a:noFill/>
        </p:spPr>
        <p:txBody>
          <a:bodyPr wrap="square" rtlCol="0">
            <a:spAutoFit/>
          </a:bodyPr>
          <a:lstStyle/>
          <a:p>
            <a:pPr marL="285750" indent="-285750">
              <a:buFont typeface="Arial" panose="020B0604020202020204" pitchFamily="34" charset="0"/>
              <a:buChar char="•"/>
            </a:pPr>
            <a:r>
              <a:rPr lang="en-US" sz="1400" dirty="0"/>
              <a:t>Bio-133 is a very expensive polymer and difficult to order</a:t>
            </a:r>
          </a:p>
          <a:p>
            <a:pPr marL="285750" indent="-285750">
              <a:buFont typeface="Arial" panose="020B0604020202020204" pitchFamily="34" charset="0"/>
              <a:buChar char="•"/>
            </a:pPr>
            <a:r>
              <a:rPr lang="en-US" sz="1400" dirty="0"/>
              <a:t>Many unknowns with the material. Very little published research involving it. Not sure if it will stick to SLA printed plastics, self adhere, stick to FEP, solubility in hexane and overall stiffness. </a:t>
            </a:r>
          </a:p>
          <a:p>
            <a:pPr marL="285750" indent="-285750">
              <a:buFont typeface="Arial" panose="020B0604020202020204" pitchFamily="34" charset="0"/>
              <a:buChar char="•"/>
            </a:pPr>
            <a:r>
              <a:rPr lang="en-US" sz="1400" dirty="0"/>
              <a:t>Manufacturing is potentially more involved</a:t>
            </a:r>
          </a:p>
        </p:txBody>
      </p:sp>
    </p:spTree>
    <p:extLst>
      <p:ext uri="{BB962C8B-B14F-4D97-AF65-F5344CB8AC3E}">
        <p14:creationId xmlns:p14="http://schemas.microsoft.com/office/powerpoint/2010/main" val="26350682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FCB446-2DD4-9CB8-51EB-5800825F4A02}"/>
              </a:ext>
            </a:extLst>
          </p:cNvPr>
          <p:cNvSpPr>
            <a:spLocks noGrp="1"/>
          </p:cNvSpPr>
          <p:nvPr>
            <p:ph type="title"/>
          </p:nvPr>
        </p:nvSpPr>
        <p:spPr>
          <a:xfrm>
            <a:off x="432759" y="175345"/>
            <a:ext cx="10515600" cy="730430"/>
          </a:xfrm>
        </p:spPr>
        <p:txBody>
          <a:bodyPr>
            <a:normAutofit/>
          </a:bodyPr>
          <a:lstStyle/>
          <a:p>
            <a:r>
              <a:rPr lang="en-US" sz="3200" dirty="0"/>
              <a:t>Manufacturing Approaches (possible layer thickness)</a:t>
            </a:r>
          </a:p>
        </p:txBody>
      </p:sp>
      <p:sp>
        <p:nvSpPr>
          <p:cNvPr id="3" name="Content Placeholder 2">
            <a:extLst>
              <a:ext uri="{FF2B5EF4-FFF2-40B4-BE49-F238E27FC236}">
                <a16:creationId xmlns:a16="http://schemas.microsoft.com/office/drawing/2014/main" id="{0A29349D-FE32-8E62-FE12-E3DEFCA28C37}"/>
              </a:ext>
            </a:extLst>
          </p:cNvPr>
          <p:cNvSpPr>
            <a:spLocks noGrp="1"/>
          </p:cNvSpPr>
          <p:nvPr>
            <p:ph idx="1"/>
          </p:nvPr>
        </p:nvSpPr>
        <p:spPr>
          <a:xfrm>
            <a:off x="588034" y="1017917"/>
            <a:ext cx="10515600" cy="730430"/>
          </a:xfrm>
        </p:spPr>
        <p:txBody>
          <a:bodyPr>
            <a:normAutofit/>
          </a:bodyPr>
          <a:lstStyle/>
          <a:p>
            <a:r>
              <a:rPr lang="en-US" sz="1800" dirty="0"/>
              <a:t>Spherical aberration simulations for this are tough to do and time consuming. Rough impact weighted RI calculations may show how much relative impact it would have vs a known like FEP. </a:t>
            </a:r>
          </a:p>
        </p:txBody>
      </p:sp>
      <p:sp>
        <p:nvSpPr>
          <p:cNvPr id="4" name="TextBox 3">
            <a:extLst>
              <a:ext uri="{FF2B5EF4-FFF2-40B4-BE49-F238E27FC236}">
                <a16:creationId xmlns:a16="http://schemas.microsoft.com/office/drawing/2014/main" id="{4A70136E-0E47-4504-2098-01EF92D45CF9}"/>
              </a:ext>
            </a:extLst>
          </p:cNvPr>
          <p:cNvSpPr txBox="1"/>
          <p:nvPr/>
        </p:nvSpPr>
        <p:spPr>
          <a:xfrm>
            <a:off x="1017917" y="1871932"/>
            <a:ext cx="2022798" cy="1200329"/>
          </a:xfrm>
          <a:prstGeom prst="rect">
            <a:avLst/>
          </a:prstGeom>
          <a:noFill/>
        </p:spPr>
        <p:txBody>
          <a:bodyPr wrap="none" rtlCol="0">
            <a:spAutoFit/>
          </a:bodyPr>
          <a:lstStyle/>
          <a:p>
            <a:r>
              <a:rPr lang="en-US" dirty="0"/>
              <a:t>Focal length = 3mm</a:t>
            </a:r>
          </a:p>
          <a:p>
            <a:r>
              <a:rPr lang="en-US" dirty="0"/>
              <a:t>FEP RI = 1.344</a:t>
            </a:r>
          </a:p>
          <a:p>
            <a:r>
              <a:rPr lang="en-US" dirty="0"/>
              <a:t>Bio-133 RI = 1.334</a:t>
            </a:r>
          </a:p>
          <a:p>
            <a:r>
              <a:rPr lang="en-US" dirty="0"/>
              <a:t>Water RI = 1.333</a:t>
            </a:r>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B714064E-EDC1-9668-0E3C-2C4F4A9DA067}"/>
                  </a:ext>
                </a:extLst>
              </p:cNvPr>
              <p:cNvSpPr txBox="1"/>
              <p:nvPr/>
            </p:nvSpPr>
            <p:spPr>
              <a:xfrm>
                <a:off x="3515264" y="1901657"/>
                <a:ext cx="5867184" cy="7973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𝐹𝐸𝑃</m:t>
                      </m:r>
                      <m:r>
                        <a:rPr lang="en-US" b="0" i="1" smtClean="0">
                          <a:latin typeface="Cambria Math" panose="02040503050406030204" pitchFamily="18" charset="0"/>
                        </a:rPr>
                        <m:t> </m:t>
                      </m:r>
                      <m:r>
                        <a:rPr lang="en-US" b="0" i="1" smtClean="0">
                          <a:latin typeface="Cambria Math" panose="02040503050406030204" pitchFamily="18" charset="0"/>
                        </a:rPr>
                        <m:t>𝑒𝑓𝑓𝑒𝑐𝑡𝑖𝑣𝑒</m:t>
                      </m:r>
                      <m:r>
                        <a:rPr lang="en-US" b="0" i="1" smtClean="0">
                          <a:latin typeface="Cambria Math" panose="02040503050406030204" pitchFamily="18" charset="0"/>
                        </a:rPr>
                        <m:t> </m:t>
                      </m:r>
                      <m:r>
                        <a:rPr lang="en-US" b="0" i="1" smtClean="0">
                          <a:latin typeface="Cambria Math" panose="02040503050406030204" pitchFamily="18" charset="0"/>
                        </a:rPr>
                        <m:t>𝑅𝐼</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0.17∗1.344+2.83∗1.333</m:t>
                          </m:r>
                        </m:num>
                        <m:den>
                          <m:r>
                            <a:rPr lang="en-US" b="0" i="1" smtClean="0">
                              <a:latin typeface="Cambria Math" panose="02040503050406030204" pitchFamily="18" charset="0"/>
                            </a:rPr>
                            <m:t>3</m:t>
                          </m:r>
                        </m:den>
                      </m:f>
                      <m:r>
                        <a:rPr lang="en-US" b="0" i="1" smtClean="0">
                          <a:latin typeface="Cambria Math" panose="02040503050406030204" pitchFamily="18" charset="0"/>
                        </a:rPr>
                        <m:t>=1.3336</m:t>
                      </m:r>
                    </m:oMath>
                  </m:oMathPara>
                </a14:m>
                <a:endParaRPr lang="en-US" b="0" dirty="0"/>
              </a:p>
              <a:p>
                <a:endParaRPr lang="en-US" dirty="0"/>
              </a:p>
            </p:txBody>
          </p:sp>
        </mc:Choice>
        <mc:Fallback>
          <p:sp>
            <p:nvSpPr>
              <p:cNvPr id="5" name="TextBox 4">
                <a:extLst>
                  <a:ext uri="{FF2B5EF4-FFF2-40B4-BE49-F238E27FC236}">
                    <a16:creationId xmlns:a16="http://schemas.microsoft.com/office/drawing/2014/main" id="{B714064E-EDC1-9668-0E3C-2C4F4A9DA067}"/>
                  </a:ext>
                </a:extLst>
              </p:cNvPr>
              <p:cNvSpPr txBox="1">
                <a:spLocks noRot="1" noChangeAspect="1" noMove="1" noResize="1" noEditPoints="1" noAdjustHandles="1" noChangeArrowheads="1" noChangeShapeType="1" noTextEdit="1"/>
              </p:cNvSpPr>
              <p:nvPr/>
            </p:nvSpPr>
            <p:spPr>
              <a:xfrm>
                <a:off x="3515264" y="1901657"/>
                <a:ext cx="5867184" cy="79739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5EDAF85-E785-E945-5709-08F72E559CA6}"/>
                  </a:ext>
                </a:extLst>
              </p:cNvPr>
              <p:cNvSpPr txBox="1"/>
              <p:nvPr/>
            </p:nvSpPr>
            <p:spPr>
              <a:xfrm>
                <a:off x="4018703" y="2974112"/>
                <a:ext cx="486030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𝒕𝒉𝒊𝒄𝒌𝒏𝒆𝒔𝒔</m:t>
                      </m:r>
                      <m:r>
                        <a:rPr lang="en-US" b="1" i="1" smtClean="0">
                          <a:latin typeface="Cambria Math" panose="02040503050406030204" pitchFamily="18" charset="0"/>
                        </a:rPr>
                        <m:t> </m:t>
                      </m:r>
                      <m:r>
                        <a:rPr lang="en-US" b="1" i="1" smtClean="0">
                          <a:latin typeface="Cambria Math" panose="02040503050406030204" pitchFamily="18" charset="0"/>
                        </a:rPr>
                        <m:t>𝒐𝒇</m:t>
                      </m:r>
                      <m:r>
                        <a:rPr lang="en-US" b="1" i="1" smtClean="0">
                          <a:latin typeface="Cambria Math" panose="02040503050406030204" pitchFamily="18" charset="0"/>
                        </a:rPr>
                        <m:t> </m:t>
                      </m:r>
                      <m:r>
                        <a:rPr lang="en-US" b="1" i="1" smtClean="0">
                          <a:latin typeface="Cambria Math" panose="02040503050406030204" pitchFamily="18" charset="0"/>
                        </a:rPr>
                        <m:t>𝒃𝒊𝒐</m:t>
                      </m:r>
                      <m:r>
                        <a:rPr lang="en-US" b="1" i="1" smtClean="0">
                          <a:latin typeface="Cambria Math" panose="02040503050406030204" pitchFamily="18" charset="0"/>
                        </a:rPr>
                        <m:t>𝟏𝟑𝟑</m:t>
                      </m:r>
                      <m:r>
                        <a:rPr lang="en-US" b="1" i="1" smtClean="0">
                          <a:latin typeface="Cambria Math" panose="02040503050406030204" pitchFamily="18" charset="0"/>
                        </a:rPr>
                        <m:t> </m:t>
                      </m:r>
                      <m:r>
                        <a:rPr lang="en-US" b="1" i="1" smtClean="0">
                          <a:latin typeface="Cambria Math" panose="02040503050406030204" pitchFamily="18" charset="0"/>
                        </a:rPr>
                        <m:t>𝒇𝒐𝒓</m:t>
                      </m:r>
                      <m:r>
                        <a:rPr lang="en-US" b="1" i="1" smtClean="0">
                          <a:latin typeface="Cambria Math" panose="02040503050406030204" pitchFamily="18" charset="0"/>
                        </a:rPr>
                        <m:t> </m:t>
                      </m:r>
                      <m:r>
                        <a:rPr lang="en-US" b="1" i="1" smtClean="0">
                          <a:latin typeface="Cambria Math" panose="02040503050406030204" pitchFamily="18" charset="0"/>
                        </a:rPr>
                        <m:t>𝒔𝒂𝒎𝒆</m:t>
                      </m:r>
                      <m:r>
                        <a:rPr lang="en-US" b="1" i="1" smtClean="0">
                          <a:latin typeface="Cambria Math" panose="02040503050406030204" pitchFamily="18" charset="0"/>
                        </a:rPr>
                        <m:t> </m:t>
                      </m:r>
                      <m:r>
                        <a:rPr lang="en-US" b="1" i="1" smtClean="0">
                          <a:latin typeface="Cambria Math" panose="02040503050406030204" pitchFamily="18" charset="0"/>
                        </a:rPr>
                        <m:t>𝒆𝒇𝒇𝒆𝒄𝒕𝒊𝒗𝒆</m:t>
                      </m:r>
                      <m:r>
                        <a:rPr lang="en-US" b="1" i="1" smtClean="0">
                          <a:latin typeface="Cambria Math" panose="02040503050406030204" pitchFamily="18" charset="0"/>
                        </a:rPr>
                        <m:t> </m:t>
                      </m:r>
                      <m:r>
                        <a:rPr lang="en-US" b="1" i="1" smtClean="0">
                          <a:latin typeface="Cambria Math" panose="02040503050406030204" pitchFamily="18" charset="0"/>
                        </a:rPr>
                        <m:t>𝑹𝑰</m:t>
                      </m:r>
                      <m:r>
                        <a:rPr lang="en-US" b="1" i="1" smtClean="0">
                          <a:latin typeface="Cambria Math" panose="02040503050406030204" pitchFamily="18" charset="0"/>
                        </a:rPr>
                        <m:t> </m:t>
                      </m:r>
                    </m:oMath>
                  </m:oMathPara>
                </a14:m>
                <a:endParaRPr lang="en-US" b="1" dirty="0"/>
              </a:p>
            </p:txBody>
          </p:sp>
        </mc:Choice>
        <mc:Fallback>
          <p:sp>
            <p:nvSpPr>
              <p:cNvPr id="6" name="TextBox 5">
                <a:extLst>
                  <a:ext uri="{FF2B5EF4-FFF2-40B4-BE49-F238E27FC236}">
                    <a16:creationId xmlns:a16="http://schemas.microsoft.com/office/drawing/2014/main" id="{B5EDAF85-E785-E945-5709-08F72E559CA6}"/>
                  </a:ext>
                </a:extLst>
              </p:cNvPr>
              <p:cNvSpPr txBox="1">
                <a:spLocks noRot="1" noChangeAspect="1" noMove="1" noResize="1" noEditPoints="1" noAdjustHandles="1" noChangeArrowheads="1" noChangeShapeType="1" noTextEdit="1"/>
              </p:cNvSpPr>
              <p:nvPr/>
            </p:nvSpPr>
            <p:spPr>
              <a:xfrm>
                <a:off x="4018703" y="2974112"/>
                <a:ext cx="4860305" cy="276999"/>
              </a:xfrm>
              <a:prstGeom prst="rect">
                <a:avLst/>
              </a:prstGeom>
              <a:blipFill>
                <a:blip r:embed="rId3"/>
                <a:stretch>
                  <a:fillRect l="-752" t="-2222" b="-355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1EA67A3A-9FC2-0E28-19C1-DFE8D32AE626}"/>
                  </a:ext>
                </a:extLst>
              </p:cNvPr>
              <p:cNvSpPr txBox="1"/>
              <p:nvPr/>
            </p:nvSpPr>
            <p:spPr>
              <a:xfrm>
                <a:off x="3040715" y="3361808"/>
                <a:ext cx="4276555" cy="80457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)∗1.334</m:t>
                          </m:r>
                          <m:r>
                            <a:rPr lang="en-US" b="0" i="1" smtClean="0">
                              <a:latin typeface="Cambria Math" panose="02040503050406030204" pitchFamily="18" charset="0"/>
                            </a:rPr>
                            <m:t>+(3−</m:t>
                          </m:r>
                          <m:r>
                            <a:rPr lang="en-US" b="0" i="1" smtClean="0">
                              <a:latin typeface="Cambria Math" panose="02040503050406030204" pitchFamily="18" charset="0"/>
                            </a:rPr>
                            <m:t>𝑥</m:t>
                          </m:r>
                          <m:r>
                            <a:rPr lang="en-US" b="0" i="1" smtClean="0">
                              <a:latin typeface="Cambria Math" panose="02040503050406030204" pitchFamily="18" charset="0"/>
                            </a:rPr>
                            <m:t>)∗1.333</m:t>
                          </m:r>
                        </m:num>
                        <m:den>
                          <m:r>
                            <a:rPr lang="en-US" b="0" i="1" smtClean="0">
                              <a:latin typeface="Cambria Math" panose="02040503050406030204" pitchFamily="18" charset="0"/>
                            </a:rPr>
                            <m:t>3</m:t>
                          </m:r>
                        </m:den>
                      </m:f>
                      <m:r>
                        <a:rPr lang="en-US" b="0" i="1" smtClean="0">
                          <a:latin typeface="Cambria Math" panose="02040503050406030204" pitchFamily="18" charset="0"/>
                        </a:rPr>
                        <m:t>=1.3336 </m:t>
                      </m:r>
                      <m:r>
                        <a:rPr lang="en-US" b="0" i="1" smtClean="0">
                          <a:latin typeface="Cambria Math" panose="02040503050406030204" pitchFamily="18" charset="0"/>
                          <a:ea typeface="Cambria Math" panose="02040503050406030204" pitchFamily="18" charset="0"/>
                        </a:rPr>
                        <m:t>→</m:t>
                      </m:r>
                    </m:oMath>
                  </m:oMathPara>
                </a14:m>
                <a:endParaRPr lang="en-US" b="0" dirty="0"/>
              </a:p>
              <a:p>
                <a:endParaRPr lang="en-US" dirty="0"/>
              </a:p>
            </p:txBody>
          </p:sp>
        </mc:Choice>
        <mc:Fallback>
          <p:sp>
            <p:nvSpPr>
              <p:cNvPr id="7" name="TextBox 6">
                <a:extLst>
                  <a:ext uri="{FF2B5EF4-FFF2-40B4-BE49-F238E27FC236}">
                    <a16:creationId xmlns:a16="http://schemas.microsoft.com/office/drawing/2014/main" id="{1EA67A3A-9FC2-0E28-19C1-DFE8D32AE626}"/>
                  </a:ext>
                </a:extLst>
              </p:cNvPr>
              <p:cNvSpPr txBox="1">
                <a:spLocks noRot="1" noChangeAspect="1" noMove="1" noResize="1" noEditPoints="1" noAdjustHandles="1" noChangeArrowheads="1" noChangeShapeType="1" noTextEdit="1"/>
              </p:cNvSpPr>
              <p:nvPr/>
            </p:nvSpPr>
            <p:spPr>
              <a:xfrm>
                <a:off x="3040715" y="3361808"/>
                <a:ext cx="4276555" cy="8045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12DB6FD3-7A1C-18AF-0153-A0986F50B07D}"/>
                  </a:ext>
                </a:extLst>
              </p:cNvPr>
              <p:cNvSpPr txBox="1"/>
              <p:nvPr/>
            </p:nvSpPr>
            <p:spPr>
              <a:xfrm>
                <a:off x="7338875" y="3361548"/>
                <a:ext cx="2043573" cy="797398"/>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0.018</m:t>
                          </m:r>
                        </m:num>
                        <m:den>
                          <m:r>
                            <a:rPr lang="en-US" b="0" i="1" smtClean="0">
                              <a:latin typeface="Cambria Math" panose="02040503050406030204" pitchFamily="18" charset="0"/>
                            </a:rPr>
                            <m:t>.001</m:t>
                          </m:r>
                        </m:den>
                      </m:f>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=1.8</m:t>
                      </m:r>
                      <m:r>
                        <a:rPr lang="en-US" b="0" i="1" smtClean="0">
                          <a:latin typeface="Cambria Math" panose="02040503050406030204" pitchFamily="18" charset="0"/>
                        </a:rPr>
                        <m:t>𝑚𝑚</m:t>
                      </m:r>
                    </m:oMath>
                  </m:oMathPara>
                </a14:m>
                <a:endParaRPr lang="en-US" b="0" dirty="0"/>
              </a:p>
              <a:p>
                <a:endParaRPr lang="en-US" dirty="0"/>
              </a:p>
            </p:txBody>
          </p:sp>
        </mc:Choice>
        <mc:Fallback>
          <p:sp>
            <p:nvSpPr>
              <p:cNvPr id="8" name="TextBox 7">
                <a:extLst>
                  <a:ext uri="{FF2B5EF4-FFF2-40B4-BE49-F238E27FC236}">
                    <a16:creationId xmlns:a16="http://schemas.microsoft.com/office/drawing/2014/main" id="{12DB6FD3-7A1C-18AF-0153-A0986F50B07D}"/>
                  </a:ext>
                </a:extLst>
              </p:cNvPr>
              <p:cNvSpPr txBox="1">
                <a:spLocks noRot="1" noChangeAspect="1" noMove="1" noResize="1" noEditPoints="1" noAdjustHandles="1" noChangeArrowheads="1" noChangeShapeType="1" noTextEdit="1"/>
              </p:cNvSpPr>
              <p:nvPr/>
            </p:nvSpPr>
            <p:spPr>
              <a:xfrm>
                <a:off x="7338875" y="3361548"/>
                <a:ext cx="2043573" cy="797398"/>
              </a:xfrm>
              <a:prstGeom prst="rect">
                <a:avLst/>
              </a:prstGeom>
              <a:blipFill>
                <a:blip r:embed="rId5"/>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8D7E6F46-47E1-C897-E006-6185FC0A24D8}"/>
              </a:ext>
            </a:extLst>
          </p:cNvPr>
          <p:cNvSpPr txBox="1"/>
          <p:nvPr/>
        </p:nvSpPr>
        <p:spPr>
          <a:xfrm>
            <a:off x="759125" y="4252823"/>
            <a:ext cx="11291977" cy="2031325"/>
          </a:xfrm>
          <a:prstGeom prst="rect">
            <a:avLst/>
          </a:prstGeom>
          <a:noFill/>
        </p:spPr>
        <p:txBody>
          <a:bodyPr wrap="square" rtlCol="0">
            <a:spAutoFit/>
          </a:bodyPr>
          <a:lstStyle/>
          <a:p>
            <a:pPr marL="285750" indent="-285750">
              <a:buFont typeface="Arial" panose="020B0604020202020204" pitchFamily="34" charset="0"/>
              <a:buChar char="•"/>
            </a:pPr>
            <a:r>
              <a:rPr lang="en-US" dirty="0"/>
              <a:t>According to Calixto from the fluidic core, around 2mm thickness is needed to structurally secure the tubing that goes into the port. </a:t>
            </a:r>
          </a:p>
          <a:p>
            <a:pPr marL="285750" indent="-285750">
              <a:buFont typeface="Arial" panose="020B0604020202020204" pitchFamily="34" charset="0"/>
              <a:buChar char="•"/>
            </a:pPr>
            <a:r>
              <a:rPr lang="en-US" dirty="0"/>
              <a:t>2mm thick bio-133 is hand </a:t>
            </a:r>
            <a:r>
              <a:rPr lang="en-US" dirty="0" err="1"/>
              <a:t>wavingly</a:t>
            </a:r>
            <a:r>
              <a:rPr lang="en-US" dirty="0"/>
              <a:t> projected to have a similar impact as 0.17mm thick FEP in spherical </a:t>
            </a:r>
            <a:r>
              <a:rPr lang="en-US" dirty="0" err="1"/>
              <a:t>abberations</a:t>
            </a:r>
            <a:r>
              <a:rPr lang="en-US" dirty="0"/>
              <a:t> effects</a:t>
            </a:r>
          </a:p>
          <a:p>
            <a:pPr marL="285750" indent="-285750">
              <a:buFont typeface="Arial" panose="020B0604020202020204" pitchFamily="34" charset="0"/>
              <a:buChar char="•"/>
            </a:pPr>
            <a:r>
              <a:rPr lang="en-US" dirty="0"/>
              <a:t>Nikon 16x objective has a 3mm WD. A 2mm thick layer and 0.1mm gap between it and tissue should not interfere with obtaining focus.</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31479725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A6413C-7D1B-631B-0185-A192FB70F106}"/>
              </a:ext>
            </a:extLst>
          </p:cNvPr>
          <p:cNvSpPr>
            <a:spLocks noGrp="1"/>
          </p:cNvSpPr>
          <p:nvPr>
            <p:ph type="title"/>
          </p:nvPr>
        </p:nvSpPr>
        <p:spPr>
          <a:xfrm>
            <a:off x="557542" y="211216"/>
            <a:ext cx="10515600" cy="549275"/>
          </a:xfrm>
        </p:spPr>
        <p:txBody>
          <a:bodyPr>
            <a:normAutofit fontScale="90000"/>
          </a:bodyPr>
          <a:lstStyle/>
          <a:p>
            <a:r>
              <a:rPr lang="en-US" dirty="0"/>
              <a:t>Some diffraction info </a:t>
            </a:r>
          </a:p>
        </p:txBody>
      </p:sp>
      <p:sp>
        <p:nvSpPr>
          <p:cNvPr id="3" name="Content Placeholder 2">
            <a:extLst>
              <a:ext uri="{FF2B5EF4-FFF2-40B4-BE49-F238E27FC236}">
                <a16:creationId xmlns:a16="http://schemas.microsoft.com/office/drawing/2014/main" id="{A7388773-1F82-F48D-5D5C-61C1650F07DA}"/>
              </a:ext>
            </a:extLst>
          </p:cNvPr>
          <p:cNvSpPr>
            <a:spLocks noGrp="1"/>
          </p:cNvSpPr>
          <p:nvPr>
            <p:ph idx="1"/>
          </p:nvPr>
        </p:nvSpPr>
        <p:spPr>
          <a:xfrm>
            <a:off x="285939" y="965546"/>
            <a:ext cx="10515600" cy="1813868"/>
          </a:xfrm>
        </p:spPr>
        <p:txBody>
          <a:bodyPr>
            <a:normAutofit/>
          </a:bodyPr>
          <a:lstStyle/>
          <a:p>
            <a:r>
              <a:rPr lang="en-US" sz="1800" dirty="0"/>
              <a:t> A paper,</a:t>
            </a:r>
            <a:r>
              <a:rPr lang="en-US" sz="1200" dirty="0"/>
              <a:t> A polymer index-matched to water enables diverse applications in fluorescence microscopy , </a:t>
            </a:r>
            <a:r>
              <a:rPr lang="en-US" sz="1800" dirty="0"/>
              <a:t> by Hari </a:t>
            </a:r>
            <a:r>
              <a:rPr lang="en-US" sz="1800" dirty="0" err="1"/>
              <a:t>Schroff</a:t>
            </a:r>
            <a:r>
              <a:rPr lang="en-US" sz="1800" dirty="0"/>
              <a:t>, in lab on chip covered using bio-133 for building a new chamber to hold c elegans for </a:t>
            </a:r>
            <a:r>
              <a:rPr lang="en-US" sz="1800" dirty="0" err="1"/>
              <a:t>DiSPIM</a:t>
            </a:r>
            <a:r>
              <a:rPr lang="en-US" sz="1800" dirty="0"/>
              <a:t> imaging. </a:t>
            </a:r>
          </a:p>
        </p:txBody>
      </p:sp>
      <p:pic>
        <p:nvPicPr>
          <p:cNvPr id="5" name="Picture 4">
            <a:extLst>
              <a:ext uri="{FF2B5EF4-FFF2-40B4-BE49-F238E27FC236}">
                <a16:creationId xmlns:a16="http://schemas.microsoft.com/office/drawing/2014/main" id="{D877496C-D33D-B26C-4F5F-CB0917290582}"/>
              </a:ext>
            </a:extLst>
          </p:cNvPr>
          <p:cNvPicPr>
            <a:picLocks noChangeAspect="1"/>
          </p:cNvPicPr>
          <p:nvPr/>
        </p:nvPicPr>
        <p:blipFill>
          <a:blip r:embed="rId2"/>
          <a:stretch>
            <a:fillRect/>
          </a:stretch>
        </p:blipFill>
        <p:spPr>
          <a:xfrm>
            <a:off x="1198025" y="3795429"/>
            <a:ext cx="6424991" cy="2683531"/>
          </a:xfrm>
          <a:prstGeom prst="rect">
            <a:avLst/>
          </a:prstGeom>
        </p:spPr>
      </p:pic>
      <p:sp>
        <p:nvSpPr>
          <p:cNvPr id="6" name="TextBox 5">
            <a:extLst>
              <a:ext uri="{FF2B5EF4-FFF2-40B4-BE49-F238E27FC236}">
                <a16:creationId xmlns:a16="http://schemas.microsoft.com/office/drawing/2014/main" id="{16DBF409-44E8-1EB7-9E57-420284AE589D}"/>
              </a:ext>
            </a:extLst>
          </p:cNvPr>
          <p:cNvSpPr txBox="1"/>
          <p:nvPr/>
        </p:nvSpPr>
        <p:spPr>
          <a:xfrm>
            <a:off x="468894" y="1734156"/>
            <a:ext cx="11254211" cy="923330"/>
          </a:xfrm>
          <a:prstGeom prst="rect">
            <a:avLst/>
          </a:prstGeom>
          <a:noFill/>
        </p:spPr>
        <p:txBody>
          <a:bodyPr wrap="square" rtlCol="0">
            <a:spAutoFit/>
          </a:bodyPr>
          <a:lstStyle/>
          <a:p>
            <a:pPr marL="285750" indent="-285750">
              <a:buFont typeface="Arial" panose="020B0604020202020204" pitchFamily="34" charset="0"/>
              <a:buChar char="•"/>
            </a:pPr>
            <a:r>
              <a:rPr lang="en-US" dirty="0"/>
              <a:t>We constructed a hybrid 227 multi-material device composed of a PDMS microfluidic base bonded to a BIO-133 upper 228 membrane that sealed in a small PEG-DA disk containing tens of embedded nematodes</a:t>
            </a:r>
          </a:p>
          <a:p>
            <a:pPr marL="285750" indent="-285750">
              <a:buFont typeface="Arial" panose="020B0604020202020204" pitchFamily="34" charset="0"/>
              <a:buChar char="•"/>
            </a:pPr>
            <a:r>
              <a:rPr lang="en-US" dirty="0"/>
              <a:t>We bonded BIO-133 to glass and PDMS with silicone-based adhesive tape</a:t>
            </a:r>
          </a:p>
        </p:txBody>
      </p:sp>
    </p:spTree>
    <p:extLst>
      <p:ext uri="{BB962C8B-B14F-4D97-AF65-F5344CB8AC3E}">
        <p14:creationId xmlns:p14="http://schemas.microsoft.com/office/powerpoint/2010/main" val="701510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3F57F558-12E5-6632-2E5A-0987362C07E4}"/>
              </a:ext>
            </a:extLst>
          </p:cNvPr>
          <p:cNvSpPr/>
          <p:nvPr/>
        </p:nvSpPr>
        <p:spPr>
          <a:xfrm>
            <a:off x="9489410" y="3286699"/>
            <a:ext cx="1115860" cy="190784"/>
          </a:xfrm>
          <a:prstGeom prst="rect">
            <a:avLst/>
          </a:prstGeom>
          <a:solidFill>
            <a:schemeClr val="accent5">
              <a:lumMod val="40000"/>
              <a:lumOff val="60000"/>
              <a:alpha val="66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CC74DC1-F6A5-3507-20A4-110FD866A99C}"/>
              </a:ext>
            </a:extLst>
          </p:cNvPr>
          <p:cNvSpPr/>
          <p:nvPr/>
        </p:nvSpPr>
        <p:spPr>
          <a:xfrm>
            <a:off x="3539706" y="3251200"/>
            <a:ext cx="1837426" cy="251117"/>
          </a:xfrm>
          <a:prstGeom prst="rect">
            <a:avLst/>
          </a:prstGeom>
          <a:solidFill>
            <a:srgbClr val="00B0F0">
              <a:alpha val="3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3473864-E1D2-9B92-36CF-661486D7311F}"/>
              </a:ext>
            </a:extLst>
          </p:cNvPr>
          <p:cNvSpPr>
            <a:spLocks noGrp="1"/>
          </p:cNvSpPr>
          <p:nvPr>
            <p:ph type="title"/>
          </p:nvPr>
        </p:nvSpPr>
        <p:spPr>
          <a:xfrm>
            <a:off x="251604" y="71828"/>
            <a:ext cx="10515600" cy="488890"/>
          </a:xfrm>
        </p:spPr>
        <p:txBody>
          <a:bodyPr>
            <a:normAutofit fontScale="90000"/>
          </a:bodyPr>
          <a:lstStyle/>
          <a:p>
            <a:r>
              <a:rPr lang="en-US" dirty="0"/>
              <a:t>PDMS mold method</a:t>
            </a:r>
          </a:p>
        </p:txBody>
      </p:sp>
      <p:sp>
        <p:nvSpPr>
          <p:cNvPr id="4" name="TextBox 3">
            <a:extLst>
              <a:ext uri="{FF2B5EF4-FFF2-40B4-BE49-F238E27FC236}">
                <a16:creationId xmlns:a16="http://schemas.microsoft.com/office/drawing/2014/main" id="{4C0F9E9E-AF7F-0B13-F7D7-EB09DD22D7A1}"/>
              </a:ext>
            </a:extLst>
          </p:cNvPr>
          <p:cNvSpPr txBox="1"/>
          <p:nvPr/>
        </p:nvSpPr>
        <p:spPr>
          <a:xfrm>
            <a:off x="517585" y="923026"/>
            <a:ext cx="11447253" cy="646331"/>
          </a:xfrm>
          <a:prstGeom prst="rect">
            <a:avLst/>
          </a:prstGeom>
          <a:noFill/>
        </p:spPr>
        <p:txBody>
          <a:bodyPr wrap="square" rtlCol="0">
            <a:spAutoFit/>
          </a:bodyPr>
          <a:lstStyle/>
          <a:p>
            <a:r>
              <a:rPr lang="en-US" dirty="0"/>
              <a:t>Given we have a limited amount of bio-133, I cannot just dump a 2mm thick layer everywhere and spin coat it. The mold is 80mm in diameter. It would take 10mL over that mold to do that. I have </a:t>
            </a:r>
            <a:r>
              <a:rPr lang="en-US" b="1" dirty="0"/>
              <a:t>6mL </a:t>
            </a:r>
            <a:r>
              <a:rPr lang="en-US" dirty="0"/>
              <a:t>to work with. </a:t>
            </a:r>
          </a:p>
        </p:txBody>
      </p:sp>
      <p:grpSp>
        <p:nvGrpSpPr>
          <p:cNvPr id="8" name="Group 7">
            <a:extLst>
              <a:ext uri="{FF2B5EF4-FFF2-40B4-BE49-F238E27FC236}">
                <a16:creationId xmlns:a16="http://schemas.microsoft.com/office/drawing/2014/main" id="{AA122B27-AE07-755D-0845-40BD3E815EE5}"/>
              </a:ext>
            </a:extLst>
          </p:cNvPr>
          <p:cNvGrpSpPr/>
          <p:nvPr/>
        </p:nvGrpSpPr>
        <p:grpSpPr>
          <a:xfrm>
            <a:off x="948906" y="3355675"/>
            <a:ext cx="1837426" cy="146650"/>
            <a:chOff x="948906" y="3355675"/>
            <a:chExt cx="1837426" cy="146650"/>
          </a:xfrm>
        </p:grpSpPr>
        <p:cxnSp>
          <p:nvCxnSpPr>
            <p:cNvPr id="6" name="Straight Connector 5">
              <a:extLst>
                <a:ext uri="{FF2B5EF4-FFF2-40B4-BE49-F238E27FC236}">
                  <a16:creationId xmlns:a16="http://schemas.microsoft.com/office/drawing/2014/main" id="{A9B0DBF6-51B3-ED48-29D6-845388A49568}"/>
                </a:ext>
              </a:extLst>
            </p:cNvPr>
            <p:cNvCxnSpPr/>
            <p:nvPr/>
          </p:nvCxnSpPr>
          <p:spPr>
            <a:xfrm>
              <a:off x="948906" y="3502325"/>
              <a:ext cx="18374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CE2F8F38-EFDA-DF3E-3C07-2C8BDEA2E274}"/>
                </a:ext>
              </a:extLst>
            </p:cNvPr>
            <p:cNvSpPr/>
            <p:nvPr/>
          </p:nvSpPr>
          <p:spPr>
            <a:xfrm>
              <a:off x="1465837" y="3355675"/>
              <a:ext cx="803564" cy="14665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81745246-5187-9AA4-26DF-07783BE48A04}"/>
              </a:ext>
            </a:extLst>
          </p:cNvPr>
          <p:cNvGrpSpPr/>
          <p:nvPr/>
        </p:nvGrpSpPr>
        <p:grpSpPr>
          <a:xfrm>
            <a:off x="3539706" y="3355675"/>
            <a:ext cx="1837426" cy="146650"/>
            <a:chOff x="948906" y="3355675"/>
            <a:chExt cx="1837426" cy="146650"/>
          </a:xfrm>
        </p:grpSpPr>
        <p:cxnSp>
          <p:nvCxnSpPr>
            <p:cNvPr id="10" name="Straight Connector 9">
              <a:extLst>
                <a:ext uri="{FF2B5EF4-FFF2-40B4-BE49-F238E27FC236}">
                  <a16:creationId xmlns:a16="http://schemas.microsoft.com/office/drawing/2014/main" id="{92A40B48-A393-E3C7-E237-A0BF981708C1}"/>
                </a:ext>
              </a:extLst>
            </p:cNvPr>
            <p:cNvCxnSpPr/>
            <p:nvPr/>
          </p:nvCxnSpPr>
          <p:spPr>
            <a:xfrm>
              <a:off x="948906" y="3502325"/>
              <a:ext cx="18374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4D6E8126-E2B7-95E4-669D-278B220716D6}"/>
                </a:ext>
              </a:extLst>
            </p:cNvPr>
            <p:cNvSpPr/>
            <p:nvPr/>
          </p:nvSpPr>
          <p:spPr>
            <a:xfrm>
              <a:off x="1465837" y="3355675"/>
              <a:ext cx="803564" cy="14665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C3EBCDBE-FBBD-6A8B-DE59-CCE8442E6EB7}"/>
              </a:ext>
            </a:extLst>
          </p:cNvPr>
          <p:cNvSpPr txBox="1"/>
          <p:nvPr/>
        </p:nvSpPr>
        <p:spPr>
          <a:xfrm>
            <a:off x="1325676" y="1959981"/>
            <a:ext cx="1460656" cy="369332"/>
          </a:xfrm>
          <a:prstGeom prst="rect">
            <a:avLst/>
          </a:prstGeom>
          <a:noFill/>
        </p:spPr>
        <p:txBody>
          <a:bodyPr wrap="none" rtlCol="0">
            <a:spAutoFit/>
          </a:bodyPr>
          <a:lstStyle/>
          <a:p>
            <a:r>
              <a:rPr lang="en-US" dirty="0"/>
              <a:t>1. Blank mold</a:t>
            </a:r>
          </a:p>
        </p:txBody>
      </p:sp>
      <p:sp>
        <p:nvSpPr>
          <p:cNvPr id="14" name="TextBox 13">
            <a:extLst>
              <a:ext uri="{FF2B5EF4-FFF2-40B4-BE49-F238E27FC236}">
                <a16:creationId xmlns:a16="http://schemas.microsoft.com/office/drawing/2014/main" id="{124FA165-943C-244E-DFE0-1716AD2072E2}"/>
              </a:ext>
            </a:extLst>
          </p:cNvPr>
          <p:cNvSpPr txBox="1"/>
          <p:nvPr/>
        </p:nvSpPr>
        <p:spPr>
          <a:xfrm>
            <a:off x="3438106" y="1977546"/>
            <a:ext cx="2325385" cy="923330"/>
          </a:xfrm>
          <a:prstGeom prst="rect">
            <a:avLst/>
          </a:prstGeom>
          <a:noFill/>
        </p:spPr>
        <p:txBody>
          <a:bodyPr wrap="square" rtlCol="0">
            <a:spAutoFit/>
          </a:bodyPr>
          <a:lstStyle/>
          <a:p>
            <a:r>
              <a:rPr lang="en-US" dirty="0"/>
              <a:t>2. Add thick layer PDMS ( 3-4mm+) and vacuum oven to cure</a:t>
            </a:r>
          </a:p>
        </p:txBody>
      </p:sp>
      <p:grpSp>
        <p:nvGrpSpPr>
          <p:cNvPr id="15" name="Group 14">
            <a:extLst>
              <a:ext uri="{FF2B5EF4-FFF2-40B4-BE49-F238E27FC236}">
                <a16:creationId xmlns:a16="http://schemas.microsoft.com/office/drawing/2014/main" id="{A545A361-AABA-6166-60A7-6D32971F65A2}"/>
              </a:ext>
            </a:extLst>
          </p:cNvPr>
          <p:cNvGrpSpPr/>
          <p:nvPr/>
        </p:nvGrpSpPr>
        <p:grpSpPr>
          <a:xfrm>
            <a:off x="6178562" y="3355667"/>
            <a:ext cx="1837426" cy="146650"/>
            <a:chOff x="948906" y="3355675"/>
            <a:chExt cx="1837426" cy="146650"/>
          </a:xfrm>
        </p:grpSpPr>
        <p:cxnSp>
          <p:nvCxnSpPr>
            <p:cNvPr id="16" name="Straight Connector 15">
              <a:extLst>
                <a:ext uri="{FF2B5EF4-FFF2-40B4-BE49-F238E27FC236}">
                  <a16:creationId xmlns:a16="http://schemas.microsoft.com/office/drawing/2014/main" id="{9471775E-A5EA-457F-F01F-A534473822B9}"/>
                </a:ext>
              </a:extLst>
            </p:cNvPr>
            <p:cNvCxnSpPr/>
            <p:nvPr/>
          </p:nvCxnSpPr>
          <p:spPr>
            <a:xfrm>
              <a:off x="948906" y="3502325"/>
              <a:ext cx="18374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E42C9031-C87D-9DB7-17DA-E2A7A98DDEE3}"/>
                </a:ext>
              </a:extLst>
            </p:cNvPr>
            <p:cNvSpPr/>
            <p:nvPr/>
          </p:nvSpPr>
          <p:spPr>
            <a:xfrm>
              <a:off x="1465837" y="3355675"/>
              <a:ext cx="803564" cy="14665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F1CA960C-887D-776A-B95F-1DF26BBB1E94}"/>
              </a:ext>
            </a:extLst>
          </p:cNvPr>
          <p:cNvSpPr/>
          <p:nvPr/>
        </p:nvSpPr>
        <p:spPr>
          <a:xfrm>
            <a:off x="6178562" y="3251200"/>
            <a:ext cx="360783" cy="251117"/>
          </a:xfrm>
          <a:prstGeom prst="rect">
            <a:avLst/>
          </a:prstGeom>
          <a:solidFill>
            <a:srgbClr val="00B0F0">
              <a:alpha val="3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ACA0AD5-E399-0401-BDB1-35B144DBE345}"/>
              </a:ext>
            </a:extLst>
          </p:cNvPr>
          <p:cNvSpPr/>
          <p:nvPr/>
        </p:nvSpPr>
        <p:spPr>
          <a:xfrm>
            <a:off x="7655205" y="3251200"/>
            <a:ext cx="360783" cy="251117"/>
          </a:xfrm>
          <a:prstGeom prst="rect">
            <a:avLst/>
          </a:prstGeom>
          <a:solidFill>
            <a:srgbClr val="00B0F0">
              <a:alpha val="3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92114D1-7419-2287-275E-033C0E7911D0}"/>
              </a:ext>
            </a:extLst>
          </p:cNvPr>
          <p:cNvSpPr txBox="1"/>
          <p:nvPr/>
        </p:nvSpPr>
        <p:spPr>
          <a:xfrm>
            <a:off x="6096000" y="1977546"/>
            <a:ext cx="2173128" cy="1200329"/>
          </a:xfrm>
          <a:prstGeom prst="rect">
            <a:avLst/>
          </a:prstGeom>
          <a:noFill/>
        </p:spPr>
        <p:txBody>
          <a:bodyPr wrap="square" rtlCol="0">
            <a:spAutoFit/>
          </a:bodyPr>
          <a:lstStyle/>
          <a:p>
            <a:r>
              <a:rPr lang="en-US" dirty="0"/>
              <a:t>3. Cut PDMS out around mold to make new effective mold</a:t>
            </a:r>
          </a:p>
        </p:txBody>
      </p:sp>
      <p:grpSp>
        <p:nvGrpSpPr>
          <p:cNvPr id="26" name="Group 25">
            <a:extLst>
              <a:ext uri="{FF2B5EF4-FFF2-40B4-BE49-F238E27FC236}">
                <a16:creationId xmlns:a16="http://schemas.microsoft.com/office/drawing/2014/main" id="{03C7389A-7100-82FF-6FC3-461B812471A6}"/>
              </a:ext>
            </a:extLst>
          </p:cNvPr>
          <p:cNvGrpSpPr/>
          <p:nvPr/>
        </p:nvGrpSpPr>
        <p:grpSpPr>
          <a:xfrm>
            <a:off x="9131848" y="3234462"/>
            <a:ext cx="1837426" cy="251117"/>
            <a:chOff x="9131848" y="3234462"/>
            <a:chExt cx="1837426" cy="251117"/>
          </a:xfrm>
        </p:grpSpPr>
        <p:grpSp>
          <p:nvGrpSpPr>
            <p:cNvPr id="21" name="Group 20">
              <a:extLst>
                <a:ext uri="{FF2B5EF4-FFF2-40B4-BE49-F238E27FC236}">
                  <a16:creationId xmlns:a16="http://schemas.microsoft.com/office/drawing/2014/main" id="{98C19C67-39B4-A8EF-C1EF-B8147313A0DE}"/>
                </a:ext>
              </a:extLst>
            </p:cNvPr>
            <p:cNvGrpSpPr/>
            <p:nvPr/>
          </p:nvGrpSpPr>
          <p:grpSpPr>
            <a:xfrm>
              <a:off x="9131848" y="3338929"/>
              <a:ext cx="1837426" cy="146650"/>
              <a:chOff x="948906" y="3355675"/>
              <a:chExt cx="1837426" cy="146650"/>
            </a:xfrm>
          </p:grpSpPr>
          <p:cxnSp>
            <p:nvCxnSpPr>
              <p:cNvPr id="22" name="Straight Connector 21">
                <a:extLst>
                  <a:ext uri="{FF2B5EF4-FFF2-40B4-BE49-F238E27FC236}">
                    <a16:creationId xmlns:a16="http://schemas.microsoft.com/office/drawing/2014/main" id="{B65C2667-DA49-D906-FD7D-E30CE347418E}"/>
                  </a:ext>
                </a:extLst>
              </p:cNvPr>
              <p:cNvCxnSpPr/>
              <p:nvPr/>
            </p:nvCxnSpPr>
            <p:spPr>
              <a:xfrm>
                <a:off x="948906" y="3502325"/>
                <a:ext cx="183742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F0A8806-8A59-B3BC-53E2-DDFB93B4DE03}"/>
                  </a:ext>
                </a:extLst>
              </p:cNvPr>
              <p:cNvSpPr/>
              <p:nvPr/>
            </p:nvSpPr>
            <p:spPr>
              <a:xfrm>
                <a:off x="1465837" y="3355675"/>
                <a:ext cx="803564" cy="14665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a:extLst>
                <a:ext uri="{FF2B5EF4-FFF2-40B4-BE49-F238E27FC236}">
                  <a16:creationId xmlns:a16="http://schemas.microsoft.com/office/drawing/2014/main" id="{CF1E5BAA-2D66-C60C-92A1-A386A66892BE}"/>
                </a:ext>
              </a:extLst>
            </p:cNvPr>
            <p:cNvSpPr/>
            <p:nvPr/>
          </p:nvSpPr>
          <p:spPr>
            <a:xfrm>
              <a:off x="9131848" y="3234462"/>
              <a:ext cx="360783" cy="251117"/>
            </a:xfrm>
            <a:prstGeom prst="rect">
              <a:avLst/>
            </a:prstGeom>
            <a:solidFill>
              <a:srgbClr val="00B0F0">
                <a:alpha val="3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39005ED2-24F8-E48F-401C-0280CDDACD1B}"/>
                </a:ext>
              </a:extLst>
            </p:cNvPr>
            <p:cNvSpPr/>
            <p:nvPr/>
          </p:nvSpPr>
          <p:spPr>
            <a:xfrm>
              <a:off x="10608491" y="3234462"/>
              <a:ext cx="360783" cy="251117"/>
            </a:xfrm>
            <a:prstGeom prst="rect">
              <a:avLst/>
            </a:prstGeom>
            <a:solidFill>
              <a:srgbClr val="00B0F0">
                <a:alpha val="3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8" name="TextBox 27">
            <a:extLst>
              <a:ext uri="{FF2B5EF4-FFF2-40B4-BE49-F238E27FC236}">
                <a16:creationId xmlns:a16="http://schemas.microsoft.com/office/drawing/2014/main" id="{98B2BA6C-70FE-9256-E43C-018B3B11FFD1}"/>
              </a:ext>
            </a:extLst>
          </p:cNvPr>
          <p:cNvSpPr txBox="1"/>
          <p:nvPr/>
        </p:nvSpPr>
        <p:spPr>
          <a:xfrm>
            <a:off x="9184870" y="2025161"/>
            <a:ext cx="2325385" cy="923330"/>
          </a:xfrm>
          <a:prstGeom prst="rect">
            <a:avLst/>
          </a:prstGeom>
          <a:noFill/>
        </p:spPr>
        <p:txBody>
          <a:bodyPr wrap="square" rtlCol="0">
            <a:spAutoFit/>
          </a:bodyPr>
          <a:lstStyle/>
          <a:p>
            <a:r>
              <a:rPr lang="en-US" dirty="0"/>
              <a:t>4. Add bio-133 to make 2mm thick. Use UV oven to cure</a:t>
            </a:r>
          </a:p>
        </p:txBody>
      </p:sp>
      <p:grpSp>
        <p:nvGrpSpPr>
          <p:cNvPr id="36" name="Group 35">
            <a:extLst>
              <a:ext uri="{FF2B5EF4-FFF2-40B4-BE49-F238E27FC236}">
                <a16:creationId xmlns:a16="http://schemas.microsoft.com/office/drawing/2014/main" id="{9D5B08BA-6639-B043-47EB-05EE575C44A2}"/>
              </a:ext>
            </a:extLst>
          </p:cNvPr>
          <p:cNvGrpSpPr/>
          <p:nvPr/>
        </p:nvGrpSpPr>
        <p:grpSpPr>
          <a:xfrm>
            <a:off x="968114" y="5104826"/>
            <a:ext cx="1837426" cy="251117"/>
            <a:chOff x="968114" y="5104826"/>
            <a:chExt cx="1837426" cy="251117"/>
          </a:xfrm>
        </p:grpSpPr>
        <p:sp>
          <p:nvSpPr>
            <p:cNvPr id="29" name="Rectangle 28">
              <a:extLst>
                <a:ext uri="{FF2B5EF4-FFF2-40B4-BE49-F238E27FC236}">
                  <a16:creationId xmlns:a16="http://schemas.microsoft.com/office/drawing/2014/main" id="{84931CF2-6919-C502-9E3E-9F0694E9A43D}"/>
                </a:ext>
              </a:extLst>
            </p:cNvPr>
            <p:cNvSpPr/>
            <p:nvPr/>
          </p:nvSpPr>
          <p:spPr>
            <a:xfrm>
              <a:off x="1325676" y="5157063"/>
              <a:ext cx="1115860" cy="45719"/>
            </a:xfrm>
            <a:prstGeom prst="rect">
              <a:avLst/>
            </a:prstGeom>
            <a:solidFill>
              <a:schemeClr val="accent5">
                <a:lumMod val="40000"/>
                <a:lumOff val="60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48468289-8316-BE52-FAB8-FB475B4CCA0D}"/>
                </a:ext>
              </a:extLst>
            </p:cNvPr>
            <p:cNvSpPr/>
            <p:nvPr/>
          </p:nvSpPr>
          <p:spPr>
            <a:xfrm>
              <a:off x="968114" y="5104826"/>
              <a:ext cx="360783" cy="251117"/>
            </a:xfrm>
            <a:prstGeom prst="rect">
              <a:avLst/>
            </a:prstGeom>
            <a:solidFill>
              <a:srgbClr val="00B0F0">
                <a:alpha val="3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EDF12B3D-A25B-FAC4-0077-F6F40A9CB103}"/>
                </a:ext>
              </a:extLst>
            </p:cNvPr>
            <p:cNvSpPr/>
            <p:nvPr/>
          </p:nvSpPr>
          <p:spPr>
            <a:xfrm>
              <a:off x="2444757" y="5104826"/>
              <a:ext cx="360783" cy="251117"/>
            </a:xfrm>
            <a:prstGeom prst="rect">
              <a:avLst/>
            </a:prstGeom>
            <a:solidFill>
              <a:srgbClr val="00B0F0">
                <a:alpha val="37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a:extLst>
              <a:ext uri="{FF2B5EF4-FFF2-40B4-BE49-F238E27FC236}">
                <a16:creationId xmlns:a16="http://schemas.microsoft.com/office/drawing/2014/main" id="{9E09B673-88CA-81D4-DAE6-EDD2FD16BD5D}"/>
              </a:ext>
            </a:extLst>
          </p:cNvPr>
          <p:cNvSpPr txBox="1"/>
          <p:nvPr/>
        </p:nvSpPr>
        <p:spPr>
          <a:xfrm>
            <a:off x="762091" y="4490671"/>
            <a:ext cx="2211055" cy="369332"/>
          </a:xfrm>
          <a:prstGeom prst="rect">
            <a:avLst/>
          </a:prstGeom>
          <a:noFill/>
        </p:spPr>
        <p:txBody>
          <a:bodyPr wrap="none" rtlCol="0">
            <a:spAutoFit/>
          </a:bodyPr>
          <a:lstStyle/>
          <a:p>
            <a:r>
              <a:rPr lang="en-US" dirty="0"/>
              <a:t>6. Remove from mold</a:t>
            </a:r>
          </a:p>
        </p:txBody>
      </p:sp>
      <p:sp>
        <p:nvSpPr>
          <p:cNvPr id="38" name="Rectangle 37">
            <a:extLst>
              <a:ext uri="{FF2B5EF4-FFF2-40B4-BE49-F238E27FC236}">
                <a16:creationId xmlns:a16="http://schemas.microsoft.com/office/drawing/2014/main" id="{C2FF2C01-460F-F394-CAC9-28C1953456E3}"/>
              </a:ext>
            </a:extLst>
          </p:cNvPr>
          <p:cNvSpPr/>
          <p:nvPr/>
        </p:nvSpPr>
        <p:spPr>
          <a:xfrm flipV="1">
            <a:off x="1309688" y="5204322"/>
            <a:ext cx="156149" cy="151620"/>
          </a:xfrm>
          <a:prstGeom prst="rect">
            <a:avLst/>
          </a:prstGeom>
          <a:solidFill>
            <a:schemeClr val="accent5">
              <a:lumMod val="40000"/>
              <a:lumOff val="60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45FEE577-D0D2-EDBB-130D-65015C243750}"/>
              </a:ext>
            </a:extLst>
          </p:cNvPr>
          <p:cNvSpPr/>
          <p:nvPr/>
        </p:nvSpPr>
        <p:spPr>
          <a:xfrm flipV="1">
            <a:off x="2307817" y="5192018"/>
            <a:ext cx="156149" cy="151620"/>
          </a:xfrm>
          <a:prstGeom prst="rect">
            <a:avLst/>
          </a:prstGeom>
          <a:solidFill>
            <a:schemeClr val="accent5">
              <a:lumMod val="40000"/>
              <a:lumOff val="60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A3248AC-352D-EC67-39DD-DC4D091EAD92}"/>
              </a:ext>
            </a:extLst>
          </p:cNvPr>
          <p:cNvSpPr/>
          <p:nvPr/>
        </p:nvSpPr>
        <p:spPr>
          <a:xfrm>
            <a:off x="4537584" y="5157063"/>
            <a:ext cx="1115860" cy="45719"/>
          </a:xfrm>
          <a:prstGeom prst="rect">
            <a:avLst/>
          </a:prstGeom>
          <a:solidFill>
            <a:schemeClr val="accent5">
              <a:lumMod val="40000"/>
              <a:lumOff val="60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TextBox 43">
            <a:extLst>
              <a:ext uri="{FF2B5EF4-FFF2-40B4-BE49-F238E27FC236}">
                <a16:creationId xmlns:a16="http://schemas.microsoft.com/office/drawing/2014/main" id="{158479FD-C189-FA17-91F7-D59CE14799C8}"/>
              </a:ext>
            </a:extLst>
          </p:cNvPr>
          <p:cNvSpPr txBox="1"/>
          <p:nvPr/>
        </p:nvSpPr>
        <p:spPr>
          <a:xfrm>
            <a:off x="4166670" y="4567148"/>
            <a:ext cx="1857688" cy="369332"/>
          </a:xfrm>
          <a:prstGeom prst="rect">
            <a:avLst/>
          </a:prstGeom>
          <a:noFill/>
        </p:spPr>
        <p:txBody>
          <a:bodyPr wrap="none" rtlCol="0">
            <a:spAutoFit/>
          </a:bodyPr>
          <a:lstStyle/>
          <a:p>
            <a:r>
              <a:rPr lang="en-US" dirty="0"/>
              <a:t>7. Cut from PDMS</a:t>
            </a:r>
          </a:p>
        </p:txBody>
      </p:sp>
      <p:sp>
        <p:nvSpPr>
          <p:cNvPr id="45" name="Rectangle 44">
            <a:extLst>
              <a:ext uri="{FF2B5EF4-FFF2-40B4-BE49-F238E27FC236}">
                <a16:creationId xmlns:a16="http://schemas.microsoft.com/office/drawing/2014/main" id="{8267B860-DAF8-DB8F-010C-162C2402474C}"/>
              </a:ext>
            </a:extLst>
          </p:cNvPr>
          <p:cNvSpPr/>
          <p:nvPr/>
        </p:nvSpPr>
        <p:spPr>
          <a:xfrm flipV="1">
            <a:off x="4537584" y="5204322"/>
            <a:ext cx="156149" cy="151620"/>
          </a:xfrm>
          <a:prstGeom prst="rect">
            <a:avLst/>
          </a:prstGeom>
          <a:solidFill>
            <a:schemeClr val="accent5">
              <a:lumMod val="40000"/>
              <a:lumOff val="60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6703CDDE-0D62-33DE-29CB-C23249457DB9}"/>
              </a:ext>
            </a:extLst>
          </p:cNvPr>
          <p:cNvSpPr/>
          <p:nvPr/>
        </p:nvSpPr>
        <p:spPr>
          <a:xfrm flipV="1">
            <a:off x="5497295" y="5204322"/>
            <a:ext cx="156149" cy="151620"/>
          </a:xfrm>
          <a:prstGeom prst="rect">
            <a:avLst/>
          </a:prstGeom>
          <a:solidFill>
            <a:schemeClr val="accent5">
              <a:lumMod val="40000"/>
              <a:lumOff val="60000"/>
              <a:alpha val="66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a:extLst>
              <a:ext uri="{FF2B5EF4-FFF2-40B4-BE49-F238E27FC236}">
                <a16:creationId xmlns:a16="http://schemas.microsoft.com/office/drawing/2014/main" id="{727AFAAD-346A-103F-8B5E-3FFD6235CC86}"/>
              </a:ext>
            </a:extLst>
          </p:cNvPr>
          <p:cNvSpPr txBox="1"/>
          <p:nvPr/>
        </p:nvSpPr>
        <p:spPr>
          <a:xfrm>
            <a:off x="6178562" y="3826759"/>
            <a:ext cx="5588871" cy="2893100"/>
          </a:xfrm>
          <a:prstGeom prst="rect">
            <a:avLst/>
          </a:prstGeom>
          <a:noFill/>
        </p:spPr>
        <p:txBody>
          <a:bodyPr wrap="square" rtlCol="0">
            <a:spAutoFit/>
          </a:bodyPr>
          <a:lstStyle/>
          <a:p>
            <a:pPr marL="285750" indent="-285750">
              <a:buFont typeface="Arial" panose="020B0604020202020204" pitchFamily="34" charset="0"/>
              <a:buChar char="•"/>
            </a:pPr>
            <a:r>
              <a:rPr lang="en-US" sz="1400" dirty="0"/>
              <a:t>Needs about 2.75mL per device to make this way. 2 devices per mold</a:t>
            </a:r>
          </a:p>
          <a:p>
            <a:pPr marL="285750" indent="-285750">
              <a:buFont typeface="Arial" panose="020B0604020202020204" pitchFamily="34" charset="0"/>
              <a:buChar char="•"/>
            </a:pPr>
            <a:r>
              <a:rPr lang="en-US" sz="1400" dirty="0"/>
              <a:t>PDMS is hand cut so dumping exact volume may not yield exact thickness desired.</a:t>
            </a:r>
          </a:p>
          <a:p>
            <a:pPr marL="285750" indent="-285750">
              <a:buFont typeface="Arial" panose="020B0604020202020204" pitchFamily="34" charset="0"/>
              <a:buChar char="•"/>
            </a:pPr>
            <a:r>
              <a:rPr lang="en-US" sz="1400" dirty="0"/>
              <a:t>This cannot be spun coat so layer may be slightly uneven. Which could lead to WD issues if severe.</a:t>
            </a:r>
          </a:p>
          <a:p>
            <a:pPr marL="285750" indent="-285750">
              <a:buFont typeface="Arial" panose="020B0604020202020204" pitchFamily="34" charset="0"/>
              <a:buChar char="•"/>
            </a:pPr>
            <a:r>
              <a:rPr lang="en-US" sz="1400" dirty="0"/>
              <a:t>Is the UV oven a vacuum oven? Might get bubbles if not. </a:t>
            </a:r>
          </a:p>
          <a:p>
            <a:pPr marL="285750" indent="-285750">
              <a:buFont typeface="Arial" panose="020B0604020202020204" pitchFamily="34" charset="0"/>
              <a:buChar char="•"/>
            </a:pPr>
            <a:r>
              <a:rPr lang="en-US" sz="1400" dirty="0"/>
              <a:t>Thicker layer may aberrate image more as real RI may differ from documentation. If as reported, should be good.</a:t>
            </a:r>
          </a:p>
          <a:p>
            <a:pPr marL="285750" indent="-285750">
              <a:buFont typeface="Arial" panose="020B0604020202020204" pitchFamily="34" charset="0"/>
              <a:buChar char="•"/>
            </a:pPr>
            <a:r>
              <a:rPr lang="en-US" sz="1400" dirty="0"/>
              <a:t>PDMS must be cut on mold. Creates low, but non-zero chance of breaking mold. Around 500 to make new one.</a:t>
            </a:r>
          </a:p>
          <a:p>
            <a:pPr marL="285750" indent="-285750">
              <a:buFont typeface="Arial" panose="020B0604020202020204" pitchFamily="34" charset="0"/>
              <a:buChar char="•"/>
            </a:pPr>
            <a:r>
              <a:rPr lang="en-US" sz="1400" dirty="0"/>
              <a:t>Current pressure plate is designed for a 2-3mm thick device in all spots to apply pressure around the entire border of device. This matches well to it</a:t>
            </a:r>
          </a:p>
        </p:txBody>
      </p:sp>
    </p:spTree>
    <p:extLst>
      <p:ext uri="{BB962C8B-B14F-4D97-AF65-F5344CB8AC3E}">
        <p14:creationId xmlns:p14="http://schemas.microsoft.com/office/powerpoint/2010/main" val="3691531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664</Words>
  <Application>Microsoft Office PowerPoint</Application>
  <PresentationFormat>Widescreen</PresentationFormat>
  <Paragraphs>45</Paragraphs>
  <Slides>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Calibri Light</vt:lpstr>
      <vt:lpstr>Cambria Math</vt:lpstr>
      <vt:lpstr>Office Theme</vt:lpstr>
      <vt:lpstr>PowerPoint Presentation</vt:lpstr>
      <vt:lpstr>Idea</vt:lpstr>
      <vt:lpstr>Manufacturing Approaches (possible layer thickness)</vt:lpstr>
      <vt:lpstr>Some diffraction info </vt:lpstr>
      <vt:lpstr>PDMS mold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michael anderson</dc:creator>
  <cp:lastModifiedBy>michael anderson</cp:lastModifiedBy>
  <cp:revision>4</cp:revision>
  <dcterms:created xsi:type="dcterms:W3CDTF">2024-02-08T20:11:39Z</dcterms:created>
  <dcterms:modified xsi:type="dcterms:W3CDTF">2024-02-08T20:37:46Z</dcterms:modified>
</cp:coreProperties>
</file>