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E5F30-47F6-2D42-9DFE-92C494637ECF}" type="datetimeFigureOut">
              <a:rPr lang="en-US" smtClean="0"/>
              <a:t>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F2098-C801-874E-9D6D-D463B97151F1}" type="slidenum">
              <a:rPr lang="en-US" smtClean="0"/>
              <a:t>‹#›</a:t>
            </a:fld>
            <a:endParaRPr lang="en-US"/>
          </a:p>
        </p:txBody>
      </p:sp>
    </p:spTree>
    <p:extLst>
      <p:ext uri="{BB962C8B-B14F-4D97-AF65-F5344CB8AC3E}">
        <p14:creationId xmlns:p14="http://schemas.microsoft.com/office/powerpoint/2010/main" val="2085335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CF2098-C801-874E-9D6D-D463B97151F1}" type="slidenum">
              <a:rPr lang="en-US" smtClean="0"/>
              <a:t>12</a:t>
            </a:fld>
            <a:endParaRPr lang="en-US"/>
          </a:p>
        </p:txBody>
      </p:sp>
    </p:spTree>
    <p:extLst>
      <p:ext uri="{BB962C8B-B14F-4D97-AF65-F5344CB8AC3E}">
        <p14:creationId xmlns:p14="http://schemas.microsoft.com/office/powerpoint/2010/main" val="436715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9C31-63BE-6CFF-7114-A0CFAC1BB2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08BE34-EB2A-F3AE-4EB2-8C9AB07B3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694CFA-F7EE-47D4-4953-BA2F1700EAE6}"/>
              </a:ext>
            </a:extLst>
          </p:cNvPr>
          <p:cNvSpPr>
            <a:spLocks noGrp="1"/>
          </p:cNvSpPr>
          <p:nvPr>
            <p:ph type="dt" sz="half" idx="10"/>
          </p:nvPr>
        </p:nvSpPr>
        <p:spPr/>
        <p:txBody>
          <a:bodyPr/>
          <a:lstStyle/>
          <a:p>
            <a:fld id="{9953EA47-61AD-134A-8D10-6D97870B980B}" type="datetimeFigureOut">
              <a:rPr lang="en-US" smtClean="0"/>
              <a:t>11/4/23</a:t>
            </a:fld>
            <a:endParaRPr lang="en-US"/>
          </a:p>
        </p:txBody>
      </p:sp>
      <p:sp>
        <p:nvSpPr>
          <p:cNvPr id="5" name="Footer Placeholder 4">
            <a:extLst>
              <a:ext uri="{FF2B5EF4-FFF2-40B4-BE49-F238E27FC236}">
                <a16:creationId xmlns:a16="http://schemas.microsoft.com/office/drawing/2014/main" id="{B5E537AC-6CB1-5F7E-B61A-D51662D6E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BC307-D04C-354C-FBD7-67C73D1A55C0}"/>
              </a:ext>
            </a:extLst>
          </p:cNvPr>
          <p:cNvSpPr>
            <a:spLocks noGrp="1"/>
          </p:cNvSpPr>
          <p:nvPr>
            <p:ph type="sldNum" sz="quarter" idx="12"/>
          </p:nvPr>
        </p:nvSpPr>
        <p:spPr/>
        <p:txBody>
          <a:bodyPr/>
          <a:lstStyle/>
          <a:p>
            <a:fld id="{55D541F5-1F9B-8E4D-942A-60E883B2A6C8}" type="slidenum">
              <a:rPr lang="en-US" smtClean="0"/>
              <a:t>‹#›</a:t>
            </a:fld>
            <a:endParaRPr lang="en-US"/>
          </a:p>
        </p:txBody>
      </p:sp>
    </p:spTree>
    <p:extLst>
      <p:ext uri="{BB962C8B-B14F-4D97-AF65-F5344CB8AC3E}">
        <p14:creationId xmlns:p14="http://schemas.microsoft.com/office/powerpoint/2010/main" val="136920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9C2C-1E3A-A5EE-4077-855D2E81E0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30574C-61A7-953B-50C5-0747B29F3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7CA36-D6CA-4D34-4414-36C79AFD5FDF}"/>
              </a:ext>
            </a:extLst>
          </p:cNvPr>
          <p:cNvSpPr>
            <a:spLocks noGrp="1"/>
          </p:cNvSpPr>
          <p:nvPr>
            <p:ph type="dt" sz="half" idx="10"/>
          </p:nvPr>
        </p:nvSpPr>
        <p:spPr/>
        <p:txBody>
          <a:bodyPr/>
          <a:lstStyle/>
          <a:p>
            <a:fld id="{9953EA47-61AD-134A-8D10-6D97870B980B}" type="datetimeFigureOut">
              <a:rPr lang="en-US" smtClean="0"/>
              <a:t>11/4/23</a:t>
            </a:fld>
            <a:endParaRPr lang="en-US"/>
          </a:p>
        </p:txBody>
      </p:sp>
      <p:sp>
        <p:nvSpPr>
          <p:cNvPr id="5" name="Footer Placeholder 4">
            <a:extLst>
              <a:ext uri="{FF2B5EF4-FFF2-40B4-BE49-F238E27FC236}">
                <a16:creationId xmlns:a16="http://schemas.microsoft.com/office/drawing/2014/main" id="{4972987D-A280-6C16-78F6-93EFF9367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28992-DDD2-7D6D-1B5C-E399C5FBC9A4}"/>
              </a:ext>
            </a:extLst>
          </p:cNvPr>
          <p:cNvSpPr>
            <a:spLocks noGrp="1"/>
          </p:cNvSpPr>
          <p:nvPr>
            <p:ph type="sldNum" sz="quarter" idx="12"/>
          </p:nvPr>
        </p:nvSpPr>
        <p:spPr/>
        <p:txBody>
          <a:bodyPr/>
          <a:lstStyle/>
          <a:p>
            <a:fld id="{55D541F5-1F9B-8E4D-942A-60E883B2A6C8}" type="slidenum">
              <a:rPr lang="en-US" smtClean="0"/>
              <a:t>‹#›</a:t>
            </a:fld>
            <a:endParaRPr lang="en-US"/>
          </a:p>
        </p:txBody>
      </p:sp>
    </p:spTree>
    <p:extLst>
      <p:ext uri="{BB962C8B-B14F-4D97-AF65-F5344CB8AC3E}">
        <p14:creationId xmlns:p14="http://schemas.microsoft.com/office/powerpoint/2010/main" val="2778101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5BE8B0-B777-3972-9D3C-8368313C17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71CD91-B240-5247-319E-92CC5DD168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7C78A-12A0-AADB-0263-0EEFB7FD76F2}"/>
              </a:ext>
            </a:extLst>
          </p:cNvPr>
          <p:cNvSpPr>
            <a:spLocks noGrp="1"/>
          </p:cNvSpPr>
          <p:nvPr>
            <p:ph type="dt" sz="half" idx="10"/>
          </p:nvPr>
        </p:nvSpPr>
        <p:spPr/>
        <p:txBody>
          <a:bodyPr/>
          <a:lstStyle/>
          <a:p>
            <a:fld id="{9953EA47-61AD-134A-8D10-6D97870B980B}" type="datetimeFigureOut">
              <a:rPr lang="en-US" smtClean="0"/>
              <a:t>11/4/23</a:t>
            </a:fld>
            <a:endParaRPr lang="en-US"/>
          </a:p>
        </p:txBody>
      </p:sp>
      <p:sp>
        <p:nvSpPr>
          <p:cNvPr id="5" name="Footer Placeholder 4">
            <a:extLst>
              <a:ext uri="{FF2B5EF4-FFF2-40B4-BE49-F238E27FC236}">
                <a16:creationId xmlns:a16="http://schemas.microsoft.com/office/drawing/2014/main" id="{3B1D3080-6BE6-6A4B-D648-E976EF1F1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C6941-619F-F287-7BD3-00B728646B58}"/>
              </a:ext>
            </a:extLst>
          </p:cNvPr>
          <p:cNvSpPr>
            <a:spLocks noGrp="1"/>
          </p:cNvSpPr>
          <p:nvPr>
            <p:ph type="sldNum" sz="quarter" idx="12"/>
          </p:nvPr>
        </p:nvSpPr>
        <p:spPr/>
        <p:txBody>
          <a:bodyPr/>
          <a:lstStyle/>
          <a:p>
            <a:fld id="{55D541F5-1F9B-8E4D-942A-60E883B2A6C8}" type="slidenum">
              <a:rPr lang="en-US" smtClean="0"/>
              <a:t>‹#›</a:t>
            </a:fld>
            <a:endParaRPr lang="en-US"/>
          </a:p>
        </p:txBody>
      </p:sp>
    </p:spTree>
    <p:extLst>
      <p:ext uri="{BB962C8B-B14F-4D97-AF65-F5344CB8AC3E}">
        <p14:creationId xmlns:p14="http://schemas.microsoft.com/office/powerpoint/2010/main" val="46283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4BA8-8E92-EDCF-1656-08FDBFE7D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3D9D8-EC87-7B05-B767-8C7B461DF7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3A110-9050-CBF6-6A57-705B262987AB}"/>
              </a:ext>
            </a:extLst>
          </p:cNvPr>
          <p:cNvSpPr>
            <a:spLocks noGrp="1"/>
          </p:cNvSpPr>
          <p:nvPr>
            <p:ph type="dt" sz="half" idx="10"/>
          </p:nvPr>
        </p:nvSpPr>
        <p:spPr/>
        <p:txBody>
          <a:bodyPr/>
          <a:lstStyle/>
          <a:p>
            <a:fld id="{9953EA47-61AD-134A-8D10-6D97870B980B}" type="datetimeFigureOut">
              <a:rPr lang="en-US" smtClean="0"/>
              <a:t>11/4/23</a:t>
            </a:fld>
            <a:endParaRPr lang="en-US"/>
          </a:p>
        </p:txBody>
      </p:sp>
      <p:sp>
        <p:nvSpPr>
          <p:cNvPr id="5" name="Footer Placeholder 4">
            <a:extLst>
              <a:ext uri="{FF2B5EF4-FFF2-40B4-BE49-F238E27FC236}">
                <a16:creationId xmlns:a16="http://schemas.microsoft.com/office/drawing/2014/main" id="{A142464E-AE97-1F58-D729-BC29B60B9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E7153-F281-B8CD-4E81-2AB05668C117}"/>
              </a:ext>
            </a:extLst>
          </p:cNvPr>
          <p:cNvSpPr>
            <a:spLocks noGrp="1"/>
          </p:cNvSpPr>
          <p:nvPr>
            <p:ph type="sldNum" sz="quarter" idx="12"/>
          </p:nvPr>
        </p:nvSpPr>
        <p:spPr/>
        <p:txBody>
          <a:bodyPr/>
          <a:lstStyle/>
          <a:p>
            <a:fld id="{55D541F5-1F9B-8E4D-942A-60E883B2A6C8}" type="slidenum">
              <a:rPr lang="en-US" smtClean="0"/>
              <a:t>‹#›</a:t>
            </a:fld>
            <a:endParaRPr lang="en-US"/>
          </a:p>
        </p:txBody>
      </p:sp>
    </p:spTree>
    <p:extLst>
      <p:ext uri="{BB962C8B-B14F-4D97-AF65-F5344CB8AC3E}">
        <p14:creationId xmlns:p14="http://schemas.microsoft.com/office/powerpoint/2010/main" val="301902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17F94-1E4C-480C-9D22-62EC40589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EC8FC3-CDFF-962B-FE69-83F5D3FCDF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4684F9-1020-D7C8-B149-531761BA65CB}"/>
              </a:ext>
            </a:extLst>
          </p:cNvPr>
          <p:cNvSpPr>
            <a:spLocks noGrp="1"/>
          </p:cNvSpPr>
          <p:nvPr>
            <p:ph type="dt" sz="half" idx="10"/>
          </p:nvPr>
        </p:nvSpPr>
        <p:spPr/>
        <p:txBody>
          <a:bodyPr/>
          <a:lstStyle/>
          <a:p>
            <a:fld id="{9953EA47-61AD-134A-8D10-6D97870B980B}" type="datetimeFigureOut">
              <a:rPr lang="en-US" smtClean="0"/>
              <a:t>11/4/23</a:t>
            </a:fld>
            <a:endParaRPr lang="en-US"/>
          </a:p>
        </p:txBody>
      </p:sp>
      <p:sp>
        <p:nvSpPr>
          <p:cNvPr id="5" name="Footer Placeholder 4">
            <a:extLst>
              <a:ext uri="{FF2B5EF4-FFF2-40B4-BE49-F238E27FC236}">
                <a16:creationId xmlns:a16="http://schemas.microsoft.com/office/drawing/2014/main" id="{F8E6DFB6-768E-B0FF-BCFF-45A09CB02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A3EE2-EA08-E679-0AE8-E2F391A0830E}"/>
              </a:ext>
            </a:extLst>
          </p:cNvPr>
          <p:cNvSpPr>
            <a:spLocks noGrp="1"/>
          </p:cNvSpPr>
          <p:nvPr>
            <p:ph type="sldNum" sz="quarter" idx="12"/>
          </p:nvPr>
        </p:nvSpPr>
        <p:spPr/>
        <p:txBody>
          <a:bodyPr/>
          <a:lstStyle/>
          <a:p>
            <a:fld id="{55D541F5-1F9B-8E4D-942A-60E883B2A6C8}" type="slidenum">
              <a:rPr lang="en-US" smtClean="0"/>
              <a:t>‹#›</a:t>
            </a:fld>
            <a:endParaRPr lang="en-US"/>
          </a:p>
        </p:txBody>
      </p:sp>
    </p:spTree>
    <p:extLst>
      <p:ext uri="{BB962C8B-B14F-4D97-AF65-F5344CB8AC3E}">
        <p14:creationId xmlns:p14="http://schemas.microsoft.com/office/powerpoint/2010/main" val="113057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833E-E883-825D-D0A4-AB0D2BD35C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7E55DA-B7D9-2B08-E015-2E337D4A3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C1DF68-2C60-D0D6-7A98-06DC8C5D53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DD8E5-AC8F-21E4-97A6-07306337B0BD}"/>
              </a:ext>
            </a:extLst>
          </p:cNvPr>
          <p:cNvSpPr>
            <a:spLocks noGrp="1"/>
          </p:cNvSpPr>
          <p:nvPr>
            <p:ph type="dt" sz="half" idx="10"/>
          </p:nvPr>
        </p:nvSpPr>
        <p:spPr/>
        <p:txBody>
          <a:bodyPr/>
          <a:lstStyle/>
          <a:p>
            <a:fld id="{9953EA47-61AD-134A-8D10-6D97870B980B}" type="datetimeFigureOut">
              <a:rPr lang="en-US" smtClean="0"/>
              <a:t>11/4/23</a:t>
            </a:fld>
            <a:endParaRPr lang="en-US"/>
          </a:p>
        </p:txBody>
      </p:sp>
      <p:sp>
        <p:nvSpPr>
          <p:cNvPr id="6" name="Footer Placeholder 5">
            <a:extLst>
              <a:ext uri="{FF2B5EF4-FFF2-40B4-BE49-F238E27FC236}">
                <a16:creationId xmlns:a16="http://schemas.microsoft.com/office/drawing/2014/main" id="{E46E3196-AB8C-5DBB-0A87-DA76A1189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E1B7D9-B4CF-54D5-A15B-B112A3E52E92}"/>
              </a:ext>
            </a:extLst>
          </p:cNvPr>
          <p:cNvSpPr>
            <a:spLocks noGrp="1"/>
          </p:cNvSpPr>
          <p:nvPr>
            <p:ph type="sldNum" sz="quarter" idx="12"/>
          </p:nvPr>
        </p:nvSpPr>
        <p:spPr/>
        <p:txBody>
          <a:bodyPr/>
          <a:lstStyle/>
          <a:p>
            <a:fld id="{55D541F5-1F9B-8E4D-942A-60E883B2A6C8}" type="slidenum">
              <a:rPr lang="en-US" smtClean="0"/>
              <a:t>‹#›</a:t>
            </a:fld>
            <a:endParaRPr lang="en-US"/>
          </a:p>
        </p:txBody>
      </p:sp>
    </p:spTree>
    <p:extLst>
      <p:ext uri="{BB962C8B-B14F-4D97-AF65-F5344CB8AC3E}">
        <p14:creationId xmlns:p14="http://schemas.microsoft.com/office/powerpoint/2010/main" val="405159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C6B8-BCFC-6153-7B4A-C5873F6E10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20EA6E-604D-5E6B-D693-D5CC22086E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46550B-65D5-5F7B-C2BD-30A9E7AF7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580F0-150D-75DF-54A2-9D8F920043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4988F7-DF3E-43ED-3CA7-2898A05BD6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4C106D-27CE-E5B0-F815-7CE3C1FC6761}"/>
              </a:ext>
            </a:extLst>
          </p:cNvPr>
          <p:cNvSpPr>
            <a:spLocks noGrp="1"/>
          </p:cNvSpPr>
          <p:nvPr>
            <p:ph type="dt" sz="half" idx="10"/>
          </p:nvPr>
        </p:nvSpPr>
        <p:spPr/>
        <p:txBody>
          <a:bodyPr/>
          <a:lstStyle/>
          <a:p>
            <a:fld id="{9953EA47-61AD-134A-8D10-6D97870B980B}" type="datetimeFigureOut">
              <a:rPr lang="en-US" smtClean="0"/>
              <a:t>11/4/23</a:t>
            </a:fld>
            <a:endParaRPr lang="en-US"/>
          </a:p>
        </p:txBody>
      </p:sp>
      <p:sp>
        <p:nvSpPr>
          <p:cNvPr id="8" name="Footer Placeholder 7">
            <a:extLst>
              <a:ext uri="{FF2B5EF4-FFF2-40B4-BE49-F238E27FC236}">
                <a16:creationId xmlns:a16="http://schemas.microsoft.com/office/drawing/2014/main" id="{63DB0E3B-51E3-48BB-A997-0424F08AE1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45236A-3F84-5A37-B3B7-E2686ECF429A}"/>
              </a:ext>
            </a:extLst>
          </p:cNvPr>
          <p:cNvSpPr>
            <a:spLocks noGrp="1"/>
          </p:cNvSpPr>
          <p:nvPr>
            <p:ph type="sldNum" sz="quarter" idx="12"/>
          </p:nvPr>
        </p:nvSpPr>
        <p:spPr/>
        <p:txBody>
          <a:bodyPr/>
          <a:lstStyle/>
          <a:p>
            <a:fld id="{55D541F5-1F9B-8E4D-942A-60E883B2A6C8}" type="slidenum">
              <a:rPr lang="en-US" smtClean="0"/>
              <a:t>‹#›</a:t>
            </a:fld>
            <a:endParaRPr lang="en-US"/>
          </a:p>
        </p:txBody>
      </p:sp>
    </p:spTree>
    <p:extLst>
      <p:ext uri="{BB962C8B-B14F-4D97-AF65-F5344CB8AC3E}">
        <p14:creationId xmlns:p14="http://schemas.microsoft.com/office/powerpoint/2010/main" val="62302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5913-DADB-996E-25AD-68CEC14AD1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4AC8F4-984C-5138-3C12-E41963073559}"/>
              </a:ext>
            </a:extLst>
          </p:cNvPr>
          <p:cNvSpPr>
            <a:spLocks noGrp="1"/>
          </p:cNvSpPr>
          <p:nvPr>
            <p:ph type="dt" sz="half" idx="10"/>
          </p:nvPr>
        </p:nvSpPr>
        <p:spPr/>
        <p:txBody>
          <a:bodyPr/>
          <a:lstStyle/>
          <a:p>
            <a:fld id="{9953EA47-61AD-134A-8D10-6D97870B980B}" type="datetimeFigureOut">
              <a:rPr lang="en-US" smtClean="0"/>
              <a:t>11/4/23</a:t>
            </a:fld>
            <a:endParaRPr lang="en-US"/>
          </a:p>
        </p:txBody>
      </p:sp>
      <p:sp>
        <p:nvSpPr>
          <p:cNvPr id="4" name="Footer Placeholder 3">
            <a:extLst>
              <a:ext uri="{FF2B5EF4-FFF2-40B4-BE49-F238E27FC236}">
                <a16:creationId xmlns:a16="http://schemas.microsoft.com/office/drawing/2014/main" id="{7B983C56-17B7-3A7B-4127-45F0311D27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32C062-3D22-DA51-BA34-B5B3F77AA8FE}"/>
              </a:ext>
            </a:extLst>
          </p:cNvPr>
          <p:cNvSpPr>
            <a:spLocks noGrp="1"/>
          </p:cNvSpPr>
          <p:nvPr>
            <p:ph type="sldNum" sz="quarter" idx="12"/>
          </p:nvPr>
        </p:nvSpPr>
        <p:spPr/>
        <p:txBody>
          <a:bodyPr/>
          <a:lstStyle/>
          <a:p>
            <a:fld id="{55D541F5-1F9B-8E4D-942A-60E883B2A6C8}" type="slidenum">
              <a:rPr lang="en-US" smtClean="0"/>
              <a:t>‹#›</a:t>
            </a:fld>
            <a:endParaRPr lang="en-US"/>
          </a:p>
        </p:txBody>
      </p:sp>
    </p:spTree>
    <p:extLst>
      <p:ext uri="{BB962C8B-B14F-4D97-AF65-F5344CB8AC3E}">
        <p14:creationId xmlns:p14="http://schemas.microsoft.com/office/powerpoint/2010/main" val="284787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E57CC4-4419-11F9-FF9A-1168B7287A3C}"/>
              </a:ext>
            </a:extLst>
          </p:cNvPr>
          <p:cNvSpPr>
            <a:spLocks noGrp="1"/>
          </p:cNvSpPr>
          <p:nvPr>
            <p:ph type="dt" sz="half" idx="10"/>
          </p:nvPr>
        </p:nvSpPr>
        <p:spPr/>
        <p:txBody>
          <a:bodyPr/>
          <a:lstStyle/>
          <a:p>
            <a:fld id="{9953EA47-61AD-134A-8D10-6D97870B980B}" type="datetimeFigureOut">
              <a:rPr lang="en-US" smtClean="0"/>
              <a:t>11/4/23</a:t>
            </a:fld>
            <a:endParaRPr lang="en-US"/>
          </a:p>
        </p:txBody>
      </p:sp>
      <p:sp>
        <p:nvSpPr>
          <p:cNvPr id="3" name="Footer Placeholder 2">
            <a:extLst>
              <a:ext uri="{FF2B5EF4-FFF2-40B4-BE49-F238E27FC236}">
                <a16:creationId xmlns:a16="http://schemas.microsoft.com/office/drawing/2014/main" id="{FF853A3F-7EFF-480E-F2A3-AA1A06485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16D751-CAD7-2DD7-31DF-A2E4E8A63037}"/>
              </a:ext>
            </a:extLst>
          </p:cNvPr>
          <p:cNvSpPr>
            <a:spLocks noGrp="1"/>
          </p:cNvSpPr>
          <p:nvPr>
            <p:ph type="sldNum" sz="quarter" idx="12"/>
          </p:nvPr>
        </p:nvSpPr>
        <p:spPr/>
        <p:txBody>
          <a:bodyPr/>
          <a:lstStyle/>
          <a:p>
            <a:fld id="{55D541F5-1F9B-8E4D-942A-60E883B2A6C8}" type="slidenum">
              <a:rPr lang="en-US" smtClean="0"/>
              <a:t>‹#›</a:t>
            </a:fld>
            <a:endParaRPr lang="en-US"/>
          </a:p>
        </p:txBody>
      </p:sp>
    </p:spTree>
    <p:extLst>
      <p:ext uri="{BB962C8B-B14F-4D97-AF65-F5344CB8AC3E}">
        <p14:creationId xmlns:p14="http://schemas.microsoft.com/office/powerpoint/2010/main" val="170661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A7E5-91EC-E1E4-87BF-B1E22895B6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7D3504-43D3-B765-66A8-E12E3A604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FF07D6-9081-82BA-AE4B-99DA43B3F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E682C-C826-FF26-8EC9-71E26DEF7013}"/>
              </a:ext>
            </a:extLst>
          </p:cNvPr>
          <p:cNvSpPr>
            <a:spLocks noGrp="1"/>
          </p:cNvSpPr>
          <p:nvPr>
            <p:ph type="dt" sz="half" idx="10"/>
          </p:nvPr>
        </p:nvSpPr>
        <p:spPr/>
        <p:txBody>
          <a:bodyPr/>
          <a:lstStyle/>
          <a:p>
            <a:fld id="{9953EA47-61AD-134A-8D10-6D97870B980B}" type="datetimeFigureOut">
              <a:rPr lang="en-US" smtClean="0"/>
              <a:t>11/4/23</a:t>
            </a:fld>
            <a:endParaRPr lang="en-US"/>
          </a:p>
        </p:txBody>
      </p:sp>
      <p:sp>
        <p:nvSpPr>
          <p:cNvPr id="6" name="Footer Placeholder 5">
            <a:extLst>
              <a:ext uri="{FF2B5EF4-FFF2-40B4-BE49-F238E27FC236}">
                <a16:creationId xmlns:a16="http://schemas.microsoft.com/office/drawing/2014/main" id="{63C951A4-A416-8204-ED72-C4A779F52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F9B0A-39FF-6EAB-8156-1262E3CCEB91}"/>
              </a:ext>
            </a:extLst>
          </p:cNvPr>
          <p:cNvSpPr>
            <a:spLocks noGrp="1"/>
          </p:cNvSpPr>
          <p:nvPr>
            <p:ph type="sldNum" sz="quarter" idx="12"/>
          </p:nvPr>
        </p:nvSpPr>
        <p:spPr/>
        <p:txBody>
          <a:bodyPr/>
          <a:lstStyle/>
          <a:p>
            <a:fld id="{55D541F5-1F9B-8E4D-942A-60E883B2A6C8}" type="slidenum">
              <a:rPr lang="en-US" smtClean="0"/>
              <a:t>‹#›</a:t>
            </a:fld>
            <a:endParaRPr lang="en-US"/>
          </a:p>
        </p:txBody>
      </p:sp>
    </p:spTree>
    <p:extLst>
      <p:ext uri="{BB962C8B-B14F-4D97-AF65-F5344CB8AC3E}">
        <p14:creationId xmlns:p14="http://schemas.microsoft.com/office/powerpoint/2010/main" val="11402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2CE3-6B32-45F8-BDAF-27357CFF2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D56BBE-2C75-31FF-2A37-F39383E45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5A51CB-C224-6FF7-0932-216B83566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F15416-EAEB-12AE-6335-8AFC218A6407}"/>
              </a:ext>
            </a:extLst>
          </p:cNvPr>
          <p:cNvSpPr>
            <a:spLocks noGrp="1"/>
          </p:cNvSpPr>
          <p:nvPr>
            <p:ph type="dt" sz="half" idx="10"/>
          </p:nvPr>
        </p:nvSpPr>
        <p:spPr/>
        <p:txBody>
          <a:bodyPr/>
          <a:lstStyle/>
          <a:p>
            <a:fld id="{9953EA47-61AD-134A-8D10-6D97870B980B}" type="datetimeFigureOut">
              <a:rPr lang="en-US" smtClean="0"/>
              <a:t>11/4/23</a:t>
            </a:fld>
            <a:endParaRPr lang="en-US"/>
          </a:p>
        </p:txBody>
      </p:sp>
      <p:sp>
        <p:nvSpPr>
          <p:cNvPr id="6" name="Footer Placeholder 5">
            <a:extLst>
              <a:ext uri="{FF2B5EF4-FFF2-40B4-BE49-F238E27FC236}">
                <a16:creationId xmlns:a16="http://schemas.microsoft.com/office/drawing/2014/main" id="{E9435E5B-3FE7-3E5E-1082-C744E2167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C0CAB-A943-6966-A4EA-1E1B2342E922}"/>
              </a:ext>
            </a:extLst>
          </p:cNvPr>
          <p:cNvSpPr>
            <a:spLocks noGrp="1"/>
          </p:cNvSpPr>
          <p:nvPr>
            <p:ph type="sldNum" sz="quarter" idx="12"/>
          </p:nvPr>
        </p:nvSpPr>
        <p:spPr/>
        <p:txBody>
          <a:bodyPr/>
          <a:lstStyle/>
          <a:p>
            <a:fld id="{55D541F5-1F9B-8E4D-942A-60E883B2A6C8}" type="slidenum">
              <a:rPr lang="en-US" smtClean="0"/>
              <a:t>‹#›</a:t>
            </a:fld>
            <a:endParaRPr lang="en-US"/>
          </a:p>
        </p:txBody>
      </p:sp>
    </p:spTree>
    <p:extLst>
      <p:ext uri="{BB962C8B-B14F-4D97-AF65-F5344CB8AC3E}">
        <p14:creationId xmlns:p14="http://schemas.microsoft.com/office/powerpoint/2010/main" val="1809542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52EC5-4221-B345-190E-5076C18AD2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30BF3E-BFED-11F8-93B3-BCCF66D2E2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E5D8E-9DEA-2568-5F58-BA6BCFDCE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3EA47-61AD-134A-8D10-6D97870B980B}" type="datetimeFigureOut">
              <a:rPr lang="en-US" smtClean="0"/>
              <a:t>11/4/23</a:t>
            </a:fld>
            <a:endParaRPr lang="en-US"/>
          </a:p>
        </p:txBody>
      </p:sp>
      <p:sp>
        <p:nvSpPr>
          <p:cNvPr id="5" name="Footer Placeholder 4">
            <a:extLst>
              <a:ext uri="{FF2B5EF4-FFF2-40B4-BE49-F238E27FC236}">
                <a16:creationId xmlns:a16="http://schemas.microsoft.com/office/drawing/2014/main" id="{0C1A57EB-5CCF-00C3-BC8F-207F5B4D0C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355662-B8BF-DEBF-D905-601052D85A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541F5-1F9B-8E4D-942A-60E883B2A6C8}" type="slidenum">
              <a:rPr lang="en-US" smtClean="0"/>
              <a:t>‹#›</a:t>
            </a:fld>
            <a:endParaRPr lang="en-US"/>
          </a:p>
        </p:txBody>
      </p:sp>
    </p:spTree>
    <p:extLst>
      <p:ext uri="{BB962C8B-B14F-4D97-AF65-F5344CB8AC3E}">
        <p14:creationId xmlns:p14="http://schemas.microsoft.com/office/powerpoint/2010/main" val="1163466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BCEC-FA72-D481-0873-683C41E8E793}"/>
              </a:ext>
            </a:extLst>
          </p:cNvPr>
          <p:cNvSpPr>
            <a:spLocks noGrp="1"/>
          </p:cNvSpPr>
          <p:nvPr>
            <p:ph type="ctrTitle"/>
          </p:nvPr>
        </p:nvSpPr>
        <p:spPr>
          <a:xfrm>
            <a:off x="1524000" y="167626"/>
            <a:ext cx="9144000" cy="2387600"/>
          </a:xfrm>
        </p:spPr>
        <p:txBody>
          <a:bodyPr/>
          <a:lstStyle/>
          <a:p>
            <a:r>
              <a:rPr lang="en-US" dirty="0"/>
              <a:t>CSCI 210</a:t>
            </a:r>
          </a:p>
        </p:txBody>
      </p:sp>
      <p:sp>
        <p:nvSpPr>
          <p:cNvPr id="3" name="Subtitle 2">
            <a:extLst>
              <a:ext uri="{FF2B5EF4-FFF2-40B4-BE49-F238E27FC236}">
                <a16:creationId xmlns:a16="http://schemas.microsoft.com/office/drawing/2014/main" id="{B778E289-7163-B306-2942-E884696DD0BD}"/>
              </a:ext>
            </a:extLst>
          </p:cNvPr>
          <p:cNvSpPr>
            <a:spLocks noGrp="1"/>
          </p:cNvSpPr>
          <p:nvPr>
            <p:ph type="subTitle" idx="1"/>
          </p:nvPr>
        </p:nvSpPr>
        <p:spPr>
          <a:xfrm>
            <a:off x="242047" y="2647301"/>
            <a:ext cx="11631706" cy="2387600"/>
          </a:xfrm>
        </p:spPr>
        <p:txBody>
          <a:bodyPr>
            <a:normAutofit/>
          </a:bodyPr>
          <a:lstStyle/>
          <a:p>
            <a:r>
              <a:rPr lang="en-US" dirty="0"/>
              <a:t>Chapter 1 Homework Assignment</a:t>
            </a:r>
          </a:p>
          <a:p>
            <a:r>
              <a:rPr lang="en-US" dirty="0"/>
              <a:t>Fall 2023</a:t>
            </a:r>
          </a:p>
          <a:p>
            <a:r>
              <a:rPr lang="en-US" dirty="0"/>
              <a:t>Dr. Jones – 210 Section 01</a:t>
            </a:r>
          </a:p>
          <a:p>
            <a:endParaRPr lang="en-US" dirty="0"/>
          </a:p>
          <a:p>
            <a:r>
              <a:rPr lang="en-US" dirty="0"/>
              <a:t>&lt;YOUR NAME HERE&gt;</a:t>
            </a:r>
          </a:p>
        </p:txBody>
      </p:sp>
    </p:spTree>
    <p:extLst>
      <p:ext uri="{BB962C8B-B14F-4D97-AF65-F5344CB8AC3E}">
        <p14:creationId xmlns:p14="http://schemas.microsoft.com/office/powerpoint/2010/main" val="270861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881FDB4-C41D-52EF-E571-10293B06959C}"/>
              </a:ext>
            </a:extLst>
          </p:cNvPr>
          <p:cNvGraphicFramePr>
            <a:graphicFrameLocks noGrp="1"/>
          </p:cNvGraphicFramePr>
          <p:nvPr>
            <p:extLst>
              <p:ext uri="{D42A27DB-BD31-4B8C-83A1-F6EECF244321}">
                <p14:modId xmlns:p14="http://schemas.microsoft.com/office/powerpoint/2010/main" val="1566629315"/>
              </p:ext>
            </p:extLst>
          </p:nvPr>
        </p:nvGraphicFramePr>
        <p:xfrm>
          <a:off x="1955037" y="2259534"/>
          <a:ext cx="7443387" cy="4516351"/>
        </p:xfrm>
        <a:graphic>
          <a:graphicData uri="http://schemas.openxmlformats.org/drawingml/2006/table">
            <a:tbl>
              <a:tblPr/>
              <a:tblGrid>
                <a:gridCol w="827043">
                  <a:extLst>
                    <a:ext uri="{9D8B030D-6E8A-4147-A177-3AD203B41FA5}">
                      <a16:colId xmlns:a16="http://schemas.microsoft.com/office/drawing/2014/main" val="1642008469"/>
                    </a:ext>
                  </a:extLst>
                </a:gridCol>
                <a:gridCol w="827043">
                  <a:extLst>
                    <a:ext uri="{9D8B030D-6E8A-4147-A177-3AD203B41FA5}">
                      <a16:colId xmlns:a16="http://schemas.microsoft.com/office/drawing/2014/main" val="3646045080"/>
                    </a:ext>
                  </a:extLst>
                </a:gridCol>
                <a:gridCol w="827043">
                  <a:extLst>
                    <a:ext uri="{9D8B030D-6E8A-4147-A177-3AD203B41FA5}">
                      <a16:colId xmlns:a16="http://schemas.microsoft.com/office/drawing/2014/main" val="3426125356"/>
                    </a:ext>
                  </a:extLst>
                </a:gridCol>
                <a:gridCol w="827043">
                  <a:extLst>
                    <a:ext uri="{9D8B030D-6E8A-4147-A177-3AD203B41FA5}">
                      <a16:colId xmlns:a16="http://schemas.microsoft.com/office/drawing/2014/main" val="1417194213"/>
                    </a:ext>
                  </a:extLst>
                </a:gridCol>
                <a:gridCol w="827043">
                  <a:extLst>
                    <a:ext uri="{9D8B030D-6E8A-4147-A177-3AD203B41FA5}">
                      <a16:colId xmlns:a16="http://schemas.microsoft.com/office/drawing/2014/main" val="2347554430"/>
                    </a:ext>
                  </a:extLst>
                </a:gridCol>
                <a:gridCol w="827043">
                  <a:extLst>
                    <a:ext uri="{9D8B030D-6E8A-4147-A177-3AD203B41FA5}">
                      <a16:colId xmlns:a16="http://schemas.microsoft.com/office/drawing/2014/main" val="873555471"/>
                    </a:ext>
                  </a:extLst>
                </a:gridCol>
                <a:gridCol w="827043">
                  <a:extLst>
                    <a:ext uri="{9D8B030D-6E8A-4147-A177-3AD203B41FA5}">
                      <a16:colId xmlns:a16="http://schemas.microsoft.com/office/drawing/2014/main" val="3940327726"/>
                    </a:ext>
                  </a:extLst>
                </a:gridCol>
                <a:gridCol w="827043">
                  <a:extLst>
                    <a:ext uri="{9D8B030D-6E8A-4147-A177-3AD203B41FA5}">
                      <a16:colId xmlns:a16="http://schemas.microsoft.com/office/drawing/2014/main" val="274292823"/>
                    </a:ext>
                  </a:extLst>
                </a:gridCol>
                <a:gridCol w="827043">
                  <a:extLst>
                    <a:ext uri="{9D8B030D-6E8A-4147-A177-3AD203B41FA5}">
                      <a16:colId xmlns:a16="http://schemas.microsoft.com/office/drawing/2014/main" val="1940719857"/>
                    </a:ext>
                  </a:extLst>
                </a:gridCol>
              </a:tblGrid>
              <a:tr h="787480">
                <a:tc>
                  <a:txBody>
                    <a:bodyPr/>
                    <a:lstStyle/>
                    <a:p>
                      <a:r>
                        <a:rPr lang="en-US" sz="1300" b="0">
                          <a:effectLst/>
                        </a:rPr>
                        <a:t>Desktop processor</a:t>
                      </a:r>
                    </a:p>
                  </a:txBody>
                  <a:tcPr marL="35573" marR="35573" marT="35573" marB="35573"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0E0E0"/>
                    </a:solidFill>
                  </a:tcPr>
                </a:tc>
                <a:tc>
                  <a:txBody>
                    <a:bodyPr/>
                    <a:lstStyle/>
                    <a:p>
                      <a:r>
                        <a:rPr lang="en-US" sz="1300" b="0">
                          <a:effectLst/>
                        </a:rPr>
                        <a:t>Year</a:t>
                      </a:r>
                    </a:p>
                  </a:txBody>
                  <a:tcPr marL="35573" marR="35573" marT="35573" marB="35573"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0E0E0"/>
                    </a:solidFill>
                  </a:tcPr>
                </a:tc>
                <a:tc>
                  <a:txBody>
                    <a:bodyPr/>
                    <a:lstStyle/>
                    <a:p>
                      <a:r>
                        <a:rPr lang="en-US" sz="1300" b="0" dirty="0">
                          <a:effectLst/>
                        </a:rPr>
                        <a:t>Tech</a:t>
                      </a:r>
                    </a:p>
                  </a:txBody>
                  <a:tcPr marL="35573" marR="35573" marT="35573" marB="35573"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0E0E0"/>
                    </a:solidFill>
                  </a:tcPr>
                </a:tc>
                <a:tc>
                  <a:txBody>
                    <a:bodyPr/>
                    <a:lstStyle/>
                    <a:p>
                      <a:r>
                        <a:rPr lang="en-US" sz="1300" b="0">
                          <a:effectLst/>
                        </a:rPr>
                        <a:t>Max. Clock Speed (GHz)</a:t>
                      </a:r>
                    </a:p>
                  </a:txBody>
                  <a:tcPr marL="35573" marR="35573" marT="35573" marB="35573"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0E0E0"/>
                    </a:solidFill>
                  </a:tcPr>
                </a:tc>
                <a:tc>
                  <a:txBody>
                    <a:bodyPr/>
                    <a:lstStyle/>
                    <a:p>
                      <a:r>
                        <a:rPr lang="en-US" sz="1300" b="0" dirty="0">
                          <a:effectLst/>
                        </a:rPr>
                        <a:t>Integer IPC/ core</a:t>
                      </a:r>
                    </a:p>
                  </a:txBody>
                  <a:tcPr marL="35573" marR="35573" marT="35573" marB="35573"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0E0E0"/>
                    </a:solidFill>
                  </a:tcPr>
                </a:tc>
                <a:tc>
                  <a:txBody>
                    <a:bodyPr/>
                    <a:lstStyle/>
                    <a:p>
                      <a:r>
                        <a:rPr lang="en-US" sz="1300" b="0">
                          <a:effectLst/>
                        </a:rPr>
                        <a:t>Cores</a:t>
                      </a:r>
                    </a:p>
                  </a:txBody>
                  <a:tcPr marL="35573" marR="35573" marT="35573" marB="35573"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0E0E0"/>
                    </a:solidFill>
                  </a:tcPr>
                </a:tc>
                <a:tc>
                  <a:txBody>
                    <a:bodyPr/>
                    <a:lstStyle/>
                    <a:p>
                      <a:r>
                        <a:rPr lang="en-US" sz="1300" b="0">
                          <a:effectLst/>
                        </a:rPr>
                        <a:t>Max. DRAM Bandwidth (GB/s)</a:t>
                      </a:r>
                    </a:p>
                  </a:txBody>
                  <a:tcPr marL="35573" marR="35573" marT="35573" marB="35573"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0E0E0"/>
                    </a:solidFill>
                  </a:tcPr>
                </a:tc>
                <a:tc>
                  <a:txBody>
                    <a:bodyPr/>
                    <a:lstStyle/>
                    <a:p>
                      <a:r>
                        <a:rPr lang="en-US" sz="1300" b="0">
                          <a:effectLst/>
                        </a:rPr>
                        <a:t>SP floating point (Gflop/s)</a:t>
                      </a:r>
                    </a:p>
                  </a:txBody>
                  <a:tcPr marL="35573" marR="35573" marT="35573" marB="35573"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0E0E0"/>
                    </a:solidFill>
                  </a:tcPr>
                </a:tc>
                <a:tc>
                  <a:txBody>
                    <a:bodyPr/>
                    <a:lstStyle/>
                    <a:p>
                      <a:r>
                        <a:rPr lang="en-US" sz="1300" b="0">
                          <a:effectLst/>
                        </a:rPr>
                        <a:t>L3 Cache (MiB)</a:t>
                      </a:r>
                    </a:p>
                  </a:txBody>
                  <a:tcPr marL="35573" marR="35573" marT="35573" marB="35573"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0E0E0"/>
                    </a:solidFill>
                  </a:tcPr>
                </a:tc>
                <a:extLst>
                  <a:ext uri="{0D108BD9-81ED-4DB2-BD59-A6C34878D82A}">
                    <a16:rowId xmlns:a16="http://schemas.microsoft.com/office/drawing/2014/main" val="2406756366"/>
                  </a:ext>
                </a:extLst>
              </a:tr>
              <a:tr h="462927">
                <a:tc>
                  <a:txBody>
                    <a:bodyPr/>
                    <a:lstStyle/>
                    <a:p>
                      <a:r>
                        <a:rPr lang="en-US" sz="1300">
                          <a:effectLst/>
                        </a:rPr>
                        <a:t>Westmere i7-620</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2010</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32</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3.33</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4</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2</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17.1</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107</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4</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2926772905"/>
                  </a:ext>
                </a:extLst>
              </a:tr>
              <a:tr h="462927">
                <a:tc>
                  <a:txBody>
                    <a:bodyPr/>
                    <a:lstStyle/>
                    <a:p>
                      <a:r>
                        <a:rPr lang="en-US" sz="1300">
                          <a:effectLst/>
                        </a:rPr>
                        <a:t>Ivy Bridge i7-3770k</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2013</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22</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3.90</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6</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4</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25.6</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dirty="0">
                          <a:effectLst/>
                        </a:rPr>
                        <a:t>250</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8</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1523846017"/>
                  </a:ext>
                </a:extLst>
              </a:tr>
              <a:tr h="790401">
                <a:tc>
                  <a:txBody>
                    <a:bodyPr/>
                    <a:lstStyle/>
                    <a:p>
                      <a:r>
                        <a:rPr lang="en-US" sz="1300">
                          <a:effectLst/>
                        </a:rPr>
                        <a:t>Broadwell i7-6700k</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2015</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14</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4.20</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8</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4</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34.1</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269</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8</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2164469228"/>
                  </a:ext>
                </a:extLst>
              </a:tr>
              <a:tr h="462927">
                <a:tc>
                  <a:txBody>
                    <a:bodyPr/>
                    <a:lstStyle/>
                    <a:p>
                      <a:r>
                        <a:rPr lang="en-US" sz="1300">
                          <a:effectLst/>
                        </a:rPr>
                        <a:t>Kaby Lake i7-7700k</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2017</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14</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4.50</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8</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dirty="0">
                          <a:effectLst/>
                        </a:rPr>
                        <a:t>4</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38.4</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288</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8</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2760902802"/>
                  </a:ext>
                </a:extLst>
              </a:tr>
              <a:tr h="644073">
                <a:tc>
                  <a:txBody>
                    <a:bodyPr/>
                    <a:lstStyle/>
                    <a:p>
                      <a:r>
                        <a:rPr lang="en-US" sz="1300">
                          <a:effectLst/>
                        </a:rPr>
                        <a:t>Coffee Lake i7-9700k</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2019</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14</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4.90</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8</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8</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42.7</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627</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a:effectLst/>
                        </a:rPr>
                        <a:t>12</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1186962244"/>
                  </a:ext>
                </a:extLst>
              </a:tr>
              <a:tr h="281782">
                <a:tc gridSpan="2">
                  <a:txBody>
                    <a:bodyPr/>
                    <a:lstStyle/>
                    <a:p>
                      <a:r>
                        <a:rPr lang="en-US" sz="1300" b="0">
                          <a:effectLst/>
                        </a:rPr>
                        <a:t>Imp./year</a:t>
                      </a:r>
                    </a:p>
                  </a:txBody>
                  <a:tcPr marL="35573" marR="35573" marT="35573" marB="35573"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0E0E0"/>
                    </a:solidFill>
                  </a:tcPr>
                </a:tc>
                <a:tc hMerge="1">
                  <a:txBody>
                    <a:bodyPr/>
                    <a:lstStyle/>
                    <a:p>
                      <a:endParaRPr lang="en-US"/>
                    </a:p>
                  </a:txBody>
                  <a:tcPr/>
                </a:tc>
                <a:tc>
                  <a:txBody>
                    <a:bodyPr/>
                    <a:lstStyle/>
                    <a:p>
                      <a:r>
                        <a:rPr lang="en-US" sz="1300" dirty="0">
                          <a:effectLst/>
                        </a:rPr>
                        <a:t>%</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dirty="0">
                          <a:effectLst/>
                        </a:rPr>
                        <a:t>%</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dirty="0">
                          <a:effectLst/>
                        </a:rPr>
                        <a:t>%</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dirty="0">
                          <a:effectLst/>
                        </a:rPr>
                        <a:t>%</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dirty="0">
                          <a:effectLst/>
                        </a:rPr>
                        <a:t>%</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dirty="0">
                          <a:effectLst/>
                        </a:rPr>
                        <a:t>%</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dirty="0">
                          <a:effectLst/>
                        </a:rPr>
                        <a:t>%</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2157592084"/>
                  </a:ext>
                </a:extLst>
              </a:tr>
              <a:tr h="281782">
                <a:tc gridSpan="2">
                  <a:txBody>
                    <a:bodyPr/>
                    <a:lstStyle/>
                    <a:p>
                      <a:r>
                        <a:rPr lang="en-US" sz="1300" b="0">
                          <a:effectLst/>
                        </a:rPr>
                        <a:t>Doubles every</a:t>
                      </a:r>
                    </a:p>
                  </a:txBody>
                  <a:tcPr marL="35573" marR="35573" marT="35573" marB="35573"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0E0E0"/>
                    </a:solidFill>
                  </a:tcPr>
                </a:tc>
                <a:tc hMerge="1">
                  <a:txBody>
                    <a:bodyPr/>
                    <a:lstStyle/>
                    <a:p>
                      <a:endParaRPr lang="en-US"/>
                    </a:p>
                  </a:txBody>
                  <a:tcPr/>
                </a:tc>
                <a:tc>
                  <a:txBody>
                    <a:bodyPr/>
                    <a:lstStyle/>
                    <a:p>
                      <a:r>
                        <a:rPr lang="en-US" sz="1300" dirty="0">
                          <a:effectLst/>
                        </a:rPr>
                        <a:t>years</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dirty="0">
                          <a:effectLst/>
                        </a:rPr>
                        <a:t>years</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dirty="0">
                          <a:effectLst/>
                        </a:rPr>
                        <a:t>years</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dirty="0">
                          <a:effectLst/>
                        </a:rPr>
                        <a:t>years</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dirty="0">
                          <a:effectLst/>
                        </a:rPr>
                        <a:t>years</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dirty="0">
                          <a:effectLst/>
                        </a:rPr>
                        <a:t>years</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300" dirty="0">
                          <a:effectLst/>
                        </a:rPr>
                        <a:t>years</a:t>
                      </a:r>
                    </a:p>
                  </a:txBody>
                  <a:tcPr marL="56917" marR="56917" marT="56917" marB="56917"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4089015712"/>
                  </a:ext>
                </a:extLst>
              </a:tr>
            </a:tbl>
          </a:graphicData>
        </a:graphic>
      </p:graphicFrame>
      <p:sp>
        <p:nvSpPr>
          <p:cNvPr id="4" name="Rectangle 1">
            <a:extLst>
              <a:ext uri="{FF2B5EF4-FFF2-40B4-BE49-F238E27FC236}">
                <a16:creationId xmlns:a16="http://schemas.microsoft.com/office/drawing/2014/main" id="{2401D083-E1AE-4937-46EC-7FAF2BB41512}"/>
              </a:ext>
            </a:extLst>
          </p:cNvPr>
          <p:cNvSpPr>
            <a:spLocks noGrp="1" noChangeArrowheads="1"/>
          </p:cNvSpPr>
          <p:nvPr>
            <p:ph type="title"/>
          </p:nvPr>
        </p:nvSpPr>
        <p:spPr bwMode="auto">
          <a:xfrm>
            <a:off x="935832" y="43543"/>
            <a:ext cx="948179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7474F"/>
                </a:solidFill>
                <a:effectLst/>
                <a:latin typeface="Roboto" panose="02000000000000000000" pitchFamily="2" charset="0"/>
              </a:rPr>
              <a:t>Consider the table given next, which tracks several performance indicators for Intel desktop processors since 2010.</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7474F"/>
                </a:solidFill>
                <a:effectLst/>
                <a:latin typeface="Roboto" panose="02000000000000000000" pitchFamily="2" charset="0"/>
              </a:rPr>
              <a:t>The "Tech" column shows the minimum feature size of each processor's fabrication process. Assume that the die size has remained relatively constant and the number of transistors that comprise each processor scales at (1/ t )</a:t>
            </a:r>
            <a:r>
              <a:rPr kumimoji="0" lang="en-US" altLang="en-US" sz="900" b="0" i="0" u="none" strike="noStrike" cap="none" normalizeH="0" baseline="30000" dirty="0">
                <a:ln>
                  <a:noFill/>
                </a:ln>
                <a:solidFill>
                  <a:srgbClr val="37474F"/>
                </a:solidFill>
                <a:effectLst/>
                <a:latin typeface="Roboto" panose="02000000000000000000" pitchFamily="2" charset="0"/>
              </a:rPr>
              <a:t>2</a:t>
            </a:r>
            <a:r>
              <a:rPr kumimoji="0" lang="en-US" altLang="en-US" sz="1000" b="0" i="0" u="none" strike="noStrike" cap="none" normalizeH="0" baseline="0" dirty="0">
                <a:ln>
                  <a:noFill/>
                </a:ln>
                <a:solidFill>
                  <a:srgbClr val="37474F"/>
                </a:solidFill>
                <a:effectLst/>
                <a:latin typeface="Roboto" panose="02000000000000000000" pitchFamily="2" charset="0"/>
              </a:rPr>
              <a:t>, where t = the minimum feature size.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7474F"/>
                </a:solidFill>
                <a:effectLst/>
                <a:latin typeface="Roboto" panose="02000000000000000000" pitchFamily="2" charset="0"/>
              </a:rPr>
              <a:t>For each performance indicator, calculate the average rate of improvement from 2010 to 2019, as well as the number of years required to double each at that corresponding rate.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905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FABA-A69D-5EB0-60C2-5D097C00497A}"/>
              </a:ext>
            </a:extLst>
          </p:cNvPr>
          <p:cNvSpPr>
            <a:spLocks noGrp="1"/>
          </p:cNvSpPr>
          <p:nvPr>
            <p:ph type="title"/>
          </p:nvPr>
        </p:nvSpPr>
        <p:spPr>
          <a:xfrm>
            <a:off x="1235528" y="3044598"/>
            <a:ext cx="9720943" cy="384402"/>
          </a:xfrm>
        </p:spPr>
        <p:txBody>
          <a:bodyPr>
            <a:noAutofit/>
          </a:bodyPr>
          <a:lstStyle/>
          <a:p>
            <a:br>
              <a:rPr lang="en-US" sz="2800" b="0" i="0" dirty="0">
                <a:solidFill>
                  <a:srgbClr val="37474F"/>
                </a:solidFill>
                <a:effectLst/>
                <a:latin typeface="Roboto" panose="02000000000000000000" pitchFamily="2" charset="0"/>
              </a:rPr>
            </a:br>
            <a:r>
              <a:rPr lang="en-US" sz="2800" b="0" i="0" dirty="0">
                <a:solidFill>
                  <a:srgbClr val="37474F"/>
                </a:solidFill>
                <a:effectLst/>
                <a:latin typeface="Roboto" panose="02000000000000000000" pitchFamily="2" charset="0"/>
              </a:rPr>
              <a:t>Consider two different implementations of the same instruction set architecture. The instructions can be divided into four classes according to their CPI (class A, B, C, and D). P1 with a clock rate of 2.5 GHz and CPIs of 1, 2, 3, and 3, and P2 with a clock rate of 3 GHz and CPIs of 2, 2, 2, and 2.</a:t>
            </a:r>
            <a:br>
              <a:rPr lang="en-US" sz="2800" b="0" i="0" dirty="0">
                <a:solidFill>
                  <a:srgbClr val="37474F"/>
                </a:solidFill>
                <a:effectLst/>
                <a:latin typeface="Roboto" panose="02000000000000000000" pitchFamily="2" charset="0"/>
              </a:rPr>
            </a:br>
            <a:r>
              <a:rPr lang="en-US" sz="2800" b="0" i="0" dirty="0">
                <a:solidFill>
                  <a:srgbClr val="37474F"/>
                </a:solidFill>
                <a:effectLst/>
                <a:latin typeface="Roboto" panose="02000000000000000000" pitchFamily="2" charset="0"/>
              </a:rPr>
              <a:t>Given a program with a dynamic instruction count of 1.0E6 instructions divided into classes as follows: 10% class A, 20% class B, 50% class C, and 20% class D, which implementation is faster?</a:t>
            </a:r>
            <a:br>
              <a:rPr lang="en-US" sz="2800" b="0" i="0" dirty="0">
                <a:solidFill>
                  <a:srgbClr val="37474F"/>
                </a:solidFill>
                <a:effectLst/>
                <a:latin typeface="Roboto" panose="02000000000000000000" pitchFamily="2" charset="0"/>
              </a:rPr>
            </a:br>
            <a:r>
              <a:rPr lang="en-US" sz="2800" dirty="0">
                <a:solidFill>
                  <a:srgbClr val="37474F"/>
                </a:solidFill>
                <a:latin typeface="Roboto" panose="02000000000000000000" pitchFamily="2" charset="0"/>
              </a:rPr>
              <a:t>a. </a:t>
            </a:r>
            <a:r>
              <a:rPr lang="en-US" sz="2800" b="0" i="0" dirty="0">
                <a:solidFill>
                  <a:srgbClr val="37474F"/>
                </a:solidFill>
                <a:effectLst/>
                <a:latin typeface="Roboto" panose="02000000000000000000" pitchFamily="2" charset="0"/>
              </a:rPr>
              <a:t>What is the global CPI for each implementation?</a:t>
            </a:r>
            <a:br>
              <a:rPr lang="en-US" sz="2800" b="0" i="0" dirty="0">
                <a:solidFill>
                  <a:srgbClr val="37474F"/>
                </a:solidFill>
                <a:effectLst/>
                <a:latin typeface="Roboto" panose="02000000000000000000" pitchFamily="2" charset="0"/>
              </a:rPr>
            </a:br>
            <a:r>
              <a:rPr lang="en-US" sz="2800" b="0" i="0" dirty="0">
                <a:solidFill>
                  <a:srgbClr val="37474F"/>
                </a:solidFill>
                <a:effectLst/>
                <a:latin typeface="Roboto" panose="02000000000000000000" pitchFamily="2" charset="0"/>
              </a:rPr>
              <a:t>	P1: 10.4*10</a:t>
            </a:r>
            <a:r>
              <a:rPr lang="en-US" sz="2800" b="0" i="0" baseline="30000" dirty="0">
                <a:solidFill>
                  <a:srgbClr val="37474F"/>
                </a:solidFill>
                <a:effectLst/>
                <a:latin typeface="Roboto" panose="02000000000000000000" pitchFamily="2" charset="0"/>
              </a:rPr>
              <a:t>-4 </a:t>
            </a:r>
            <a:r>
              <a:rPr lang="en-US" sz="2800" b="0" i="0" dirty="0">
                <a:solidFill>
                  <a:srgbClr val="37474F"/>
                </a:solidFill>
                <a:effectLst/>
                <a:latin typeface="Roboto" panose="02000000000000000000" pitchFamily="2" charset="0"/>
              </a:rPr>
              <a:t>x 2.5 x 10</a:t>
            </a:r>
            <a:r>
              <a:rPr lang="en-US" sz="2800" b="0" i="0" baseline="30000" dirty="0">
                <a:solidFill>
                  <a:srgbClr val="37474F"/>
                </a:solidFill>
                <a:effectLst/>
                <a:latin typeface="Roboto" panose="02000000000000000000" pitchFamily="2" charset="0"/>
              </a:rPr>
              <a:t>9</a:t>
            </a:r>
            <a:r>
              <a:rPr lang="en-US" sz="2800" b="0" i="0" dirty="0">
                <a:solidFill>
                  <a:srgbClr val="37474F"/>
                </a:solidFill>
                <a:effectLst/>
                <a:latin typeface="Roboto" panose="02000000000000000000" pitchFamily="2" charset="0"/>
              </a:rPr>
              <a:t>/10</a:t>
            </a:r>
            <a:r>
              <a:rPr lang="en-US" sz="2800" b="0" i="0" baseline="30000" dirty="0">
                <a:solidFill>
                  <a:srgbClr val="37474F"/>
                </a:solidFill>
                <a:effectLst/>
                <a:latin typeface="Roboto" panose="02000000000000000000" pitchFamily="2" charset="0"/>
              </a:rPr>
              <a:t>6</a:t>
            </a:r>
            <a:r>
              <a:rPr lang="en-US" sz="2800" b="0" i="0" dirty="0">
                <a:solidFill>
                  <a:srgbClr val="37474F"/>
                </a:solidFill>
                <a:effectLst/>
                <a:latin typeface="Roboto" panose="02000000000000000000" pitchFamily="2" charset="0"/>
              </a:rPr>
              <a:t> = 2.6</a:t>
            </a:r>
            <a:br>
              <a:rPr lang="en-US" sz="2800" b="0" i="0" dirty="0">
                <a:solidFill>
                  <a:srgbClr val="37474F"/>
                </a:solidFill>
                <a:effectLst/>
                <a:latin typeface="Roboto" panose="02000000000000000000" pitchFamily="2" charset="0"/>
              </a:rPr>
            </a:br>
            <a:r>
              <a:rPr lang="en-US" sz="2800" b="0" i="0" dirty="0">
                <a:solidFill>
                  <a:srgbClr val="37474F"/>
                </a:solidFill>
                <a:effectLst/>
                <a:latin typeface="Roboto" panose="02000000000000000000" pitchFamily="2" charset="0"/>
              </a:rPr>
              <a:t>	P2: 6.66*10</a:t>
            </a:r>
            <a:r>
              <a:rPr lang="en-US" sz="2800" b="0" i="0" baseline="30000" dirty="0">
                <a:solidFill>
                  <a:srgbClr val="37474F"/>
                </a:solidFill>
                <a:effectLst/>
                <a:latin typeface="Roboto" panose="02000000000000000000" pitchFamily="2" charset="0"/>
              </a:rPr>
              <a:t>-4</a:t>
            </a:r>
            <a:r>
              <a:rPr lang="en-US" sz="2800" b="0" i="0" dirty="0">
                <a:solidFill>
                  <a:srgbClr val="37474F"/>
                </a:solidFill>
                <a:effectLst/>
                <a:latin typeface="Roboto" panose="02000000000000000000" pitchFamily="2" charset="0"/>
              </a:rPr>
              <a:t> x 3 x 10</a:t>
            </a:r>
            <a:r>
              <a:rPr lang="en-US" sz="2800" b="0" i="0" baseline="30000" dirty="0">
                <a:solidFill>
                  <a:srgbClr val="37474F"/>
                </a:solidFill>
                <a:effectLst/>
                <a:latin typeface="Roboto" panose="02000000000000000000" pitchFamily="2" charset="0"/>
              </a:rPr>
              <a:t>9</a:t>
            </a:r>
            <a:r>
              <a:rPr lang="en-US" sz="2800" b="0" i="0" dirty="0">
                <a:solidFill>
                  <a:srgbClr val="37474F"/>
                </a:solidFill>
                <a:effectLst/>
                <a:latin typeface="Roboto" panose="02000000000000000000" pitchFamily="2" charset="0"/>
              </a:rPr>
              <a:t>/10</a:t>
            </a:r>
            <a:r>
              <a:rPr lang="en-US" sz="2800" b="0" i="0" baseline="30000" dirty="0">
                <a:solidFill>
                  <a:srgbClr val="37474F"/>
                </a:solidFill>
                <a:effectLst/>
                <a:latin typeface="Roboto" panose="02000000000000000000" pitchFamily="2" charset="0"/>
              </a:rPr>
              <a:t>6 </a:t>
            </a:r>
            <a:r>
              <a:rPr lang="en-US" sz="2800" b="0" i="0" dirty="0">
                <a:solidFill>
                  <a:srgbClr val="37474F"/>
                </a:solidFill>
                <a:effectLst/>
                <a:latin typeface="Roboto" panose="02000000000000000000" pitchFamily="2" charset="0"/>
              </a:rPr>
              <a:t>= 2.0</a:t>
            </a:r>
            <a:br>
              <a:rPr lang="en-US" sz="2800" b="0" i="0" dirty="0">
                <a:solidFill>
                  <a:srgbClr val="37474F"/>
                </a:solidFill>
                <a:effectLst/>
                <a:latin typeface="Roboto" panose="02000000000000000000" pitchFamily="2" charset="0"/>
              </a:rPr>
            </a:br>
            <a:r>
              <a:rPr lang="en-US" sz="2800" dirty="0">
                <a:solidFill>
                  <a:srgbClr val="37474F"/>
                </a:solidFill>
                <a:latin typeface="Roboto" panose="02000000000000000000" pitchFamily="2" charset="0"/>
              </a:rPr>
              <a:t>b. </a:t>
            </a:r>
            <a:r>
              <a:rPr lang="en-US" sz="2800" b="0" i="0" dirty="0">
                <a:solidFill>
                  <a:srgbClr val="37474F"/>
                </a:solidFill>
                <a:effectLst/>
                <a:latin typeface="Roboto" panose="02000000000000000000" pitchFamily="2" charset="0"/>
              </a:rPr>
              <a:t>Find the clock cycles required in both cases.</a:t>
            </a:r>
            <a:br>
              <a:rPr lang="en-US" sz="2800" b="0" i="0" dirty="0">
                <a:solidFill>
                  <a:srgbClr val="37474F"/>
                </a:solidFill>
                <a:effectLst/>
                <a:latin typeface="Roboto" panose="02000000000000000000" pitchFamily="2" charset="0"/>
              </a:rPr>
            </a:br>
            <a:r>
              <a:rPr lang="en-US" sz="2800" b="0" i="0" dirty="0">
                <a:solidFill>
                  <a:srgbClr val="37474F"/>
                </a:solidFill>
                <a:effectLst/>
                <a:latin typeface="Roboto" panose="02000000000000000000" pitchFamily="2" charset="0"/>
              </a:rPr>
              <a:t>	P1: 2.6 x 10</a:t>
            </a:r>
            <a:r>
              <a:rPr lang="en-US" sz="2800" b="0" i="0" baseline="30000" dirty="0">
                <a:solidFill>
                  <a:srgbClr val="37474F"/>
                </a:solidFill>
                <a:effectLst/>
                <a:latin typeface="Roboto" panose="02000000000000000000" pitchFamily="2" charset="0"/>
              </a:rPr>
              <a:t>6</a:t>
            </a:r>
            <a:br>
              <a:rPr lang="en-US" sz="2800" b="0" i="0" baseline="30000" dirty="0">
                <a:solidFill>
                  <a:srgbClr val="37474F"/>
                </a:solidFill>
                <a:effectLst/>
                <a:latin typeface="Roboto" panose="02000000000000000000" pitchFamily="2" charset="0"/>
              </a:rPr>
            </a:br>
            <a:r>
              <a:rPr lang="en-US" sz="2800" b="0" i="0" baseline="30000" dirty="0">
                <a:solidFill>
                  <a:srgbClr val="37474F"/>
                </a:solidFill>
                <a:effectLst/>
                <a:latin typeface="Roboto" panose="02000000000000000000" pitchFamily="2" charset="0"/>
              </a:rPr>
              <a:t>	</a:t>
            </a:r>
            <a:r>
              <a:rPr lang="en-US" sz="2800" b="0" i="0" dirty="0">
                <a:solidFill>
                  <a:srgbClr val="37474F"/>
                </a:solidFill>
                <a:effectLst/>
                <a:latin typeface="Roboto" panose="02000000000000000000" pitchFamily="2" charset="0"/>
              </a:rPr>
              <a:t>P2: 2.0 x 10</a:t>
            </a:r>
            <a:r>
              <a:rPr lang="en-US" sz="2800" b="0" i="0" baseline="30000" dirty="0">
                <a:solidFill>
                  <a:srgbClr val="37474F"/>
                </a:solidFill>
                <a:effectLst/>
                <a:latin typeface="Roboto" panose="02000000000000000000" pitchFamily="2" charset="0"/>
              </a:rPr>
              <a:t>6</a:t>
            </a:r>
            <a:endParaRPr lang="en-US" sz="2800" dirty="0"/>
          </a:p>
        </p:txBody>
      </p:sp>
    </p:spTree>
    <p:extLst>
      <p:ext uri="{BB962C8B-B14F-4D97-AF65-F5344CB8AC3E}">
        <p14:creationId xmlns:p14="http://schemas.microsoft.com/office/powerpoint/2010/main" val="3268060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4430-01D3-6669-669A-89D286F65C8E}"/>
              </a:ext>
            </a:extLst>
          </p:cNvPr>
          <p:cNvSpPr>
            <a:spLocks noGrp="1"/>
          </p:cNvSpPr>
          <p:nvPr>
            <p:ph type="title"/>
          </p:nvPr>
        </p:nvSpPr>
        <p:spPr>
          <a:xfrm>
            <a:off x="838200" y="1704068"/>
            <a:ext cx="10515600" cy="1325563"/>
          </a:xfrm>
        </p:spPr>
        <p:txBody>
          <a:bodyPr>
            <a:noAutofit/>
          </a:bodyPr>
          <a:lstStyle/>
          <a:p>
            <a:br>
              <a:rPr lang="en-US" sz="2000" b="0" i="0" dirty="0">
                <a:solidFill>
                  <a:srgbClr val="37474F"/>
                </a:solidFill>
                <a:effectLst/>
                <a:latin typeface="Roboto" panose="02000000000000000000" pitchFamily="2" charset="0"/>
              </a:rPr>
            </a:br>
            <a:r>
              <a:rPr lang="en-US" sz="2000" b="0" i="0" dirty="0">
                <a:solidFill>
                  <a:srgbClr val="37474F"/>
                </a:solidFill>
                <a:effectLst/>
                <a:latin typeface="Roboto" panose="02000000000000000000" pitchFamily="2" charset="0"/>
              </a:rPr>
              <a:t>Compilers can have a profound impact on the performance of an application. Assume that for a program, compiler A results in a dynamic instruction count of 1.0E9 and has an execution time of 1.1 s, while compiler B results in a dynamic instruction count of 1.2E9 and an execution time of 1.5 s.</a:t>
            </a:r>
            <a:br>
              <a:rPr lang="en-US" sz="2000" b="0" i="0" dirty="0">
                <a:solidFill>
                  <a:srgbClr val="37474F"/>
                </a:solidFill>
                <a:effectLst/>
                <a:latin typeface="Roboto" panose="02000000000000000000" pitchFamily="2" charset="0"/>
              </a:rPr>
            </a:br>
            <a:r>
              <a:rPr lang="en-US" sz="2000" b="0" i="0" dirty="0">
                <a:solidFill>
                  <a:srgbClr val="37474F"/>
                </a:solidFill>
                <a:effectLst/>
                <a:latin typeface="Roboto" panose="02000000000000000000" pitchFamily="2" charset="0"/>
              </a:rPr>
              <a:t>a. Find the average CPI for each program given that the processor has a clock cycle time of 1 ns.</a:t>
            </a:r>
            <a:br>
              <a:rPr lang="en-US" sz="2000" b="0" i="0" dirty="0">
                <a:solidFill>
                  <a:srgbClr val="37474F"/>
                </a:solidFill>
                <a:effectLst/>
                <a:latin typeface="Roboto" panose="02000000000000000000" pitchFamily="2" charset="0"/>
              </a:rPr>
            </a:br>
            <a:r>
              <a:rPr lang="en-US" sz="2000" dirty="0">
                <a:solidFill>
                  <a:srgbClr val="37474F"/>
                </a:solidFill>
                <a:latin typeface="Roboto" panose="02000000000000000000" pitchFamily="2" charset="0"/>
              </a:rPr>
              <a:t>	Program 1: 1.1</a:t>
            </a:r>
            <a:br>
              <a:rPr lang="en-US" sz="2000" dirty="0">
                <a:solidFill>
                  <a:srgbClr val="37474F"/>
                </a:solidFill>
                <a:latin typeface="Roboto" panose="02000000000000000000" pitchFamily="2" charset="0"/>
              </a:rPr>
            </a:br>
            <a:r>
              <a:rPr lang="en-US" sz="2000" dirty="0">
                <a:solidFill>
                  <a:srgbClr val="37474F"/>
                </a:solidFill>
                <a:latin typeface="Roboto" panose="02000000000000000000" pitchFamily="2" charset="0"/>
              </a:rPr>
              <a:t>	Program 2: 1.25</a:t>
            </a:r>
            <a:br>
              <a:rPr lang="en-US" sz="2000" b="0" i="0" dirty="0">
                <a:solidFill>
                  <a:srgbClr val="37474F"/>
                </a:solidFill>
                <a:effectLst/>
                <a:latin typeface="Roboto" panose="02000000000000000000" pitchFamily="2" charset="0"/>
              </a:rPr>
            </a:br>
            <a:r>
              <a:rPr lang="en-US" sz="2000" dirty="0">
                <a:solidFill>
                  <a:srgbClr val="37474F"/>
                </a:solidFill>
                <a:latin typeface="Roboto" panose="02000000000000000000" pitchFamily="2" charset="0"/>
              </a:rPr>
              <a:t>b. </a:t>
            </a:r>
            <a:r>
              <a:rPr lang="en-US" sz="2000" b="0" i="0" dirty="0">
                <a:solidFill>
                  <a:srgbClr val="37474F"/>
                </a:solidFill>
                <a:effectLst/>
                <a:latin typeface="Roboto" panose="02000000000000000000" pitchFamily="2" charset="0"/>
              </a:rPr>
              <a:t>Assume the compiled programs run on two different processors. If the execution times on the two processors are the same, how much faster is the clock of the processor running compiler A's code versus the clock of the processor running compiler B's code?</a:t>
            </a:r>
            <a:br>
              <a:rPr lang="en-US" sz="2000" b="0" i="0" dirty="0">
                <a:solidFill>
                  <a:srgbClr val="37474F"/>
                </a:solidFill>
                <a:effectLst/>
                <a:latin typeface="Roboto" panose="02000000000000000000" pitchFamily="2" charset="0"/>
              </a:rPr>
            </a:br>
            <a:r>
              <a:rPr lang="en-US" sz="2000" b="0" i="0" dirty="0">
                <a:solidFill>
                  <a:srgbClr val="37474F"/>
                </a:solidFill>
                <a:effectLst/>
                <a:latin typeface="Roboto" panose="02000000000000000000" pitchFamily="2" charset="0"/>
              </a:rPr>
              <a:t>	It will run 1.36 times faster on compiler A vs compiler B</a:t>
            </a:r>
            <a:br>
              <a:rPr lang="en-US" sz="2000" b="0" i="0" dirty="0">
                <a:solidFill>
                  <a:srgbClr val="37474F"/>
                </a:solidFill>
                <a:effectLst/>
                <a:latin typeface="Roboto" panose="02000000000000000000" pitchFamily="2" charset="0"/>
              </a:rPr>
            </a:br>
            <a:r>
              <a:rPr lang="en-US" sz="2000" dirty="0">
                <a:solidFill>
                  <a:srgbClr val="37474F"/>
                </a:solidFill>
                <a:latin typeface="Roboto" panose="02000000000000000000" pitchFamily="2" charset="0"/>
              </a:rPr>
              <a:t>c. </a:t>
            </a:r>
            <a:r>
              <a:rPr lang="en-US" sz="2000" b="0" i="0" dirty="0">
                <a:solidFill>
                  <a:srgbClr val="37474F"/>
                </a:solidFill>
                <a:effectLst/>
                <a:latin typeface="Roboto" panose="02000000000000000000" pitchFamily="2" charset="0"/>
              </a:rPr>
              <a:t>A new compiler is developed that uses only 6.0E8 instructions and has an average CPI of 1.1. What is the speedup of using this new compiler versus using compiler A or B on the original processor?</a:t>
            </a:r>
            <a:br>
              <a:rPr lang="en-US" sz="2000" b="0" i="0" dirty="0">
                <a:solidFill>
                  <a:srgbClr val="37474F"/>
                </a:solidFill>
                <a:effectLst/>
                <a:latin typeface="Roboto" panose="02000000000000000000" pitchFamily="2" charset="0"/>
              </a:rPr>
            </a:br>
            <a:r>
              <a:rPr lang="en-US" sz="2000" b="0" i="0" dirty="0">
                <a:solidFill>
                  <a:srgbClr val="37474F"/>
                </a:solidFill>
                <a:effectLst/>
                <a:latin typeface="Roboto" panose="02000000000000000000" pitchFamily="2" charset="0"/>
              </a:rPr>
              <a:t>	Compared to compiler A, the speedup is 1.66. Compared to compiler B, 	the 	speedup is 2.27.</a:t>
            </a:r>
            <a:endParaRPr lang="en-US" sz="2000" dirty="0"/>
          </a:p>
        </p:txBody>
      </p:sp>
    </p:spTree>
    <p:extLst>
      <p:ext uri="{BB962C8B-B14F-4D97-AF65-F5344CB8AC3E}">
        <p14:creationId xmlns:p14="http://schemas.microsoft.com/office/powerpoint/2010/main" val="3110421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F996-B163-1557-AEF7-7687E436B01C}"/>
              </a:ext>
            </a:extLst>
          </p:cNvPr>
          <p:cNvSpPr>
            <a:spLocks noGrp="1"/>
          </p:cNvSpPr>
          <p:nvPr>
            <p:ph type="title"/>
          </p:nvPr>
        </p:nvSpPr>
        <p:spPr>
          <a:xfrm>
            <a:off x="1230085" y="2884714"/>
            <a:ext cx="9731829" cy="544286"/>
          </a:xfrm>
        </p:spPr>
        <p:txBody>
          <a:bodyPr>
            <a:noAutofit/>
          </a:bodyPr>
          <a:lstStyle/>
          <a:p>
            <a:r>
              <a:rPr lang="en-US" sz="1800" b="0" i="0" dirty="0">
                <a:solidFill>
                  <a:srgbClr val="37474F"/>
                </a:solidFill>
                <a:effectLst/>
                <a:latin typeface="Roboto" panose="02000000000000000000" pitchFamily="2" charset="0"/>
              </a:rPr>
              <a:t>The Pentium 4 Prescott processor, released in 2004, had a clock rate of 3.6 GHz and voltage of 1.25 V. Assume that, on average, it consumed 10 W of static power and 90 W of dynamic power.</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The Core i5 Ivy Bridge, released in 2012, had a clock rate of 3.4 GHz and voltage of 0.9 V. Assume that, on average, it consumed 30 W of static power and 40 W of dynamic power.</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(a)For each processor find the average capacitive loads.</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CL = DP / (V</a:t>
            </a:r>
            <a:r>
              <a:rPr lang="en-US" sz="1800" b="0" i="0" baseline="30000" dirty="0">
                <a:solidFill>
                  <a:srgbClr val="37474F"/>
                </a:solidFill>
                <a:effectLst/>
                <a:latin typeface="Roboto" panose="02000000000000000000" pitchFamily="2" charset="0"/>
              </a:rPr>
              <a:t>2</a:t>
            </a:r>
            <a:r>
              <a:rPr lang="en-US" sz="1800" b="0" i="0" dirty="0">
                <a:solidFill>
                  <a:srgbClr val="37474F"/>
                </a:solidFill>
                <a:effectLst/>
                <a:latin typeface="Roboto" panose="02000000000000000000" pitchFamily="2" charset="0"/>
              </a:rPr>
              <a:t> * Freq)</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CL Pentium = 90 / (1.25</a:t>
            </a:r>
            <a:r>
              <a:rPr lang="en-US" sz="1800" b="0" i="0" baseline="30000" dirty="0">
                <a:solidFill>
                  <a:srgbClr val="37474F"/>
                </a:solidFill>
                <a:effectLst/>
                <a:latin typeface="Roboto" panose="02000000000000000000" pitchFamily="2" charset="0"/>
              </a:rPr>
              <a:t>2</a:t>
            </a:r>
            <a:r>
              <a:rPr lang="en-US" sz="1800" b="0" i="0" dirty="0">
                <a:solidFill>
                  <a:srgbClr val="37474F"/>
                </a:solidFill>
                <a:effectLst/>
                <a:latin typeface="Roboto" panose="02000000000000000000" pitchFamily="2" charset="0"/>
              </a:rPr>
              <a:t> * 3.6) = 16</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CL i5 = 40 / (0.9</a:t>
            </a:r>
            <a:r>
              <a:rPr lang="en-US" sz="1800" b="0" i="0" baseline="30000" dirty="0">
                <a:solidFill>
                  <a:srgbClr val="37474F"/>
                </a:solidFill>
                <a:effectLst/>
                <a:latin typeface="Roboto" panose="02000000000000000000" pitchFamily="2" charset="0"/>
              </a:rPr>
              <a:t>2</a:t>
            </a:r>
            <a:r>
              <a:rPr lang="en-US" sz="1800" b="0" i="0" dirty="0">
                <a:solidFill>
                  <a:srgbClr val="37474F"/>
                </a:solidFill>
                <a:effectLst/>
                <a:latin typeface="Roboto" panose="02000000000000000000" pitchFamily="2" charset="0"/>
              </a:rPr>
              <a:t> * 3.4) = 16</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(b)Find the percentage of the total dissipated power comprised by static power and the ratio of static power to dynamic power for each technology.</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Percent static power = (Static / Total) * 100</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Static Pentium = (10 / (10 + 90)) * 100 = 10%</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Static i5 = (30 / (30 + 40)) * 100 = 42.86%</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Ratio Pentiu</a:t>
            </a:r>
            <a:r>
              <a:rPr lang="en-US" sz="1800" dirty="0">
                <a:solidFill>
                  <a:srgbClr val="37474F"/>
                </a:solidFill>
                <a:latin typeface="Roboto" panose="02000000000000000000" pitchFamily="2" charset="0"/>
              </a:rPr>
              <a:t>m = 10 / 90 = 0.111</a:t>
            </a:r>
            <a:br>
              <a:rPr lang="en-US" sz="1800" dirty="0">
                <a:solidFill>
                  <a:srgbClr val="37474F"/>
                </a:solidFill>
                <a:latin typeface="Roboto" panose="02000000000000000000" pitchFamily="2" charset="0"/>
              </a:rPr>
            </a:br>
            <a:r>
              <a:rPr lang="en-US" sz="1800" dirty="0">
                <a:solidFill>
                  <a:srgbClr val="37474F"/>
                </a:solidFill>
                <a:latin typeface="Roboto" panose="02000000000000000000" pitchFamily="2" charset="0"/>
              </a:rPr>
              <a:t>		Ratio i5 = 30/40 = 0.75</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(c)If the total dissipated power is to be reduced by 10%, how much should the voltage be reduced to maintain the same leakage current? Note: power is defined as the product of voltage and current.</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The voltage should remain the same.</a:t>
            </a:r>
            <a:br>
              <a:rPr lang="en-US" sz="1800" dirty="0">
                <a:solidFill>
                  <a:srgbClr val="37474F"/>
                </a:solidFill>
                <a:latin typeface="Roboto" panose="02000000000000000000" pitchFamily="2" charset="0"/>
              </a:rPr>
            </a:br>
            <a:r>
              <a:rPr lang="en-US" sz="1800" dirty="0">
                <a:solidFill>
                  <a:srgbClr val="37474F"/>
                </a:solidFill>
                <a:latin typeface="Roboto" panose="02000000000000000000" pitchFamily="2" charset="0"/>
              </a:rPr>
              <a:t>	P = V * C</a:t>
            </a:r>
            <a:br>
              <a:rPr lang="en-US" sz="1800" dirty="0">
                <a:solidFill>
                  <a:srgbClr val="37474F"/>
                </a:solidFill>
                <a:latin typeface="Roboto" panose="02000000000000000000" pitchFamily="2" charset="0"/>
              </a:rPr>
            </a:br>
            <a:r>
              <a:rPr lang="en-US" sz="1800" dirty="0">
                <a:solidFill>
                  <a:srgbClr val="37474F"/>
                </a:solidFill>
                <a:latin typeface="Roboto" panose="02000000000000000000" pitchFamily="2" charset="0"/>
              </a:rPr>
              <a:t>	P’ = V’ * C (The current is not changing)</a:t>
            </a:r>
            <a:br>
              <a:rPr lang="en-US" sz="1800" dirty="0">
                <a:solidFill>
                  <a:srgbClr val="37474F"/>
                </a:solidFill>
                <a:latin typeface="Roboto" panose="02000000000000000000" pitchFamily="2" charset="0"/>
              </a:rPr>
            </a:br>
            <a:r>
              <a:rPr lang="en-US" sz="1800" dirty="0">
                <a:solidFill>
                  <a:srgbClr val="37474F"/>
                </a:solidFill>
                <a:latin typeface="Roboto" panose="02000000000000000000" pitchFamily="2" charset="0"/>
              </a:rPr>
              <a:t>	V’ * C = V * C</a:t>
            </a:r>
            <a:br>
              <a:rPr lang="en-US" sz="1800" dirty="0">
                <a:solidFill>
                  <a:srgbClr val="37474F"/>
                </a:solidFill>
                <a:latin typeface="Roboto" panose="02000000000000000000" pitchFamily="2" charset="0"/>
              </a:rPr>
            </a:br>
            <a:r>
              <a:rPr lang="en-US" sz="1800" dirty="0">
                <a:solidFill>
                  <a:srgbClr val="37474F"/>
                </a:solidFill>
                <a:latin typeface="Roboto" panose="02000000000000000000" pitchFamily="2" charset="0"/>
              </a:rPr>
              <a:t>	V’ = V</a:t>
            </a:r>
            <a:endParaRPr lang="en-US" sz="1800" dirty="0"/>
          </a:p>
        </p:txBody>
      </p:sp>
    </p:spTree>
    <p:extLst>
      <p:ext uri="{BB962C8B-B14F-4D97-AF65-F5344CB8AC3E}">
        <p14:creationId xmlns:p14="http://schemas.microsoft.com/office/powerpoint/2010/main" val="266568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D799-7E27-CF10-6A2E-51FA846F1B1C}"/>
              </a:ext>
            </a:extLst>
          </p:cNvPr>
          <p:cNvSpPr>
            <a:spLocks noGrp="1"/>
          </p:cNvSpPr>
          <p:nvPr>
            <p:ph type="title"/>
          </p:nvPr>
        </p:nvSpPr>
        <p:spPr>
          <a:xfrm>
            <a:off x="1355271" y="2979284"/>
            <a:ext cx="9481457" cy="449716"/>
          </a:xfrm>
        </p:spPr>
        <p:txBody>
          <a:bodyPr>
            <a:noAutofit/>
          </a:bodyPr>
          <a:lstStyle/>
          <a:p>
            <a:r>
              <a:rPr lang="en-US" sz="1800" b="0" i="0" dirty="0">
                <a:solidFill>
                  <a:srgbClr val="37474F"/>
                </a:solidFill>
                <a:effectLst/>
                <a:latin typeface="Roboto" panose="02000000000000000000" pitchFamily="2" charset="0"/>
              </a:rPr>
              <a:t>Assume for arithmetic, load/store, and branch instructions, a processor has CPIs of 1, 12, and 5, respectively. Also assume that on a single processor a program requires the execution of 2.56E9 arithmetic instructions, 1.28E9 load/store instructions, and 256 million branch instructions. Assume that each processor has a 2 GHz clock frequency.</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Assume that, as the program is parallelized to run over multiple cores, the number of arithmetic and load/store instructions per processor is divided by 0.7 x p (where p is the number of processors) but the number of branch instructions per processor remains the same.</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(a)Find the total execution time for this program on 1, 2, 4, and 8 processors, and show the relative speedup of the 2, 4, and 8 processor result relative to the single processor result.</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1 Processor: 9.6 seconds		Relative Speed: N/A</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2 Processors: 7.02 seconds		Relative Speed: 1.37</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4 Processors: 3.86 seconds		Relative Speed: 2.49</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8 Processors: 2.25 seconds		Relative Speed: 4.27</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(b)If the CPI of the arithmetic instructions was doubled, what would the impact be on the execution time of the program on 1, 2, 4, or 8 processors?</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1 Processor: 10.88ms</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2 Processors: 7.954ms</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4 Processors: 4.297ms</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8 Processors: 2.468ms</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(c)To what should the CPI of load/store instructions be reduced in order for a single processor to match the performance of four processors using the original CPI values?</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Reduce CPI of 25%</a:t>
            </a:r>
            <a:br>
              <a:rPr lang="en-US" sz="1800" b="0" i="0" dirty="0">
                <a:solidFill>
                  <a:srgbClr val="37474F"/>
                </a:solidFill>
                <a:effectLst/>
                <a:latin typeface="Roboto" panose="02000000000000000000" pitchFamily="2" charset="0"/>
              </a:rPr>
            </a:br>
            <a:endParaRPr lang="en-US" sz="1800" dirty="0"/>
          </a:p>
        </p:txBody>
      </p:sp>
    </p:spTree>
    <p:extLst>
      <p:ext uri="{BB962C8B-B14F-4D97-AF65-F5344CB8AC3E}">
        <p14:creationId xmlns:p14="http://schemas.microsoft.com/office/powerpoint/2010/main" val="103058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B96C1-6A4F-F1DC-FCBE-950BC9A84722}"/>
              </a:ext>
            </a:extLst>
          </p:cNvPr>
          <p:cNvSpPr>
            <a:spLocks noGrp="1"/>
          </p:cNvSpPr>
          <p:nvPr>
            <p:ph type="title"/>
          </p:nvPr>
        </p:nvSpPr>
        <p:spPr>
          <a:xfrm>
            <a:off x="838200" y="2766218"/>
            <a:ext cx="10515600" cy="1325563"/>
          </a:xfrm>
        </p:spPr>
        <p:txBody>
          <a:bodyPr>
            <a:noAutofit/>
          </a:bodyPr>
          <a:lstStyle/>
          <a:p>
            <a: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t>Assume a 15 cm diameter wafer has a cost of 12, contains 84 dies, and has 0.020 defects/cm</a:t>
            </a:r>
            <a:r>
              <a:rPr lang="en-US" sz="1800" b="0" i="0" baseline="3000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t>2</a:t>
            </a:r>
            <a: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t>. Assume a 20 cm diameter wafer has a cost of 15, contains 100 dies, and has 0.031 defects/cm</a:t>
            </a:r>
            <a:r>
              <a:rPr lang="en-US" sz="1800" b="0" i="0" baseline="3000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t>2</a:t>
            </a:r>
            <a: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t>.</a:t>
            </a:r>
            <a:b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br>
            <a: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t>(a)Find the yield for both wafers.</a:t>
            </a:r>
            <a:b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br>
            <a: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die area = wafer area / dies per wafer</a:t>
            </a:r>
            <a:b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b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 	yield = 1/(1 + (defects per area x die area/2))</a:t>
            </a:r>
            <a:r>
              <a:rPr lang="en-US" sz="1800" baseline="300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2</a:t>
            </a:r>
            <a:br>
              <a:rPr lang="en-US" sz="1800" baseline="300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br>
            <a:r>
              <a:rPr lang="en-US" sz="1800" baseline="300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	</a:t>
            </a: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wafer 1 yield: 0.96</a:t>
            </a:r>
            <a:b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b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	wafer 2 yield: 0.91</a:t>
            </a:r>
            <a:b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br>
            <a: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t>(b)Find the cost per die for both wafers.</a:t>
            </a:r>
            <a:b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br>
            <a: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cost/die = Cost per wafer/(Dies per wafer x yield)</a:t>
            </a:r>
            <a:b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b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	wafer 1: 0.15</a:t>
            </a:r>
            <a:b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b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	wafer 2: 0.16</a:t>
            </a:r>
            <a:b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br>
            <a: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t>(c)If the number of dies per wafer is increased by 10% and the defects per area unit increases by 15%, find the die area and yield</a:t>
            </a:r>
            <a:b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br>
            <a: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t>	n</a:t>
            </a: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ew wafer1 die area = 2.10/1.1 = 1.91 cm</a:t>
            </a:r>
            <a:r>
              <a:rPr lang="en-US" sz="1800" baseline="300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2</a:t>
            </a:r>
            <a:b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b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	new wafer1 yield = 1/(1 + 0.020 x 1.15 x 1.91/2))</a:t>
            </a:r>
            <a:r>
              <a:rPr lang="en-US" sz="1800" baseline="300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2</a:t>
            </a: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 = 0.96</a:t>
            </a:r>
            <a:b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b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	new wafer2 die area = 3.14/1.1 = 2.14 cm</a:t>
            </a:r>
            <a:r>
              <a:rPr lang="en-US" sz="1800" baseline="300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2</a:t>
            </a:r>
            <a:br>
              <a:rPr lang="en-US" sz="1800" baseline="300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br>
            <a:r>
              <a:rPr lang="en-US" sz="1800" baseline="300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	</a:t>
            </a: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new wafer2 yield = 1/(1+0.031 x 1.15 x 2.14/2))</a:t>
            </a:r>
            <a:r>
              <a:rPr lang="en-US" sz="1800" baseline="300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2</a:t>
            </a: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 =  0.86</a:t>
            </a:r>
            <a:b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br>
            <a: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t>(d)Assume a fabrication process improves the yield from 0.92 to 0.95. Find the defects per area unit for each version of the technology given a die area of 200 mm</a:t>
            </a:r>
            <a:r>
              <a:rPr lang="en-US" sz="1800" b="0" i="0" baseline="3000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t>2</a:t>
            </a:r>
            <a: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t>.</a:t>
            </a:r>
            <a:b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br>
            <a: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 Defects per area d for 0.92 yield: 200 mm2 = 2 cm2 </a:t>
            </a:r>
            <a:b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b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	0.92 = 1/(1 + d x 2/2)2 = 1/(1 + d)2 </a:t>
            </a:r>
            <a:b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b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	(1+d)2 = 1/0.92 1 + d = (1/0.92)0.5 </a:t>
            </a:r>
            <a:b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br>
            <a:r>
              <a:rPr lang="en-US" sz="1800" dirty="0">
                <a:solidFill>
                  <a:schemeClr val="tx2">
                    <a:lumMod val="75000"/>
                  </a:schemeClr>
                </a:solidFill>
                <a:latin typeface="Roboto" panose="02000000000000000000" pitchFamily="2" charset="0"/>
                <a:ea typeface="Roboto" panose="02000000000000000000" pitchFamily="2" charset="0"/>
                <a:cs typeface="Roboto" panose="02000000000000000000" pitchFamily="2" charset="0"/>
              </a:rPr>
              <a:t>	d = (0.92)0.5 – 1 = 0.043</a:t>
            </a:r>
            <a:br>
              <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rPr>
            </a:br>
            <a:endParaRPr lang="en-US" sz="1800" b="0" i="0" dirty="0">
              <a:solidFill>
                <a:schemeClr val="tx2">
                  <a:lumMod val="75000"/>
                </a:schemeClr>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2442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2F7C-7BE5-48C8-987C-0E0200E253C6}"/>
              </a:ext>
            </a:extLst>
          </p:cNvPr>
          <p:cNvSpPr>
            <a:spLocks noGrp="1"/>
          </p:cNvSpPr>
          <p:nvPr>
            <p:ph type="title"/>
          </p:nvPr>
        </p:nvSpPr>
        <p:spPr/>
        <p:txBody>
          <a:bodyPr/>
          <a:lstStyle/>
          <a:p>
            <a:r>
              <a:rPr lang="en-US" dirty="0"/>
              <a:t>Instructions</a:t>
            </a:r>
          </a:p>
        </p:txBody>
      </p:sp>
      <p:sp>
        <p:nvSpPr>
          <p:cNvPr id="6" name="TextBox 5">
            <a:extLst>
              <a:ext uri="{FF2B5EF4-FFF2-40B4-BE49-F238E27FC236}">
                <a16:creationId xmlns:a16="http://schemas.microsoft.com/office/drawing/2014/main" id="{868B2C50-45B9-0643-C7EA-069661AD024E}"/>
              </a:ext>
            </a:extLst>
          </p:cNvPr>
          <p:cNvSpPr txBox="1"/>
          <p:nvPr/>
        </p:nvSpPr>
        <p:spPr>
          <a:xfrm>
            <a:off x="838200" y="2136338"/>
            <a:ext cx="10515600" cy="4247317"/>
          </a:xfrm>
          <a:prstGeom prst="rect">
            <a:avLst/>
          </a:prstGeom>
          <a:noFill/>
        </p:spPr>
        <p:txBody>
          <a:bodyPr wrap="square" rtlCol="0">
            <a:spAutoFit/>
          </a:bodyPr>
          <a:lstStyle/>
          <a:p>
            <a:pPr marL="0" marR="0">
              <a:spcBef>
                <a:spcPts val="0"/>
              </a:spcBef>
              <a:spcAft>
                <a:spcPts val="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Complete all these problems electronically (or hand-write them, will ALL work, and do so neatly, and paste in cropped scanned images in between each problem). – Using this PPT as a starting place</a:t>
            </a:r>
          </a:p>
          <a:p>
            <a:pPr marL="0" marR="0">
              <a:spcBef>
                <a:spcPts val="0"/>
              </a:spcBef>
              <a:spcAft>
                <a:spcPts val="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Exercises 1.15.1 – 1.15.11 (so 11 problems in total – with all sub problems).</a:t>
            </a:r>
          </a:p>
          <a:p>
            <a:pPr marL="0" marR="0">
              <a:spcBef>
                <a:spcPts val="0"/>
              </a:spcBef>
              <a:spcAft>
                <a:spcPts val="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Paste in the questions themselves into document too, like this (for 1.15.4 as an example)</a:t>
            </a:r>
          </a:p>
          <a:p>
            <a:endParaRPr lang="en-US" dirty="0"/>
          </a:p>
        </p:txBody>
      </p:sp>
    </p:spTree>
    <p:extLst>
      <p:ext uri="{BB962C8B-B14F-4D97-AF65-F5344CB8AC3E}">
        <p14:creationId xmlns:p14="http://schemas.microsoft.com/office/powerpoint/2010/main" val="69566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81C3-0292-C5DB-AE7E-62163002E10B}"/>
              </a:ext>
            </a:extLst>
          </p:cNvPr>
          <p:cNvSpPr>
            <a:spLocks noGrp="1"/>
          </p:cNvSpPr>
          <p:nvPr>
            <p:ph type="title"/>
          </p:nvPr>
        </p:nvSpPr>
        <p:spPr/>
        <p:txBody>
          <a:bodyPr/>
          <a:lstStyle/>
          <a:p>
            <a:r>
              <a:rPr lang="en-US" dirty="0"/>
              <a:t>Question: 1.15.4</a:t>
            </a:r>
          </a:p>
        </p:txBody>
      </p:sp>
      <p:pic>
        <p:nvPicPr>
          <p:cNvPr id="3" name="Picture 2">
            <a:extLst>
              <a:ext uri="{FF2B5EF4-FFF2-40B4-BE49-F238E27FC236}">
                <a16:creationId xmlns:a16="http://schemas.microsoft.com/office/drawing/2014/main" id="{499E2F6D-ED39-A092-2580-9DE428DB7CA7}"/>
              </a:ext>
            </a:extLst>
          </p:cNvPr>
          <p:cNvPicPr>
            <a:picLocks noChangeAspect="1"/>
          </p:cNvPicPr>
          <p:nvPr/>
        </p:nvPicPr>
        <p:blipFill>
          <a:blip r:embed="rId2"/>
          <a:stretch>
            <a:fillRect/>
          </a:stretch>
        </p:blipFill>
        <p:spPr>
          <a:xfrm>
            <a:off x="152399" y="1956495"/>
            <a:ext cx="11953727" cy="1472505"/>
          </a:xfrm>
          <a:prstGeom prst="rect">
            <a:avLst/>
          </a:prstGeom>
        </p:spPr>
      </p:pic>
      <p:sp>
        <p:nvSpPr>
          <p:cNvPr id="4" name="TextBox 3">
            <a:extLst>
              <a:ext uri="{FF2B5EF4-FFF2-40B4-BE49-F238E27FC236}">
                <a16:creationId xmlns:a16="http://schemas.microsoft.com/office/drawing/2014/main" id="{E1472E50-14E8-88DC-8D23-0C2FF7D24349}"/>
              </a:ext>
            </a:extLst>
          </p:cNvPr>
          <p:cNvSpPr txBox="1"/>
          <p:nvPr/>
        </p:nvSpPr>
        <p:spPr>
          <a:xfrm>
            <a:off x="387888" y="3896782"/>
            <a:ext cx="11219935" cy="954107"/>
          </a:xfrm>
          <a:prstGeom prst="rect">
            <a:avLst/>
          </a:prstGeom>
          <a:noFill/>
        </p:spPr>
        <p:txBody>
          <a:bodyPr wrap="square" rtlCol="0">
            <a:spAutoFit/>
          </a:bodyPr>
          <a:lstStyle/>
          <a:p>
            <a:r>
              <a:rPr lang="en-US" sz="2800" dirty="0"/>
              <a:t>Start putting your work here, solution.  </a:t>
            </a:r>
            <a:r>
              <a:rPr lang="en-US" sz="2800" dirty="0">
                <a:highlight>
                  <a:srgbClr val="FFFF00"/>
                </a:highlight>
              </a:rPr>
              <a:t>Show all steps and all details – err on the side of too much detail rather than not enough</a:t>
            </a:r>
            <a:r>
              <a:rPr lang="en-US" dirty="0">
                <a:highlight>
                  <a:srgbClr val="FFFF00"/>
                </a:highlight>
              </a:rPr>
              <a:t>.</a:t>
            </a:r>
          </a:p>
        </p:txBody>
      </p:sp>
    </p:spTree>
    <p:extLst>
      <p:ext uri="{BB962C8B-B14F-4D97-AF65-F5344CB8AC3E}">
        <p14:creationId xmlns:p14="http://schemas.microsoft.com/office/powerpoint/2010/main" val="392468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2924-C839-C5EB-C670-69F0CC8528BD}"/>
              </a:ext>
            </a:extLst>
          </p:cNvPr>
          <p:cNvSpPr>
            <a:spLocks noGrp="1"/>
          </p:cNvSpPr>
          <p:nvPr>
            <p:ph type="title"/>
          </p:nvPr>
        </p:nvSpPr>
        <p:spPr/>
        <p:txBody>
          <a:bodyPr/>
          <a:lstStyle/>
          <a:p>
            <a:r>
              <a:rPr lang="en-US" dirty="0"/>
              <a:t>Submission</a:t>
            </a:r>
          </a:p>
        </p:txBody>
      </p:sp>
      <p:sp>
        <p:nvSpPr>
          <p:cNvPr id="3" name="TextBox 2">
            <a:extLst>
              <a:ext uri="{FF2B5EF4-FFF2-40B4-BE49-F238E27FC236}">
                <a16:creationId xmlns:a16="http://schemas.microsoft.com/office/drawing/2014/main" id="{69C3759C-7844-47A1-F971-F07D8D76BCC4}"/>
              </a:ext>
            </a:extLst>
          </p:cNvPr>
          <p:cNvSpPr txBox="1"/>
          <p:nvPr/>
        </p:nvSpPr>
        <p:spPr>
          <a:xfrm>
            <a:off x="749300" y="2120900"/>
            <a:ext cx="6904069" cy="584775"/>
          </a:xfrm>
          <a:prstGeom prst="rect">
            <a:avLst/>
          </a:prstGeom>
          <a:noFill/>
        </p:spPr>
        <p:txBody>
          <a:bodyPr wrap="none" rtlCol="0">
            <a:spAutoFit/>
          </a:bodyPr>
          <a:lstStyle/>
          <a:p>
            <a:r>
              <a:rPr lang="en-US" sz="3200" dirty="0"/>
              <a:t>Submit this completed PPT into Moodle.</a:t>
            </a:r>
          </a:p>
        </p:txBody>
      </p:sp>
    </p:spTree>
    <p:extLst>
      <p:ext uri="{BB962C8B-B14F-4D97-AF65-F5344CB8AC3E}">
        <p14:creationId xmlns:p14="http://schemas.microsoft.com/office/powerpoint/2010/main" val="52395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E64F-465A-F681-4172-A55287187D4F}"/>
              </a:ext>
            </a:extLst>
          </p:cNvPr>
          <p:cNvSpPr>
            <a:spLocks noGrp="1"/>
          </p:cNvSpPr>
          <p:nvPr>
            <p:ph type="title"/>
          </p:nvPr>
        </p:nvSpPr>
        <p:spPr/>
        <p:txBody>
          <a:bodyPr/>
          <a:lstStyle/>
          <a:p>
            <a:r>
              <a:rPr lang="en-US" b="0" i="0" dirty="0">
                <a:solidFill>
                  <a:srgbClr val="37474F"/>
                </a:solidFill>
                <a:effectLst/>
                <a:latin typeface="Roboto" panose="020F0502020204030204" pitchFamily="34" charset="0"/>
              </a:rPr>
              <a:t>List and describe three types of computers.</a:t>
            </a:r>
            <a:endParaRPr lang="en-US" dirty="0"/>
          </a:p>
        </p:txBody>
      </p:sp>
      <p:sp>
        <p:nvSpPr>
          <p:cNvPr id="3" name="TextBox 2">
            <a:extLst>
              <a:ext uri="{FF2B5EF4-FFF2-40B4-BE49-F238E27FC236}">
                <a16:creationId xmlns:a16="http://schemas.microsoft.com/office/drawing/2014/main" id="{F6852FFB-1DEC-A5C3-B316-C53017924281}"/>
              </a:ext>
            </a:extLst>
          </p:cNvPr>
          <p:cNvSpPr txBox="1"/>
          <p:nvPr/>
        </p:nvSpPr>
        <p:spPr>
          <a:xfrm>
            <a:off x="838200" y="1997839"/>
            <a:ext cx="9383486" cy="2031325"/>
          </a:xfrm>
          <a:prstGeom prst="rect">
            <a:avLst/>
          </a:prstGeom>
          <a:noFill/>
        </p:spPr>
        <p:txBody>
          <a:bodyPr wrap="square" rtlCol="0">
            <a:spAutoFit/>
          </a:bodyPr>
          <a:lstStyle/>
          <a:p>
            <a:pPr algn="l">
              <a:buFont typeface="+mj-lt"/>
              <a:buAutoNum type="arabicPeriod"/>
            </a:pPr>
            <a:r>
              <a:rPr lang="en-US" b="0" i="0" dirty="0">
                <a:solidFill>
                  <a:srgbClr val="37474F"/>
                </a:solidFill>
                <a:effectLst/>
                <a:latin typeface="Roboto" panose="02000000000000000000" pitchFamily="2" charset="0"/>
              </a:rPr>
              <a:t>A personal computer (PC) is a computer designed for use by an individual, usually incorporating a graphics display, a keyboard, and a mouse.</a:t>
            </a:r>
          </a:p>
          <a:p>
            <a:pPr algn="l">
              <a:buFont typeface="+mj-lt"/>
              <a:buAutoNum type="arabicPeriod"/>
            </a:pPr>
            <a:r>
              <a:rPr lang="en-US" b="0" i="0" dirty="0">
                <a:solidFill>
                  <a:srgbClr val="37474F"/>
                </a:solidFill>
                <a:effectLst/>
                <a:latin typeface="Roboto" panose="02000000000000000000" pitchFamily="2" charset="0"/>
              </a:rPr>
              <a:t>An embedded computer is a computer inside another device used for running one predetermined application or collection of software.</a:t>
            </a:r>
          </a:p>
          <a:p>
            <a:pPr algn="l">
              <a:buFont typeface="+mj-lt"/>
              <a:buAutoNum type="arabicPeriod"/>
            </a:pPr>
            <a:r>
              <a:rPr lang="en-US" b="0" i="0" dirty="0">
                <a:solidFill>
                  <a:srgbClr val="37474F"/>
                </a:solidFill>
                <a:effectLst/>
                <a:latin typeface="Roboto" panose="02000000000000000000" pitchFamily="2" charset="0"/>
              </a:rPr>
              <a:t>A server is a computer used for running larger programs for multiple users, often simultaneously, and typically accessed only via a network.</a:t>
            </a:r>
          </a:p>
          <a:p>
            <a:endParaRPr lang="en-US" dirty="0"/>
          </a:p>
        </p:txBody>
      </p:sp>
    </p:spTree>
    <p:extLst>
      <p:ext uri="{BB962C8B-B14F-4D97-AF65-F5344CB8AC3E}">
        <p14:creationId xmlns:p14="http://schemas.microsoft.com/office/powerpoint/2010/main" val="8967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B123-1990-6592-E23B-F1BA5927745D}"/>
              </a:ext>
            </a:extLst>
          </p:cNvPr>
          <p:cNvSpPr>
            <a:spLocks noGrp="1"/>
          </p:cNvSpPr>
          <p:nvPr>
            <p:ph type="title"/>
          </p:nvPr>
        </p:nvSpPr>
        <p:spPr>
          <a:xfrm>
            <a:off x="489857" y="2103437"/>
            <a:ext cx="10515600" cy="1325563"/>
          </a:xfrm>
        </p:spPr>
        <p:txBody>
          <a:bodyPr>
            <a:noAutofit/>
          </a:bodyPr>
          <a:lstStyle/>
          <a:p>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The seven great ideas in computer architecture are similar to ideas from other fields. Match the seven ideas from computer architecture, "Use Abstraction to Simplify Design", "Make the Common Case Fast", "Performance via Parallelism", "Performance via Pipelining", "Performance via Prediction", "Hierarchy of Memories", and "Dependability via Redundancy" to the following ideas from other fields:</a:t>
            </a:r>
            <a:br>
              <a:rPr lang="en-US" sz="1800" b="0" i="0" dirty="0">
                <a:solidFill>
                  <a:srgbClr val="37474F"/>
                </a:solidFill>
                <a:effectLst/>
                <a:latin typeface="Roboto" panose="02000000000000000000" pitchFamily="2" charset="0"/>
              </a:rPr>
            </a:b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Assembly lines in automobile manufacturing</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 Performance via pipelining</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Suspension bridge cables</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 Performanc</a:t>
            </a:r>
            <a:r>
              <a:rPr lang="en-US" sz="1800" dirty="0">
                <a:solidFill>
                  <a:srgbClr val="37474F"/>
                </a:solidFill>
                <a:latin typeface="Roboto" panose="02000000000000000000" pitchFamily="2" charset="0"/>
              </a:rPr>
              <a:t>e via parallelism</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Aircraft and marine navigation systems that incorporate wind information</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 Performance </a:t>
            </a:r>
            <a:r>
              <a:rPr lang="en-US" sz="1800" dirty="0">
                <a:solidFill>
                  <a:srgbClr val="37474F"/>
                </a:solidFill>
                <a:latin typeface="Roboto" panose="02000000000000000000" pitchFamily="2" charset="0"/>
              </a:rPr>
              <a:t>via Prediction</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Express elevators in buildings</a:t>
            </a:r>
            <a:br>
              <a:rPr lang="en-US" sz="1800" dirty="0">
                <a:solidFill>
                  <a:srgbClr val="37474F"/>
                </a:solidFill>
                <a:latin typeface="Roboto" panose="02000000000000000000" pitchFamily="2" charset="0"/>
              </a:rPr>
            </a:br>
            <a:r>
              <a:rPr lang="en-US" sz="1800" dirty="0">
                <a:solidFill>
                  <a:srgbClr val="37474F"/>
                </a:solidFill>
                <a:latin typeface="Roboto" panose="02000000000000000000" pitchFamily="2" charset="0"/>
              </a:rPr>
              <a:t>	- Make the common case fast</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Library reserve desk</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 Hierarchy of memories</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Increasing the gate area on a CMOS transistor to decrease its switching time</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 Dependability via redundancy</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Building self-driving cars whose control systems partially rely on existing sensor systems already </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installed into the base vehicle, such as lane departure systems and smart cruise control systems</a:t>
            </a:r>
            <a:br>
              <a:rPr lang="en-US" sz="1800" b="0" i="0" dirty="0">
                <a:solidFill>
                  <a:srgbClr val="37474F"/>
                </a:solidFill>
                <a:effectLst/>
                <a:latin typeface="Roboto" panose="02000000000000000000" pitchFamily="2" charset="0"/>
              </a:rPr>
            </a:br>
            <a:r>
              <a:rPr lang="en-US" sz="1800" b="0" i="0" dirty="0">
                <a:solidFill>
                  <a:srgbClr val="37474F"/>
                </a:solidFill>
                <a:effectLst/>
                <a:latin typeface="Roboto" panose="02000000000000000000" pitchFamily="2" charset="0"/>
              </a:rPr>
              <a:t>	- Use abstraction to simplify design</a:t>
            </a:r>
            <a:endParaRPr lang="en-US" sz="1800" dirty="0"/>
          </a:p>
        </p:txBody>
      </p:sp>
    </p:spTree>
    <p:extLst>
      <p:ext uri="{BB962C8B-B14F-4D97-AF65-F5344CB8AC3E}">
        <p14:creationId xmlns:p14="http://schemas.microsoft.com/office/powerpoint/2010/main" val="178497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9C02-5E48-B694-2065-DD1D78DAD603}"/>
              </a:ext>
            </a:extLst>
          </p:cNvPr>
          <p:cNvSpPr>
            <a:spLocks noGrp="1"/>
          </p:cNvSpPr>
          <p:nvPr>
            <p:ph type="title"/>
          </p:nvPr>
        </p:nvSpPr>
        <p:spPr>
          <a:xfrm>
            <a:off x="669471" y="299811"/>
            <a:ext cx="10853057" cy="1888218"/>
          </a:xfrm>
        </p:spPr>
        <p:txBody>
          <a:bodyPr>
            <a:normAutofit fontScale="90000"/>
          </a:bodyPr>
          <a:lstStyle/>
          <a:p>
            <a:r>
              <a:rPr lang="en-US" b="0" i="0" dirty="0">
                <a:solidFill>
                  <a:srgbClr val="37474F"/>
                </a:solidFill>
                <a:effectLst/>
                <a:latin typeface="Roboto" panose="02000000000000000000" pitchFamily="2" charset="0"/>
              </a:rPr>
              <a:t>Describe the steps that transform a program written in a high-level language such as C into a representation that is directly executed by a computer processor.</a:t>
            </a:r>
            <a:endParaRPr lang="en-US" dirty="0"/>
          </a:p>
        </p:txBody>
      </p:sp>
      <p:sp>
        <p:nvSpPr>
          <p:cNvPr id="3" name="TextBox 2">
            <a:extLst>
              <a:ext uri="{FF2B5EF4-FFF2-40B4-BE49-F238E27FC236}">
                <a16:creationId xmlns:a16="http://schemas.microsoft.com/office/drawing/2014/main" id="{6D29CBE6-90D3-D260-CCA5-AFF4CFB888CB}"/>
              </a:ext>
            </a:extLst>
          </p:cNvPr>
          <p:cNvSpPr txBox="1"/>
          <p:nvPr/>
        </p:nvSpPr>
        <p:spPr>
          <a:xfrm>
            <a:off x="669471" y="2644170"/>
            <a:ext cx="8833005" cy="1569660"/>
          </a:xfrm>
          <a:prstGeom prst="rect">
            <a:avLst/>
          </a:prstGeom>
          <a:noFill/>
        </p:spPr>
        <p:txBody>
          <a:bodyPr wrap="square" rtlCol="0">
            <a:spAutoFit/>
          </a:bodyPr>
          <a:lstStyle/>
          <a:p>
            <a:r>
              <a:rPr lang="en-US" sz="2400" dirty="0"/>
              <a:t>A compiler reads the high-level source code and translates it into assembly code.</a:t>
            </a:r>
          </a:p>
          <a:p>
            <a:r>
              <a:rPr lang="en-US" sz="2400" dirty="0"/>
              <a:t>An assembler turns the program into machine code that the computer can understand.</a:t>
            </a:r>
          </a:p>
        </p:txBody>
      </p:sp>
    </p:spTree>
    <p:extLst>
      <p:ext uri="{BB962C8B-B14F-4D97-AF65-F5344CB8AC3E}">
        <p14:creationId xmlns:p14="http://schemas.microsoft.com/office/powerpoint/2010/main" val="44567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18E7-3B0F-ADD6-59F5-69FDC2E08FBA}"/>
              </a:ext>
            </a:extLst>
          </p:cNvPr>
          <p:cNvSpPr>
            <a:spLocks noGrp="1"/>
          </p:cNvSpPr>
          <p:nvPr>
            <p:ph type="title"/>
          </p:nvPr>
        </p:nvSpPr>
        <p:spPr>
          <a:xfrm>
            <a:off x="838200" y="2103437"/>
            <a:ext cx="10515600" cy="1325563"/>
          </a:xfrm>
        </p:spPr>
        <p:txBody>
          <a:bodyPr>
            <a:noAutofit/>
          </a:bodyPr>
          <a:lstStyle/>
          <a:p>
            <a:br>
              <a:rPr lang="en-US" sz="2800" b="0" i="0" dirty="0">
                <a:solidFill>
                  <a:srgbClr val="37474F"/>
                </a:solidFill>
                <a:effectLst/>
                <a:latin typeface="Roboto" panose="02000000000000000000" pitchFamily="2" charset="0"/>
              </a:rPr>
            </a:br>
            <a:r>
              <a:rPr lang="en-US" sz="2800" b="0" i="0" dirty="0">
                <a:solidFill>
                  <a:srgbClr val="37474F"/>
                </a:solidFill>
                <a:effectLst/>
                <a:latin typeface="Roboto" panose="02000000000000000000" pitchFamily="2" charset="0"/>
              </a:rPr>
              <a:t>Assume a color display using 8 bits for each of the primary colors (red, green, blue) per pixel and a frame size of 1280 × 1024.</a:t>
            </a:r>
            <a:br>
              <a:rPr lang="en-US" sz="2800" b="0" i="0" dirty="0">
                <a:solidFill>
                  <a:srgbClr val="37474F"/>
                </a:solidFill>
                <a:effectLst/>
                <a:latin typeface="Roboto" panose="02000000000000000000" pitchFamily="2" charset="0"/>
              </a:rPr>
            </a:br>
            <a:r>
              <a:rPr lang="en-US" sz="2800" dirty="0">
                <a:solidFill>
                  <a:srgbClr val="37474F"/>
                </a:solidFill>
                <a:latin typeface="Roboto" panose="02000000000000000000" pitchFamily="2" charset="0"/>
              </a:rPr>
              <a:t>a. </a:t>
            </a:r>
            <a:r>
              <a:rPr lang="en-US" sz="2800" b="0" i="0" dirty="0">
                <a:solidFill>
                  <a:srgbClr val="37474F"/>
                </a:solidFill>
                <a:effectLst/>
                <a:latin typeface="Roboto" panose="02000000000000000000" pitchFamily="2" charset="0"/>
              </a:rPr>
              <a:t>What is the minimum size in bytes of the frame buffer to store a frame?</a:t>
            </a:r>
            <a:br>
              <a:rPr lang="en-US" sz="2800" b="0" i="0" dirty="0">
                <a:solidFill>
                  <a:srgbClr val="37474F"/>
                </a:solidFill>
                <a:effectLst/>
                <a:latin typeface="Roboto" panose="02000000000000000000" pitchFamily="2" charset="0"/>
              </a:rPr>
            </a:br>
            <a:r>
              <a:rPr lang="en-US" sz="2800" b="0" i="0" dirty="0">
                <a:solidFill>
                  <a:srgbClr val="37474F"/>
                </a:solidFill>
                <a:effectLst/>
                <a:latin typeface="Roboto" panose="02000000000000000000" pitchFamily="2" charset="0"/>
              </a:rPr>
              <a:t>1280 x 1024 = 1,310,720 pixels x 3 = 3,932,160 bytes/frame</a:t>
            </a:r>
            <a:br>
              <a:rPr lang="en-US" sz="2800" b="0" i="0" dirty="0">
                <a:solidFill>
                  <a:srgbClr val="37474F"/>
                </a:solidFill>
                <a:effectLst/>
                <a:latin typeface="Roboto" panose="02000000000000000000" pitchFamily="2" charset="0"/>
              </a:rPr>
            </a:br>
            <a:r>
              <a:rPr lang="en-US" sz="2800" dirty="0">
                <a:solidFill>
                  <a:srgbClr val="37474F"/>
                </a:solidFill>
                <a:latin typeface="Roboto" panose="02000000000000000000" pitchFamily="2" charset="0"/>
              </a:rPr>
              <a:t>b. </a:t>
            </a:r>
            <a:r>
              <a:rPr lang="en-US" sz="2800" b="0" i="0" dirty="0">
                <a:solidFill>
                  <a:srgbClr val="37474F"/>
                </a:solidFill>
                <a:effectLst/>
                <a:latin typeface="Roboto" panose="02000000000000000000" pitchFamily="2" charset="0"/>
              </a:rPr>
              <a:t>How long would it take, at a minimum, for the frame to be sent over a 100 Mbit/s network?</a:t>
            </a:r>
            <a:br>
              <a:rPr lang="en-US" sz="2800" b="0" i="0" dirty="0">
                <a:solidFill>
                  <a:srgbClr val="37474F"/>
                </a:solidFill>
                <a:effectLst/>
                <a:latin typeface="Roboto" panose="02000000000000000000" pitchFamily="2" charset="0"/>
              </a:rPr>
            </a:br>
            <a:r>
              <a:rPr lang="en-US" sz="2800" b="0" i="0" dirty="0">
                <a:solidFill>
                  <a:srgbClr val="37474F"/>
                </a:solidFill>
                <a:effectLst/>
                <a:latin typeface="Roboto" panose="02000000000000000000" pitchFamily="2" charset="0"/>
              </a:rPr>
              <a:t>(3,932,160 x 8) / 100,000,000 = 0.314 seconds.</a:t>
            </a:r>
            <a:endParaRPr lang="en-US" sz="2800" dirty="0"/>
          </a:p>
        </p:txBody>
      </p:sp>
    </p:spTree>
    <p:extLst>
      <p:ext uri="{BB962C8B-B14F-4D97-AF65-F5344CB8AC3E}">
        <p14:creationId xmlns:p14="http://schemas.microsoft.com/office/powerpoint/2010/main" val="97771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32E5-D564-F77C-1A17-8B0749622DB8}"/>
              </a:ext>
            </a:extLst>
          </p:cNvPr>
          <p:cNvSpPr>
            <a:spLocks noGrp="1"/>
          </p:cNvSpPr>
          <p:nvPr>
            <p:ph type="title"/>
          </p:nvPr>
        </p:nvSpPr>
        <p:spPr>
          <a:xfrm>
            <a:off x="838200" y="2103437"/>
            <a:ext cx="10515600" cy="1325563"/>
          </a:xfrm>
        </p:spPr>
        <p:txBody>
          <a:bodyPr>
            <a:noAutofit/>
          </a:bodyPr>
          <a:lstStyle/>
          <a:p>
            <a:r>
              <a:rPr lang="en-US" sz="2000" b="0" i="0" dirty="0">
                <a:solidFill>
                  <a:srgbClr val="37474F"/>
                </a:solidFill>
                <a:effectLst/>
                <a:latin typeface="Roboto" panose="02000000000000000000" pitchFamily="2" charset="0"/>
              </a:rPr>
              <a:t>Consider three different processors P1, P2, and P3 executing the same instruction set. P1 has a 3 GHz clock rate and a CPI of 1.5. P2 has a 2.5 GHz clock rate and a CPI of 1.0. P3 has a 4.0 GHz clock rate and has a CPI of 2.2.</a:t>
            </a:r>
            <a:br>
              <a:rPr lang="en-US" sz="2000" b="0" i="0" dirty="0">
                <a:solidFill>
                  <a:srgbClr val="37474F"/>
                </a:solidFill>
                <a:effectLst/>
                <a:latin typeface="Roboto" panose="02000000000000000000" pitchFamily="2" charset="0"/>
              </a:rPr>
            </a:br>
            <a:r>
              <a:rPr lang="en-US" sz="2000" dirty="0">
                <a:solidFill>
                  <a:srgbClr val="37474F"/>
                </a:solidFill>
                <a:latin typeface="Roboto" panose="02000000000000000000" pitchFamily="2" charset="0"/>
              </a:rPr>
              <a:t>a. </a:t>
            </a:r>
            <a:r>
              <a:rPr lang="en-US" sz="2000" b="0" i="0" dirty="0">
                <a:solidFill>
                  <a:srgbClr val="37474F"/>
                </a:solidFill>
                <a:effectLst/>
                <a:latin typeface="Roboto" panose="02000000000000000000" pitchFamily="2" charset="0"/>
              </a:rPr>
              <a:t>Which processor has the highest performance expressed in instructions per second?</a:t>
            </a:r>
            <a:br>
              <a:rPr lang="en-US" sz="2000" b="0" i="0" dirty="0">
                <a:solidFill>
                  <a:srgbClr val="37474F"/>
                </a:solidFill>
                <a:effectLst/>
                <a:latin typeface="Roboto" panose="02000000000000000000" pitchFamily="2" charset="0"/>
              </a:rPr>
            </a:br>
            <a:r>
              <a:rPr lang="en-US" sz="2000" b="0" i="0" dirty="0">
                <a:solidFill>
                  <a:srgbClr val="37474F"/>
                </a:solidFill>
                <a:effectLst/>
                <a:latin typeface="Roboto" panose="02000000000000000000" pitchFamily="2" charset="0"/>
              </a:rPr>
              <a:t>	P2 has the highest performance at 2.5 x 10</a:t>
            </a:r>
            <a:r>
              <a:rPr lang="en-US" sz="2000" b="0" i="0" baseline="30000" dirty="0">
                <a:solidFill>
                  <a:srgbClr val="37474F"/>
                </a:solidFill>
                <a:effectLst/>
                <a:latin typeface="Roboto" panose="02000000000000000000" pitchFamily="2" charset="0"/>
              </a:rPr>
              <a:t>9 </a:t>
            </a:r>
            <a:r>
              <a:rPr lang="en-US" sz="2000" b="0" i="0" dirty="0">
                <a:solidFill>
                  <a:srgbClr val="37474F"/>
                </a:solidFill>
                <a:effectLst/>
                <a:latin typeface="Roboto" panose="02000000000000000000" pitchFamily="2" charset="0"/>
              </a:rPr>
              <a:t>instructions/sec.</a:t>
            </a:r>
            <a:br>
              <a:rPr lang="en-US" sz="2000" b="0" i="0" dirty="0">
                <a:solidFill>
                  <a:srgbClr val="37474F"/>
                </a:solidFill>
                <a:effectLst/>
                <a:latin typeface="Roboto" panose="02000000000000000000" pitchFamily="2" charset="0"/>
              </a:rPr>
            </a:br>
            <a:r>
              <a:rPr lang="en-US" sz="2000" b="0" i="0" dirty="0">
                <a:solidFill>
                  <a:srgbClr val="37474F"/>
                </a:solidFill>
                <a:effectLst/>
                <a:latin typeface="Roboto" panose="02000000000000000000" pitchFamily="2" charset="0"/>
              </a:rPr>
              <a:t>b. If the processors each execute a program in 10 seconds, find the number of cycles and the number of instructions.</a:t>
            </a:r>
            <a:br>
              <a:rPr lang="en-US" sz="2000" b="0" i="0" dirty="0">
                <a:solidFill>
                  <a:srgbClr val="37474F"/>
                </a:solidFill>
                <a:effectLst/>
                <a:latin typeface="Roboto" panose="02000000000000000000" pitchFamily="2" charset="0"/>
              </a:rPr>
            </a:br>
            <a:r>
              <a:rPr lang="en-US" sz="2000" b="0" i="0" dirty="0">
                <a:solidFill>
                  <a:srgbClr val="37474F"/>
                </a:solidFill>
                <a:effectLst/>
                <a:latin typeface="Roboto" panose="02000000000000000000" pitchFamily="2" charset="0"/>
              </a:rPr>
              <a:t>	Cycles:					Instructions:</a:t>
            </a:r>
            <a:br>
              <a:rPr lang="en-US" sz="2000" b="0" i="0" dirty="0">
                <a:solidFill>
                  <a:srgbClr val="37474F"/>
                </a:solidFill>
                <a:effectLst/>
                <a:latin typeface="Roboto" panose="02000000000000000000" pitchFamily="2" charset="0"/>
              </a:rPr>
            </a:br>
            <a:r>
              <a:rPr lang="en-US" sz="2000" b="0" i="0" dirty="0">
                <a:solidFill>
                  <a:srgbClr val="37474F"/>
                </a:solidFill>
                <a:effectLst/>
                <a:latin typeface="Roboto" panose="02000000000000000000" pitchFamily="2" charset="0"/>
              </a:rPr>
              <a:t>		P1: 30 x 10</a:t>
            </a:r>
            <a:r>
              <a:rPr lang="en-US" sz="2000" b="0" i="0" baseline="30000" dirty="0">
                <a:solidFill>
                  <a:srgbClr val="37474F"/>
                </a:solidFill>
                <a:effectLst/>
                <a:latin typeface="Roboto" panose="02000000000000000000" pitchFamily="2" charset="0"/>
              </a:rPr>
              <a:t>9				</a:t>
            </a:r>
            <a:r>
              <a:rPr lang="en-US" sz="2000" b="0" i="0" dirty="0">
                <a:solidFill>
                  <a:srgbClr val="37474F"/>
                </a:solidFill>
                <a:effectLst/>
                <a:latin typeface="Roboto" panose="02000000000000000000" pitchFamily="2" charset="0"/>
              </a:rPr>
              <a:t>20 x 10</a:t>
            </a:r>
            <a:r>
              <a:rPr lang="en-US" sz="2000" b="0" i="0" baseline="30000" dirty="0">
                <a:solidFill>
                  <a:srgbClr val="37474F"/>
                </a:solidFill>
                <a:effectLst/>
                <a:latin typeface="Roboto" panose="02000000000000000000" pitchFamily="2" charset="0"/>
              </a:rPr>
              <a:t>9</a:t>
            </a:r>
            <a:br>
              <a:rPr lang="en-US" sz="2000" b="0" i="0" dirty="0">
                <a:solidFill>
                  <a:srgbClr val="37474F"/>
                </a:solidFill>
                <a:effectLst/>
                <a:latin typeface="Roboto" panose="02000000000000000000" pitchFamily="2" charset="0"/>
              </a:rPr>
            </a:br>
            <a:r>
              <a:rPr lang="en-US" sz="2000" b="0" i="0" dirty="0">
                <a:solidFill>
                  <a:srgbClr val="37474F"/>
                </a:solidFill>
                <a:effectLst/>
                <a:latin typeface="Roboto" panose="02000000000000000000" pitchFamily="2" charset="0"/>
              </a:rPr>
              <a:t>		P2: 25 x 10</a:t>
            </a:r>
            <a:r>
              <a:rPr lang="en-US" sz="2000" b="0" i="0" baseline="30000" dirty="0">
                <a:solidFill>
                  <a:srgbClr val="37474F"/>
                </a:solidFill>
                <a:effectLst/>
                <a:latin typeface="Roboto" panose="02000000000000000000" pitchFamily="2" charset="0"/>
              </a:rPr>
              <a:t>9				</a:t>
            </a:r>
            <a:r>
              <a:rPr lang="en-US" sz="2000" b="0" i="0" dirty="0">
                <a:solidFill>
                  <a:srgbClr val="37474F"/>
                </a:solidFill>
                <a:effectLst/>
                <a:latin typeface="Roboto" panose="02000000000000000000" pitchFamily="2" charset="0"/>
              </a:rPr>
              <a:t>2.5 x 10</a:t>
            </a:r>
            <a:r>
              <a:rPr lang="en-US" sz="2000" b="0" i="0" baseline="30000" dirty="0">
                <a:solidFill>
                  <a:srgbClr val="37474F"/>
                </a:solidFill>
                <a:effectLst/>
                <a:latin typeface="Roboto" panose="02000000000000000000" pitchFamily="2" charset="0"/>
              </a:rPr>
              <a:t>9</a:t>
            </a:r>
            <a:br>
              <a:rPr lang="en-US" sz="2000" b="0" i="0" dirty="0">
                <a:solidFill>
                  <a:srgbClr val="37474F"/>
                </a:solidFill>
                <a:effectLst/>
                <a:latin typeface="Roboto" panose="02000000000000000000" pitchFamily="2" charset="0"/>
              </a:rPr>
            </a:br>
            <a:r>
              <a:rPr lang="en-US" sz="2000" b="0" i="0" dirty="0">
                <a:solidFill>
                  <a:srgbClr val="37474F"/>
                </a:solidFill>
                <a:effectLst/>
                <a:latin typeface="Roboto" panose="02000000000000000000" pitchFamily="2" charset="0"/>
              </a:rPr>
              <a:t>		P3: 40 x 10</a:t>
            </a:r>
            <a:r>
              <a:rPr lang="en-US" sz="2000" baseline="30000" dirty="0">
                <a:solidFill>
                  <a:srgbClr val="37474F"/>
                </a:solidFill>
                <a:latin typeface="Roboto" panose="02000000000000000000" pitchFamily="2" charset="0"/>
              </a:rPr>
              <a:t>9				</a:t>
            </a:r>
            <a:r>
              <a:rPr lang="en-US" sz="2000" dirty="0">
                <a:solidFill>
                  <a:srgbClr val="37474F"/>
                </a:solidFill>
                <a:latin typeface="Roboto" panose="02000000000000000000" pitchFamily="2" charset="0"/>
              </a:rPr>
              <a:t>18.18 x 10</a:t>
            </a:r>
            <a:r>
              <a:rPr lang="en-US" sz="2000" baseline="30000" dirty="0">
                <a:solidFill>
                  <a:srgbClr val="37474F"/>
                </a:solidFill>
                <a:latin typeface="Roboto" panose="02000000000000000000" pitchFamily="2" charset="0"/>
              </a:rPr>
              <a:t>9</a:t>
            </a:r>
            <a:br>
              <a:rPr lang="en-US" sz="2000" b="0" i="0" dirty="0">
                <a:solidFill>
                  <a:srgbClr val="37474F"/>
                </a:solidFill>
                <a:effectLst/>
                <a:latin typeface="Roboto" panose="02000000000000000000" pitchFamily="2" charset="0"/>
              </a:rPr>
            </a:br>
            <a:r>
              <a:rPr lang="en-US" sz="2000" dirty="0">
                <a:solidFill>
                  <a:srgbClr val="37474F"/>
                </a:solidFill>
                <a:latin typeface="Roboto" panose="02000000000000000000" pitchFamily="2" charset="0"/>
              </a:rPr>
              <a:t>c. </a:t>
            </a:r>
            <a:r>
              <a:rPr lang="en-US" sz="2000" b="0" i="0" dirty="0">
                <a:solidFill>
                  <a:srgbClr val="37474F"/>
                </a:solidFill>
                <a:effectLst/>
                <a:latin typeface="Roboto" panose="02000000000000000000" pitchFamily="2" charset="0"/>
              </a:rPr>
              <a:t>We are trying to reduce the execution time by 30% but this leads to an increase of 20% in the CPI. What clock rate should we have to get this time reduction?</a:t>
            </a:r>
            <a:br>
              <a:rPr lang="en-US" sz="2000" b="0" i="0" dirty="0">
                <a:solidFill>
                  <a:srgbClr val="37474F"/>
                </a:solidFill>
                <a:effectLst/>
                <a:latin typeface="Roboto" panose="02000000000000000000" pitchFamily="2" charset="0"/>
              </a:rPr>
            </a:br>
            <a:r>
              <a:rPr lang="en-US" sz="2000" dirty="0">
                <a:solidFill>
                  <a:srgbClr val="37474F"/>
                </a:solidFill>
                <a:latin typeface="Roboto" panose="02000000000000000000" pitchFamily="2" charset="0"/>
              </a:rPr>
              <a:t>	P1: 5.14 GHz</a:t>
            </a:r>
            <a:br>
              <a:rPr lang="en-US" sz="2000" dirty="0">
                <a:solidFill>
                  <a:srgbClr val="37474F"/>
                </a:solidFill>
                <a:latin typeface="Roboto" panose="02000000000000000000" pitchFamily="2" charset="0"/>
              </a:rPr>
            </a:br>
            <a:r>
              <a:rPr lang="en-US" sz="2000" dirty="0">
                <a:solidFill>
                  <a:srgbClr val="37474F"/>
                </a:solidFill>
                <a:latin typeface="Roboto" panose="02000000000000000000" pitchFamily="2" charset="0"/>
              </a:rPr>
              <a:t>	P2: 4.28 GHz</a:t>
            </a:r>
            <a:br>
              <a:rPr lang="en-US" sz="2000" dirty="0">
                <a:solidFill>
                  <a:srgbClr val="37474F"/>
                </a:solidFill>
                <a:latin typeface="Roboto" panose="02000000000000000000" pitchFamily="2" charset="0"/>
              </a:rPr>
            </a:br>
            <a:r>
              <a:rPr lang="en-US" sz="2000" dirty="0">
                <a:solidFill>
                  <a:srgbClr val="37474F"/>
                </a:solidFill>
                <a:latin typeface="Roboto" panose="02000000000000000000" pitchFamily="2" charset="0"/>
              </a:rPr>
              <a:t>	P3: 6.75 GHz</a:t>
            </a:r>
            <a:endParaRPr lang="en-US" sz="2000" dirty="0"/>
          </a:p>
        </p:txBody>
      </p:sp>
    </p:spTree>
    <p:extLst>
      <p:ext uri="{BB962C8B-B14F-4D97-AF65-F5344CB8AC3E}">
        <p14:creationId xmlns:p14="http://schemas.microsoft.com/office/powerpoint/2010/main" val="1526669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2390</Words>
  <Application>Microsoft Macintosh PowerPoint</Application>
  <PresentationFormat>Widescreen</PresentationFormat>
  <Paragraphs>105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Roboto</vt:lpstr>
      <vt:lpstr>Office Theme</vt:lpstr>
      <vt:lpstr>CSCI 210</vt:lpstr>
      <vt:lpstr>Instructions</vt:lpstr>
      <vt:lpstr>Question: 1.15.4</vt:lpstr>
      <vt:lpstr>Submission</vt:lpstr>
      <vt:lpstr>List and describe three types of computers.</vt:lpstr>
      <vt:lpstr> The seven great ideas in computer architecture are similar to ideas from other fields. Match the seven ideas from computer architecture, "Use Abstraction to Simplify Design", "Make the Common Case Fast", "Performance via Parallelism", "Performance via Pipelining", "Performance via Prediction", "Hierarchy of Memories", and "Dependability via Redundancy" to the following ideas from other fields:  Assembly lines in automobile manufacturing  - Performance via pipelining Suspension bridge cables  - Performance via parallelism Aircraft and marine navigation systems that incorporate wind information  - Performance via Prediction Express elevators in buildings  - Make the common case fast Library reserve desk  - Hierarchy of memories Increasing the gate area on a CMOS transistor to decrease its switching time  - Dependability via redundancy Building self-driving cars whose control systems partially rely on existing sensor systems already  installed into the base vehicle, such as lane departure systems and smart cruise control systems  - Use abstraction to simplify design</vt:lpstr>
      <vt:lpstr>Describe the steps that transform a program written in a high-level language such as C into a representation that is directly executed by a computer processor.</vt:lpstr>
      <vt:lpstr> Assume a color display using 8 bits for each of the primary colors (red, green, blue) per pixel and a frame size of 1280 × 1024. a. What is the minimum size in bytes of the frame buffer to store a frame? 1280 x 1024 = 1,310,720 pixels x 3 = 3,932,160 bytes/frame b. How long would it take, at a minimum, for the frame to be sent over a 100 Mbit/s network? (3,932,160 x 8) / 100,000,000 = 0.314 seconds.</vt:lpstr>
      <vt:lpstr>Consider three different processors P1, P2, and P3 executing the same instruction set. P1 has a 3 GHz clock rate and a CPI of 1.5. P2 has a 2.5 GHz clock rate and a CPI of 1.0. P3 has a 4.0 GHz clock rate and has a CPI of 2.2. a. Which processor has the highest performance expressed in instructions per second?  P2 has the highest performance at 2.5 x 109 instructions/sec. b. If the processors each execute a program in 10 seconds, find the number of cycles and the number of instructions.  Cycles:     Instructions:   P1: 30 x 109    20 x 109   P2: 25 x 109    2.5 x 109   P3: 40 x 109    18.18 x 109 c. We are trying to reduce the execution time by 30% but this leads to an increase of 20% in the CPI. What clock rate should we have to get this time reduction?  P1: 5.14 GHz  P2: 4.28 GHz  P3: 6.75 GHz</vt:lpstr>
      <vt:lpstr>Consider the table given next, which tracks several performance indicators for Intel desktop processors since 2010. The "Tech" column shows the minimum feature size of each processor's fabrication process. Assume that the die size has remained relatively constant and the number of transistors that comprise each processor scales at (1/ t )2, where t = the minimum feature size. For each performance indicator, calculate the average rate of improvement from 2010 to 2019, as well as the number of years required to double each at that corresponding rate. </vt:lpstr>
      <vt:lpstr> Consider two different implementations of the same instruction set architecture. The instructions can be divided into four classes according to their CPI (class A, B, C, and D). P1 with a clock rate of 2.5 GHz and CPIs of 1, 2, 3, and 3, and P2 with a clock rate of 3 GHz and CPIs of 2, 2, 2, and 2. Given a program with a dynamic instruction count of 1.0E6 instructions divided into classes as follows: 10% class A, 20% class B, 50% class C, and 20% class D, which implementation is faster? a. What is the global CPI for each implementation?  P1: 10.4*10-4 x 2.5 x 109/106 = 2.6  P2: 6.66*10-4 x 3 x 109/106 = 2.0 b. Find the clock cycles required in both cases.  P1: 2.6 x 106  P2: 2.0 x 106</vt:lpstr>
      <vt:lpstr> Compilers can have a profound impact on the performance of an application. Assume that for a program, compiler A results in a dynamic instruction count of 1.0E9 and has an execution time of 1.1 s, while compiler B results in a dynamic instruction count of 1.2E9 and an execution time of 1.5 s. a. Find the average CPI for each program given that the processor has a clock cycle time of 1 ns.  Program 1: 1.1  Program 2: 1.25 b. Assume the compiled programs run on two different processors. If the execution times on the two processors are the same, how much faster is the clock of the processor running compiler A's code versus the clock of the processor running compiler B's code?  It will run 1.36 times faster on compiler A vs compiler B c. A new compiler is developed that uses only 6.0E8 instructions and has an average CPI of 1.1. What is the speedup of using this new compiler versus using compiler A or B on the original processor?  Compared to compiler A, the speedup is 1.66. Compared to compiler B,  the  speedup is 2.27.</vt:lpstr>
      <vt:lpstr>The Pentium 4 Prescott processor, released in 2004, had a clock rate of 3.6 GHz and voltage of 1.25 V. Assume that, on average, it consumed 10 W of static power and 90 W of dynamic power. The Core i5 Ivy Bridge, released in 2012, had a clock rate of 3.4 GHz and voltage of 0.9 V. Assume that, on average, it consumed 30 W of static power and 40 W of dynamic power. (a)For each processor find the average capacitive loads.  CL = DP / (V2 * Freq)   CL Pentium = 90 / (1.252 * 3.6) = 16   CL i5 = 40 / (0.92 * 3.4) = 16 (b)Find the percentage of the total dissipated power comprised by static power and the ratio of static power to dynamic power for each technology.  Percent static power = (Static / Total) * 100   Static Pentium = (10 / (10 + 90)) * 100 = 10%   Static i5 = (30 / (30 + 40)) * 100 = 42.86%   Ratio Pentium = 10 / 90 = 0.111   Ratio i5 = 30/40 = 0.75 (c)If the total dissipated power is to be reduced by 10%, how much should the voltage be reduced to maintain the same leakage current? Note: power is defined as the product of voltage and current.  The voltage should remain the same.  P = V * C  P’ = V’ * C (The current is not changing)  V’ * C = V * C  V’ = V</vt:lpstr>
      <vt:lpstr>Assume for arithmetic, load/store, and branch instructions, a processor has CPIs of 1, 12, and 5, respectively. Also assume that on a single processor a program requires the execution of 2.56E9 arithmetic instructions, 1.28E9 load/store instructions, and 256 million branch instructions. Assume that each processor has a 2 GHz clock frequency. Assume that, as the program is parallelized to run over multiple cores, the number of arithmetic and load/store instructions per processor is divided by 0.7 x p (where p is the number of processors) but the number of branch instructions per processor remains the same. (a)Find the total execution time for this program on 1, 2, 4, and 8 processors, and show the relative speedup of the 2, 4, and 8 processor result relative to the single processor result.  1 Processor: 9.6 seconds  Relative Speed: N/A  2 Processors: 7.02 seconds  Relative Speed: 1.37  4 Processors: 3.86 seconds  Relative Speed: 2.49  8 Processors: 2.25 seconds  Relative Speed: 4.27 (b)If the CPI of the arithmetic instructions was doubled, what would the impact be on the execution time of the program on 1, 2, 4, or 8 processors?  1 Processor: 10.88ms  2 Processors: 7.954ms  4 Processors: 4.297ms  8 Processors: 2.468ms (c)To what should the CPI of load/store instructions be reduced in order for a single processor to match the performance of four processors using the original CPI values?  Reduce CPI of 25% </vt:lpstr>
      <vt:lpstr>Assume a 15 cm diameter wafer has a cost of 12, contains 84 dies, and has 0.020 defects/cm2. Assume a 20 cm diameter wafer has a cost of 15, contains 100 dies, and has 0.031 defects/cm2. (a)Find the yield for both wafers.  die area = wafer area / dies per wafer   yield = 1/(1 + (defects per area x die area/2))2  wafer 1 yield: 0.96  wafer 2 yield: 0.91 (b)Find the cost per die for both wafers.  cost/die = Cost per wafer/(Dies per wafer x yield)  wafer 1: 0.15  wafer 2: 0.16 (c)If the number of dies per wafer is increased by 10% and the defects per area unit increases by 15%, find the die area and yield  new wafer1 die area = 2.10/1.1 = 1.91 cm2  new wafer1 yield = 1/(1 + 0.020 x 1.15 x 1.91/2))2 = 0.96  new wafer2 die area = 3.14/1.1 = 2.14 cm2  new wafer2 yield = 1/(1+0.031 x 1.15 x 2.14/2))2 =  0.86 (d)Assume a fabrication process improves the yield from 0.92 to 0.95. Find the defects per area unit for each version of the technology given a die area of 200 mm2.   Defects per area d for 0.92 yield: 200 mm2 = 2 cm2   0.92 = 1/(1 + d x 2/2)2 = 1/(1 + d)2   (1+d)2 = 1/0.92 1 + d = (1/0.92)0.5   d = (0.92)0.5 – 1 = 0.043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210</dc:title>
  <dc:creator>William Jones</dc:creator>
  <cp:lastModifiedBy>Michael Dandrea</cp:lastModifiedBy>
  <cp:revision>10</cp:revision>
  <dcterms:created xsi:type="dcterms:W3CDTF">2023-10-23T13:10:17Z</dcterms:created>
  <dcterms:modified xsi:type="dcterms:W3CDTF">2023-11-05T01:05:37Z</dcterms:modified>
</cp:coreProperties>
</file>