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DF031-5C0C-D345-A070-E5BF8E8C6A0D}" type="datetimeFigureOut">
              <a:rPr lang="en-US" smtClean="0"/>
              <a:t>9/25/24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CEFBD-5380-3443-A974-2E00C11B2A49}" type="slidenum">
              <a:rPr lang="en-US" smtClean="0"/>
              <a:t>‹#›</a:t>
            </a:fld>
            <a:endParaRPr lang="en-US"/>
          </a:p>
        </p:txBody>
      </p:sp>
    </p:spTree>
    <p:extLst>
      <p:ext uri="{BB962C8B-B14F-4D97-AF65-F5344CB8AC3E}">
        <p14:creationId xmlns:p14="http://schemas.microsoft.com/office/powerpoint/2010/main" val="222691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execution time for each iteration is nearly linear. An </a:t>
            </a:r>
            <a:r>
              <a:rPr lang="en-US" dirty="0" err="1"/>
              <a:t>explination</a:t>
            </a:r>
            <a:r>
              <a:rPr lang="en-US" dirty="0"/>
              <a:t> for this could be that the </a:t>
            </a:r>
            <a:r>
              <a:rPr lang="en-US" dirty="0" err="1"/>
              <a:t>exectution</a:t>
            </a:r>
            <a:r>
              <a:rPr lang="en-US" dirty="0"/>
              <a:t> time is so short, about 10 seconds for n = 500 million that it skews the results.</a:t>
            </a:r>
          </a:p>
        </p:txBody>
      </p:sp>
      <p:sp>
        <p:nvSpPr>
          <p:cNvPr id="4" name="Slide Number Placeholder 3"/>
          <p:cNvSpPr>
            <a:spLocks noGrp="1"/>
          </p:cNvSpPr>
          <p:nvPr>
            <p:ph type="sldNum" sz="quarter" idx="5"/>
          </p:nvPr>
        </p:nvSpPr>
        <p:spPr/>
        <p:txBody>
          <a:bodyPr/>
          <a:lstStyle/>
          <a:p>
            <a:fld id="{776CEFBD-5380-3443-A974-2E00C11B2A49}" type="slidenum">
              <a:rPr lang="en-US" smtClean="0"/>
              <a:t>6</a:t>
            </a:fld>
            <a:endParaRPr lang="en-US"/>
          </a:p>
        </p:txBody>
      </p:sp>
    </p:spTree>
    <p:extLst>
      <p:ext uri="{BB962C8B-B14F-4D97-AF65-F5344CB8AC3E}">
        <p14:creationId xmlns:p14="http://schemas.microsoft.com/office/powerpoint/2010/main" val="200841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efficiency plot decreases overall for smaller problem sizes, which is because of idle processors. However the efficiency is over 100% for the larger sample sizes, which goes against the theory of efficiency going down as you add more processors. Once again, this could be the execution time being so short that it is skewing the results.</a:t>
            </a:r>
          </a:p>
        </p:txBody>
      </p:sp>
      <p:sp>
        <p:nvSpPr>
          <p:cNvPr id="4" name="Slide Number Placeholder 3"/>
          <p:cNvSpPr>
            <a:spLocks noGrp="1"/>
          </p:cNvSpPr>
          <p:nvPr>
            <p:ph type="sldNum" sz="quarter" idx="5"/>
          </p:nvPr>
        </p:nvSpPr>
        <p:spPr/>
        <p:txBody>
          <a:bodyPr/>
          <a:lstStyle/>
          <a:p>
            <a:fld id="{776CEFBD-5380-3443-A974-2E00C11B2A49}" type="slidenum">
              <a:rPr lang="en-US" smtClean="0"/>
              <a:t>7</a:t>
            </a:fld>
            <a:endParaRPr lang="en-US"/>
          </a:p>
        </p:txBody>
      </p:sp>
    </p:spTree>
    <p:extLst>
      <p:ext uri="{BB962C8B-B14F-4D97-AF65-F5344CB8AC3E}">
        <p14:creationId xmlns:p14="http://schemas.microsoft.com/office/powerpoint/2010/main" val="1732807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CE3D-571B-6C76-2536-DABEA6539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C2F868-2C70-64E3-979D-0B42D3B36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C5263-B611-2761-EA97-CE570C360539}"/>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5" name="Footer Placeholder 4">
            <a:extLst>
              <a:ext uri="{FF2B5EF4-FFF2-40B4-BE49-F238E27FC236}">
                <a16:creationId xmlns:a16="http://schemas.microsoft.com/office/drawing/2014/main" id="{FE284720-F14D-A615-14AA-72524098A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37C45-7CC5-0996-1161-A752F131B250}"/>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126634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8B2C-9D51-265E-9238-717189C777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7D258F-3667-0BC7-EC2F-6A58A8197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9B743-7A71-3864-0F8C-FCF75C5A5920}"/>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5" name="Footer Placeholder 4">
            <a:extLst>
              <a:ext uri="{FF2B5EF4-FFF2-40B4-BE49-F238E27FC236}">
                <a16:creationId xmlns:a16="http://schemas.microsoft.com/office/drawing/2014/main" id="{8FC9211C-BA25-C728-BC72-D79A3AA0B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BCD61-19AC-DD21-8EBE-741891F28816}"/>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105965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0652D-1ACB-E6DC-033C-C7212988AE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B8736D-4E71-A783-AC47-9A14B5D719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0119E-8A68-B821-244D-93FF9ABCC0A9}"/>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5" name="Footer Placeholder 4">
            <a:extLst>
              <a:ext uri="{FF2B5EF4-FFF2-40B4-BE49-F238E27FC236}">
                <a16:creationId xmlns:a16="http://schemas.microsoft.com/office/drawing/2014/main" id="{1AF8EFE1-5F83-7E2A-8772-147F4D492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545A-CEA2-AF13-B50C-4A9EE71BF5B6}"/>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153238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DF28-36C4-6FF9-8BF8-38652EF90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327D4-9238-5BFF-C1BE-FD7C1EE1BB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C269F-3AEC-13F4-8165-26EC59812FDA}"/>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5" name="Footer Placeholder 4">
            <a:extLst>
              <a:ext uri="{FF2B5EF4-FFF2-40B4-BE49-F238E27FC236}">
                <a16:creationId xmlns:a16="http://schemas.microsoft.com/office/drawing/2014/main" id="{0C7A0DBF-3C93-9F55-9254-9534F3023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90345-4249-5AF5-7E3B-8798084B701E}"/>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362996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11DD-DBFE-47A0-4B9E-1D36622D7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4D89B3-E234-5478-0867-5478DC8F23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AB37E-340C-FA30-1820-4CEF214EE52F}"/>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5" name="Footer Placeholder 4">
            <a:extLst>
              <a:ext uri="{FF2B5EF4-FFF2-40B4-BE49-F238E27FC236}">
                <a16:creationId xmlns:a16="http://schemas.microsoft.com/office/drawing/2014/main" id="{602E7159-FDFA-155C-EBC6-6DB52DDFA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3BD28-BC75-1AE0-4AB6-4BE6F3ACDBB9}"/>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242601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0A53-69E4-ABEC-72BE-CE0ECDE1C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B6FCE7-4CBE-D51B-D0B8-53F7ABFEA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AEC043-8BFA-B726-2D51-B9A841C86B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9D5F25-A2FE-7050-4B8C-C02FFFA88F98}"/>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6" name="Footer Placeholder 5">
            <a:extLst>
              <a:ext uri="{FF2B5EF4-FFF2-40B4-BE49-F238E27FC236}">
                <a16:creationId xmlns:a16="http://schemas.microsoft.com/office/drawing/2014/main" id="{386EAAEE-E7A0-A796-6DA0-FA72A9439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F6B00-16F8-FDDD-F47D-3D7031ADCE4F}"/>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68928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3B96-444E-2685-FCE1-DA8AC45327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B82DA-D611-86F3-7342-4888F4C0D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ADDA0-B40C-F609-67C3-7376F9EC00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D98F9-BE01-7BD1-B169-27A8B8C53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B3D3A8-4B3C-23D0-0652-2D1C5F12F1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34AE1A-9988-F008-DC76-A354D51E51AD}"/>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8" name="Footer Placeholder 7">
            <a:extLst>
              <a:ext uri="{FF2B5EF4-FFF2-40B4-BE49-F238E27FC236}">
                <a16:creationId xmlns:a16="http://schemas.microsoft.com/office/drawing/2014/main" id="{38C2A09B-42B0-C3F9-F501-C76CDF8DAD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2271FF-13AF-073E-2E76-D6F15756F670}"/>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119599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4F11-9948-C343-4F18-B53E2D7B9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877E52-D80D-D806-BDAB-979E4EB9A166}"/>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4" name="Footer Placeholder 3">
            <a:extLst>
              <a:ext uri="{FF2B5EF4-FFF2-40B4-BE49-F238E27FC236}">
                <a16:creationId xmlns:a16="http://schemas.microsoft.com/office/drawing/2014/main" id="{A3EA75CC-22B6-A9C0-ECFC-31EAAEC88D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6C129C-DE60-44EC-5A76-1F809074E6D0}"/>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251346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EEB7B-F741-C917-F0A3-7995677117C0}"/>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3" name="Footer Placeholder 2">
            <a:extLst>
              <a:ext uri="{FF2B5EF4-FFF2-40B4-BE49-F238E27FC236}">
                <a16:creationId xmlns:a16="http://schemas.microsoft.com/office/drawing/2014/main" id="{DD505697-F57F-BE93-397B-7485C51372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1D495-E452-8F84-3690-A749F4F147D0}"/>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68102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2F86-7892-377B-6F79-8F7135963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19072A-2A1D-A2AD-2D93-18D335F12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70A50-1F18-C7E7-3E0A-D3FD8CC5A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2D83B-67F3-8FEE-3EC6-2054B18FEB0C}"/>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6" name="Footer Placeholder 5">
            <a:extLst>
              <a:ext uri="{FF2B5EF4-FFF2-40B4-BE49-F238E27FC236}">
                <a16:creationId xmlns:a16="http://schemas.microsoft.com/office/drawing/2014/main" id="{1BD9320A-9E8B-3F92-6B6F-93172BD43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D76A88-123A-C4AC-CFC5-D3196B0A0E52}"/>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8833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DECD-7014-8EE1-775C-BDF893DB1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DB9C8-BD4C-A367-8BF8-619A17A90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4BCD96-D859-FF83-2CBE-FB19CC14E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7458C-6FE6-2FB1-97DB-349587208487}"/>
              </a:ext>
            </a:extLst>
          </p:cNvPr>
          <p:cNvSpPr>
            <a:spLocks noGrp="1"/>
          </p:cNvSpPr>
          <p:nvPr>
            <p:ph type="dt" sz="half" idx="10"/>
          </p:nvPr>
        </p:nvSpPr>
        <p:spPr/>
        <p:txBody>
          <a:bodyPr/>
          <a:lstStyle/>
          <a:p>
            <a:fld id="{4EECC390-54F9-8842-84B4-9CC46092D5B9}" type="datetimeFigureOut">
              <a:rPr lang="en-US" smtClean="0"/>
              <a:t>9/25/24</a:t>
            </a:fld>
            <a:endParaRPr lang="en-US"/>
          </a:p>
        </p:txBody>
      </p:sp>
      <p:sp>
        <p:nvSpPr>
          <p:cNvPr id="6" name="Footer Placeholder 5">
            <a:extLst>
              <a:ext uri="{FF2B5EF4-FFF2-40B4-BE49-F238E27FC236}">
                <a16:creationId xmlns:a16="http://schemas.microsoft.com/office/drawing/2014/main" id="{4338EF65-7BE6-B639-CCDC-6A453780B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99E29-B4C1-2FCA-F404-E671C21C1855}"/>
              </a:ext>
            </a:extLst>
          </p:cNvPr>
          <p:cNvSpPr>
            <a:spLocks noGrp="1"/>
          </p:cNvSpPr>
          <p:nvPr>
            <p:ph type="sldNum" sz="quarter" idx="12"/>
          </p:nvPr>
        </p:nvSpPr>
        <p:spPr/>
        <p:txBody>
          <a:bodyPr/>
          <a:lstStyle/>
          <a:p>
            <a:fld id="{7B6CB1A4-C26A-E04A-B4CC-37C099C1EDB0}" type="slidenum">
              <a:rPr lang="en-US" smtClean="0"/>
              <a:t>‹#›</a:t>
            </a:fld>
            <a:endParaRPr lang="en-US"/>
          </a:p>
        </p:txBody>
      </p:sp>
    </p:spTree>
    <p:extLst>
      <p:ext uri="{BB962C8B-B14F-4D97-AF65-F5344CB8AC3E}">
        <p14:creationId xmlns:p14="http://schemas.microsoft.com/office/powerpoint/2010/main" val="411588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B56F3-C31C-6D4D-0D84-4A0EF7EF1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1902B-49F8-D173-6476-1650400DC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60E8D-F72D-FB2F-2912-5251B53FC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ECC390-54F9-8842-84B4-9CC46092D5B9}" type="datetimeFigureOut">
              <a:rPr lang="en-US" smtClean="0"/>
              <a:t>9/25/24</a:t>
            </a:fld>
            <a:endParaRPr lang="en-US"/>
          </a:p>
        </p:txBody>
      </p:sp>
      <p:sp>
        <p:nvSpPr>
          <p:cNvPr id="5" name="Footer Placeholder 4">
            <a:extLst>
              <a:ext uri="{FF2B5EF4-FFF2-40B4-BE49-F238E27FC236}">
                <a16:creationId xmlns:a16="http://schemas.microsoft.com/office/drawing/2014/main" id="{3EE31EE3-CF81-FFC0-887F-D7ECC0F92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D7870F-5AFB-53A5-556A-23A0CA2D7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6CB1A4-C26A-E04A-B4CC-37C099C1EDB0}" type="slidenum">
              <a:rPr lang="en-US" smtClean="0"/>
              <a:t>‹#›</a:t>
            </a:fld>
            <a:endParaRPr lang="en-US"/>
          </a:p>
        </p:txBody>
      </p:sp>
    </p:spTree>
    <p:extLst>
      <p:ext uri="{BB962C8B-B14F-4D97-AF65-F5344CB8AC3E}">
        <p14:creationId xmlns:p14="http://schemas.microsoft.com/office/powerpoint/2010/main" val="2462645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35B4-3CEC-6F31-5ABF-0411A5765156}"/>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Trapezoidal Rule for Estimating Integrals With MPI</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10C1EC8-737F-A4FD-0B6A-103CCC9C5011}"/>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By: Michael Dandrea</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Audio 20">
            <a:extLst>
              <a:ext uri="{FF2B5EF4-FFF2-40B4-BE49-F238E27FC236}">
                <a16:creationId xmlns:a16="http://schemas.microsoft.com/office/drawing/2014/main" id="{2086BE0D-5235-94A9-C62A-0514D06CEFF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15933099"/>
      </p:ext>
    </p:extLst>
  </p:cSld>
  <p:clrMapOvr>
    <a:masterClrMapping/>
  </p:clrMapOvr>
  <mc:AlternateContent xmlns:mc="http://schemas.openxmlformats.org/markup-compatibility/2006">
    <mc:Choice xmlns:p14="http://schemas.microsoft.com/office/powerpoint/2010/main" Requires="p14">
      <p:transition spd="slow" p14:dur="2000" advTm="5782"/>
    </mc:Choice>
    <mc:Fallback>
      <p:transition spd="slow" advTm="57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F9167-E2FA-FBCE-0087-CD0351B12A8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Objective</a:t>
            </a:r>
          </a:p>
        </p:txBody>
      </p:sp>
      <p:sp>
        <p:nvSpPr>
          <p:cNvPr id="3" name="Content Placeholder 2">
            <a:extLst>
              <a:ext uri="{FF2B5EF4-FFF2-40B4-BE49-F238E27FC236}">
                <a16:creationId xmlns:a16="http://schemas.microsoft.com/office/drawing/2014/main" id="{771B8F92-D04F-EB76-2E5A-FE47A736FC5C}"/>
              </a:ext>
            </a:extLst>
          </p:cNvPr>
          <p:cNvSpPr>
            <a:spLocks noGrp="1"/>
          </p:cNvSpPr>
          <p:nvPr>
            <p:ph idx="1"/>
          </p:nvPr>
        </p:nvSpPr>
        <p:spPr>
          <a:xfrm>
            <a:off x="1371599" y="2318197"/>
            <a:ext cx="9724031" cy="3683358"/>
          </a:xfrm>
        </p:spPr>
        <p:txBody>
          <a:bodyPr anchor="ctr">
            <a:normAutofit/>
          </a:bodyPr>
          <a:lstStyle/>
          <a:p>
            <a:r>
              <a:rPr lang="en-US" sz="2400" dirty="0"/>
              <a:t>Implement a parallel version of the trapezoidal rule using MPI.</a:t>
            </a:r>
          </a:p>
          <a:p>
            <a:r>
              <a:rPr lang="en-US" sz="2400" dirty="0"/>
              <a:t>Test the implementation on the Expanse Supercomputer.</a:t>
            </a:r>
          </a:p>
          <a:p>
            <a:r>
              <a:rPr lang="en-US" sz="2400" dirty="0"/>
              <a:t>Measure performance in terms of execution time, speedup, and efficiency.</a:t>
            </a:r>
          </a:p>
        </p:txBody>
      </p:sp>
      <p:pic>
        <p:nvPicPr>
          <p:cNvPr id="23" name="Audio 22">
            <a:extLst>
              <a:ext uri="{FF2B5EF4-FFF2-40B4-BE49-F238E27FC236}">
                <a16:creationId xmlns:a16="http://schemas.microsoft.com/office/drawing/2014/main" id="{364D0547-FE3A-1650-8317-F4F2BCFD47E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828670980"/>
      </p:ext>
    </p:extLst>
  </p:cSld>
  <p:clrMapOvr>
    <a:masterClrMapping/>
  </p:clrMapOvr>
  <mc:AlternateContent xmlns:mc="http://schemas.openxmlformats.org/markup-compatibility/2006">
    <mc:Choice xmlns:p14="http://schemas.microsoft.com/office/powerpoint/2010/main" Requires="p14">
      <p:transition spd="slow" p14:dur="2000" advTm="15968"/>
    </mc:Choice>
    <mc:Fallback>
      <p:transition spd="slow" advTm="159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2FD68-8D80-9E91-34E8-DDF01E020B8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MPI Implementation</a:t>
            </a:r>
          </a:p>
        </p:txBody>
      </p:sp>
      <p:sp>
        <p:nvSpPr>
          <p:cNvPr id="3" name="Content Placeholder 2">
            <a:extLst>
              <a:ext uri="{FF2B5EF4-FFF2-40B4-BE49-F238E27FC236}">
                <a16:creationId xmlns:a16="http://schemas.microsoft.com/office/drawing/2014/main" id="{583C7D8F-0725-0E08-BD26-79C2C828344E}"/>
              </a:ext>
            </a:extLst>
          </p:cNvPr>
          <p:cNvSpPr>
            <a:spLocks noGrp="1"/>
          </p:cNvSpPr>
          <p:nvPr>
            <p:ph idx="1"/>
          </p:nvPr>
        </p:nvSpPr>
        <p:spPr>
          <a:xfrm>
            <a:off x="1371599" y="2318197"/>
            <a:ext cx="9724031" cy="3683358"/>
          </a:xfrm>
        </p:spPr>
        <p:txBody>
          <a:bodyPr anchor="ctr">
            <a:normAutofit/>
          </a:bodyPr>
          <a:lstStyle/>
          <a:p>
            <a:r>
              <a:rPr lang="en-US" sz="2400" dirty="0"/>
              <a:t>Each process gets a specific range of the integral to estimate.</a:t>
            </a:r>
          </a:p>
          <a:p>
            <a:r>
              <a:rPr lang="en-US" sz="2400" dirty="0"/>
              <a:t>Start point, end point and number of trapezoids are distributed using </a:t>
            </a:r>
            <a:r>
              <a:rPr lang="en-US" sz="2400" dirty="0" err="1"/>
              <a:t>MPI_Bcast</a:t>
            </a:r>
            <a:r>
              <a:rPr lang="en-US" sz="2400" dirty="0"/>
              <a:t>().</a:t>
            </a:r>
          </a:p>
          <a:p>
            <a:r>
              <a:rPr lang="en-US" sz="2400" dirty="0"/>
              <a:t>Each process computes its local result, and they are combined using </a:t>
            </a:r>
            <a:r>
              <a:rPr lang="en-US" sz="2400" dirty="0" err="1"/>
              <a:t>MPI_Reduce</a:t>
            </a:r>
            <a:r>
              <a:rPr lang="en-US" sz="2400" dirty="0"/>
              <a:t>().</a:t>
            </a:r>
          </a:p>
        </p:txBody>
      </p:sp>
      <p:pic>
        <p:nvPicPr>
          <p:cNvPr id="17" name="Audio 16">
            <a:extLst>
              <a:ext uri="{FF2B5EF4-FFF2-40B4-BE49-F238E27FC236}">
                <a16:creationId xmlns:a16="http://schemas.microsoft.com/office/drawing/2014/main" id="{890F50A7-DD9F-0C90-A8B6-9DB96B03B62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58285814"/>
      </p:ext>
    </p:extLst>
  </p:cSld>
  <p:clrMapOvr>
    <a:masterClrMapping/>
  </p:clrMapOvr>
  <mc:AlternateContent xmlns:mc="http://schemas.openxmlformats.org/markup-compatibility/2006">
    <mc:Choice xmlns:p14="http://schemas.microsoft.com/office/powerpoint/2010/main" Requires="p14">
      <p:transition spd="slow" p14:dur="2000" advTm="21106"/>
    </mc:Choice>
    <mc:Fallback>
      <p:transition spd="slow" advTm="211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F147B-E9AF-466F-221F-7AB65C96FAC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Running on Expanse</a:t>
            </a:r>
          </a:p>
        </p:txBody>
      </p:sp>
      <p:sp>
        <p:nvSpPr>
          <p:cNvPr id="3" name="Content Placeholder 2">
            <a:extLst>
              <a:ext uri="{FF2B5EF4-FFF2-40B4-BE49-F238E27FC236}">
                <a16:creationId xmlns:a16="http://schemas.microsoft.com/office/drawing/2014/main" id="{D8468F5D-1A38-746F-3EFA-E68196B7ADAC}"/>
              </a:ext>
            </a:extLst>
          </p:cNvPr>
          <p:cNvSpPr>
            <a:spLocks noGrp="1"/>
          </p:cNvSpPr>
          <p:nvPr>
            <p:ph idx="1"/>
          </p:nvPr>
        </p:nvSpPr>
        <p:spPr>
          <a:xfrm>
            <a:off x="1371599" y="2318197"/>
            <a:ext cx="9724031" cy="3683358"/>
          </a:xfrm>
        </p:spPr>
        <p:txBody>
          <a:bodyPr anchor="ctr">
            <a:normAutofit/>
          </a:bodyPr>
          <a:lstStyle/>
          <a:p>
            <a:r>
              <a:rPr lang="en-US" sz="2400" dirty="0"/>
              <a:t>Used a bash script to run on compute node.</a:t>
            </a:r>
          </a:p>
          <a:p>
            <a:r>
              <a:rPr lang="en-US" sz="2400" dirty="0"/>
              <a:t>Ran on a number of processors ranging from 1 to 16.</a:t>
            </a:r>
          </a:p>
          <a:p>
            <a:r>
              <a:rPr lang="en-US" sz="2400" dirty="0"/>
              <a:t>Collected results from various problem sizes for every number of processors.</a:t>
            </a:r>
          </a:p>
        </p:txBody>
      </p:sp>
      <p:pic>
        <p:nvPicPr>
          <p:cNvPr id="22" name="Audio 21">
            <a:extLst>
              <a:ext uri="{FF2B5EF4-FFF2-40B4-BE49-F238E27FC236}">
                <a16:creationId xmlns:a16="http://schemas.microsoft.com/office/drawing/2014/main" id="{DAAC865C-7179-349D-0C77-2BF5FF481C9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50369043"/>
      </p:ext>
    </p:extLst>
  </p:cSld>
  <p:clrMapOvr>
    <a:masterClrMapping/>
  </p:clrMapOvr>
  <mc:AlternateContent xmlns:mc="http://schemas.openxmlformats.org/markup-compatibility/2006">
    <mc:Choice xmlns:p14="http://schemas.microsoft.com/office/powerpoint/2010/main" Requires="p14">
      <p:transition spd="slow" p14:dur="2000" advTm="21025"/>
    </mc:Choice>
    <mc:Fallback>
      <p:transition spd="slow" advTm="210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D27E0-3630-7EB0-D070-C05FDD0B4C07}"/>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Execution Time</a:t>
            </a:r>
          </a:p>
        </p:txBody>
      </p:sp>
      <p:pic>
        <p:nvPicPr>
          <p:cNvPr id="4" name="Picture 3">
            <a:extLst>
              <a:ext uri="{FF2B5EF4-FFF2-40B4-BE49-F238E27FC236}">
                <a16:creationId xmlns:a16="http://schemas.microsoft.com/office/drawing/2014/main" id="{D9D85523-ADD7-9C97-CC5E-0DC1576FEDAC}"/>
              </a:ext>
            </a:extLst>
          </p:cNvPr>
          <p:cNvPicPr>
            <a:picLocks noChangeAspect="1"/>
          </p:cNvPicPr>
          <p:nvPr/>
        </p:nvPicPr>
        <p:blipFill>
          <a:blip r:embed="rId4"/>
          <a:stretch>
            <a:fillRect/>
          </a:stretch>
        </p:blipFill>
        <p:spPr>
          <a:xfrm>
            <a:off x="4108601" y="342100"/>
            <a:ext cx="8013396" cy="4808036"/>
          </a:xfrm>
          <a:prstGeom prst="rect">
            <a:avLst/>
          </a:prstGeom>
        </p:spPr>
      </p:pic>
      <p:sp>
        <p:nvSpPr>
          <p:cNvPr id="3" name="Content Placeholder 2">
            <a:extLst>
              <a:ext uri="{FF2B5EF4-FFF2-40B4-BE49-F238E27FC236}">
                <a16:creationId xmlns:a16="http://schemas.microsoft.com/office/drawing/2014/main" id="{207C8F05-8291-BEFE-357F-F31EAFCD510A}"/>
              </a:ext>
            </a:extLst>
          </p:cNvPr>
          <p:cNvSpPr>
            <a:spLocks noGrp="1"/>
          </p:cNvSpPr>
          <p:nvPr>
            <p:ph idx="1"/>
          </p:nvPr>
        </p:nvSpPr>
        <p:spPr>
          <a:xfrm>
            <a:off x="511506" y="652543"/>
            <a:ext cx="3597095" cy="3958398"/>
          </a:xfrm>
        </p:spPr>
        <p:txBody>
          <a:bodyPr anchor="ctr">
            <a:normAutofit/>
          </a:bodyPr>
          <a:lstStyle/>
          <a:p>
            <a:r>
              <a:rPr lang="en-US" sz="2400" dirty="0"/>
              <a:t>Time decreases as processors increase.</a:t>
            </a:r>
          </a:p>
          <a:p>
            <a:r>
              <a:rPr lang="en-US" sz="2400" dirty="0"/>
              <a:t>Time decrease plateaus.</a:t>
            </a:r>
          </a:p>
          <a:p>
            <a:r>
              <a:rPr lang="en-US" sz="2400" dirty="0"/>
              <a:t>Largest problem size ends up being the ideal line.</a:t>
            </a:r>
          </a:p>
        </p:txBody>
      </p:sp>
      <p:pic>
        <p:nvPicPr>
          <p:cNvPr id="32" name="Audio 31">
            <a:extLst>
              <a:ext uri="{FF2B5EF4-FFF2-40B4-BE49-F238E27FC236}">
                <a16:creationId xmlns:a16="http://schemas.microsoft.com/office/drawing/2014/main" id="{0FAD54E2-2A36-1E25-8FAD-5E0D8C5C66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88129673"/>
      </p:ext>
    </p:extLst>
  </p:cSld>
  <p:clrMapOvr>
    <a:masterClrMapping/>
  </p:clrMapOvr>
  <mc:AlternateContent xmlns:mc="http://schemas.openxmlformats.org/markup-compatibility/2006">
    <mc:Choice xmlns:p14="http://schemas.microsoft.com/office/powerpoint/2010/main" Requires="p14">
      <p:transition spd="slow" p14:dur="2000" advTm="27531"/>
    </mc:Choice>
    <mc:Fallback>
      <p:transition spd="slow" advTm="275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04921-0469-0607-C49C-E2AF778F7A3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Speedup</a:t>
            </a:r>
          </a:p>
        </p:txBody>
      </p:sp>
      <p:sp>
        <p:nvSpPr>
          <p:cNvPr id="3" name="Content Placeholder 2">
            <a:extLst>
              <a:ext uri="{FF2B5EF4-FFF2-40B4-BE49-F238E27FC236}">
                <a16:creationId xmlns:a16="http://schemas.microsoft.com/office/drawing/2014/main" id="{AC64570E-3334-E498-5F98-48D37A115C91}"/>
              </a:ext>
            </a:extLst>
          </p:cNvPr>
          <p:cNvSpPr>
            <a:spLocks noGrp="1"/>
          </p:cNvSpPr>
          <p:nvPr>
            <p:ph idx="1"/>
          </p:nvPr>
        </p:nvSpPr>
        <p:spPr>
          <a:xfrm>
            <a:off x="8891734" y="2105333"/>
            <a:ext cx="3233585" cy="873612"/>
          </a:xfrm>
        </p:spPr>
        <p:txBody>
          <a:bodyPr vert="horz" lIns="91440" tIns="45720" rIns="91440" bIns="45720" rtlCol="0" anchor="ctr">
            <a:normAutofit/>
          </a:bodyPr>
          <a:lstStyle/>
          <a:p>
            <a:pPr marL="0" indent="0">
              <a:buNone/>
            </a:pPr>
            <a:r>
              <a:rPr lang="en-US" sz="2400" kern="1200" dirty="0">
                <a:latin typeface="+mn-lt"/>
                <a:ea typeface="+mn-ea"/>
                <a:cs typeface="+mn-cs"/>
              </a:rPr>
              <a:t>Speedup is nearly ideal for large number of n.</a:t>
            </a:r>
          </a:p>
        </p:txBody>
      </p:sp>
      <p:pic>
        <p:nvPicPr>
          <p:cNvPr id="4" name="Picture 3">
            <a:extLst>
              <a:ext uri="{FF2B5EF4-FFF2-40B4-BE49-F238E27FC236}">
                <a16:creationId xmlns:a16="http://schemas.microsoft.com/office/drawing/2014/main" id="{1DE73781-3AF4-D733-32E8-090C2F972E51}"/>
              </a:ext>
            </a:extLst>
          </p:cNvPr>
          <p:cNvPicPr>
            <a:picLocks noChangeAspect="1"/>
          </p:cNvPicPr>
          <p:nvPr/>
        </p:nvPicPr>
        <p:blipFill>
          <a:blip r:embed="rId5"/>
          <a:stretch>
            <a:fillRect/>
          </a:stretch>
        </p:blipFill>
        <p:spPr>
          <a:xfrm>
            <a:off x="257175" y="1625212"/>
            <a:ext cx="8634559" cy="5180734"/>
          </a:xfrm>
          <a:prstGeom prst="rect">
            <a:avLst/>
          </a:prstGeom>
        </p:spPr>
      </p:pic>
      <p:pic>
        <p:nvPicPr>
          <p:cNvPr id="33" name="Audio 32">
            <a:extLst>
              <a:ext uri="{FF2B5EF4-FFF2-40B4-BE49-F238E27FC236}">
                <a16:creationId xmlns:a16="http://schemas.microsoft.com/office/drawing/2014/main" id="{C3CD652F-9642-92CA-D661-22E7BDAD0F7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58076635"/>
      </p:ext>
    </p:extLst>
  </p:cSld>
  <p:clrMapOvr>
    <a:masterClrMapping/>
  </p:clrMapOvr>
  <mc:AlternateContent xmlns:mc="http://schemas.openxmlformats.org/markup-compatibility/2006">
    <mc:Choice xmlns:p14="http://schemas.microsoft.com/office/powerpoint/2010/main" Requires="p14">
      <p:transition spd="slow" p14:dur="2000" advTm="15369"/>
    </mc:Choice>
    <mc:Fallback>
      <p:transition spd="slow" advTm="153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BB687-7998-CBF1-842E-F98DDA23EDC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Efficiency</a:t>
            </a:r>
          </a:p>
        </p:txBody>
      </p:sp>
      <p:sp>
        <p:nvSpPr>
          <p:cNvPr id="3" name="Content Placeholder 2">
            <a:extLst>
              <a:ext uri="{FF2B5EF4-FFF2-40B4-BE49-F238E27FC236}">
                <a16:creationId xmlns:a16="http://schemas.microsoft.com/office/drawing/2014/main" id="{376846C8-A7DD-2016-FA4B-FB772721EACD}"/>
              </a:ext>
            </a:extLst>
          </p:cNvPr>
          <p:cNvSpPr>
            <a:spLocks noGrp="1"/>
          </p:cNvSpPr>
          <p:nvPr>
            <p:ph idx="1"/>
          </p:nvPr>
        </p:nvSpPr>
        <p:spPr>
          <a:xfrm>
            <a:off x="8786812" y="1719570"/>
            <a:ext cx="3233585" cy="1938030"/>
          </a:xfrm>
        </p:spPr>
        <p:txBody>
          <a:bodyPr vert="horz" lIns="91440" tIns="45720" rIns="91440" bIns="45720" rtlCol="0" anchor="ctr">
            <a:normAutofit/>
          </a:bodyPr>
          <a:lstStyle/>
          <a:p>
            <a:pPr marL="0" indent="0">
              <a:buNone/>
            </a:pPr>
            <a:r>
              <a:rPr lang="en-US" sz="2400" kern="1200" dirty="0">
                <a:latin typeface="+mn-lt"/>
                <a:ea typeface="+mn-ea"/>
                <a:cs typeface="+mn-cs"/>
              </a:rPr>
              <a:t>Efficiency goes above 100% for some number of processors.</a:t>
            </a:r>
          </a:p>
        </p:txBody>
      </p:sp>
      <p:pic>
        <p:nvPicPr>
          <p:cNvPr id="4" name="Picture 3">
            <a:extLst>
              <a:ext uri="{FF2B5EF4-FFF2-40B4-BE49-F238E27FC236}">
                <a16:creationId xmlns:a16="http://schemas.microsoft.com/office/drawing/2014/main" id="{3B29FA81-C19E-ABE6-F15D-2D620CED73A8}"/>
              </a:ext>
            </a:extLst>
          </p:cNvPr>
          <p:cNvPicPr>
            <a:picLocks noChangeAspect="1"/>
          </p:cNvPicPr>
          <p:nvPr/>
        </p:nvPicPr>
        <p:blipFill>
          <a:blip r:embed="rId5"/>
          <a:stretch>
            <a:fillRect/>
          </a:stretch>
        </p:blipFill>
        <p:spPr>
          <a:xfrm>
            <a:off x="-3" y="1574309"/>
            <a:ext cx="8187028" cy="4912215"/>
          </a:xfrm>
          <a:prstGeom prst="rect">
            <a:avLst/>
          </a:prstGeom>
        </p:spPr>
      </p:pic>
      <p:pic>
        <p:nvPicPr>
          <p:cNvPr id="32" name="Audio 31">
            <a:extLst>
              <a:ext uri="{FF2B5EF4-FFF2-40B4-BE49-F238E27FC236}">
                <a16:creationId xmlns:a16="http://schemas.microsoft.com/office/drawing/2014/main" id="{0C421663-0827-56CA-AB1E-C859B3A95AF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799411470"/>
      </p:ext>
    </p:extLst>
  </p:cSld>
  <p:clrMapOvr>
    <a:masterClrMapping/>
  </p:clrMapOvr>
  <mc:AlternateContent xmlns:mc="http://schemas.openxmlformats.org/markup-compatibility/2006">
    <mc:Choice xmlns:p14="http://schemas.microsoft.com/office/powerpoint/2010/main" Requires="p14">
      <p:transition spd="slow" p14:dur="2000" advTm="22464"/>
    </mc:Choice>
    <mc:Fallback>
      <p:transition spd="slow" advTm="224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276</Words>
  <Application>Microsoft Macintosh PowerPoint</Application>
  <PresentationFormat>Widescreen</PresentationFormat>
  <Paragraphs>26</Paragraphs>
  <Slides>7</Slides>
  <Notes>2</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Trapezoidal Rule for Estimating Integrals With MPI</vt:lpstr>
      <vt:lpstr>Objective</vt:lpstr>
      <vt:lpstr>MPI Implementation</vt:lpstr>
      <vt:lpstr>Running on Expanse</vt:lpstr>
      <vt:lpstr>Execution Time</vt:lpstr>
      <vt:lpstr>Speedup</vt:lpstr>
      <vt:lpstr>Efficiency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Dandrea</dc:creator>
  <cp:lastModifiedBy>Michael Dandrea</cp:lastModifiedBy>
  <cp:revision>1</cp:revision>
  <dcterms:created xsi:type="dcterms:W3CDTF">2024-09-25T18:27:59Z</dcterms:created>
  <dcterms:modified xsi:type="dcterms:W3CDTF">2024-09-25T19:17:02Z</dcterms:modified>
</cp:coreProperties>
</file>