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1"/>
  </p:notesMasterIdLst>
  <p:sldIdLst>
    <p:sldId id="256" r:id="rId2"/>
    <p:sldId id="257" r:id="rId3"/>
    <p:sldId id="282" r:id="rId4"/>
    <p:sldId id="258" r:id="rId5"/>
    <p:sldId id="259" r:id="rId6"/>
    <p:sldId id="266" r:id="rId7"/>
    <p:sldId id="267" r:id="rId8"/>
    <p:sldId id="278" r:id="rId9"/>
    <p:sldId id="269" r:id="rId10"/>
    <p:sldId id="263" r:id="rId11"/>
    <p:sldId id="284" r:id="rId12"/>
    <p:sldId id="264" r:id="rId13"/>
    <p:sldId id="285" r:id="rId14"/>
    <p:sldId id="277" r:id="rId15"/>
    <p:sldId id="272" r:id="rId16"/>
    <p:sldId id="273" r:id="rId17"/>
    <p:sldId id="274" r:id="rId18"/>
    <p:sldId id="279"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094148-03D1-46AC-AEC6-912E1A1F87A5}" v="210" dt="2025-06-02T06:31:49.218"/>
    <p1510:client id="{5A07C142-637E-FC98-D0A9-54D7A3B2489A}" v="59" dt="2025-06-02T05:53:16.126"/>
    <p1510:client id="{73849758-B41D-1450-42A2-19E708ECB425}" v="19" dt="2025-06-01T15:35:01.788"/>
    <p1510:client id="{D7A9C499-35B6-473C-84F5-96D3E6E48F5D}" v="14" dt="2025-06-02T03:10:21.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72EF9-37EE-4E57-B3BA-49C5DF89E3C0}" type="datetimeFigureOut">
              <a:rPr lang="en-ZA" smtClean="0"/>
              <a:t>2025/06/02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71F00-33C6-476D-909E-307D4F4733DE}" type="slidenum">
              <a:rPr lang="en-ZA" smtClean="0"/>
              <a:t>‹#›</a:t>
            </a:fld>
            <a:endParaRPr lang="en-ZA"/>
          </a:p>
        </p:txBody>
      </p:sp>
    </p:spTree>
    <p:extLst>
      <p:ext uri="{BB962C8B-B14F-4D97-AF65-F5344CB8AC3E}">
        <p14:creationId xmlns:p14="http://schemas.microsoft.com/office/powerpoint/2010/main" val="772648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BB971F00-33C6-476D-909E-307D4F4733DE}" type="slidenum">
              <a:rPr lang="en-ZA" smtClean="0"/>
              <a:t>12</a:t>
            </a:fld>
            <a:endParaRPr lang="en-ZA"/>
          </a:p>
        </p:txBody>
      </p:sp>
    </p:spTree>
    <p:extLst>
      <p:ext uri="{BB962C8B-B14F-4D97-AF65-F5344CB8AC3E}">
        <p14:creationId xmlns:p14="http://schemas.microsoft.com/office/powerpoint/2010/main" val="164149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BB971F00-33C6-476D-909E-307D4F4733DE}" type="slidenum">
              <a:rPr lang="en-ZA" smtClean="0"/>
              <a:t>13</a:t>
            </a:fld>
            <a:endParaRPr lang="en-ZA"/>
          </a:p>
        </p:txBody>
      </p:sp>
    </p:spTree>
    <p:extLst>
      <p:ext uri="{BB962C8B-B14F-4D97-AF65-F5344CB8AC3E}">
        <p14:creationId xmlns:p14="http://schemas.microsoft.com/office/powerpoint/2010/main" val="253448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DAF3CB3-1E1B-A231-78BD-C5D504274C76}"/>
              </a:ext>
            </a:extLst>
          </p:cNvPr>
          <p:cNvGraphicFramePr>
            <a:graphicFrameLocks noChangeAspect="1"/>
          </p:cNvGraphicFramePr>
          <p:nvPr userDrawn="1">
            <p:custDataLst>
              <p:tags r:id="rId1"/>
            </p:custDataLst>
            <p:extLst>
              <p:ext uri="{D42A27DB-BD31-4B8C-83A1-F6EECF244321}">
                <p14:modId xmlns:p14="http://schemas.microsoft.com/office/powerpoint/2010/main" val="3014861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4DAF3CB3-1E1B-A231-78BD-C5D504274C7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ctrTitle"/>
          </p:nvPr>
        </p:nvSpPr>
        <p:spPr>
          <a:xfrm>
            <a:off x="2589213" y="2514600"/>
            <a:ext cx="8915399" cy="2262781"/>
          </a:xfrm>
        </p:spPr>
        <p:txBody>
          <a:bodyPr vert="horz"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90E3F8-6000-440E-94BC-00E354102450}" type="datetime1">
              <a:rPr lang="en-ZA" smtClean="0"/>
              <a:t>2025/06/02</a:t>
            </a:fld>
            <a:endParaRPr lang="en-ZA"/>
          </a:p>
        </p:txBody>
      </p:sp>
      <p:sp>
        <p:nvSpPr>
          <p:cNvPr id="5" name="Footer Placeholder 4"/>
          <p:cNvSpPr>
            <a:spLocks noGrp="1"/>
          </p:cNvSpPr>
          <p:nvPr>
            <p:ph type="ftr" sz="quarter" idx="11"/>
          </p:nvPr>
        </p:nvSpPr>
        <p:spPr/>
        <p:txBody>
          <a:bodyPr/>
          <a:lstStyle/>
          <a:p>
            <a:endParaRPr lang="en-Z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ZA"/>
          </a:p>
        </p:txBody>
      </p:sp>
      <p:sp>
        <p:nvSpPr>
          <p:cNvPr id="6" name="Slide Number Placeholder 5"/>
          <p:cNvSpPr>
            <a:spLocks noGrp="1"/>
          </p:cNvSpPr>
          <p:nvPr>
            <p:ph type="sldNum" sz="quarter" idx="12"/>
          </p:nvPr>
        </p:nvSpPr>
        <p:spPr>
          <a:xfrm>
            <a:off x="531812" y="4529540"/>
            <a:ext cx="779767" cy="365125"/>
          </a:xfrm>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409875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D17DCA5-6436-21C2-3547-8877421060CF}"/>
              </a:ext>
            </a:extLst>
          </p:cNvPr>
          <p:cNvGraphicFramePr>
            <a:graphicFrameLocks noChangeAspect="1"/>
          </p:cNvGraphicFramePr>
          <p:nvPr userDrawn="1">
            <p:custDataLst>
              <p:tags r:id="rId1"/>
            </p:custDataLst>
            <p:extLst>
              <p:ext uri="{D42A27DB-BD31-4B8C-83A1-F6EECF244321}">
                <p14:modId xmlns:p14="http://schemas.microsoft.com/office/powerpoint/2010/main" val="2512723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think-cell data - do not delete" hidden="1">
                        <a:extLst>
                          <a:ext uri="{FF2B5EF4-FFF2-40B4-BE49-F238E27FC236}">
                            <a16:creationId xmlns:a16="http://schemas.microsoft.com/office/drawing/2014/main" id="{1D17DCA5-6436-21C2-3547-8877421060C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2589212" y="609600"/>
            <a:ext cx="8915399" cy="3117040"/>
          </a:xfrm>
        </p:spPr>
        <p:txBody>
          <a:bodyPr vert="horz"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4859A7-2654-4F7B-AB4D-EF503E7F1683}" type="datetime1">
              <a:rPr lang="en-ZA" smtClean="0"/>
              <a:t>2025/06/02</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6" name="Slide Number Placeholder 5"/>
          <p:cNvSpPr>
            <a:spLocks noGrp="1"/>
          </p:cNvSpPr>
          <p:nvPr>
            <p:ph type="sldNum" sz="quarter" idx="12"/>
          </p:nvPr>
        </p:nvSpPr>
        <p:spPr>
          <a:xfrm>
            <a:off x="531812" y="3244139"/>
            <a:ext cx="779767" cy="365125"/>
          </a:xfrm>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356007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7C96022-34FA-E651-7FF1-CDB36C305EAF}"/>
              </a:ext>
            </a:extLst>
          </p:cNvPr>
          <p:cNvGraphicFramePr>
            <a:graphicFrameLocks noChangeAspect="1"/>
          </p:cNvGraphicFramePr>
          <p:nvPr userDrawn="1">
            <p:custDataLst>
              <p:tags r:id="rId1"/>
            </p:custDataLst>
            <p:extLst>
              <p:ext uri="{D42A27DB-BD31-4B8C-83A1-F6EECF244321}">
                <p14:modId xmlns:p14="http://schemas.microsoft.com/office/powerpoint/2010/main" val="1014207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think-cell data - do not delete" hidden="1">
                        <a:extLst>
                          <a:ext uri="{FF2B5EF4-FFF2-40B4-BE49-F238E27FC236}">
                            <a16:creationId xmlns:a16="http://schemas.microsoft.com/office/drawing/2014/main" id="{D7C96022-34FA-E651-7FF1-CDB36C305E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2849949" y="609600"/>
            <a:ext cx="8393926" cy="2895600"/>
          </a:xfrm>
        </p:spPr>
        <p:txBody>
          <a:bodyPr vert="horz"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7257-2D08-4F73-95D8-73D582872CF9}" type="datetime1">
              <a:rPr lang="en-ZA" smtClean="0"/>
              <a:t>2025/06/02</a:t>
            </a:fld>
            <a:endParaRPr lang="en-ZA"/>
          </a:p>
        </p:txBody>
      </p:sp>
      <p:sp>
        <p:nvSpPr>
          <p:cNvPr id="5" name="Footer Placeholder 4"/>
          <p:cNvSpPr>
            <a:spLocks noGrp="1"/>
          </p:cNvSpPr>
          <p:nvPr>
            <p:ph type="ftr" sz="quarter" idx="11"/>
          </p:nvPr>
        </p:nvSpPr>
        <p:spPr/>
        <p:txBody>
          <a:bodyPr/>
          <a:lstStyle/>
          <a:p>
            <a:endParaRPr lang="en-Z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6" name="Slide Number Placeholder 5"/>
          <p:cNvSpPr>
            <a:spLocks noGrp="1"/>
          </p:cNvSpPr>
          <p:nvPr>
            <p:ph type="sldNum" sz="quarter" idx="12"/>
          </p:nvPr>
        </p:nvSpPr>
        <p:spPr>
          <a:xfrm>
            <a:off x="531812" y="3244139"/>
            <a:ext cx="779767" cy="365125"/>
          </a:xfrm>
        </p:spPr>
        <p:txBody>
          <a:bodyPr/>
          <a:lstStyle/>
          <a:p>
            <a:fld id="{546DD4CB-CCE6-4873-BD02-8AA75C51624F}" type="slidenum">
              <a:rPr lang="en-ZA" smtClean="0"/>
              <a:t>‹#›</a:t>
            </a:fld>
            <a:endParaRPr lang="en-Z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722973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B430731-FEDA-E5A9-4438-DB467D182390}"/>
              </a:ext>
            </a:extLst>
          </p:cNvPr>
          <p:cNvGraphicFramePr>
            <a:graphicFrameLocks noChangeAspect="1"/>
          </p:cNvGraphicFramePr>
          <p:nvPr userDrawn="1">
            <p:custDataLst>
              <p:tags r:id="rId1"/>
            </p:custDataLst>
            <p:extLst>
              <p:ext uri="{D42A27DB-BD31-4B8C-83A1-F6EECF244321}">
                <p14:modId xmlns:p14="http://schemas.microsoft.com/office/powerpoint/2010/main" val="2025667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think-cell data - do not delete" hidden="1">
                        <a:extLst>
                          <a:ext uri="{FF2B5EF4-FFF2-40B4-BE49-F238E27FC236}">
                            <a16:creationId xmlns:a16="http://schemas.microsoft.com/office/drawing/2014/main" id="{FB430731-FEDA-E5A9-4438-DB467D1823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2589213" y="2438400"/>
            <a:ext cx="8915400" cy="2724845"/>
          </a:xfrm>
        </p:spPr>
        <p:txBody>
          <a:bodyPr vert="horz"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1FC735-7D69-4B8B-808B-6DE7EDDB788B}" type="datetime1">
              <a:rPr lang="en-ZA" smtClean="0"/>
              <a:t>2025/06/02</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7" name="Slide Number Placeholder 6"/>
          <p:cNvSpPr>
            <a:spLocks noGrp="1"/>
          </p:cNvSpPr>
          <p:nvPr>
            <p:ph type="sldNum" sz="quarter" idx="12"/>
          </p:nvPr>
        </p:nvSpPr>
        <p:spPr>
          <a:xfrm>
            <a:off x="531812" y="4983087"/>
            <a:ext cx="779767" cy="365125"/>
          </a:xfrm>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4038331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EFBF6E7-02FF-895D-786E-54C6C260B870}"/>
              </a:ext>
            </a:extLst>
          </p:cNvPr>
          <p:cNvGraphicFramePr>
            <a:graphicFrameLocks noChangeAspect="1"/>
          </p:cNvGraphicFramePr>
          <p:nvPr userDrawn="1">
            <p:custDataLst>
              <p:tags r:id="rId1"/>
            </p:custDataLst>
            <p:extLst>
              <p:ext uri="{D42A27DB-BD31-4B8C-83A1-F6EECF244321}">
                <p14:modId xmlns:p14="http://schemas.microsoft.com/office/powerpoint/2010/main" val="3490394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3" name="think-cell data - do not delete" hidden="1">
                        <a:extLst>
                          <a:ext uri="{FF2B5EF4-FFF2-40B4-BE49-F238E27FC236}">
                            <a16:creationId xmlns:a16="http://schemas.microsoft.com/office/drawing/2014/main" id="{CEFBF6E7-02FF-895D-786E-54C6C260B87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itle 1"/>
          <p:cNvSpPr>
            <a:spLocks noGrp="1"/>
          </p:cNvSpPr>
          <p:nvPr>
            <p:ph type="title"/>
          </p:nvPr>
        </p:nvSpPr>
        <p:spPr>
          <a:xfrm>
            <a:off x="2849949" y="609600"/>
            <a:ext cx="8393926" cy="2895600"/>
          </a:xfrm>
        </p:spPr>
        <p:txBody>
          <a:bodyPr vert="horz"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856B9CD-D2BB-4A3A-B568-1B43F79D5020}" type="datetime1">
              <a:rPr lang="en-ZA" smtClean="0"/>
              <a:t>2025/06/02</a:t>
            </a:fld>
            <a:endParaRPr lang="en-ZA"/>
          </a:p>
        </p:txBody>
      </p:sp>
      <p:sp>
        <p:nvSpPr>
          <p:cNvPr id="6" name="Footer Placeholder 5"/>
          <p:cNvSpPr>
            <a:spLocks noGrp="1"/>
          </p:cNvSpPr>
          <p:nvPr>
            <p:ph type="ftr" sz="quarter" idx="11"/>
          </p:nvPr>
        </p:nvSpPr>
        <p:spPr/>
        <p:txBody>
          <a:bodyPr/>
          <a:lstStyle/>
          <a:p>
            <a:endParaRPr lang="en-Z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7" name="Slide Number Placeholder 6"/>
          <p:cNvSpPr>
            <a:spLocks noGrp="1"/>
          </p:cNvSpPr>
          <p:nvPr>
            <p:ph type="sldNum" sz="quarter" idx="12"/>
          </p:nvPr>
        </p:nvSpPr>
        <p:spPr>
          <a:xfrm>
            <a:off x="531812" y="4983087"/>
            <a:ext cx="779767" cy="365125"/>
          </a:xfrm>
        </p:spPr>
        <p:txBody>
          <a:bodyPr/>
          <a:lstStyle/>
          <a:p>
            <a:fld id="{546DD4CB-CCE6-4873-BD02-8AA75C51624F}" type="slidenum">
              <a:rPr lang="en-ZA" smtClean="0"/>
              <a:t>‹#›</a:t>
            </a:fld>
            <a:endParaRPr lang="en-Z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034400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973A25C-5463-5829-886A-F011D45E593A}"/>
              </a:ext>
            </a:extLst>
          </p:cNvPr>
          <p:cNvGraphicFramePr>
            <a:graphicFrameLocks noChangeAspect="1"/>
          </p:cNvGraphicFramePr>
          <p:nvPr userDrawn="1">
            <p:custDataLst>
              <p:tags r:id="rId1"/>
            </p:custDataLst>
            <p:extLst>
              <p:ext uri="{D42A27DB-BD31-4B8C-83A1-F6EECF244321}">
                <p14:modId xmlns:p14="http://schemas.microsoft.com/office/powerpoint/2010/main" val="2989528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think-cell data - do not delete" hidden="1">
                        <a:extLst>
                          <a:ext uri="{FF2B5EF4-FFF2-40B4-BE49-F238E27FC236}">
                            <a16:creationId xmlns:a16="http://schemas.microsoft.com/office/drawing/2014/main" id="{E973A25C-5463-5829-886A-F011D45E593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2589212" y="627407"/>
            <a:ext cx="8915399" cy="2880020"/>
          </a:xfrm>
        </p:spPr>
        <p:txBody>
          <a:bodyPr vert="horz"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97B186E-10E6-4598-8089-CD6F75DA8596}" type="datetime1">
              <a:rPr lang="en-ZA" smtClean="0"/>
              <a:t>2025/06/02</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7" name="Slide Number Placeholder 6"/>
          <p:cNvSpPr>
            <a:spLocks noGrp="1"/>
          </p:cNvSpPr>
          <p:nvPr>
            <p:ph type="sldNum" sz="quarter" idx="12"/>
          </p:nvPr>
        </p:nvSpPr>
        <p:spPr>
          <a:xfrm>
            <a:off x="531812" y="4983087"/>
            <a:ext cx="779767" cy="365125"/>
          </a:xfrm>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1280910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36353C3-09F4-30A8-49FF-E629488A9C89}"/>
              </a:ext>
            </a:extLst>
          </p:cNvPr>
          <p:cNvGraphicFramePr>
            <a:graphicFrameLocks noChangeAspect="1"/>
          </p:cNvGraphicFramePr>
          <p:nvPr userDrawn="1">
            <p:custDataLst>
              <p:tags r:id="rId1"/>
            </p:custDataLst>
            <p:extLst>
              <p:ext uri="{D42A27DB-BD31-4B8C-83A1-F6EECF244321}">
                <p14:modId xmlns:p14="http://schemas.microsoft.com/office/powerpoint/2010/main" val="15387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436353C3-09F4-30A8-49FF-E629488A9C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29F480-1C01-4181-8BAD-3D9A59D94D83}" type="datetime1">
              <a:rPr lang="en-ZA" smtClean="0"/>
              <a:t>2025/06/02</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6" name="Slide Number Placeholder 5"/>
          <p:cNvSpPr>
            <a:spLocks noGrp="1"/>
          </p:cNvSpPr>
          <p:nvPr>
            <p:ph type="sldNum" sz="quarter" idx="12"/>
          </p:nvPr>
        </p:nvSpPr>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2718735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DF932890-E37F-A346-D1F3-2AC8BCA736C3}"/>
              </a:ext>
            </a:extLst>
          </p:cNvPr>
          <p:cNvGraphicFramePr>
            <a:graphicFrameLocks noChangeAspect="1"/>
          </p:cNvGraphicFramePr>
          <p:nvPr userDrawn="1">
            <p:custDataLst>
              <p:tags r:id="rId1"/>
            </p:custDataLst>
            <p:extLst>
              <p:ext uri="{D42A27DB-BD31-4B8C-83A1-F6EECF244321}">
                <p14:modId xmlns:p14="http://schemas.microsoft.com/office/powerpoint/2010/main" val="23412958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DF932890-E37F-A346-D1F3-2AC8BCA736C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066B79-31F2-42B1-82B8-1EE9F44BFCA8}" type="datetime1">
              <a:rPr lang="en-ZA" smtClean="0"/>
              <a:t>2025/06/02</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6" name="Slide Number Placeholder 5"/>
          <p:cNvSpPr>
            <a:spLocks noGrp="1"/>
          </p:cNvSpPr>
          <p:nvPr>
            <p:ph type="sldNum" sz="quarter" idx="12"/>
          </p:nvPr>
        </p:nvSpPr>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290651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522727EC-D651-8A31-6D57-D98CA734F49D}"/>
              </a:ext>
            </a:extLst>
          </p:cNvPr>
          <p:cNvGraphicFramePr>
            <a:graphicFrameLocks noChangeAspect="1"/>
          </p:cNvGraphicFramePr>
          <p:nvPr userDrawn="1">
            <p:custDataLst>
              <p:tags r:id="rId1"/>
            </p:custDataLst>
            <p:extLst>
              <p:ext uri="{D42A27DB-BD31-4B8C-83A1-F6EECF244321}">
                <p14:modId xmlns:p14="http://schemas.microsoft.com/office/powerpoint/2010/main" val="42185266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522727EC-D651-8A31-6D57-D98CA734F49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2592925" y="624110"/>
            <a:ext cx="8911687" cy="1280890"/>
          </a:xfrm>
        </p:spPr>
        <p:txBody>
          <a:bodyPr vert="horz"/>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2636E7-5B51-4FAC-B7AD-7C0FD1702CC8}" type="datetime1">
              <a:rPr lang="en-ZA" smtClean="0"/>
              <a:t>2025/06/02</a:t>
            </a:fld>
            <a:endParaRPr lang="en-ZA"/>
          </a:p>
        </p:txBody>
      </p:sp>
      <p:sp>
        <p:nvSpPr>
          <p:cNvPr id="5" name="Footer Placeholder 4"/>
          <p:cNvSpPr>
            <a:spLocks noGrp="1"/>
          </p:cNvSpPr>
          <p:nvPr>
            <p:ph type="ftr" sz="quarter" idx="11"/>
          </p:nvPr>
        </p:nvSpPr>
        <p:spPr/>
        <p:txBody>
          <a:bodyPr/>
          <a:lstStyle/>
          <a:p>
            <a:endParaRPr lang="en-Z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6" name="Slide Number Placeholder 5"/>
          <p:cNvSpPr>
            <a:spLocks noGrp="1"/>
          </p:cNvSpPr>
          <p:nvPr>
            <p:ph type="sldNum" sz="quarter" idx="12"/>
          </p:nvPr>
        </p:nvSpPr>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13620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B9DE8E0-0C2E-0638-E38B-1FB9C291E54F}"/>
              </a:ext>
            </a:extLst>
          </p:cNvPr>
          <p:cNvGraphicFramePr>
            <a:graphicFrameLocks noChangeAspect="1"/>
          </p:cNvGraphicFramePr>
          <p:nvPr userDrawn="1">
            <p:custDataLst>
              <p:tags r:id="rId1"/>
            </p:custDataLst>
            <p:extLst>
              <p:ext uri="{D42A27DB-BD31-4B8C-83A1-F6EECF244321}">
                <p14:modId xmlns:p14="http://schemas.microsoft.com/office/powerpoint/2010/main" val="18059077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think-cell data - do not delete" hidden="1">
                        <a:extLst>
                          <a:ext uri="{FF2B5EF4-FFF2-40B4-BE49-F238E27FC236}">
                            <a16:creationId xmlns:a16="http://schemas.microsoft.com/office/drawing/2014/main" id="{FB9DE8E0-0C2E-0638-E38B-1FB9C291E54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2589212" y="2058750"/>
            <a:ext cx="8915399" cy="1468800"/>
          </a:xfrm>
        </p:spPr>
        <p:txBody>
          <a:bodyPr vert="horz"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02B2A-6B29-4227-B83F-322764FB2805}" type="datetime1">
              <a:rPr lang="en-ZA" smtClean="0"/>
              <a:t>2025/06/02</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6" name="Slide Number Placeholder 5"/>
          <p:cNvSpPr>
            <a:spLocks noGrp="1"/>
          </p:cNvSpPr>
          <p:nvPr>
            <p:ph type="sldNum" sz="quarter" idx="12"/>
          </p:nvPr>
        </p:nvSpPr>
        <p:spPr>
          <a:xfrm>
            <a:off x="531812" y="3244139"/>
            <a:ext cx="779767" cy="365125"/>
          </a:xfrm>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2122376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553335A4-1096-D3B8-3FB1-035A05038EE0}"/>
              </a:ext>
            </a:extLst>
          </p:cNvPr>
          <p:cNvGraphicFramePr>
            <a:graphicFrameLocks noChangeAspect="1"/>
          </p:cNvGraphicFramePr>
          <p:nvPr userDrawn="1">
            <p:custDataLst>
              <p:tags r:id="rId1"/>
            </p:custDataLst>
            <p:extLst>
              <p:ext uri="{D42A27DB-BD31-4B8C-83A1-F6EECF244321}">
                <p14:modId xmlns:p14="http://schemas.microsoft.com/office/powerpoint/2010/main" val="1079630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7" name="think-cell data - do not delete" hidden="1">
                        <a:extLst>
                          <a:ext uri="{FF2B5EF4-FFF2-40B4-BE49-F238E27FC236}">
                            <a16:creationId xmlns:a16="http://schemas.microsoft.com/office/drawing/2014/main" id="{553335A4-1096-D3B8-3FB1-035A05038EE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itle 7"/>
          <p:cNvSpPr>
            <a:spLocks noGrp="1"/>
          </p:cNvSpPr>
          <p:nvPr>
            <p:ph type="title"/>
          </p:nvPr>
        </p:nvSpPr>
        <p:spPr/>
        <p:txBody>
          <a:bodyPr vert="horz"/>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DA2C40-C455-48AF-BDDB-F170C9D6BE7B}" type="datetime1">
              <a:rPr lang="en-ZA" smtClean="0"/>
              <a:t>2025/06/02</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11" name="Slide Number Placeholder 5"/>
          <p:cNvSpPr>
            <a:spLocks noGrp="1"/>
          </p:cNvSpPr>
          <p:nvPr>
            <p:ph type="sldNum" sz="quarter" idx="12"/>
          </p:nvPr>
        </p:nvSpPr>
        <p:spPr>
          <a:xfrm>
            <a:off x="531812" y="787782"/>
            <a:ext cx="779767" cy="365125"/>
          </a:xfrm>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238923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02D1E2BB-74AB-88DE-4770-2FEFFBE3107B}"/>
              </a:ext>
            </a:extLst>
          </p:cNvPr>
          <p:cNvGraphicFramePr>
            <a:graphicFrameLocks noChangeAspect="1"/>
          </p:cNvGraphicFramePr>
          <p:nvPr userDrawn="1">
            <p:custDataLst>
              <p:tags r:id="rId1"/>
            </p:custDataLst>
            <p:extLst>
              <p:ext uri="{D42A27DB-BD31-4B8C-83A1-F6EECF244321}">
                <p14:modId xmlns:p14="http://schemas.microsoft.com/office/powerpoint/2010/main" val="5590086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02D1E2BB-74AB-88DE-4770-2FEFFBE3107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itle 9"/>
          <p:cNvSpPr>
            <a:spLocks noGrp="1"/>
          </p:cNvSpPr>
          <p:nvPr>
            <p:ph type="title"/>
          </p:nvPr>
        </p:nvSpPr>
        <p:spPr/>
        <p:txBody>
          <a:bodyPr vert="horz"/>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DA28FB-BB2A-47F6-84A4-B3250B408AA9}" type="datetime1">
              <a:rPr lang="en-ZA" smtClean="0"/>
              <a:t>2025/06/02</a:t>
            </a:fld>
            <a:endParaRPr lang="en-ZA"/>
          </a:p>
        </p:txBody>
      </p:sp>
      <p:sp>
        <p:nvSpPr>
          <p:cNvPr id="8" name="Footer Placeholder 7"/>
          <p:cNvSpPr>
            <a:spLocks noGrp="1"/>
          </p:cNvSpPr>
          <p:nvPr>
            <p:ph type="ftr" sz="quarter" idx="11"/>
          </p:nvPr>
        </p:nvSpPr>
        <p:spPr/>
        <p:txBody>
          <a:bodyPr/>
          <a:lstStyle/>
          <a:p>
            <a:endParaRPr lang="en-Z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13" name="Slide Number Placeholder 5"/>
          <p:cNvSpPr>
            <a:spLocks noGrp="1"/>
          </p:cNvSpPr>
          <p:nvPr>
            <p:ph type="sldNum" sz="quarter" idx="12"/>
          </p:nvPr>
        </p:nvSpPr>
        <p:spPr>
          <a:xfrm>
            <a:off x="531812" y="787782"/>
            <a:ext cx="779767" cy="365125"/>
          </a:xfrm>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156128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CF72AFAE-3227-8B68-E4CE-D14F1AB3D850}"/>
              </a:ext>
            </a:extLst>
          </p:cNvPr>
          <p:cNvGraphicFramePr>
            <a:graphicFrameLocks noChangeAspect="1"/>
          </p:cNvGraphicFramePr>
          <p:nvPr userDrawn="1">
            <p:custDataLst>
              <p:tags r:id="rId1"/>
            </p:custDataLst>
            <p:extLst>
              <p:ext uri="{D42A27DB-BD31-4B8C-83A1-F6EECF244321}">
                <p14:modId xmlns:p14="http://schemas.microsoft.com/office/powerpoint/2010/main" val="11987163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think-cell data - do not delete" hidden="1">
                        <a:extLst>
                          <a:ext uri="{FF2B5EF4-FFF2-40B4-BE49-F238E27FC236}">
                            <a16:creationId xmlns:a16="http://schemas.microsoft.com/office/drawing/2014/main" id="{CF72AFAE-3227-8B68-E4CE-D14F1AB3D8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a:t>Click to edit Master title style</a:t>
            </a:r>
          </a:p>
        </p:txBody>
      </p:sp>
      <p:sp>
        <p:nvSpPr>
          <p:cNvPr id="3" name="Date Placeholder 2"/>
          <p:cNvSpPr>
            <a:spLocks noGrp="1"/>
          </p:cNvSpPr>
          <p:nvPr>
            <p:ph type="dt" sz="half" idx="10"/>
          </p:nvPr>
        </p:nvSpPr>
        <p:spPr/>
        <p:txBody>
          <a:bodyPr/>
          <a:lstStyle/>
          <a:p>
            <a:fld id="{B31AE2C1-4A52-4387-AF95-0C6C299283D2}" type="datetime1">
              <a:rPr lang="en-ZA" smtClean="0"/>
              <a:t>2025/06/02</a:t>
            </a:fld>
            <a:endParaRPr lang="en-ZA"/>
          </a:p>
        </p:txBody>
      </p:sp>
      <p:sp>
        <p:nvSpPr>
          <p:cNvPr id="4" name="Footer Placeholder 3"/>
          <p:cNvSpPr>
            <a:spLocks noGrp="1"/>
          </p:cNvSpPr>
          <p:nvPr>
            <p:ph type="ftr" sz="quarter" idx="11"/>
          </p:nvPr>
        </p:nvSpPr>
        <p:spPr/>
        <p:txBody>
          <a:bodyPr/>
          <a:lstStyle/>
          <a:p>
            <a:endParaRPr lang="en-Z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5" name="Slide Number Placeholder 4"/>
          <p:cNvSpPr>
            <a:spLocks noGrp="1"/>
          </p:cNvSpPr>
          <p:nvPr>
            <p:ph type="sldNum" sz="quarter" idx="12"/>
          </p:nvPr>
        </p:nvSpPr>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1147243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BC647-9DD4-41B3-BDDD-D87438167BD3}" type="datetime1">
              <a:rPr lang="en-ZA" smtClean="0"/>
              <a:t>2025/06/02</a:t>
            </a:fld>
            <a:endParaRPr lang="en-ZA"/>
          </a:p>
        </p:txBody>
      </p:sp>
      <p:sp>
        <p:nvSpPr>
          <p:cNvPr id="3" name="Footer Placeholder 2"/>
          <p:cNvSpPr>
            <a:spLocks noGrp="1"/>
          </p:cNvSpPr>
          <p:nvPr>
            <p:ph type="ftr" sz="quarter" idx="11"/>
          </p:nvPr>
        </p:nvSpPr>
        <p:spPr/>
        <p:txBody>
          <a:bodyPr/>
          <a:lstStyle/>
          <a:p>
            <a:endParaRPr lang="en-Z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4" name="Slide Number Placeholder 3"/>
          <p:cNvSpPr>
            <a:spLocks noGrp="1"/>
          </p:cNvSpPr>
          <p:nvPr>
            <p:ph type="sldNum" sz="quarter" idx="12"/>
          </p:nvPr>
        </p:nvSpPr>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394232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7E1A9D80-7E96-AECD-5E6D-3419A8CD5B76}"/>
              </a:ext>
            </a:extLst>
          </p:cNvPr>
          <p:cNvGraphicFramePr>
            <a:graphicFrameLocks noChangeAspect="1"/>
          </p:cNvGraphicFramePr>
          <p:nvPr userDrawn="1">
            <p:custDataLst>
              <p:tags r:id="rId1"/>
            </p:custDataLst>
            <p:extLst>
              <p:ext uri="{D42A27DB-BD31-4B8C-83A1-F6EECF244321}">
                <p14:modId xmlns:p14="http://schemas.microsoft.com/office/powerpoint/2010/main" val="17152391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0" name="think-cell data - do not delete" hidden="1">
                        <a:extLst>
                          <a:ext uri="{FF2B5EF4-FFF2-40B4-BE49-F238E27FC236}">
                            <a16:creationId xmlns:a16="http://schemas.microsoft.com/office/drawing/2014/main" id="{7E1A9D80-7E96-AECD-5E6D-3419A8CD5B7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2589212" y="446088"/>
            <a:ext cx="3505199" cy="976312"/>
          </a:xfrm>
        </p:spPr>
        <p:txBody>
          <a:bodyPr vert="horz"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A032D-9C7B-4609-AC18-36050E89404E}" type="datetime1">
              <a:rPr lang="en-ZA" smtClean="0"/>
              <a:t>2025/06/02</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7" name="Slide Number Placeholder 6"/>
          <p:cNvSpPr>
            <a:spLocks noGrp="1"/>
          </p:cNvSpPr>
          <p:nvPr>
            <p:ph type="sldNum" sz="quarter" idx="12"/>
          </p:nvPr>
        </p:nvSpPr>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386075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1D5ED126-7F16-EBC4-A205-E8C95D5E8431}"/>
              </a:ext>
            </a:extLst>
          </p:cNvPr>
          <p:cNvGraphicFramePr>
            <a:graphicFrameLocks noChangeAspect="1"/>
          </p:cNvGraphicFramePr>
          <p:nvPr userDrawn="1">
            <p:custDataLst>
              <p:tags r:id="rId1"/>
            </p:custDataLst>
            <p:extLst>
              <p:ext uri="{D42A27DB-BD31-4B8C-83A1-F6EECF244321}">
                <p14:modId xmlns:p14="http://schemas.microsoft.com/office/powerpoint/2010/main" val="10134637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0" name="think-cell data - do not delete" hidden="1">
                        <a:extLst>
                          <a:ext uri="{FF2B5EF4-FFF2-40B4-BE49-F238E27FC236}">
                            <a16:creationId xmlns:a16="http://schemas.microsoft.com/office/drawing/2014/main" id="{1D5ED126-7F16-EBC4-A205-E8C95D5E84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2589213" y="4800600"/>
            <a:ext cx="8915400" cy="566738"/>
          </a:xfrm>
        </p:spPr>
        <p:txBody>
          <a:bodyPr vert="horz"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926C26-3700-4109-BA0F-796C9709DDFE}" type="datetime1">
              <a:rPr lang="en-ZA" smtClean="0"/>
              <a:t>2025/06/02</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7" name="Slide Number Placeholder 6"/>
          <p:cNvSpPr>
            <a:spLocks noGrp="1"/>
          </p:cNvSpPr>
          <p:nvPr>
            <p:ph type="sldNum" sz="quarter" idx="12"/>
          </p:nvPr>
        </p:nvSpPr>
        <p:spPr>
          <a:xfrm>
            <a:off x="531812" y="4983087"/>
            <a:ext cx="779767" cy="365125"/>
          </a:xfrm>
        </p:spPr>
        <p:txBody>
          <a:bodyPr/>
          <a:lstStyle/>
          <a:p>
            <a:fld id="{546DD4CB-CCE6-4873-BD02-8AA75C51624F}" type="slidenum">
              <a:rPr lang="en-ZA" smtClean="0"/>
              <a:t>‹#›</a:t>
            </a:fld>
            <a:endParaRPr lang="en-ZA"/>
          </a:p>
        </p:txBody>
      </p:sp>
    </p:spTree>
    <p:extLst>
      <p:ext uri="{BB962C8B-B14F-4D97-AF65-F5344CB8AC3E}">
        <p14:creationId xmlns:p14="http://schemas.microsoft.com/office/powerpoint/2010/main" val="293656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ZA"/>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C577384-970A-498C-AD16-C4E52090FDB4}" type="datetime1">
              <a:rPr lang="en-ZA" smtClean="0"/>
              <a:t>2025/06/02</a:t>
            </a:fld>
            <a:endParaRPr lang="en-Z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46DD4CB-CCE6-4873-BD02-8AA75C51624F}" type="slidenum">
              <a:rPr lang="en-ZA" smtClean="0"/>
              <a:t>‹#›</a:t>
            </a:fld>
            <a:endParaRPr lang="en-ZA"/>
          </a:p>
        </p:txBody>
      </p:sp>
      <p:graphicFrame>
        <p:nvGraphicFramePr>
          <p:cNvPr id="8" name="think-cell data - do not delete" hidden="1">
            <a:extLst>
              <a:ext uri="{FF2B5EF4-FFF2-40B4-BE49-F238E27FC236}">
                <a16:creationId xmlns:a16="http://schemas.microsoft.com/office/drawing/2014/main" id="{7EF987D5-11CD-01F9-8F7B-5CA9144AA5F3}"/>
              </a:ext>
            </a:extLst>
          </p:cNvPr>
          <p:cNvGraphicFramePr>
            <a:graphicFrameLocks noChangeAspect="1"/>
          </p:cNvGraphicFramePr>
          <p:nvPr userDrawn="1">
            <p:custDataLst>
              <p:tags r:id="rId18"/>
            </p:custDataLst>
            <p:extLst>
              <p:ext uri="{D42A27DB-BD31-4B8C-83A1-F6EECF244321}">
                <p14:modId xmlns:p14="http://schemas.microsoft.com/office/powerpoint/2010/main" val="27273838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25" imgH="424" progId="TCLayout.ActiveDocument.1">
                  <p:embed/>
                </p:oleObj>
              </mc:Choice>
              <mc:Fallback>
                <p:oleObj name="think-cell Slide" r:id="rId19" imgW="425" imgH="424" progId="TCLayout.ActiveDocument.1">
                  <p:embed/>
                  <p:pic>
                    <p:nvPicPr>
                      <p:cNvPr id="8" name="think-cell data - do not delete" hidden="1">
                        <a:extLst>
                          <a:ext uri="{FF2B5EF4-FFF2-40B4-BE49-F238E27FC236}">
                            <a16:creationId xmlns:a16="http://schemas.microsoft.com/office/drawing/2014/main" id="{7EF987D5-11CD-01F9-8F7B-5CA9144AA5F3}"/>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03170564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tags" Target="../tags/tag17.xml"/><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6.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8.png"/><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10.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tags" Target="../tags/tag33.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tags" Target="../tags/tag35.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trello.com/b/VEnH1JAB/team-2-regression-project" TargetMode="External"/><Relationship Id="rId5" Type="http://schemas.openxmlformats.org/officeDocument/2006/relationships/hyperlink" Target="https://github.com/mdangirwa/Group-2-Team" TargetMode="Externa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38BE325-CEAA-86A5-2E2B-CD678266037D}"/>
              </a:ext>
            </a:extLst>
          </p:cNvPr>
          <p:cNvGraphicFramePr>
            <a:graphicFrameLocks noChangeAspect="1"/>
          </p:cNvGraphicFramePr>
          <p:nvPr>
            <p:custDataLst>
              <p:tags r:id="rId1"/>
            </p:custDataLst>
            <p:extLst>
              <p:ext uri="{D42A27DB-BD31-4B8C-83A1-F6EECF244321}">
                <p14:modId xmlns:p14="http://schemas.microsoft.com/office/powerpoint/2010/main" val="10487438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38BE325-CEAA-86A5-2E2B-CD678266037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E335E7B2-4417-CE1C-28B3-88992BBB374C}"/>
              </a:ext>
            </a:extLst>
          </p:cNvPr>
          <p:cNvPicPr>
            <a:picLocks noChangeAspect="1"/>
          </p:cNvPicPr>
          <p:nvPr/>
        </p:nvPicPr>
        <p:blipFill>
          <a:blip r:embed="rId5"/>
          <a:stretch>
            <a:fillRect/>
          </a:stretch>
        </p:blipFill>
        <p:spPr>
          <a:xfrm>
            <a:off x="3015573" y="1058296"/>
            <a:ext cx="7718687" cy="2817321"/>
          </a:xfrm>
          <a:prstGeom prst="rect">
            <a:avLst/>
          </a:prstGeom>
          <a:ln w="9525">
            <a:solidFill>
              <a:schemeClr val="bg2">
                <a:lumMod val="50000"/>
              </a:schemeClr>
            </a:solid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3CCAC067-A633-EF69-28DF-90B4D211B15A}"/>
              </a:ext>
            </a:extLst>
          </p:cNvPr>
          <p:cNvSpPr txBox="1"/>
          <p:nvPr/>
        </p:nvSpPr>
        <p:spPr>
          <a:xfrm>
            <a:off x="3015573" y="4198968"/>
            <a:ext cx="7718687" cy="830997"/>
          </a:xfrm>
          <a:prstGeom prst="rect">
            <a:avLst/>
          </a:prstGeom>
          <a:noFill/>
        </p:spPr>
        <p:txBody>
          <a:bodyPr wrap="square" rtlCol="0">
            <a:spAutoFit/>
          </a:bodyPr>
          <a:lstStyle/>
          <a:p>
            <a:pPr algn="ctr"/>
            <a:r>
              <a:rPr lang="en-ZA" sz="1600" b="1" i="0" u="none" strike="noStrike" baseline="0">
                <a:latin typeface="Aptos" panose="020B0004020202020204" pitchFamily="34" charset="0"/>
              </a:rPr>
              <a:t>Analyse and predict average temperature from the agri-food sector, using data from the FAO and IPCC, to understand climate impacts and develop sustainable strategies for stakeholders including policymakers and agricultural businesses.</a:t>
            </a:r>
            <a:endParaRPr lang="en-ZA" sz="1600" b="1">
              <a:latin typeface="Aptos" panose="020B0004020202020204" pitchFamily="34" charset="0"/>
            </a:endParaRPr>
          </a:p>
        </p:txBody>
      </p:sp>
    </p:spTree>
    <p:extLst>
      <p:ext uri="{BB962C8B-B14F-4D97-AF65-F5344CB8AC3E}">
        <p14:creationId xmlns:p14="http://schemas.microsoft.com/office/powerpoint/2010/main" val="855231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10366091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421296" y="1192554"/>
            <a:ext cx="10476064" cy="5665446"/>
          </a:xfrm>
        </p:spPr>
        <p:txBody>
          <a:bodyPr vert="horz" lIns="91440" tIns="45720" rIns="91440" bIns="45720" rtlCol="0" anchor="t">
            <a:normAutofit/>
          </a:bodyPr>
          <a:lstStyle/>
          <a:p>
            <a:pPr marL="0" indent="-228600">
              <a:lnSpc>
                <a:spcPct val="120000"/>
              </a:lnSpc>
            </a:pPr>
            <a:r>
              <a:rPr lang="en-ZA" sz="1400">
                <a:solidFill>
                  <a:schemeClr val="tx1"/>
                </a:solidFill>
              </a:rPr>
              <a:t>Model Performance:</a:t>
            </a:r>
            <a:endParaRPr lang="en-US" sz="1400">
              <a:solidFill>
                <a:schemeClr val="tx1"/>
              </a:solidFill>
            </a:endParaRPr>
          </a:p>
          <a:p>
            <a:pPr lvl="1" indent="-228600">
              <a:lnSpc>
                <a:spcPct val="120000"/>
              </a:lnSpc>
            </a:pPr>
            <a:r>
              <a:rPr lang="en-ZA" sz="1400">
                <a:solidFill>
                  <a:schemeClr val="tx1"/>
                </a:solidFill>
              </a:rPr>
              <a:t>R² Score: 0.9932 - the model explains 99.32% of the variance in emissions.</a:t>
            </a:r>
          </a:p>
          <a:p>
            <a:pPr lvl="1" indent="-228600">
              <a:lnSpc>
                <a:spcPct val="120000"/>
              </a:lnSpc>
            </a:pPr>
            <a:r>
              <a:rPr lang="en-ZA" sz="1400">
                <a:solidFill>
                  <a:schemeClr val="tx1"/>
                </a:solidFill>
              </a:rPr>
              <a:t>RMSE: 21,755 - the average prediction error in the same units as total emission.</a:t>
            </a:r>
          </a:p>
          <a:p>
            <a:pPr indent="-228600">
              <a:lnSpc>
                <a:spcPct val="120000"/>
              </a:lnSpc>
            </a:pPr>
            <a:endParaRPr lang="en-ZA" sz="1400">
              <a:solidFill>
                <a:schemeClr val="tx1"/>
              </a:solidFill>
            </a:endParaRPr>
          </a:p>
          <a:p>
            <a:endParaRPr lang="en-ZA" sz="1200">
              <a:solidFill>
                <a:srgbClr val="424242"/>
              </a:solidFill>
            </a:endParaRPr>
          </a:p>
          <a:p>
            <a:endParaRPr lang="en-ZA" sz="1200">
              <a:solidFill>
                <a:srgbClr val="424242"/>
              </a:solidFill>
            </a:endParaRPr>
          </a:p>
          <a:p>
            <a:endParaRPr lang="en-ZA" sz="1200">
              <a:solidFill>
                <a:srgbClr val="424242"/>
              </a:solidFill>
            </a:endParaRPr>
          </a:p>
          <a:p>
            <a:endParaRPr lang="en-ZA" sz="1200">
              <a:solidFill>
                <a:srgbClr val="424242"/>
              </a:solidFill>
            </a:endParaRPr>
          </a:p>
          <a:p>
            <a:endParaRPr lang="en-ZA" sz="1800"/>
          </a:p>
        </p:txBody>
      </p:sp>
      <p:pic>
        <p:nvPicPr>
          <p:cNvPr id="5" name="Picture 4" descr="A graph of a graph showing the temperature&#10;&#10;AI-generated content may be incorrect.">
            <a:extLst>
              <a:ext uri="{FF2B5EF4-FFF2-40B4-BE49-F238E27FC236}">
                <a16:creationId xmlns:a16="http://schemas.microsoft.com/office/drawing/2014/main" id="{A0BA6E0B-31A1-A8C4-2192-22BDBFF0FC3F}"/>
              </a:ext>
            </a:extLst>
          </p:cNvPr>
          <p:cNvPicPr>
            <a:picLocks noChangeAspect="1"/>
          </p:cNvPicPr>
          <p:nvPr/>
        </p:nvPicPr>
        <p:blipFill>
          <a:blip r:embed="rId5"/>
          <a:stretch>
            <a:fillRect/>
          </a:stretch>
        </p:blipFill>
        <p:spPr>
          <a:xfrm>
            <a:off x="1553818" y="2714321"/>
            <a:ext cx="5718014" cy="3634154"/>
          </a:xfrm>
          <a:prstGeom prst="rect">
            <a:avLst/>
          </a:prstGeom>
        </p:spPr>
      </p:pic>
      <p:sp>
        <p:nvSpPr>
          <p:cNvPr id="6" name="TextBox 5">
            <a:extLst>
              <a:ext uri="{FF2B5EF4-FFF2-40B4-BE49-F238E27FC236}">
                <a16:creationId xmlns:a16="http://schemas.microsoft.com/office/drawing/2014/main" id="{6E92D41B-E6D3-903A-0F36-FD631878D119}"/>
              </a:ext>
            </a:extLst>
          </p:cNvPr>
          <p:cNvSpPr txBox="1"/>
          <p:nvPr/>
        </p:nvSpPr>
        <p:spPr>
          <a:xfrm>
            <a:off x="7898002" y="3273650"/>
            <a:ext cx="3373187" cy="27778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28600">
              <a:lnSpc>
                <a:spcPct val="120000"/>
              </a:lnSpc>
              <a:spcBef>
                <a:spcPts val="1000"/>
              </a:spcBef>
              <a:buClr>
                <a:schemeClr val="accent1"/>
              </a:buClr>
              <a:buFont typeface="Wingdings 3" charset="2"/>
              <a:buChar char=""/>
            </a:pPr>
            <a:r>
              <a:rPr lang="en-US" sz="1400"/>
              <a:t>What You See:</a:t>
            </a:r>
          </a:p>
          <a:p>
            <a:pPr marL="685800" lvl="1" indent="-228600">
              <a:lnSpc>
                <a:spcPct val="120000"/>
              </a:lnSpc>
              <a:spcBef>
                <a:spcPts val="1000"/>
              </a:spcBef>
              <a:buClr>
                <a:schemeClr val="accent1"/>
              </a:buClr>
              <a:buFont typeface="Wingdings 3" charset="2"/>
              <a:buChar char=""/>
            </a:pPr>
            <a:r>
              <a:rPr lang="en-US" sz="1400"/>
              <a:t>Blue dots: Actual data points (observations).</a:t>
            </a:r>
          </a:p>
          <a:p>
            <a:pPr marL="685800" lvl="1" indent="-228600">
              <a:lnSpc>
                <a:spcPct val="120000"/>
              </a:lnSpc>
              <a:spcBef>
                <a:spcPts val="1000"/>
              </a:spcBef>
              <a:buClr>
                <a:schemeClr val="accent1"/>
              </a:buClr>
              <a:buFont typeface="Wingdings 3" charset="2"/>
              <a:buChar char=""/>
            </a:pPr>
            <a:r>
              <a:rPr lang="en-US" sz="1400"/>
              <a:t>Red line: The best-fit line learned by the Linear Regression model.</a:t>
            </a:r>
          </a:p>
          <a:p>
            <a:pPr marL="685800" lvl="1" indent="-228600">
              <a:lnSpc>
                <a:spcPct val="120000"/>
              </a:lnSpc>
              <a:spcBef>
                <a:spcPts val="1000"/>
              </a:spcBef>
              <a:buClr>
                <a:schemeClr val="accent1"/>
              </a:buClr>
              <a:buFont typeface="Wingdings 3" charset="2"/>
              <a:buChar char=""/>
            </a:pPr>
            <a:r>
              <a:rPr lang="en-US" sz="1400"/>
              <a:t>The model tries to minimize the distance between the line and the actual data points.</a:t>
            </a:r>
          </a:p>
        </p:txBody>
      </p:sp>
      <p:sp>
        <p:nvSpPr>
          <p:cNvPr id="11" name="Slide Number Placeholder 10">
            <a:extLst>
              <a:ext uri="{FF2B5EF4-FFF2-40B4-BE49-F238E27FC236}">
                <a16:creationId xmlns:a16="http://schemas.microsoft.com/office/drawing/2014/main" id="{E0995A6C-D686-96D5-99D2-2E7E66223013}"/>
              </a:ext>
            </a:extLst>
          </p:cNvPr>
          <p:cNvSpPr>
            <a:spLocks noGrp="1"/>
          </p:cNvSpPr>
          <p:nvPr>
            <p:ph type="sldNum" sz="quarter" idx="12"/>
          </p:nvPr>
        </p:nvSpPr>
        <p:spPr/>
        <p:txBody>
          <a:bodyPr/>
          <a:lstStyle/>
          <a:p>
            <a:r>
              <a:rPr lang="en-ZA"/>
              <a:t>6.1</a:t>
            </a:r>
          </a:p>
        </p:txBody>
      </p:sp>
      <p:sp>
        <p:nvSpPr>
          <p:cNvPr id="15" name="Title 1">
            <a:extLst>
              <a:ext uri="{FF2B5EF4-FFF2-40B4-BE49-F238E27FC236}">
                <a16:creationId xmlns:a16="http://schemas.microsoft.com/office/drawing/2014/main" id="{369169AB-D796-E8C6-7FD4-4DA26796F768}"/>
              </a:ext>
            </a:extLst>
          </p:cNvPr>
          <p:cNvSpPr>
            <a:spLocks noGrp="1"/>
          </p:cNvSpPr>
          <p:nvPr>
            <p:ph type="title"/>
          </p:nvPr>
        </p:nvSpPr>
        <p:spPr>
          <a:xfrm>
            <a:off x="1553818" y="671204"/>
            <a:ext cx="9276107" cy="646552"/>
          </a:xfrm>
        </p:spPr>
        <p:txBody>
          <a:bodyPr vert="horz">
            <a:normAutofit/>
          </a:bodyPr>
          <a:lstStyle/>
          <a:p>
            <a:r>
              <a:rPr lang="en-ZA" sz="2800" b="1"/>
              <a:t>Models Performance : Linear Regression </a:t>
            </a:r>
          </a:p>
        </p:txBody>
      </p:sp>
    </p:spTree>
    <p:extLst>
      <p:ext uri="{BB962C8B-B14F-4D97-AF65-F5344CB8AC3E}">
        <p14:creationId xmlns:p14="http://schemas.microsoft.com/office/powerpoint/2010/main" val="104381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79F9F00-AE38-CBA0-4209-04ED0FCA755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5" name="think-cell data - do not delete" hidden="1">
                        <a:extLst>
                          <a:ext uri="{FF2B5EF4-FFF2-40B4-BE49-F238E27FC236}">
                            <a16:creationId xmlns:a16="http://schemas.microsoft.com/office/drawing/2014/main" id="{779F9F00-AE38-CBA0-4209-04ED0FCA755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986FE156-DEDD-728C-567C-6DBA91B7EB16}"/>
              </a:ext>
            </a:extLst>
          </p:cNvPr>
          <p:cNvSpPr>
            <a:spLocks noGrp="1"/>
          </p:cNvSpPr>
          <p:nvPr>
            <p:ph idx="1"/>
          </p:nvPr>
        </p:nvSpPr>
        <p:spPr>
          <a:xfrm>
            <a:off x="1362076" y="1299089"/>
            <a:ext cx="8486542" cy="5558911"/>
          </a:xfrm>
        </p:spPr>
        <p:txBody>
          <a:bodyPr vert="horz" lIns="91440" tIns="45720" rIns="91440" bIns="45720" rtlCol="0" anchor="t">
            <a:normAutofit fontScale="32500" lnSpcReduction="20000"/>
          </a:bodyPr>
          <a:lstStyle/>
          <a:p>
            <a:pPr marL="57150" indent="-228600">
              <a:lnSpc>
                <a:spcPct val="120000"/>
              </a:lnSpc>
              <a:spcBef>
                <a:spcPts val="0"/>
              </a:spcBef>
            </a:pPr>
            <a:r>
              <a:rPr lang="en-US" sz="4300" b="1">
                <a:solidFill>
                  <a:schemeClr val="tx1"/>
                </a:solidFill>
              </a:rPr>
              <a:t>Model Performance Metrics</a:t>
            </a:r>
          </a:p>
          <a:p>
            <a:pPr lvl="1" indent="-228600">
              <a:lnSpc>
                <a:spcPct val="120000"/>
              </a:lnSpc>
              <a:spcBef>
                <a:spcPts val="0"/>
              </a:spcBef>
            </a:pPr>
            <a:r>
              <a:rPr lang="en-US" sz="4300">
                <a:solidFill>
                  <a:schemeClr val="tx1"/>
                </a:solidFill>
              </a:rPr>
              <a:t>Mean Absolute Error (MAE): 0.2455</a:t>
            </a:r>
          </a:p>
          <a:p>
            <a:pPr lvl="1" indent="-228600">
              <a:lnSpc>
                <a:spcPct val="120000"/>
              </a:lnSpc>
              <a:spcBef>
                <a:spcPts val="0"/>
              </a:spcBef>
            </a:pPr>
            <a:r>
              <a:rPr lang="en-US" sz="4300">
                <a:solidFill>
                  <a:schemeClr val="tx1"/>
                </a:solidFill>
              </a:rPr>
              <a:t>Root Mean Squared Error (RMSE): 0.3334</a:t>
            </a:r>
          </a:p>
          <a:p>
            <a:pPr lvl="1" indent="-228600">
              <a:lnSpc>
                <a:spcPct val="120000"/>
              </a:lnSpc>
              <a:spcBef>
                <a:spcPts val="0"/>
              </a:spcBef>
            </a:pPr>
            <a:r>
              <a:rPr lang="en-US" sz="4300">
                <a:solidFill>
                  <a:schemeClr val="tx1"/>
                </a:solidFill>
              </a:rPr>
              <a:t>R² (Coefficient of Determination): 0.6374</a:t>
            </a:r>
          </a:p>
          <a:p>
            <a:pPr lvl="1" indent="-228600">
              <a:lnSpc>
                <a:spcPct val="120000"/>
              </a:lnSpc>
              <a:spcBef>
                <a:spcPts val="0"/>
              </a:spcBef>
            </a:pPr>
            <a:endParaRPr lang="en-US" sz="4300">
              <a:solidFill>
                <a:schemeClr val="tx1"/>
              </a:solidFill>
            </a:endParaRPr>
          </a:p>
          <a:p>
            <a:pPr marL="57150" indent="-228600">
              <a:lnSpc>
                <a:spcPct val="120000"/>
              </a:lnSpc>
              <a:spcBef>
                <a:spcPts val="0"/>
              </a:spcBef>
            </a:pPr>
            <a:r>
              <a:rPr lang="en-US" sz="4300" b="1">
                <a:solidFill>
                  <a:schemeClr val="tx1"/>
                </a:solidFill>
              </a:rPr>
              <a:t>Interpretation of Results</a:t>
            </a:r>
          </a:p>
          <a:p>
            <a:pPr marL="800100" lvl="2">
              <a:lnSpc>
                <a:spcPct val="120000"/>
              </a:lnSpc>
              <a:spcBef>
                <a:spcPts val="0"/>
              </a:spcBef>
            </a:pPr>
            <a:r>
              <a:rPr lang="en-ZA" sz="4100">
                <a:solidFill>
                  <a:schemeClr val="tx1"/>
                </a:solidFill>
              </a:rPr>
              <a:t>MAE: The average absolute error between the predicted and actual values is 0.2455. This indicates that, on average, the model's predictions are off by about 0.2455°C.</a:t>
            </a:r>
          </a:p>
          <a:p>
            <a:pPr marL="800100" lvl="2">
              <a:lnSpc>
                <a:spcPct val="120000"/>
              </a:lnSpc>
              <a:spcBef>
                <a:spcPts val="0"/>
              </a:spcBef>
            </a:pPr>
            <a:r>
              <a:rPr lang="en-ZA" sz="4100">
                <a:solidFill>
                  <a:schemeClr val="tx1"/>
                </a:solidFill>
              </a:rPr>
              <a:t>RMSE: The RMSE value of 0.3334 suggests that the model's predictions deviate from the actual values by approximately 0.3334°C on average. RMSE is more sensitive to larger errors compared to MAE.</a:t>
            </a:r>
          </a:p>
          <a:p>
            <a:pPr marL="800100" lvl="2">
              <a:lnSpc>
                <a:spcPct val="120000"/>
              </a:lnSpc>
              <a:spcBef>
                <a:spcPts val="0"/>
              </a:spcBef>
            </a:pPr>
            <a:r>
              <a:rPr lang="en-ZA" sz="4100">
                <a:solidFill>
                  <a:schemeClr val="tx1"/>
                </a:solidFill>
              </a:rPr>
              <a:t>R²: The R² value of 0.6374 indicates that approximately 63.74% of the variance in the average temperature can be explained by the model. This suggests a moderate level of predictive power.</a:t>
            </a:r>
          </a:p>
          <a:p>
            <a:pPr marL="800100" lvl="2">
              <a:lnSpc>
                <a:spcPct val="120000"/>
              </a:lnSpc>
              <a:spcBef>
                <a:spcPts val="0"/>
              </a:spcBef>
            </a:pPr>
            <a:endParaRPr lang="en-ZA" sz="4100">
              <a:solidFill>
                <a:schemeClr val="tx1"/>
              </a:solidFill>
            </a:endParaRPr>
          </a:p>
          <a:p>
            <a:pPr marL="57150" indent="-228600">
              <a:lnSpc>
                <a:spcPct val="120000"/>
              </a:lnSpc>
              <a:spcBef>
                <a:spcPts val="0"/>
              </a:spcBef>
            </a:pPr>
            <a:r>
              <a:rPr lang="en-US" sz="4300" b="1">
                <a:solidFill>
                  <a:schemeClr val="tx1"/>
                </a:solidFill>
              </a:rPr>
              <a:t>Visual Analysis</a:t>
            </a:r>
          </a:p>
          <a:p>
            <a:pPr marL="800100" lvl="2">
              <a:lnSpc>
                <a:spcPct val="120000"/>
              </a:lnSpc>
              <a:spcBef>
                <a:spcPts val="0"/>
              </a:spcBef>
            </a:pPr>
            <a:r>
              <a:rPr lang="en-ZA" sz="4100">
                <a:solidFill>
                  <a:schemeClr val="tx1"/>
                </a:solidFill>
              </a:rPr>
              <a:t>Actual vs Predicted Values: The scatter plot shows the relationship between the actual and predicted values. The red dashed line represents the ideal scenario where predictions perfectly match the actual values. The closer the points are to this line, the better the model's performance.</a:t>
            </a:r>
          </a:p>
          <a:p>
            <a:pPr marL="800100" lvl="2">
              <a:lnSpc>
                <a:spcPct val="120000"/>
              </a:lnSpc>
              <a:spcBef>
                <a:spcPts val="0"/>
              </a:spcBef>
            </a:pPr>
            <a:r>
              <a:rPr lang="en-ZA" sz="4100">
                <a:solidFill>
                  <a:schemeClr val="tx1"/>
                </a:solidFill>
              </a:rPr>
              <a:t>Residual Plot: This plot displays the residuals (errors) against the predicted values. Ideally, residuals should be randomly distributed around zero, indicating no systematic errors.</a:t>
            </a:r>
          </a:p>
          <a:p>
            <a:pPr marL="800100" lvl="2">
              <a:lnSpc>
                <a:spcPct val="120000"/>
              </a:lnSpc>
              <a:spcBef>
                <a:spcPts val="0"/>
              </a:spcBef>
            </a:pPr>
            <a:r>
              <a:rPr lang="en-ZA" sz="4100">
                <a:solidFill>
                  <a:schemeClr val="tx1"/>
                </a:solidFill>
              </a:rPr>
              <a:t>Q-Q Plot: The Q-Q plot compares the distribution of residuals to a normal distribution. If the residuals follow a normal distribution, the points should lie along the red line.</a:t>
            </a:r>
          </a:p>
          <a:p>
            <a:pPr marL="400050" lvl="1" indent="-228600">
              <a:lnSpc>
                <a:spcPct val="120000"/>
              </a:lnSpc>
              <a:spcBef>
                <a:spcPts val="0"/>
              </a:spcBef>
            </a:pPr>
            <a:endParaRPr lang="en-ZA" sz="4300">
              <a:solidFill>
                <a:schemeClr val="tx1"/>
              </a:solidFill>
            </a:endParaRPr>
          </a:p>
          <a:p>
            <a:pPr marL="263525" indent="-263525">
              <a:lnSpc>
                <a:spcPct val="120000"/>
              </a:lnSpc>
              <a:spcBef>
                <a:spcPts val="0"/>
              </a:spcBef>
            </a:pPr>
            <a:r>
              <a:rPr lang="en-ZA" sz="4300" b="1">
                <a:solidFill>
                  <a:schemeClr val="tx1"/>
                </a:solidFill>
              </a:rPr>
              <a:t>Overall, </a:t>
            </a:r>
            <a:r>
              <a:rPr lang="en-ZA" sz="4300">
                <a:solidFill>
                  <a:schemeClr val="tx1"/>
                </a:solidFill>
              </a:rPr>
              <a:t>the model demonstrates a reasonable level of accuracy in predicting average temperatures based on the selected features.</a:t>
            </a:r>
            <a:endParaRPr lang="en-US" sz="4300">
              <a:solidFill>
                <a:schemeClr val="tx1"/>
              </a:solidFill>
            </a:endParaRPr>
          </a:p>
          <a:p>
            <a:pPr marL="0" indent="0">
              <a:spcBef>
                <a:spcPts val="0"/>
              </a:spcBef>
              <a:buNone/>
            </a:pPr>
            <a:endParaRPr lang="en-US" sz="1100"/>
          </a:p>
        </p:txBody>
      </p:sp>
      <p:sp>
        <p:nvSpPr>
          <p:cNvPr id="6" name="Slide Number Placeholder 5">
            <a:extLst>
              <a:ext uri="{FF2B5EF4-FFF2-40B4-BE49-F238E27FC236}">
                <a16:creationId xmlns:a16="http://schemas.microsoft.com/office/drawing/2014/main" id="{C875C47C-AFF8-BBAE-4375-FDDE046263BF}"/>
              </a:ext>
            </a:extLst>
          </p:cNvPr>
          <p:cNvSpPr>
            <a:spLocks noGrp="1"/>
          </p:cNvSpPr>
          <p:nvPr>
            <p:ph type="sldNum" sz="quarter" idx="12"/>
          </p:nvPr>
        </p:nvSpPr>
        <p:spPr/>
        <p:txBody>
          <a:bodyPr/>
          <a:lstStyle/>
          <a:p>
            <a:r>
              <a:rPr lang="en-ZA"/>
              <a:t>6.2</a:t>
            </a:r>
          </a:p>
        </p:txBody>
      </p:sp>
      <p:sp>
        <p:nvSpPr>
          <p:cNvPr id="8" name="Title 1">
            <a:extLst>
              <a:ext uri="{FF2B5EF4-FFF2-40B4-BE49-F238E27FC236}">
                <a16:creationId xmlns:a16="http://schemas.microsoft.com/office/drawing/2014/main" id="{AFD69106-C008-0E7F-4B84-BF935479A5AD}"/>
              </a:ext>
            </a:extLst>
          </p:cNvPr>
          <p:cNvSpPr txBox="1">
            <a:spLocks/>
          </p:cNvSpPr>
          <p:nvPr/>
        </p:nvSpPr>
        <p:spPr>
          <a:xfrm>
            <a:off x="1553818" y="671204"/>
            <a:ext cx="9276107" cy="6465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sz="2800" b="1"/>
              <a:t>Models Performance : Random Forest Model</a:t>
            </a:r>
          </a:p>
        </p:txBody>
      </p:sp>
      <p:pic>
        <p:nvPicPr>
          <p:cNvPr id="7" name="Picture 6" descr="A blue dot diagram with a red line&#10;&#10;AI-generated content may be incorrect.">
            <a:extLst>
              <a:ext uri="{FF2B5EF4-FFF2-40B4-BE49-F238E27FC236}">
                <a16:creationId xmlns:a16="http://schemas.microsoft.com/office/drawing/2014/main" id="{88A10863-B9F3-283A-26F0-3FE1687A33B9}"/>
              </a:ext>
            </a:extLst>
          </p:cNvPr>
          <p:cNvPicPr>
            <a:picLocks noChangeAspect="1"/>
          </p:cNvPicPr>
          <p:nvPr/>
        </p:nvPicPr>
        <p:blipFill>
          <a:blip r:embed="rId5">
            <a:extLst>
              <a:ext uri="{28A0092B-C50C-407E-A947-70E740481C1C}">
                <a14:useLocalDpi xmlns:a14="http://schemas.microsoft.com/office/drawing/2010/main" val="0"/>
              </a:ext>
            </a:extLst>
          </a:blip>
          <a:srcRect r="66856"/>
          <a:stretch/>
        </p:blipFill>
        <p:spPr>
          <a:xfrm>
            <a:off x="10040360" y="730773"/>
            <a:ext cx="1946334" cy="1918836"/>
          </a:xfrm>
          <a:prstGeom prst="rect">
            <a:avLst/>
          </a:prstGeom>
        </p:spPr>
      </p:pic>
      <p:pic>
        <p:nvPicPr>
          <p:cNvPr id="9" name="Picture 8">
            <a:extLst>
              <a:ext uri="{FF2B5EF4-FFF2-40B4-BE49-F238E27FC236}">
                <a16:creationId xmlns:a16="http://schemas.microsoft.com/office/drawing/2014/main" id="{6CF0A715-CA05-C33F-FAC8-BDAD140301D2}"/>
              </a:ext>
            </a:extLst>
          </p:cNvPr>
          <p:cNvPicPr>
            <a:picLocks noChangeAspect="1"/>
          </p:cNvPicPr>
          <p:nvPr/>
        </p:nvPicPr>
        <p:blipFill>
          <a:blip r:embed="rId5">
            <a:extLst>
              <a:ext uri="{28A0092B-C50C-407E-A947-70E740481C1C}">
                <a14:useLocalDpi xmlns:a14="http://schemas.microsoft.com/office/drawing/2010/main" val="0"/>
              </a:ext>
            </a:extLst>
          </a:blip>
          <a:srcRect l="66619"/>
          <a:stretch/>
        </p:blipFill>
        <p:spPr>
          <a:xfrm>
            <a:off x="10032219" y="4782924"/>
            <a:ext cx="1962616" cy="1921170"/>
          </a:xfrm>
          <a:prstGeom prst="rect">
            <a:avLst/>
          </a:prstGeom>
        </p:spPr>
      </p:pic>
      <p:pic>
        <p:nvPicPr>
          <p:cNvPr id="10" name="Picture 9">
            <a:extLst>
              <a:ext uri="{FF2B5EF4-FFF2-40B4-BE49-F238E27FC236}">
                <a16:creationId xmlns:a16="http://schemas.microsoft.com/office/drawing/2014/main" id="{75A5057A-AFEF-34CB-60DC-ED2B8E95CC8C}"/>
              </a:ext>
            </a:extLst>
          </p:cNvPr>
          <p:cNvPicPr>
            <a:picLocks noChangeAspect="1"/>
          </p:cNvPicPr>
          <p:nvPr/>
        </p:nvPicPr>
        <p:blipFill>
          <a:blip r:embed="rId5">
            <a:extLst>
              <a:ext uri="{28A0092B-C50C-407E-A947-70E740481C1C}">
                <a14:useLocalDpi xmlns:a14="http://schemas.microsoft.com/office/drawing/2010/main" val="0"/>
              </a:ext>
            </a:extLst>
          </a:blip>
          <a:srcRect l="32915" r="33400"/>
          <a:stretch/>
        </p:blipFill>
        <p:spPr>
          <a:xfrm>
            <a:off x="10024078" y="2772266"/>
            <a:ext cx="1946334" cy="1888001"/>
          </a:xfrm>
          <a:prstGeom prst="rect">
            <a:avLst/>
          </a:prstGeom>
        </p:spPr>
      </p:pic>
    </p:spTree>
    <p:extLst>
      <p:ext uri="{BB962C8B-B14F-4D97-AF65-F5344CB8AC3E}">
        <p14:creationId xmlns:p14="http://schemas.microsoft.com/office/powerpoint/2010/main" val="1537203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14482388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026463" y="1236476"/>
            <a:ext cx="6820089" cy="5540244"/>
          </a:xfrm>
        </p:spPr>
        <p:txBody>
          <a:bodyPr vert="horz" lIns="91440" tIns="45720" rIns="91440" bIns="45720" rtlCol="0" anchor="t">
            <a:noAutofit/>
          </a:bodyPr>
          <a:lstStyle/>
          <a:p>
            <a:pPr marL="0" indent="0">
              <a:spcBef>
                <a:spcPts val="0"/>
              </a:spcBef>
              <a:buNone/>
            </a:pPr>
            <a:r>
              <a:rPr lang="en-ZA" sz="1400" b="1">
                <a:solidFill>
                  <a:schemeClr val="tx1"/>
                </a:solidFill>
              </a:rPr>
              <a:t>Interpretation and Key Insights from Decision Tree Regression Analysis:</a:t>
            </a:r>
          </a:p>
          <a:p>
            <a:pPr marL="0" indent="0">
              <a:spcBef>
                <a:spcPts val="0"/>
              </a:spcBef>
              <a:buNone/>
            </a:pPr>
            <a:endParaRPr lang="en-ZA" sz="1400">
              <a:solidFill>
                <a:schemeClr val="tx1"/>
              </a:solidFill>
            </a:endParaRPr>
          </a:p>
          <a:p>
            <a:pPr marL="0" indent="-228600">
              <a:spcBef>
                <a:spcPts val="0"/>
              </a:spcBef>
            </a:pPr>
            <a:r>
              <a:rPr lang="en-ZA" sz="1400" b="1">
                <a:solidFill>
                  <a:schemeClr val="tx1"/>
                </a:solidFill>
              </a:rPr>
              <a:t>Model Fit and Residuals</a:t>
            </a:r>
          </a:p>
          <a:p>
            <a:pPr marL="663575" lvl="1" indent="-263525">
              <a:spcBef>
                <a:spcPts val="0"/>
              </a:spcBef>
            </a:pPr>
            <a:r>
              <a:rPr lang="en-ZA" sz="1400">
                <a:solidFill>
                  <a:schemeClr val="tx1"/>
                </a:solidFill>
              </a:rPr>
              <a:t>Observed Values: These are the actual CO2 emissions recorded in the dataset.</a:t>
            </a:r>
          </a:p>
          <a:p>
            <a:pPr marL="663575" lvl="1" indent="-263525">
              <a:spcBef>
                <a:spcPts val="0"/>
              </a:spcBef>
            </a:pPr>
            <a:r>
              <a:rPr lang="en-ZA" sz="1400">
                <a:solidFill>
                  <a:schemeClr val="tx1"/>
                </a:solidFill>
              </a:rPr>
              <a:t>Predicted Values: These are the values predicted by the Decision Tree Regression model based on the year.</a:t>
            </a:r>
          </a:p>
          <a:p>
            <a:pPr marL="663575" lvl="1" indent="-263525">
              <a:spcBef>
                <a:spcPts val="0"/>
              </a:spcBef>
            </a:pPr>
            <a:r>
              <a:rPr lang="en-ZA" sz="1400">
                <a:solidFill>
                  <a:schemeClr val="tx1"/>
                </a:solidFill>
              </a:rPr>
              <a:t>Residuals: The differences between the observed values and the predicted values. In this case, the residuals are zero for the first few years, indicating that the model perfectly predicted the values for those years.</a:t>
            </a:r>
          </a:p>
          <a:p>
            <a:pPr marL="400050" lvl="1" indent="0">
              <a:spcBef>
                <a:spcPts val="0"/>
              </a:spcBef>
              <a:buNone/>
            </a:pPr>
            <a:endParaRPr lang="en-ZA" sz="1400">
              <a:solidFill>
                <a:schemeClr val="tx1"/>
              </a:solidFill>
            </a:endParaRPr>
          </a:p>
          <a:p>
            <a:pPr marL="57150" indent="-285750">
              <a:spcBef>
                <a:spcPts val="0"/>
              </a:spcBef>
            </a:pPr>
            <a:r>
              <a:rPr lang="en-ZA" sz="1400" b="1">
                <a:solidFill>
                  <a:schemeClr val="tx1"/>
                </a:solidFill>
              </a:rPr>
              <a:t>Residual Plot Analysis</a:t>
            </a:r>
          </a:p>
          <a:p>
            <a:pPr marL="400050" indent="-285750">
              <a:spcBef>
                <a:spcPts val="0"/>
              </a:spcBef>
            </a:pPr>
            <a:r>
              <a:rPr lang="en-ZA" sz="1400">
                <a:solidFill>
                  <a:schemeClr val="tx1"/>
                </a:solidFill>
              </a:rPr>
              <a:t>The residual plot shows the residuals (errors) on the y-axis and the predicted values on the x-axis.</a:t>
            </a:r>
          </a:p>
          <a:p>
            <a:pPr marL="400050" indent="-285750">
              <a:spcBef>
                <a:spcPts val="0"/>
              </a:spcBef>
            </a:pPr>
            <a:r>
              <a:rPr lang="en-ZA" sz="1400">
                <a:solidFill>
                  <a:schemeClr val="tx1"/>
                </a:solidFill>
              </a:rPr>
              <a:t>Horizontal Line at Zero: The red dashed line at zero represents where the residuals would be if the model's predictions were perfect.</a:t>
            </a:r>
          </a:p>
          <a:p>
            <a:pPr marL="400050" indent="-285750">
              <a:spcBef>
                <a:spcPts val="0"/>
              </a:spcBef>
            </a:pPr>
            <a:r>
              <a:rPr lang="en-ZA" sz="1400">
                <a:solidFill>
                  <a:schemeClr val="tx1"/>
                </a:solidFill>
              </a:rPr>
              <a:t>Scatter of Residuals: The points scattered around the horizontal line indicate the differences between the observed and predicted values. Ideally, these points should be randomly distributed around the zero line, indicating no systematic error in the model.</a:t>
            </a:r>
          </a:p>
          <a:p>
            <a:pPr marL="0" indent="-285750">
              <a:spcBef>
                <a:spcPts val="0"/>
              </a:spcBef>
            </a:pPr>
            <a:endParaRPr lang="en-ZA" sz="1400">
              <a:solidFill>
                <a:schemeClr val="tx1"/>
              </a:solidFill>
            </a:endParaRPr>
          </a:p>
        </p:txBody>
      </p:sp>
      <p:pic>
        <p:nvPicPr>
          <p:cNvPr id="5" name="Picture 4" descr="A graph of blue dots&#10;&#10;AI-generated content may be incorrect.">
            <a:extLst>
              <a:ext uri="{FF2B5EF4-FFF2-40B4-BE49-F238E27FC236}">
                <a16:creationId xmlns:a16="http://schemas.microsoft.com/office/drawing/2014/main" id="{10EADB74-79E5-D236-A0FE-D55C278CE045}"/>
              </a:ext>
            </a:extLst>
          </p:cNvPr>
          <p:cNvPicPr>
            <a:picLocks noChangeAspect="1"/>
          </p:cNvPicPr>
          <p:nvPr/>
        </p:nvPicPr>
        <p:blipFill>
          <a:blip r:embed="rId6"/>
          <a:stretch>
            <a:fillRect/>
          </a:stretch>
        </p:blipFill>
        <p:spPr>
          <a:xfrm>
            <a:off x="7706235" y="1708401"/>
            <a:ext cx="4485765" cy="3301750"/>
          </a:xfrm>
          <a:prstGeom prst="rect">
            <a:avLst/>
          </a:prstGeom>
        </p:spPr>
      </p:pic>
      <p:sp>
        <p:nvSpPr>
          <p:cNvPr id="6" name="TextBox 5">
            <a:extLst>
              <a:ext uri="{FF2B5EF4-FFF2-40B4-BE49-F238E27FC236}">
                <a16:creationId xmlns:a16="http://schemas.microsoft.com/office/drawing/2014/main" id="{A2720ADD-4576-3C54-A823-04D2655DE677}"/>
              </a:ext>
            </a:extLst>
          </p:cNvPr>
          <p:cNvSpPr txBox="1"/>
          <p:nvPr/>
        </p:nvSpPr>
        <p:spPr>
          <a:xfrm>
            <a:off x="7846552" y="5010151"/>
            <a:ext cx="43454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solidFill>
                  <a:srgbClr val="424242"/>
                </a:solidFill>
                <a:highlight>
                  <a:srgbClr val="FAFAFA"/>
                </a:highlight>
                <a:latin typeface="Segoe Sans"/>
              </a:rPr>
              <a:t>This plot shows the differences between the observed and predicted values</a:t>
            </a:r>
            <a:endParaRPr lang="en-US" sz="1200" b="1" i="1"/>
          </a:p>
        </p:txBody>
      </p:sp>
      <p:sp>
        <p:nvSpPr>
          <p:cNvPr id="10" name="Slide Number Placeholder 9">
            <a:extLst>
              <a:ext uri="{FF2B5EF4-FFF2-40B4-BE49-F238E27FC236}">
                <a16:creationId xmlns:a16="http://schemas.microsoft.com/office/drawing/2014/main" id="{ED2E6EB4-CEAB-C593-FF37-6670D831E55F}"/>
              </a:ext>
            </a:extLst>
          </p:cNvPr>
          <p:cNvSpPr>
            <a:spLocks noGrp="1"/>
          </p:cNvSpPr>
          <p:nvPr>
            <p:ph type="sldNum" sz="quarter" idx="12"/>
          </p:nvPr>
        </p:nvSpPr>
        <p:spPr/>
        <p:txBody>
          <a:bodyPr/>
          <a:lstStyle/>
          <a:p>
            <a:r>
              <a:rPr lang="en-ZA"/>
              <a:t>6.3</a:t>
            </a:r>
          </a:p>
        </p:txBody>
      </p:sp>
      <p:sp>
        <p:nvSpPr>
          <p:cNvPr id="12" name="Title 1">
            <a:extLst>
              <a:ext uri="{FF2B5EF4-FFF2-40B4-BE49-F238E27FC236}">
                <a16:creationId xmlns:a16="http://schemas.microsoft.com/office/drawing/2014/main" id="{557AA70C-0453-88B1-DE37-AD01AE2A356A}"/>
              </a:ext>
            </a:extLst>
          </p:cNvPr>
          <p:cNvSpPr txBox="1">
            <a:spLocks/>
          </p:cNvSpPr>
          <p:nvPr/>
        </p:nvSpPr>
        <p:spPr>
          <a:xfrm>
            <a:off x="1553818" y="671204"/>
            <a:ext cx="9276107" cy="6465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sz="2800" b="1"/>
              <a:t>Models Performance : Decision Tree</a:t>
            </a:r>
          </a:p>
        </p:txBody>
      </p:sp>
    </p:spTree>
    <p:extLst>
      <p:ext uri="{BB962C8B-B14F-4D97-AF65-F5344CB8AC3E}">
        <p14:creationId xmlns:p14="http://schemas.microsoft.com/office/powerpoint/2010/main" val="139700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026463" y="1236476"/>
            <a:ext cx="6820089" cy="5540244"/>
          </a:xfrm>
        </p:spPr>
        <p:txBody>
          <a:bodyPr vert="horz" lIns="91440" tIns="45720" rIns="91440" bIns="45720" rtlCol="0" anchor="t">
            <a:noAutofit/>
          </a:bodyPr>
          <a:lstStyle/>
          <a:p>
            <a:pPr marL="0" indent="-285750">
              <a:spcBef>
                <a:spcPts val="0"/>
              </a:spcBef>
            </a:pPr>
            <a:r>
              <a:rPr lang="en-ZA" sz="1400" b="1">
                <a:solidFill>
                  <a:schemeClr val="tx1"/>
                </a:solidFill>
              </a:rPr>
              <a:t>Key Insights</a:t>
            </a:r>
          </a:p>
          <a:p>
            <a:pPr lvl="1">
              <a:spcBef>
                <a:spcPts val="0"/>
              </a:spcBef>
            </a:pPr>
            <a:r>
              <a:rPr lang="en-ZA" sz="1400">
                <a:solidFill>
                  <a:schemeClr val="tx1"/>
                </a:solidFill>
              </a:rPr>
              <a:t>Perfect Predictions for Initial Years: The model perfectly predicted the CO2 emissions for the initial years (1990-1994), as indicated by the zero residuals.</a:t>
            </a:r>
          </a:p>
          <a:p>
            <a:pPr lvl="1">
              <a:spcBef>
                <a:spcPts val="0"/>
              </a:spcBef>
            </a:pPr>
            <a:r>
              <a:rPr lang="en-ZA" sz="1400">
                <a:solidFill>
                  <a:schemeClr val="tx1"/>
                </a:solidFill>
              </a:rPr>
              <a:t>Model Performance: The Decision Tree Regression model seems to fit the data well for the initial years but may need further evaluation for later years.</a:t>
            </a:r>
          </a:p>
          <a:p>
            <a:pPr lvl="1">
              <a:spcBef>
                <a:spcPts val="0"/>
              </a:spcBef>
            </a:pPr>
            <a:r>
              <a:rPr lang="en-ZA" sz="1400">
                <a:solidFill>
                  <a:schemeClr val="tx1"/>
                </a:solidFill>
              </a:rPr>
              <a:t>Potential Overfitting: Decision Tree models can sometimes overfit the data, capturing noise rather than the underlying trend. This can be checked by evaluating the model on a separate test dataset.</a:t>
            </a:r>
          </a:p>
          <a:p>
            <a:pPr lvl="1">
              <a:spcBef>
                <a:spcPts val="0"/>
              </a:spcBef>
            </a:pPr>
            <a:r>
              <a:rPr lang="en-ZA" sz="1400">
                <a:solidFill>
                  <a:schemeClr val="tx1"/>
                </a:solidFill>
              </a:rPr>
              <a:t>Further Analysis: To improve the model, consider using more sophisticated techniques like Random Forests or Gradient Boosting, which can provide better generalization.</a:t>
            </a:r>
          </a:p>
          <a:p>
            <a:pPr indent="-285750">
              <a:spcBef>
                <a:spcPts val="0"/>
              </a:spcBef>
            </a:pPr>
            <a:endParaRPr lang="en-ZA" sz="1400">
              <a:solidFill>
                <a:schemeClr val="tx1"/>
              </a:solidFill>
            </a:endParaRPr>
          </a:p>
          <a:p>
            <a:pPr marL="0" indent="-285750">
              <a:spcBef>
                <a:spcPts val="0"/>
              </a:spcBef>
            </a:pPr>
            <a:r>
              <a:rPr lang="en-ZA" sz="1400" b="1">
                <a:solidFill>
                  <a:schemeClr val="tx1"/>
                </a:solidFill>
              </a:rPr>
              <a:t>Recommendations</a:t>
            </a:r>
          </a:p>
          <a:p>
            <a:pPr lvl="1">
              <a:spcBef>
                <a:spcPts val="0"/>
              </a:spcBef>
            </a:pPr>
            <a:r>
              <a:rPr lang="en-ZA" sz="1400">
                <a:solidFill>
                  <a:schemeClr val="tx1"/>
                </a:solidFill>
              </a:rPr>
              <a:t>Model Validation: Validate the model using cross-validation techniques to ensure it generalizes well to unseen data.</a:t>
            </a:r>
          </a:p>
          <a:p>
            <a:pPr lvl="1">
              <a:spcBef>
                <a:spcPts val="0"/>
              </a:spcBef>
            </a:pPr>
            <a:r>
              <a:rPr lang="en-ZA" sz="1400">
                <a:solidFill>
                  <a:schemeClr val="tx1"/>
                </a:solidFill>
              </a:rPr>
              <a:t>Feature Engineering: Explore additional features that might influence CO2 emissions, such as economic indicators, population growth, or technological advancements.</a:t>
            </a:r>
          </a:p>
          <a:p>
            <a:pPr lvl="1">
              <a:spcBef>
                <a:spcPts val="0"/>
              </a:spcBef>
            </a:pPr>
            <a:r>
              <a:rPr lang="en-ZA" sz="1400">
                <a:solidFill>
                  <a:schemeClr val="tx1"/>
                </a:solidFill>
              </a:rPr>
              <a:t>Model Comparison: Compare the performance of the Decision Tree model with other regression models to identify the best fit for the data.</a:t>
            </a:r>
          </a:p>
        </p:txBody>
      </p:sp>
      <p:pic>
        <p:nvPicPr>
          <p:cNvPr id="5" name="Picture 4" descr="A graph of blue dots&#10;&#10;AI-generated content may be incorrect.">
            <a:extLst>
              <a:ext uri="{FF2B5EF4-FFF2-40B4-BE49-F238E27FC236}">
                <a16:creationId xmlns:a16="http://schemas.microsoft.com/office/drawing/2014/main" id="{10EADB74-79E5-D236-A0FE-D55C278CE045}"/>
              </a:ext>
            </a:extLst>
          </p:cNvPr>
          <p:cNvPicPr>
            <a:picLocks noChangeAspect="1"/>
          </p:cNvPicPr>
          <p:nvPr/>
        </p:nvPicPr>
        <p:blipFill>
          <a:blip r:embed="rId6"/>
          <a:stretch>
            <a:fillRect/>
          </a:stretch>
        </p:blipFill>
        <p:spPr>
          <a:xfrm>
            <a:off x="7706235" y="1708401"/>
            <a:ext cx="4485765" cy="3301750"/>
          </a:xfrm>
          <a:prstGeom prst="rect">
            <a:avLst/>
          </a:prstGeom>
        </p:spPr>
      </p:pic>
      <p:sp>
        <p:nvSpPr>
          <p:cNvPr id="6" name="TextBox 5">
            <a:extLst>
              <a:ext uri="{FF2B5EF4-FFF2-40B4-BE49-F238E27FC236}">
                <a16:creationId xmlns:a16="http://schemas.microsoft.com/office/drawing/2014/main" id="{A2720ADD-4576-3C54-A823-04D2655DE677}"/>
              </a:ext>
            </a:extLst>
          </p:cNvPr>
          <p:cNvSpPr txBox="1"/>
          <p:nvPr/>
        </p:nvSpPr>
        <p:spPr>
          <a:xfrm>
            <a:off x="7846552" y="5010151"/>
            <a:ext cx="43454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solidFill>
                  <a:srgbClr val="424242"/>
                </a:solidFill>
                <a:highlight>
                  <a:srgbClr val="FAFAFA"/>
                </a:highlight>
                <a:latin typeface="Segoe Sans"/>
              </a:rPr>
              <a:t>This plot shows the differences between the observed and predicted values</a:t>
            </a:r>
            <a:endParaRPr lang="en-US" sz="1200" b="1" i="1"/>
          </a:p>
        </p:txBody>
      </p:sp>
      <p:sp>
        <p:nvSpPr>
          <p:cNvPr id="10" name="Slide Number Placeholder 9">
            <a:extLst>
              <a:ext uri="{FF2B5EF4-FFF2-40B4-BE49-F238E27FC236}">
                <a16:creationId xmlns:a16="http://schemas.microsoft.com/office/drawing/2014/main" id="{ED2E6EB4-CEAB-C593-FF37-6670D831E55F}"/>
              </a:ext>
            </a:extLst>
          </p:cNvPr>
          <p:cNvSpPr>
            <a:spLocks noGrp="1"/>
          </p:cNvSpPr>
          <p:nvPr>
            <p:ph type="sldNum" sz="quarter" idx="12"/>
          </p:nvPr>
        </p:nvSpPr>
        <p:spPr/>
        <p:txBody>
          <a:bodyPr/>
          <a:lstStyle/>
          <a:p>
            <a:r>
              <a:rPr lang="en-ZA"/>
              <a:t>6.3</a:t>
            </a:r>
          </a:p>
        </p:txBody>
      </p:sp>
      <p:sp>
        <p:nvSpPr>
          <p:cNvPr id="12" name="Title 1">
            <a:extLst>
              <a:ext uri="{FF2B5EF4-FFF2-40B4-BE49-F238E27FC236}">
                <a16:creationId xmlns:a16="http://schemas.microsoft.com/office/drawing/2014/main" id="{557AA70C-0453-88B1-DE37-AD01AE2A356A}"/>
              </a:ext>
            </a:extLst>
          </p:cNvPr>
          <p:cNvSpPr txBox="1">
            <a:spLocks/>
          </p:cNvSpPr>
          <p:nvPr/>
        </p:nvSpPr>
        <p:spPr>
          <a:xfrm>
            <a:off x="1553818" y="671204"/>
            <a:ext cx="9276107" cy="6465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sz="2800" b="1"/>
              <a:t>Models Performance : Decision Tree</a:t>
            </a:r>
          </a:p>
        </p:txBody>
      </p:sp>
    </p:spTree>
    <p:extLst>
      <p:ext uri="{BB962C8B-B14F-4D97-AF65-F5344CB8AC3E}">
        <p14:creationId xmlns:p14="http://schemas.microsoft.com/office/powerpoint/2010/main" val="302206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10381463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553818" y="671204"/>
            <a:ext cx="9628532" cy="646552"/>
          </a:xfrm>
        </p:spPr>
        <p:txBody>
          <a:bodyPr vert="horz">
            <a:normAutofit/>
          </a:bodyPr>
          <a:lstStyle/>
          <a:p>
            <a:r>
              <a:rPr lang="en-ZA" sz="2800" b="1"/>
              <a:t>Models Performance : Lasso Regression </a:t>
            </a:r>
          </a:p>
        </p:txBody>
      </p:sp>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308652" y="1185481"/>
            <a:ext cx="10515600" cy="5672519"/>
          </a:xfrm>
        </p:spPr>
        <p:txBody>
          <a:bodyPr>
            <a:normAutofit/>
          </a:bodyPr>
          <a:lstStyle/>
          <a:p>
            <a:pPr>
              <a:lnSpc>
                <a:spcPct val="150000"/>
              </a:lnSpc>
              <a:spcBef>
                <a:spcPts val="0"/>
              </a:spcBef>
            </a:pPr>
            <a:r>
              <a:rPr lang="en-ZA" sz="1200" b="1"/>
              <a:t>What it does</a:t>
            </a:r>
            <a:r>
              <a:rPr lang="en-ZA" sz="1200"/>
              <a:t>: </a:t>
            </a:r>
          </a:p>
          <a:p>
            <a:pPr lvl="1">
              <a:lnSpc>
                <a:spcPct val="150000"/>
              </a:lnSpc>
              <a:spcBef>
                <a:spcPts val="0"/>
              </a:spcBef>
            </a:pPr>
            <a:r>
              <a:rPr lang="en-ZA" sz="1200"/>
              <a:t>Lasso (Least Absolute Shrinkage and Selection Operator) is a linear regression technique that adds L1 regularization to the loss function.</a:t>
            </a:r>
          </a:p>
          <a:p>
            <a:pPr lvl="1">
              <a:lnSpc>
                <a:spcPct val="150000"/>
              </a:lnSpc>
              <a:spcBef>
                <a:spcPts val="0"/>
              </a:spcBef>
            </a:pPr>
            <a:r>
              <a:rPr lang="en-ZA" sz="1200"/>
              <a:t>It penalizes the absolute values of coefficients, which:</a:t>
            </a:r>
          </a:p>
          <a:p>
            <a:pPr lvl="2">
              <a:lnSpc>
                <a:spcPct val="150000"/>
              </a:lnSpc>
              <a:spcBef>
                <a:spcPts val="0"/>
              </a:spcBef>
            </a:pPr>
            <a:r>
              <a:rPr lang="en-ZA" sz="1200"/>
              <a:t>Helps prevent overfitting.</a:t>
            </a:r>
          </a:p>
          <a:p>
            <a:pPr lvl="2">
              <a:lnSpc>
                <a:spcPct val="150000"/>
              </a:lnSpc>
              <a:spcBef>
                <a:spcPts val="0"/>
              </a:spcBef>
            </a:pPr>
            <a:r>
              <a:rPr lang="en-ZA" sz="1200"/>
              <a:t>Can shrink some coefficients to exactly zero, effectively performing automatic feature selection.</a:t>
            </a:r>
          </a:p>
          <a:p>
            <a:pPr>
              <a:lnSpc>
                <a:spcPct val="150000"/>
              </a:lnSpc>
              <a:spcBef>
                <a:spcPts val="0"/>
              </a:spcBef>
            </a:pPr>
            <a:r>
              <a:rPr lang="en-ZA" sz="1200" b="1"/>
              <a:t>Why use Lasso</a:t>
            </a:r>
            <a:r>
              <a:rPr lang="en-ZA" sz="1200"/>
              <a:t>: </a:t>
            </a:r>
          </a:p>
          <a:p>
            <a:pPr lvl="1">
              <a:lnSpc>
                <a:spcPct val="150000"/>
              </a:lnSpc>
              <a:spcBef>
                <a:spcPts val="0"/>
              </a:spcBef>
            </a:pPr>
            <a:r>
              <a:rPr lang="en-ZA" sz="1200"/>
              <a:t>Ideal when working with many features or high-dimensional data.</a:t>
            </a:r>
          </a:p>
          <a:p>
            <a:pPr lvl="1">
              <a:lnSpc>
                <a:spcPct val="150000"/>
              </a:lnSpc>
              <a:spcBef>
                <a:spcPts val="0"/>
              </a:spcBef>
            </a:pPr>
            <a:r>
              <a:rPr lang="en-ZA" sz="1200"/>
              <a:t>Improves model interpretability by reducing complexity.</a:t>
            </a:r>
          </a:p>
          <a:p>
            <a:pPr lvl="1">
              <a:lnSpc>
                <a:spcPct val="150000"/>
              </a:lnSpc>
              <a:spcBef>
                <a:spcPts val="0"/>
              </a:spcBef>
            </a:pPr>
            <a:r>
              <a:rPr lang="en-ZA" sz="1200"/>
              <a:t>Useful in the presence of multicollinearity (when predictors are highly correlated).</a:t>
            </a:r>
          </a:p>
          <a:p>
            <a:pPr lvl="1">
              <a:lnSpc>
                <a:spcPct val="150000"/>
              </a:lnSpc>
              <a:spcBef>
                <a:spcPts val="0"/>
              </a:spcBef>
            </a:pPr>
            <a:r>
              <a:rPr lang="en-ZA" sz="1200"/>
              <a:t>Helps identify the most influential variables in predicting the target.</a:t>
            </a:r>
          </a:p>
          <a:p>
            <a:pPr>
              <a:lnSpc>
                <a:spcPct val="150000"/>
              </a:lnSpc>
              <a:spcBef>
                <a:spcPts val="0"/>
              </a:spcBef>
            </a:pPr>
            <a:r>
              <a:rPr lang="en-ZA" sz="1200" b="1"/>
              <a:t>Tuning the Alpha Parameter:</a:t>
            </a:r>
          </a:p>
          <a:p>
            <a:pPr lvl="1">
              <a:lnSpc>
                <a:spcPct val="150000"/>
              </a:lnSpc>
              <a:spcBef>
                <a:spcPts val="0"/>
              </a:spcBef>
            </a:pPr>
            <a:r>
              <a:rPr lang="en-ZA" sz="1200"/>
              <a:t>alpha controls the strength of regularization:</a:t>
            </a:r>
          </a:p>
          <a:p>
            <a:pPr lvl="1">
              <a:lnSpc>
                <a:spcPct val="150000"/>
              </a:lnSpc>
              <a:spcBef>
                <a:spcPts val="0"/>
              </a:spcBef>
            </a:pPr>
            <a:r>
              <a:rPr lang="en-ZA" sz="1200"/>
              <a:t>Higher alpha → stronger penalty → more coefficients shrink to zero.</a:t>
            </a:r>
          </a:p>
          <a:p>
            <a:pPr lvl="1">
              <a:lnSpc>
                <a:spcPct val="150000"/>
              </a:lnSpc>
              <a:spcBef>
                <a:spcPts val="0"/>
              </a:spcBef>
            </a:pPr>
            <a:r>
              <a:rPr lang="en-ZA" sz="1200"/>
              <a:t>Lower alpha → less penalty → model behaves more like standard linear regression.</a:t>
            </a:r>
          </a:p>
          <a:p>
            <a:pPr lvl="1">
              <a:lnSpc>
                <a:spcPct val="150000"/>
              </a:lnSpc>
              <a:spcBef>
                <a:spcPts val="0"/>
              </a:spcBef>
            </a:pPr>
            <a:r>
              <a:rPr lang="en-ZA" sz="1200"/>
              <a:t>Use cross-validation (e.g., </a:t>
            </a:r>
            <a:r>
              <a:rPr lang="en-ZA" sz="1200" err="1"/>
              <a:t>LassoCV</a:t>
            </a:r>
            <a:r>
              <a:rPr lang="en-ZA" sz="1200"/>
              <a:t>) to find the optimal alpha that balances bias and variance.</a:t>
            </a:r>
          </a:p>
          <a:p>
            <a:pPr marL="0" indent="0">
              <a:lnSpc>
                <a:spcPct val="150000"/>
              </a:lnSpc>
              <a:spcBef>
                <a:spcPts val="0"/>
              </a:spcBef>
              <a:buNone/>
            </a:pPr>
            <a:r>
              <a:rPr lang="en-ZA" sz="1200" b="1"/>
              <a:t>Key Takeaway:  Lasso is not just a regression model—it's a powerful tool for simplifying models, improving generalization, and uncovering the most relevant predictors in your dataset.</a:t>
            </a:r>
          </a:p>
        </p:txBody>
      </p:sp>
      <p:sp>
        <p:nvSpPr>
          <p:cNvPr id="17" name="Slide Number Placeholder 16">
            <a:extLst>
              <a:ext uri="{FF2B5EF4-FFF2-40B4-BE49-F238E27FC236}">
                <a16:creationId xmlns:a16="http://schemas.microsoft.com/office/drawing/2014/main" id="{0DF85256-2063-222B-0840-331282247F3C}"/>
              </a:ext>
            </a:extLst>
          </p:cNvPr>
          <p:cNvSpPr>
            <a:spLocks noGrp="1"/>
          </p:cNvSpPr>
          <p:nvPr>
            <p:ph type="sldNum" sz="quarter" idx="12"/>
          </p:nvPr>
        </p:nvSpPr>
        <p:spPr/>
        <p:txBody>
          <a:bodyPr/>
          <a:lstStyle/>
          <a:p>
            <a:r>
              <a:rPr lang="en-ZA"/>
              <a:t>6.4</a:t>
            </a:r>
          </a:p>
        </p:txBody>
      </p:sp>
    </p:spTree>
    <p:extLst>
      <p:ext uri="{BB962C8B-B14F-4D97-AF65-F5344CB8AC3E}">
        <p14:creationId xmlns:p14="http://schemas.microsoft.com/office/powerpoint/2010/main" val="172965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7830945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DB20C1EF-F1B6-B959-5F78-BAF6EA1556DA}"/>
              </a:ext>
            </a:extLst>
          </p:cNvPr>
          <p:cNvSpPr txBox="1"/>
          <p:nvPr/>
        </p:nvSpPr>
        <p:spPr>
          <a:xfrm>
            <a:off x="992223" y="5520196"/>
            <a:ext cx="5103778" cy="738664"/>
          </a:xfrm>
          <a:prstGeom prst="rect">
            <a:avLst/>
          </a:prstGeom>
          <a:noFill/>
        </p:spPr>
        <p:txBody>
          <a:bodyPr wrap="square">
            <a:spAutoFit/>
          </a:bodyPr>
          <a:lstStyle/>
          <a:p>
            <a:r>
              <a:rPr lang="en-ZA" sz="1400" b="1"/>
              <a:t>This bar chart highlights the non-zero coefficients selected by the Lasso model, showing which features most influence total emissions.</a:t>
            </a:r>
          </a:p>
        </p:txBody>
      </p:sp>
      <p:pic>
        <p:nvPicPr>
          <p:cNvPr id="14" name="Picture 13">
            <a:extLst>
              <a:ext uri="{FF2B5EF4-FFF2-40B4-BE49-F238E27FC236}">
                <a16:creationId xmlns:a16="http://schemas.microsoft.com/office/drawing/2014/main" id="{A056CEEB-88F9-3BAF-1C65-A49FE8E58E55}"/>
              </a:ext>
            </a:extLst>
          </p:cNvPr>
          <p:cNvPicPr>
            <a:picLocks noChangeAspect="1"/>
          </p:cNvPicPr>
          <p:nvPr/>
        </p:nvPicPr>
        <p:blipFill>
          <a:blip r:embed="rId5"/>
          <a:stretch>
            <a:fillRect/>
          </a:stretch>
        </p:blipFill>
        <p:spPr>
          <a:xfrm>
            <a:off x="740923" y="1445323"/>
            <a:ext cx="5459743" cy="3845558"/>
          </a:xfrm>
          <a:prstGeom prst="rect">
            <a:avLst/>
          </a:prstGeom>
        </p:spPr>
      </p:pic>
      <p:sp>
        <p:nvSpPr>
          <p:cNvPr id="15" name="TextBox 14">
            <a:extLst>
              <a:ext uri="{FF2B5EF4-FFF2-40B4-BE49-F238E27FC236}">
                <a16:creationId xmlns:a16="http://schemas.microsoft.com/office/drawing/2014/main" id="{80A8F059-3A05-7B99-06B7-2B57F02F33E1}"/>
              </a:ext>
            </a:extLst>
          </p:cNvPr>
          <p:cNvSpPr txBox="1"/>
          <p:nvPr/>
        </p:nvSpPr>
        <p:spPr>
          <a:xfrm>
            <a:off x="6606704" y="2948823"/>
            <a:ext cx="4612532" cy="2759730"/>
          </a:xfrm>
          <a:prstGeom prst="rect">
            <a:avLst/>
          </a:prstGeom>
          <a:noFill/>
        </p:spPr>
        <p:txBody>
          <a:bodyPr wrap="square">
            <a:spAutoFit/>
          </a:bodyPr>
          <a:lstStyle/>
          <a:p>
            <a:r>
              <a:rPr lang="en-ZA" sz="1400" b="1"/>
              <a:t>Insights:</a:t>
            </a:r>
          </a:p>
          <a:p>
            <a:pPr marL="342900" indent="-342900">
              <a:spcBef>
                <a:spcPts val="1000"/>
              </a:spcBef>
              <a:buClr>
                <a:schemeClr val="accent1"/>
              </a:buClr>
              <a:buFont typeface="Wingdings 3" charset="2"/>
              <a:buChar char=""/>
            </a:pPr>
            <a:r>
              <a:rPr lang="en-ZA" sz="1400">
                <a:solidFill>
                  <a:schemeClr val="tx1">
                    <a:lumMod val="75000"/>
                    <a:lumOff val="25000"/>
                  </a:schemeClr>
                </a:solidFill>
              </a:rPr>
              <a:t>Positive coefficients (bars to the right) indicate features that increase total emissions.</a:t>
            </a:r>
          </a:p>
          <a:p>
            <a:pPr marL="342900" indent="-342900">
              <a:spcBef>
                <a:spcPts val="1000"/>
              </a:spcBef>
              <a:buClr>
                <a:schemeClr val="accent1"/>
              </a:buClr>
              <a:buFont typeface="Wingdings 3" charset="2"/>
              <a:buChar char=""/>
            </a:pPr>
            <a:r>
              <a:rPr lang="en-ZA" sz="1400">
                <a:solidFill>
                  <a:schemeClr val="tx1">
                    <a:lumMod val="75000"/>
                    <a:lumOff val="25000"/>
                  </a:schemeClr>
                </a:solidFill>
              </a:rPr>
              <a:t>The longer the bar, the stronger the influence.</a:t>
            </a:r>
          </a:p>
          <a:p>
            <a:pPr marL="342900" indent="-342900">
              <a:spcBef>
                <a:spcPts val="1000"/>
              </a:spcBef>
              <a:buClr>
                <a:schemeClr val="accent1"/>
              </a:buClr>
              <a:buFont typeface="Wingdings 3" charset="2"/>
              <a:buChar char=""/>
            </a:pPr>
            <a:r>
              <a:rPr lang="en-ZA" sz="1400">
                <a:solidFill>
                  <a:schemeClr val="tx1">
                    <a:lumMod val="75000"/>
                    <a:lumOff val="25000"/>
                  </a:schemeClr>
                </a:solidFill>
              </a:rPr>
              <a:t>These features are critical for understanding and managing agricultural emissions.</a:t>
            </a:r>
          </a:p>
          <a:p>
            <a:pPr marL="342900" indent="-342900">
              <a:spcBef>
                <a:spcPts val="1000"/>
              </a:spcBef>
              <a:buClr>
                <a:schemeClr val="accent1"/>
              </a:buClr>
              <a:buFont typeface="Wingdings 3" charset="2"/>
              <a:buChar char=""/>
            </a:pPr>
            <a:r>
              <a:rPr lang="en-ZA" sz="1400" b="0" i="0">
                <a:effectLst/>
              </a:rPr>
              <a:t>These features are the </a:t>
            </a:r>
            <a:r>
              <a:rPr lang="en-ZA" sz="1400" b="1" i="0">
                <a:effectLst/>
              </a:rPr>
              <a:t>most predictive</a:t>
            </a:r>
            <a:r>
              <a:rPr lang="en-ZA" sz="1400" b="0" i="0">
                <a:effectLst/>
              </a:rPr>
              <a:t> of total CO₂ emissions in the dataset. They represent key </a:t>
            </a:r>
            <a:r>
              <a:rPr lang="en-ZA" sz="1400" b="1" i="0">
                <a:effectLst/>
              </a:rPr>
              <a:t>leverage points</a:t>
            </a:r>
            <a:r>
              <a:rPr lang="en-ZA" sz="1400" b="0" i="0">
                <a:effectLst/>
              </a:rPr>
              <a:t> for emission reduction strategies in agriculture and food systems.</a:t>
            </a:r>
            <a:endParaRPr lang="en-ZA" sz="1400">
              <a:solidFill>
                <a:schemeClr val="tx1">
                  <a:lumMod val="75000"/>
                  <a:lumOff val="25000"/>
                </a:schemeClr>
              </a:solidFill>
            </a:endParaRPr>
          </a:p>
        </p:txBody>
      </p:sp>
      <p:sp>
        <p:nvSpPr>
          <p:cNvPr id="19" name="Slide Number Placeholder 18">
            <a:extLst>
              <a:ext uri="{FF2B5EF4-FFF2-40B4-BE49-F238E27FC236}">
                <a16:creationId xmlns:a16="http://schemas.microsoft.com/office/drawing/2014/main" id="{74EB6212-7F35-0926-64F6-7C6D29A9ED59}"/>
              </a:ext>
            </a:extLst>
          </p:cNvPr>
          <p:cNvSpPr>
            <a:spLocks noGrp="1"/>
          </p:cNvSpPr>
          <p:nvPr>
            <p:ph type="sldNum" sz="quarter" idx="12"/>
          </p:nvPr>
        </p:nvSpPr>
        <p:spPr/>
        <p:txBody>
          <a:bodyPr/>
          <a:lstStyle/>
          <a:p>
            <a:r>
              <a:rPr lang="en-ZA"/>
              <a:t>6.4</a:t>
            </a:r>
          </a:p>
        </p:txBody>
      </p:sp>
      <p:sp>
        <p:nvSpPr>
          <p:cNvPr id="24" name="Title 1">
            <a:extLst>
              <a:ext uri="{FF2B5EF4-FFF2-40B4-BE49-F238E27FC236}">
                <a16:creationId xmlns:a16="http://schemas.microsoft.com/office/drawing/2014/main" id="{B3C3EB89-6B03-3085-BC77-A44FBD567F4F}"/>
              </a:ext>
            </a:extLst>
          </p:cNvPr>
          <p:cNvSpPr>
            <a:spLocks noGrp="1"/>
          </p:cNvSpPr>
          <p:nvPr>
            <p:ph type="title"/>
          </p:nvPr>
        </p:nvSpPr>
        <p:spPr>
          <a:xfrm>
            <a:off x="1553818" y="671204"/>
            <a:ext cx="6377609" cy="646552"/>
          </a:xfrm>
        </p:spPr>
        <p:txBody>
          <a:bodyPr vert="horz">
            <a:normAutofit/>
          </a:bodyPr>
          <a:lstStyle/>
          <a:p>
            <a:r>
              <a:rPr lang="en-ZA" sz="2800" b="1"/>
              <a:t>Models Performance : Lasso </a:t>
            </a:r>
          </a:p>
        </p:txBody>
      </p:sp>
      <p:sp>
        <p:nvSpPr>
          <p:cNvPr id="26" name="TextBox 25">
            <a:extLst>
              <a:ext uri="{FF2B5EF4-FFF2-40B4-BE49-F238E27FC236}">
                <a16:creationId xmlns:a16="http://schemas.microsoft.com/office/drawing/2014/main" id="{D9B78E3F-25B7-11EF-9CDB-8713367C59F8}"/>
              </a:ext>
            </a:extLst>
          </p:cNvPr>
          <p:cNvSpPr txBox="1"/>
          <p:nvPr/>
        </p:nvSpPr>
        <p:spPr>
          <a:xfrm>
            <a:off x="6502477" y="1445323"/>
            <a:ext cx="4948600" cy="1426031"/>
          </a:xfrm>
          <a:prstGeom prst="rect">
            <a:avLst/>
          </a:prstGeom>
          <a:noFill/>
        </p:spPr>
        <p:txBody>
          <a:bodyPr wrap="square">
            <a:spAutoFit/>
          </a:bodyPr>
          <a:lstStyle/>
          <a:p>
            <a:r>
              <a:rPr lang="en-ZA" sz="1400" b="1"/>
              <a:t>Model Performance</a:t>
            </a:r>
          </a:p>
          <a:p>
            <a:pPr marL="342900" indent="-342900">
              <a:spcBef>
                <a:spcPts val="1000"/>
              </a:spcBef>
              <a:buClr>
                <a:schemeClr val="accent1"/>
              </a:buClr>
              <a:buFont typeface="Wingdings 3" charset="2"/>
              <a:buChar char=""/>
            </a:pPr>
            <a:r>
              <a:rPr lang="en-ZA" sz="1400">
                <a:solidFill>
                  <a:schemeClr val="tx1">
                    <a:lumMod val="75000"/>
                    <a:lumOff val="25000"/>
                  </a:schemeClr>
                </a:solidFill>
              </a:rPr>
              <a:t>R² Score: 0.9999996 — The model explains nearly all the variance in total emissions.</a:t>
            </a:r>
          </a:p>
          <a:p>
            <a:pPr marL="342900" indent="-342900">
              <a:spcBef>
                <a:spcPts val="1000"/>
              </a:spcBef>
              <a:buClr>
                <a:schemeClr val="accent1"/>
              </a:buClr>
              <a:buFont typeface="Wingdings 3" charset="2"/>
              <a:buChar char=""/>
            </a:pPr>
            <a:r>
              <a:rPr lang="en-ZA" sz="1400">
                <a:solidFill>
                  <a:schemeClr val="tx1">
                    <a:lumMod val="75000"/>
                    <a:lumOff val="25000"/>
                  </a:schemeClr>
                </a:solidFill>
              </a:rPr>
              <a:t>MSE: 25,158 — Very low error, indicating high prediction accuracy.</a:t>
            </a:r>
          </a:p>
        </p:txBody>
      </p:sp>
    </p:spTree>
    <p:extLst>
      <p:ext uri="{BB962C8B-B14F-4D97-AF65-F5344CB8AC3E}">
        <p14:creationId xmlns:p14="http://schemas.microsoft.com/office/powerpoint/2010/main" val="241122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3698257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942561" y="1366194"/>
            <a:ext cx="10650167" cy="583036"/>
          </a:xfrm>
        </p:spPr>
        <p:txBody>
          <a:bodyPr>
            <a:normAutofit/>
          </a:bodyPr>
          <a:lstStyle/>
          <a:p>
            <a:pPr marL="0" indent="0">
              <a:lnSpc>
                <a:spcPct val="120000"/>
              </a:lnSpc>
              <a:buNone/>
            </a:pPr>
            <a:r>
              <a:rPr lang="en-ZA" sz="1400">
                <a:solidFill>
                  <a:schemeClr val="tx1"/>
                </a:solidFill>
              </a:rPr>
              <a:t>Top 5 most influential features from the Lasso Regression model, based on the CO₂ emissions dataset.</a:t>
            </a:r>
          </a:p>
        </p:txBody>
      </p:sp>
      <p:graphicFrame>
        <p:nvGraphicFramePr>
          <p:cNvPr id="5" name="Table 4">
            <a:extLst>
              <a:ext uri="{FF2B5EF4-FFF2-40B4-BE49-F238E27FC236}">
                <a16:creationId xmlns:a16="http://schemas.microsoft.com/office/drawing/2014/main" id="{82487216-20A2-FA92-DD2D-B8FDBE6B04C5}"/>
              </a:ext>
            </a:extLst>
          </p:cNvPr>
          <p:cNvGraphicFramePr>
            <a:graphicFrameLocks noGrp="1"/>
          </p:cNvGraphicFramePr>
          <p:nvPr>
            <p:extLst>
              <p:ext uri="{D42A27DB-BD31-4B8C-83A1-F6EECF244321}">
                <p14:modId xmlns:p14="http://schemas.microsoft.com/office/powerpoint/2010/main" val="3639815476"/>
              </p:ext>
            </p:extLst>
          </p:nvPr>
        </p:nvGraphicFramePr>
        <p:xfrm>
          <a:off x="942561" y="1881919"/>
          <a:ext cx="10717701" cy="3601720"/>
        </p:xfrm>
        <a:graphic>
          <a:graphicData uri="http://schemas.openxmlformats.org/drawingml/2006/table">
            <a:tbl>
              <a:tblPr firstRow="1" bandRow="1">
                <a:tableStyleId>{912C8C85-51F0-491E-9774-3900AFEF0FD7}</a:tableStyleId>
              </a:tblPr>
              <a:tblGrid>
                <a:gridCol w="727393">
                  <a:extLst>
                    <a:ext uri="{9D8B030D-6E8A-4147-A177-3AD203B41FA5}">
                      <a16:colId xmlns:a16="http://schemas.microsoft.com/office/drawing/2014/main" val="3726983615"/>
                    </a:ext>
                  </a:extLst>
                </a:gridCol>
                <a:gridCol w="2762655">
                  <a:extLst>
                    <a:ext uri="{9D8B030D-6E8A-4147-A177-3AD203B41FA5}">
                      <a16:colId xmlns:a16="http://schemas.microsoft.com/office/drawing/2014/main" val="34635919"/>
                    </a:ext>
                  </a:extLst>
                </a:gridCol>
                <a:gridCol w="1293779">
                  <a:extLst>
                    <a:ext uri="{9D8B030D-6E8A-4147-A177-3AD203B41FA5}">
                      <a16:colId xmlns:a16="http://schemas.microsoft.com/office/drawing/2014/main" val="4103087532"/>
                    </a:ext>
                  </a:extLst>
                </a:gridCol>
                <a:gridCol w="5933874">
                  <a:extLst>
                    <a:ext uri="{9D8B030D-6E8A-4147-A177-3AD203B41FA5}">
                      <a16:colId xmlns:a16="http://schemas.microsoft.com/office/drawing/2014/main" val="384082049"/>
                    </a:ext>
                  </a:extLst>
                </a:gridCol>
              </a:tblGrid>
              <a:tr h="370840">
                <a:tc>
                  <a:txBody>
                    <a:bodyPr/>
                    <a:lstStyle/>
                    <a:p>
                      <a:r>
                        <a:rPr lang="en-ZA" sz="1400">
                          <a:solidFill>
                            <a:schemeClr val="tx1"/>
                          </a:solidFill>
                        </a:rPr>
                        <a:t>Rank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a:solidFill>
                            <a:schemeClr val="tx1"/>
                          </a:solidFill>
                        </a:rPr>
                        <a:t>Feature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ZA" sz="1400">
                          <a:solidFill>
                            <a:schemeClr val="tx1"/>
                          </a:solidFill>
                        </a:rPr>
                        <a:t>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a:solidFill>
                            <a:schemeClr val="tx1"/>
                          </a:solidFill>
                        </a:rPr>
                        <a:t>Interpretation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147899144"/>
                  </a:ext>
                </a:extLst>
              </a:tr>
              <a:tr h="370840">
                <a:tc>
                  <a:txBody>
                    <a:bodyPr/>
                    <a:lstStyle/>
                    <a:p>
                      <a:r>
                        <a:rPr lang="en-ZA" sz="14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b="1" kern="1200" err="1">
                          <a:solidFill>
                            <a:schemeClr val="dk1"/>
                          </a:solidFill>
                          <a:effectLst/>
                        </a:rPr>
                        <a:t>manure_applied_to_soils</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ZA" sz="1400" b="0" kern="1200">
                          <a:solidFill>
                            <a:schemeClr val="dk1"/>
                          </a:solidFill>
                          <a:effectLst/>
                        </a:rPr>
                        <a:t>1.364</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a:t>This is the most influential factor. An increase in manure applied to soils is strongly associated with higher total emissions. This likely reflects methane and nitrous oxide emissions from soil microbial activity.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65928788"/>
                  </a:ext>
                </a:extLst>
              </a:tr>
              <a:tr h="370840">
                <a:tc>
                  <a:txBody>
                    <a:bodyPr/>
                    <a:lstStyle/>
                    <a:p>
                      <a:r>
                        <a:rPr lang="en-ZA" sz="14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b="1" kern="1200">
                          <a:solidFill>
                            <a:schemeClr val="dk1"/>
                          </a:solidFill>
                          <a:effectLst/>
                        </a:rPr>
                        <a:t>pesticides_manufacturing</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ZA" sz="1400" b="0" kern="1200">
                          <a:solidFill>
                            <a:schemeClr val="dk1"/>
                          </a:solidFill>
                          <a:effectLst/>
                        </a:rPr>
                        <a:t>1.044</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b="0" kern="1200">
                          <a:solidFill>
                            <a:schemeClr val="dk1"/>
                          </a:solidFill>
                          <a:effectLst/>
                        </a:rPr>
                        <a:t>Emissions from pesticide production contribute significantly to overall emissions, likely due to energy-intensive chemical processes.</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76942949"/>
                  </a:ext>
                </a:extLst>
              </a:tr>
              <a:tr h="370840">
                <a:tc>
                  <a:txBody>
                    <a:bodyPr/>
                    <a:lstStyle/>
                    <a:p>
                      <a:r>
                        <a:rPr lang="en-ZA" sz="140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b="1" kern="1200">
                          <a:solidFill>
                            <a:schemeClr val="dk1"/>
                          </a:solidFill>
                          <a:effectLst/>
                        </a:rPr>
                        <a:t>food_transport</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ZA" sz="1400" b="0" kern="1200">
                          <a:solidFill>
                            <a:schemeClr val="dk1"/>
                          </a:solidFill>
                          <a:effectLst/>
                        </a:rPr>
                        <a:t>1.037</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b="0" kern="1200">
                          <a:solidFill>
                            <a:schemeClr val="dk1"/>
                          </a:solidFill>
                          <a:effectLst/>
                        </a:rPr>
                        <a:t>Transporting food adds to emissions, especially if reliant on fossil fuels. This highlights the carbon footprint of logistics in the food supply chain.</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31126212"/>
                  </a:ext>
                </a:extLst>
              </a:tr>
              <a:tr h="370840">
                <a:tc>
                  <a:txBody>
                    <a:bodyPr/>
                    <a:lstStyle/>
                    <a:p>
                      <a:r>
                        <a:rPr lang="en-ZA" sz="140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b="1" kern="1200">
                          <a:solidFill>
                            <a:schemeClr val="dk1"/>
                          </a:solidFill>
                          <a:effectLst/>
                        </a:rPr>
                        <a:t>food_retail</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ZA" sz="1400" b="0" kern="1200">
                          <a:solidFill>
                            <a:schemeClr val="dk1"/>
                          </a:solidFill>
                          <a:effectLst/>
                        </a:rPr>
                        <a:t>1.025</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b="0" kern="1200">
                          <a:solidFill>
                            <a:schemeClr val="dk1"/>
                          </a:solidFill>
                          <a:effectLst/>
                        </a:rPr>
                        <a:t>Emissions from retail operations (e.g., refrigeration, lighting) are a notable contributor to total emissions.</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89313048"/>
                  </a:ext>
                </a:extLst>
              </a:tr>
              <a:tr h="370840">
                <a:tc>
                  <a:txBody>
                    <a:bodyPr/>
                    <a:lstStyle/>
                    <a:p>
                      <a:r>
                        <a:rPr lang="en-ZA" sz="140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b="1" kern="1200">
                          <a:solidFill>
                            <a:schemeClr val="dk1"/>
                          </a:solidFill>
                          <a:effectLst/>
                        </a:rPr>
                        <a:t>manure_left_on_pasture</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ZA" sz="1400" b="0" kern="1200">
                          <a:solidFill>
                            <a:schemeClr val="dk1"/>
                          </a:solidFill>
                          <a:effectLst/>
                        </a:rPr>
                        <a:t>1.014</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ZA" sz="1400" b="0" kern="1200">
                          <a:solidFill>
                            <a:schemeClr val="dk1"/>
                          </a:solidFill>
                          <a:effectLst/>
                        </a:rPr>
                        <a:t>Like manure application, manure left on pasture contributes to emissions through decomposition and gas release.</a:t>
                      </a:r>
                      <a:endParaRPr lang="en-ZA"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92749802"/>
                  </a:ext>
                </a:extLst>
              </a:tr>
            </a:tbl>
          </a:graphicData>
        </a:graphic>
      </p:graphicFrame>
      <p:sp>
        <p:nvSpPr>
          <p:cNvPr id="8" name="TextBox 7">
            <a:extLst>
              <a:ext uri="{FF2B5EF4-FFF2-40B4-BE49-F238E27FC236}">
                <a16:creationId xmlns:a16="http://schemas.microsoft.com/office/drawing/2014/main" id="{7A256654-FD87-7071-A022-FD41224A23AE}"/>
              </a:ext>
            </a:extLst>
          </p:cNvPr>
          <p:cNvSpPr txBox="1"/>
          <p:nvPr/>
        </p:nvSpPr>
        <p:spPr>
          <a:xfrm>
            <a:off x="942561" y="5909797"/>
            <a:ext cx="10650167" cy="523220"/>
          </a:xfrm>
          <a:prstGeom prst="rect">
            <a:avLst/>
          </a:prstGeom>
          <a:noFill/>
        </p:spPr>
        <p:txBody>
          <a:bodyPr wrap="square">
            <a:spAutoFit/>
          </a:bodyPr>
          <a:lstStyle/>
          <a:p>
            <a:r>
              <a:rPr lang="en-ZA" sz="1400" b="1"/>
              <a:t>This table highlights the features with the strongest predictive power for total emissions, based on their coefficient values</a:t>
            </a:r>
          </a:p>
        </p:txBody>
      </p:sp>
      <p:sp>
        <p:nvSpPr>
          <p:cNvPr id="14" name="Slide Number Placeholder 13">
            <a:extLst>
              <a:ext uri="{FF2B5EF4-FFF2-40B4-BE49-F238E27FC236}">
                <a16:creationId xmlns:a16="http://schemas.microsoft.com/office/drawing/2014/main" id="{CA2DFD25-30D5-E193-64CD-8BDBF5664A11}"/>
              </a:ext>
            </a:extLst>
          </p:cNvPr>
          <p:cNvSpPr>
            <a:spLocks noGrp="1"/>
          </p:cNvSpPr>
          <p:nvPr>
            <p:ph type="sldNum" sz="quarter" idx="12"/>
          </p:nvPr>
        </p:nvSpPr>
        <p:spPr/>
        <p:txBody>
          <a:bodyPr/>
          <a:lstStyle/>
          <a:p>
            <a:r>
              <a:rPr lang="en-ZA"/>
              <a:t>6.4</a:t>
            </a:r>
          </a:p>
        </p:txBody>
      </p:sp>
      <p:sp>
        <p:nvSpPr>
          <p:cNvPr id="18" name="Title 1">
            <a:extLst>
              <a:ext uri="{FF2B5EF4-FFF2-40B4-BE49-F238E27FC236}">
                <a16:creationId xmlns:a16="http://schemas.microsoft.com/office/drawing/2014/main" id="{8939751B-E835-9D95-D5A0-392D326B92C6}"/>
              </a:ext>
            </a:extLst>
          </p:cNvPr>
          <p:cNvSpPr>
            <a:spLocks noGrp="1"/>
          </p:cNvSpPr>
          <p:nvPr>
            <p:ph type="title"/>
          </p:nvPr>
        </p:nvSpPr>
        <p:spPr>
          <a:xfrm>
            <a:off x="1553818" y="671204"/>
            <a:ext cx="6377609" cy="646552"/>
          </a:xfrm>
        </p:spPr>
        <p:txBody>
          <a:bodyPr vert="horz">
            <a:normAutofit/>
          </a:bodyPr>
          <a:lstStyle/>
          <a:p>
            <a:r>
              <a:rPr lang="en-ZA" sz="2800" b="1"/>
              <a:t>Models Performance : Lasso </a:t>
            </a:r>
          </a:p>
        </p:txBody>
      </p:sp>
    </p:spTree>
    <p:extLst>
      <p:ext uri="{BB962C8B-B14F-4D97-AF65-F5344CB8AC3E}">
        <p14:creationId xmlns:p14="http://schemas.microsoft.com/office/powerpoint/2010/main" val="96648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12854479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228576" y="1317756"/>
            <a:ext cx="3394224" cy="408462"/>
          </a:xfrm>
        </p:spPr>
        <p:txBody>
          <a:bodyPr>
            <a:noAutofit/>
          </a:bodyPr>
          <a:lstStyle/>
          <a:p>
            <a:pPr marL="0" indent="0">
              <a:lnSpc>
                <a:spcPct val="120000"/>
              </a:lnSpc>
              <a:buNone/>
            </a:pPr>
            <a:r>
              <a:rPr lang="en-ZA" sz="1400" b="1">
                <a:solidFill>
                  <a:schemeClr val="tx1"/>
                </a:solidFill>
              </a:rPr>
              <a:t>Why Lasso was a good fit ?</a:t>
            </a:r>
          </a:p>
        </p:txBody>
      </p:sp>
      <p:sp>
        <p:nvSpPr>
          <p:cNvPr id="9" name="Rectangle 8">
            <a:extLst>
              <a:ext uri="{FF2B5EF4-FFF2-40B4-BE49-F238E27FC236}">
                <a16:creationId xmlns:a16="http://schemas.microsoft.com/office/drawing/2014/main" id="{D604A7B9-FB18-90DF-F6A9-3D1D92C230EC}"/>
              </a:ext>
            </a:extLst>
          </p:cNvPr>
          <p:cNvSpPr/>
          <p:nvPr/>
        </p:nvSpPr>
        <p:spPr>
          <a:xfrm>
            <a:off x="1228725" y="1809344"/>
            <a:ext cx="2171904" cy="323931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buFont typeface="+mj-lt"/>
              <a:buAutoNum type="arabicPeriod"/>
            </a:pPr>
            <a:r>
              <a:rPr lang="en-ZA" sz="1200" b="1" i="0">
                <a:solidFill>
                  <a:schemeClr val="tx1"/>
                </a:solidFill>
                <a:effectLst/>
              </a:rPr>
              <a:t>High-Dimensional Dataset</a:t>
            </a:r>
            <a:br>
              <a:rPr lang="en-ZA" sz="1200" b="0" i="0">
                <a:solidFill>
                  <a:schemeClr val="tx1"/>
                </a:solidFill>
                <a:effectLst/>
              </a:rPr>
            </a:br>
            <a:endParaRPr lang="en-ZA" sz="1200" b="0" i="0">
              <a:solidFill>
                <a:schemeClr val="tx1"/>
              </a:solidFill>
              <a:effectLst/>
            </a:endParaRPr>
          </a:p>
          <a:p>
            <a:pPr algn="l"/>
            <a:r>
              <a:rPr lang="en-ZA" sz="1200" b="0" i="0">
                <a:solidFill>
                  <a:schemeClr val="tx1"/>
                </a:solidFill>
                <a:effectLst/>
              </a:rPr>
              <a:t>The dataset contains </a:t>
            </a:r>
            <a:r>
              <a:rPr lang="en-ZA" sz="1200" b="1" i="0">
                <a:solidFill>
                  <a:schemeClr val="tx1"/>
                </a:solidFill>
                <a:effectLst/>
              </a:rPr>
              <a:t>many features</a:t>
            </a:r>
            <a:r>
              <a:rPr lang="en-ZA" sz="1200" b="0" i="0">
                <a:solidFill>
                  <a:schemeClr val="tx1"/>
                </a:solidFill>
                <a:effectLst/>
              </a:rPr>
              <a:t> related to agricultural activities, emissions sources, and food systems. Lasso is ideal for this because it:</a:t>
            </a:r>
          </a:p>
          <a:p>
            <a:pPr marL="285750" indent="-285750">
              <a:spcBef>
                <a:spcPts val="1000"/>
              </a:spcBef>
              <a:buClr>
                <a:schemeClr val="accent1"/>
              </a:buClr>
              <a:buFont typeface="Wingdings 3" charset="2"/>
              <a:buChar char=""/>
            </a:pPr>
            <a:r>
              <a:rPr lang="en-ZA" sz="1200">
                <a:solidFill>
                  <a:schemeClr val="tx1"/>
                </a:solidFill>
              </a:rPr>
              <a:t>Handles multicollinearity well.</a:t>
            </a:r>
          </a:p>
          <a:p>
            <a:pPr marL="285750" indent="-285750">
              <a:spcBef>
                <a:spcPts val="1000"/>
              </a:spcBef>
              <a:buClr>
                <a:schemeClr val="accent1"/>
              </a:buClr>
              <a:buFont typeface="Wingdings 3" charset="2"/>
              <a:buChar char=""/>
            </a:pPr>
            <a:r>
              <a:rPr lang="en-ZA" sz="1200">
                <a:solidFill>
                  <a:schemeClr val="tx1"/>
                </a:solidFill>
              </a:rPr>
              <a:t>Automatically selects the most relevant features by shrinking others to zero.</a:t>
            </a:r>
          </a:p>
          <a:p>
            <a:pPr algn="ctr"/>
            <a:endParaRPr lang="en-ZA" sz="1000">
              <a:solidFill>
                <a:schemeClr val="tx1"/>
              </a:solidFill>
            </a:endParaRPr>
          </a:p>
        </p:txBody>
      </p:sp>
      <p:sp>
        <p:nvSpPr>
          <p:cNvPr id="10" name="Rectangle 9">
            <a:extLst>
              <a:ext uri="{FF2B5EF4-FFF2-40B4-BE49-F238E27FC236}">
                <a16:creationId xmlns:a16="http://schemas.microsoft.com/office/drawing/2014/main" id="{02FCBC9D-178B-4BBB-198C-BE730E71A0A4}"/>
              </a:ext>
            </a:extLst>
          </p:cNvPr>
          <p:cNvSpPr/>
          <p:nvPr/>
        </p:nvSpPr>
        <p:spPr>
          <a:xfrm>
            <a:off x="8913374" y="1809345"/>
            <a:ext cx="2281339" cy="323931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r>
              <a:rPr lang="en-ZA" sz="1200" b="1" i="0">
                <a:solidFill>
                  <a:schemeClr val="tx1"/>
                </a:solidFill>
                <a:effectLst/>
              </a:rPr>
              <a:t>4. Interpretability</a:t>
            </a:r>
          </a:p>
          <a:p>
            <a:pPr algn="l"/>
            <a:br>
              <a:rPr lang="en-ZA" sz="1200" b="0" i="0">
                <a:solidFill>
                  <a:schemeClr val="tx1"/>
                </a:solidFill>
                <a:effectLst/>
              </a:rPr>
            </a:br>
            <a:r>
              <a:rPr lang="en-ZA" sz="1200" b="0" i="0">
                <a:solidFill>
                  <a:schemeClr val="tx1"/>
                </a:solidFill>
                <a:effectLst/>
              </a:rPr>
              <a:t>The resulting model is </a:t>
            </a:r>
            <a:r>
              <a:rPr lang="en-ZA" sz="1200" b="1" i="0">
                <a:solidFill>
                  <a:schemeClr val="tx1"/>
                </a:solidFill>
                <a:effectLst/>
              </a:rPr>
              <a:t>sparse and interpretable</a:t>
            </a:r>
            <a:r>
              <a:rPr lang="en-ZA" sz="1200" b="0" i="0">
                <a:solidFill>
                  <a:schemeClr val="tx1"/>
                </a:solidFill>
                <a:effectLst/>
              </a:rPr>
              <a:t>, which is important for:</a:t>
            </a:r>
          </a:p>
          <a:p>
            <a:pPr algn="l"/>
            <a:endParaRPr lang="en-ZA" sz="1200" b="0" i="0">
              <a:solidFill>
                <a:schemeClr val="tx1"/>
              </a:solidFill>
              <a:effectLst/>
            </a:endParaRPr>
          </a:p>
          <a:p>
            <a:pPr marL="285750" indent="-285750">
              <a:spcBef>
                <a:spcPts val="1000"/>
              </a:spcBef>
              <a:buClr>
                <a:schemeClr val="accent1"/>
              </a:buClr>
              <a:buFont typeface="Wingdings 3" charset="2"/>
              <a:buChar char=""/>
            </a:pPr>
            <a:r>
              <a:rPr lang="en-ZA" sz="1200">
                <a:solidFill>
                  <a:schemeClr val="tx1"/>
                </a:solidFill>
              </a:rPr>
              <a:t>Communicating findings to stakeholders.</a:t>
            </a:r>
          </a:p>
          <a:p>
            <a:pPr marL="285750" indent="-285750">
              <a:spcBef>
                <a:spcPts val="1000"/>
              </a:spcBef>
              <a:buClr>
                <a:schemeClr val="accent1"/>
              </a:buClr>
              <a:buFont typeface="Wingdings 3" charset="2"/>
              <a:buChar char=""/>
            </a:pPr>
            <a:r>
              <a:rPr lang="en-ZA" sz="1200">
                <a:solidFill>
                  <a:schemeClr val="tx1"/>
                </a:solidFill>
              </a:rPr>
              <a:t>Designing targeted interventions (e.g., reducing emissions from manure management or transport).</a:t>
            </a:r>
          </a:p>
          <a:p>
            <a:pPr algn="ctr"/>
            <a:endParaRPr lang="en-ZA">
              <a:solidFill>
                <a:schemeClr val="tx1"/>
              </a:solidFill>
            </a:endParaRPr>
          </a:p>
        </p:txBody>
      </p:sp>
      <p:sp>
        <p:nvSpPr>
          <p:cNvPr id="11" name="Rectangle 10">
            <a:extLst>
              <a:ext uri="{FF2B5EF4-FFF2-40B4-BE49-F238E27FC236}">
                <a16:creationId xmlns:a16="http://schemas.microsoft.com/office/drawing/2014/main" id="{7E09C60D-E6D6-A802-A716-B8DFE41F44DA}"/>
              </a:ext>
            </a:extLst>
          </p:cNvPr>
          <p:cNvSpPr/>
          <p:nvPr/>
        </p:nvSpPr>
        <p:spPr>
          <a:xfrm>
            <a:off x="6400597" y="1809345"/>
            <a:ext cx="2208180" cy="323931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l"/>
            <a:r>
              <a:rPr lang="en-ZA" sz="1200" b="1">
                <a:solidFill>
                  <a:schemeClr val="tx1"/>
                </a:solidFill>
              </a:rPr>
              <a:t>3. </a:t>
            </a:r>
            <a:r>
              <a:rPr lang="en-ZA" sz="1200" b="1" i="0">
                <a:solidFill>
                  <a:schemeClr val="tx1"/>
                </a:solidFill>
                <a:effectLst/>
              </a:rPr>
              <a:t>Model Performance</a:t>
            </a:r>
          </a:p>
          <a:p>
            <a:pPr algn="l"/>
            <a:endParaRPr lang="en-ZA" sz="1200" b="0" i="0">
              <a:solidFill>
                <a:schemeClr val="tx1"/>
              </a:solidFill>
              <a:effectLst/>
            </a:endParaRPr>
          </a:p>
          <a:p>
            <a:pPr marL="285750" indent="-285750">
              <a:spcBef>
                <a:spcPts val="1000"/>
              </a:spcBef>
              <a:buClr>
                <a:schemeClr val="accent1"/>
              </a:buClr>
              <a:buFont typeface="Wingdings 3" charset="2"/>
              <a:buChar char=""/>
            </a:pPr>
            <a:r>
              <a:rPr lang="en-ZA" sz="1200">
                <a:solidFill>
                  <a:schemeClr val="tx1"/>
                </a:solidFill>
              </a:rPr>
              <a:t>R² Score ≈ 1.0: The model explains nearly all the variance in total emissions.</a:t>
            </a:r>
          </a:p>
          <a:p>
            <a:pPr marL="285750" indent="-285750">
              <a:spcBef>
                <a:spcPts val="1000"/>
              </a:spcBef>
              <a:buClr>
                <a:schemeClr val="accent1"/>
              </a:buClr>
              <a:buFont typeface="Wingdings 3" charset="2"/>
              <a:buChar char=""/>
            </a:pPr>
            <a:r>
              <a:rPr lang="en-ZA" sz="1200">
                <a:solidFill>
                  <a:schemeClr val="tx1"/>
                </a:solidFill>
              </a:rPr>
              <a:t>Low MSE: Indicates accurate predictions.</a:t>
            </a:r>
          </a:p>
          <a:p>
            <a:pPr marL="285750" indent="-285750">
              <a:spcBef>
                <a:spcPts val="1000"/>
              </a:spcBef>
              <a:buClr>
                <a:schemeClr val="accent1"/>
              </a:buClr>
              <a:buFont typeface="Wingdings 3" charset="2"/>
              <a:buChar char=""/>
            </a:pPr>
            <a:r>
              <a:rPr lang="en-ZA" sz="1200">
                <a:solidFill>
                  <a:schemeClr val="tx1"/>
                </a:solidFill>
              </a:rPr>
              <a:t>This suggests that the selected features are highly predictive and that the model generalizes well.</a:t>
            </a:r>
          </a:p>
          <a:p>
            <a:pPr algn="ctr"/>
            <a:endParaRPr lang="en-ZA">
              <a:solidFill>
                <a:schemeClr val="tx1"/>
              </a:solidFill>
            </a:endParaRPr>
          </a:p>
        </p:txBody>
      </p:sp>
      <p:sp>
        <p:nvSpPr>
          <p:cNvPr id="22" name="Rectangle 21">
            <a:extLst>
              <a:ext uri="{FF2B5EF4-FFF2-40B4-BE49-F238E27FC236}">
                <a16:creationId xmlns:a16="http://schemas.microsoft.com/office/drawing/2014/main" id="{19EB7B22-690E-FF8F-480D-1AE31E2F6953}"/>
              </a:ext>
            </a:extLst>
          </p:cNvPr>
          <p:cNvSpPr/>
          <p:nvPr/>
        </p:nvSpPr>
        <p:spPr>
          <a:xfrm>
            <a:off x="3705226" y="1809344"/>
            <a:ext cx="2390774" cy="3239311"/>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ZA" sz="1200">
                <a:solidFill>
                  <a:schemeClr val="tx1"/>
                </a:solidFill>
              </a:rPr>
              <a:t>2</a:t>
            </a:r>
            <a:r>
              <a:rPr lang="en-ZA" sz="1200" b="1">
                <a:solidFill>
                  <a:schemeClr val="tx1"/>
                </a:solidFill>
              </a:rPr>
              <a:t>. Feature Selection</a:t>
            </a:r>
          </a:p>
          <a:p>
            <a:endParaRPr lang="en-ZA" sz="1200">
              <a:solidFill>
                <a:schemeClr val="tx1"/>
              </a:solidFill>
            </a:endParaRPr>
          </a:p>
          <a:p>
            <a:r>
              <a:rPr lang="en-ZA" sz="1200">
                <a:solidFill>
                  <a:schemeClr val="tx1"/>
                </a:solidFill>
              </a:rPr>
              <a:t>Lasso helped identify the top 5 drivers of total emissions:</a:t>
            </a:r>
          </a:p>
          <a:p>
            <a:endParaRPr lang="en-ZA" sz="1200">
              <a:solidFill>
                <a:schemeClr val="tx1"/>
              </a:solidFill>
            </a:endParaRPr>
          </a:p>
          <a:p>
            <a:pPr marL="285750" indent="-285750">
              <a:buClr>
                <a:schemeClr val="accent1"/>
              </a:buClr>
              <a:buFont typeface="Wingdings 3" charset="2"/>
              <a:buChar char=""/>
            </a:pPr>
            <a:r>
              <a:rPr lang="en-ZA" sz="1200" err="1">
                <a:solidFill>
                  <a:schemeClr val="tx1"/>
                </a:solidFill>
              </a:rPr>
              <a:t>manure_applied_to_soils</a:t>
            </a:r>
            <a:endParaRPr lang="en-ZA" sz="1200">
              <a:solidFill>
                <a:schemeClr val="tx1"/>
              </a:solidFill>
            </a:endParaRPr>
          </a:p>
          <a:p>
            <a:pPr marL="285750" indent="-285750">
              <a:buClr>
                <a:schemeClr val="accent1"/>
              </a:buClr>
              <a:buFont typeface="Wingdings 3" charset="2"/>
              <a:buChar char=""/>
            </a:pPr>
            <a:r>
              <a:rPr lang="en-ZA" sz="1200" err="1">
                <a:solidFill>
                  <a:schemeClr val="tx1"/>
                </a:solidFill>
              </a:rPr>
              <a:t>pesticides_manufacturing</a:t>
            </a:r>
            <a:endParaRPr lang="en-ZA" sz="1200">
              <a:solidFill>
                <a:schemeClr val="tx1"/>
              </a:solidFill>
            </a:endParaRPr>
          </a:p>
          <a:p>
            <a:pPr marL="285750" indent="-285750">
              <a:buClr>
                <a:schemeClr val="accent1"/>
              </a:buClr>
              <a:buFont typeface="Wingdings 3" charset="2"/>
              <a:buChar char=""/>
            </a:pPr>
            <a:r>
              <a:rPr lang="en-ZA" sz="1200" err="1">
                <a:solidFill>
                  <a:schemeClr val="tx1"/>
                </a:solidFill>
              </a:rPr>
              <a:t>food_transport</a:t>
            </a:r>
            <a:endParaRPr lang="en-ZA" sz="1200">
              <a:solidFill>
                <a:schemeClr val="tx1"/>
              </a:solidFill>
            </a:endParaRPr>
          </a:p>
          <a:p>
            <a:pPr marL="285750" indent="-285750">
              <a:buClr>
                <a:schemeClr val="accent1"/>
              </a:buClr>
              <a:buFont typeface="Wingdings 3" charset="2"/>
              <a:buChar char=""/>
            </a:pPr>
            <a:r>
              <a:rPr lang="en-ZA" sz="1200" err="1">
                <a:solidFill>
                  <a:schemeClr val="tx1"/>
                </a:solidFill>
              </a:rPr>
              <a:t>food_retail</a:t>
            </a:r>
            <a:endParaRPr lang="en-ZA" sz="1200">
              <a:solidFill>
                <a:schemeClr val="tx1"/>
              </a:solidFill>
            </a:endParaRPr>
          </a:p>
          <a:p>
            <a:pPr marL="285750" indent="-285750">
              <a:buClr>
                <a:schemeClr val="accent1"/>
              </a:buClr>
              <a:buFont typeface="Wingdings 3" charset="2"/>
              <a:buChar char=""/>
            </a:pPr>
            <a:r>
              <a:rPr lang="en-ZA" sz="1200" err="1">
                <a:solidFill>
                  <a:schemeClr val="tx1"/>
                </a:solidFill>
              </a:rPr>
              <a:t>manure_left_on_pasture</a:t>
            </a:r>
            <a:endParaRPr lang="en-ZA" sz="1200">
              <a:solidFill>
                <a:schemeClr val="tx1"/>
              </a:solidFill>
            </a:endParaRPr>
          </a:p>
          <a:p>
            <a:endParaRPr lang="en-ZA" sz="1200">
              <a:solidFill>
                <a:schemeClr val="tx1"/>
              </a:solidFill>
            </a:endParaRPr>
          </a:p>
          <a:p>
            <a:r>
              <a:rPr lang="en-ZA" sz="1200">
                <a:solidFill>
                  <a:schemeClr val="tx1"/>
                </a:solidFill>
              </a:rPr>
              <a:t>This simplifies interpretation and focuses attention on key emission sources.</a:t>
            </a:r>
          </a:p>
        </p:txBody>
      </p:sp>
      <p:sp>
        <p:nvSpPr>
          <p:cNvPr id="24" name="TextBox 23">
            <a:extLst>
              <a:ext uri="{FF2B5EF4-FFF2-40B4-BE49-F238E27FC236}">
                <a16:creationId xmlns:a16="http://schemas.microsoft.com/office/drawing/2014/main" id="{A97AD684-0A0F-0518-A037-397C9A0CE0C6}"/>
              </a:ext>
            </a:extLst>
          </p:cNvPr>
          <p:cNvSpPr txBox="1"/>
          <p:nvPr/>
        </p:nvSpPr>
        <p:spPr>
          <a:xfrm>
            <a:off x="1228725" y="5381652"/>
            <a:ext cx="9965988" cy="1015663"/>
          </a:xfrm>
          <a:prstGeom prst="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ZA" sz="1200" b="1"/>
              <a:t>Additional:</a:t>
            </a:r>
          </a:p>
          <a:p>
            <a:pPr marL="171450" indent="-171450">
              <a:buFont typeface="Arial" panose="020B0604020202020204" pitchFamily="34" charset="0"/>
              <a:buChar char="•"/>
            </a:pPr>
            <a:r>
              <a:rPr lang="en-ZA" sz="1200"/>
              <a:t>Policy Implications: The top features point to specific intervention areas — such as improving manure handling or reducing transport emissions — that could significantly reduce total emissions.</a:t>
            </a:r>
          </a:p>
          <a:p>
            <a:pPr marL="171450" indent="-171450">
              <a:buFont typeface="Arial" panose="020B0604020202020204" pitchFamily="34" charset="0"/>
              <a:buChar char="•"/>
            </a:pPr>
            <a:r>
              <a:rPr lang="en-ZA" sz="1200"/>
              <a:t>Scalability: The approach can be scaled to other countries or regions using similar datasets.</a:t>
            </a:r>
          </a:p>
          <a:p>
            <a:pPr marL="171450" indent="-171450">
              <a:buFont typeface="Arial" panose="020B0604020202020204" pitchFamily="34" charset="0"/>
              <a:buChar char="•"/>
            </a:pPr>
            <a:r>
              <a:rPr lang="en-ZA" sz="1200"/>
              <a:t>Model Simplicity: Compared to more complex models (e.g., Random Forests), Lasso offers a transparent and explainable solution.</a:t>
            </a:r>
          </a:p>
        </p:txBody>
      </p:sp>
      <p:sp>
        <p:nvSpPr>
          <p:cNvPr id="32" name="Slide Number Placeholder 31">
            <a:extLst>
              <a:ext uri="{FF2B5EF4-FFF2-40B4-BE49-F238E27FC236}">
                <a16:creationId xmlns:a16="http://schemas.microsoft.com/office/drawing/2014/main" id="{8BEC64BB-18A6-2B59-2BE8-F24517D87ABC}"/>
              </a:ext>
            </a:extLst>
          </p:cNvPr>
          <p:cNvSpPr>
            <a:spLocks noGrp="1"/>
          </p:cNvSpPr>
          <p:nvPr>
            <p:ph type="sldNum" sz="quarter" idx="12"/>
          </p:nvPr>
        </p:nvSpPr>
        <p:spPr/>
        <p:txBody>
          <a:bodyPr/>
          <a:lstStyle/>
          <a:p>
            <a:r>
              <a:rPr lang="en-ZA"/>
              <a:t>6.4</a:t>
            </a:r>
          </a:p>
        </p:txBody>
      </p:sp>
      <p:sp>
        <p:nvSpPr>
          <p:cNvPr id="36" name="Title 1">
            <a:extLst>
              <a:ext uri="{FF2B5EF4-FFF2-40B4-BE49-F238E27FC236}">
                <a16:creationId xmlns:a16="http://schemas.microsoft.com/office/drawing/2014/main" id="{0A9A7D73-FF4B-B6C5-92F6-086816AE0B75}"/>
              </a:ext>
            </a:extLst>
          </p:cNvPr>
          <p:cNvSpPr txBox="1">
            <a:spLocks/>
          </p:cNvSpPr>
          <p:nvPr/>
        </p:nvSpPr>
        <p:spPr>
          <a:xfrm>
            <a:off x="1553818" y="671204"/>
            <a:ext cx="6377609" cy="6465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ZA" sz="2800" b="1"/>
              <a:t>Models Performance : Lasso </a:t>
            </a:r>
          </a:p>
        </p:txBody>
      </p:sp>
    </p:spTree>
    <p:extLst>
      <p:ext uri="{BB962C8B-B14F-4D97-AF65-F5344CB8AC3E}">
        <p14:creationId xmlns:p14="http://schemas.microsoft.com/office/powerpoint/2010/main" val="2724459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35502010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553818" y="671204"/>
            <a:ext cx="6377609" cy="646552"/>
          </a:xfrm>
        </p:spPr>
        <p:txBody>
          <a:bodyPr vert="horz">
            <a:normAutofit fontScale="90000"/>
          </a:bodyPr>
          <a:lstStyle/>
          <a:p>
            <a:r>
              <a:rPr lang="en-ZA" sz="2800" b="1">
                <a:solidFill>
                  <a:schemeClr val="tx1"/>
                </a:solidFill>
              </a:rPr>
              <a:t>Models Comparison and Evaluation</a:t>
            </a:r>
          </a:p>
        </p:txBody>
      </p:sp>
      <p:sp>
        <p:nvSpPr>
          <p:cNvPr id="17" name="Slide Number Placeholder 16">
            <a:extLst>
              <a:ext uri="{FF2B5EF4-FFF2-40B4-BE49-F238E27FC236}">
                <a16:creationId xmlns:a16="http://schemas.microsoft.com/office/drawing/2014/main" id="{0DF85256-2063-222B-0840-331282247F3C}"/>
              </a:ext>
            </a:extLst>
          </p:cNvPr>
          <p:cNvSpPr>
            <a:spLocks noGrp="1"/>
          </p:cNvSpPr>
          <p:nvPr>
            <p:ph type="sldNum" sz="quarter" idx="12"/>
          </p:nvPr>
        </p:nvSpPr>
        <p:spPr/>
        <p:txBody>
          <a:bodyPr/>
          <a:lstStyle/>
          <a:p>
            <a:r>
              <a:rPr lang="en-ZA"/>
              <a:t>7</a:t>
            </a:r>
          </a:p>
        </p:txBody>
      </p:sp>
      <p:sp>
        <p:nvSpPr>
          <p:cNvPr id="16" name="TextBox 15">
            <a:extLst>
              <a:ext uri="{FF2B5EF4-FFF2-40B4-BE49-F238E27FC236}">
                <a16:creationId xmlns:a16="http://schemas.microsoft.com/office/drawing/2014/main" id="{43DE1CBA-BD5E-6E38-921C-E22F23DF8A7B}"/>
              </a:ext>
            </a:extLst>
          </p:cNvPr>
          <p:cNvSpPr txBox="1"/>
          <p:nvPr/>
        </p:nvSpPr>
        <p:spPr>
          <a:xfrm>
            <a:off x="1311579" y="1240140"/>
            <a:ext cx="10042221" cy="2203232"/>
          </a:xfrm>
          <a:prstGeom prst="rect">
            <a:avLst/>
          </a:prstGeom>
          <a:noFill/>
        </p:spPr>
        <p:txBody>
          <a:bodyPr wrap="square">
            <a:spAutoFit/>
          </a:bodyPr>
          <a:lstStyle/>
          <a:p>
            <a:pPr marL="285750" indent="-285750">
              <a:lnSpc>
                <a:spcPct val="110000"/>
              </a:lnSpc>
              <a:spcBef>
                <a:spcPts val="1000"/>
              </a:spcBef>
              <a:buClr>
                <a:schemeClr val="accent1"/>
              </a:buClr>
              <a:buFont typeface="Wingdings 3" charset="2"/>
              <a:buChar char=""/>
            </a:pPr>
            <a:r>
              <a:rPr lang="en-ZA" i="0">
                <a:effectLst/>
                <a:latin typeface="Segoe Sans"/>
              </a:rPr>
              <a:t> </a:t>
            </a:r>
            <a:r>
              <a:rPr lang="en-ZA" sz="1400" b="1"/>
              <a:t>Evaluation Metrics Used</a:t>
            </a:r>
          </a:p>
          <a:p>
            <a:pPr marL="742950" lvl="1" indent="-285750">
              <a:lnSpc>
                <a:spcPct val="110000"/>
              </a:lnSpc>
              <a:spcBef>
                <a:spcPts val="1000"/>
              </a:spcBef>
              <a:buClr>
                <a:schemeClr val="accent1"/>
              </a:buClr>
              <a:buFont typeface="Wingdings 3" charset="2"/>
              <a:buChar char=""/>
            </a:pPr>
            <a:r>
              <a:rPr lang="en-ZA" sz="1400"/>
              <a:t>R² Score: Measures how well the model explains variance in the target variable.</a:t>
            </a:r>
          </a:p>
          <a:p>
            <a:pPr marL="742950" lvl="1" indent="-285750">
              <a:lnSpc>
                <a:spcPct val="110000"/>
              </a:lnSpc>
              <a:spcBef>
                <a:spcPts val="1000"/>
              </a:spcBef>
              <a:buClr>
                <a:schemeClr val="accent1"/>
              </a:buClr>
              <a:buFont typeface="Wingdings 3" charset="2"/>
              <a:buChar char=""/>
            </a:pPr>
            <a:r>
              <a:rPr lang="en-ZA" sz="1400"/>
              <a:t>MSE / RMSE: Indicates average prediction error.</a:t>
            </a:r>
          </a:p>
          <a:p>
            <a:pPr marL="742950" lvl="1" indent="-285750">
              <a:lnSpc>
                <a:spcPct val="110000"/>
              </a:lnSpc>
              <a:spcBef>
                <a:spcPts val="1000"/>
              </a:spcBef>
              <a:buClr>
                <a:schemeClr val="accent1"/>
              </a:buClr>
              <a:buFont typeface="Wingdings 3" charset="2"/>
              <a:buChar char=""/>
            </a:pPr>
            <a:r>
              <a:rPr lang="en-ZA" sz="1400"/>
              <a:t>Residual Analysis: Assesses model fit and potential overfitting.</a:t>
            </a:r>
          </a:p>
          <a:p>
            <a:pPr marL="742950" lvl="1" indent="-285750">
              <a:lnSpc>
                <a:spcPct val="110000"/>
              </a:lnSpc>
              <a:spcBef>
                <a:spcPts val="1000"/>
              </a:spcBef>
              <a:buClr>
                <a:schemeClr val="accent1"/>
              </a:buClr>
              <a:buFont typeface="Wingdings 3" charset="2"/>
              <a:buChar char=""/>
            </a:pPr>
            <a:r>
              <a:rPr lang="en-ZA" sz="1400"/>
              <a:t>Feature Interpretability: Evaluates how well the model highlights key predictors.</a:t>
            </a:r>
          </a:p>
          <a:p>
            <a:pPr marL="285750" indent="-285750">
              <a:lnSpc>
                <a:spcPct val="110000"/>
              </a:lnSpc>
              <a:spcBef>
                <a:spcPts val="1000"/>
              </a:spcBef>
              <a:buClr>
                <a:schemeClr val="accent1"/>
              </a:buClr>
              <a:buFont typeface="Wingdings 3" charset="2"/>
              <a:buChar char=""/>
            </a:pPr>
            <a:r>
              <a:rPr lang="en-ZA" sz="1400" b="1"/>
              <a:t>Model Performance and Summary</a:t>
            </a:r>
          </a:p>
        </p:txBody>
      </p:sp>
      <p:graphicFrame>
        <p:nvGraphicFramePr>
          <p:cNvPr id="22" name="Table 21">
            <a:extLst>
              <a:ext uri="{FF2B5EF4-FFF2-40B4-BE49-F238E27FC236}">
                <a16:creationId xmlns:a16="http://schemas.microsoft.com/office/drawing/2014/main" id="{CC7F5F6E-B476-FE49-E413-B039A5BD0946}"/>
              </a:ext>
            </a:extLst>
          </p:cNvPr>
          <p:cNvGraphicFramePr>
            <a:graphicFrameLocks noGrp="1"/>
          </p:cNvGraphicFramePr>
          <p:nvPr>
            <p:extLst>
              <p:ext uri="{D42A27DB-BD31-4B8C-83A1-F6EECF244321}">
                <p14:modId xmlns:p14="http://schemas.microsoft.com/office/powerpoint/2010/main" val="4086755009"/>
              </p:ext>
            </p:extLst>
          </p:nvPr>
        </p:nvGraphicFramePr>
        <p:xfrm>
          <a:off x="325120" y="3530605"/>
          <a:ext cx="11541760" cy="3144275"/>
        </p:xfrm>
        <a:graphic>
          <a:graphicData uri="http://schemas.openxmlformats.org/drawingml/2006/table">
            <a:tbl>
              <a:tblPr/>
              <a:tblGrid>
                <a:gridCol w="1448254">
                  <a:extLst>
                    <a:ext uri="{9D8B030D-6E8A-4147-A177-3AD203B41FA5}">
                      <a16:colId xmlns:a16="http://schemas.microsoft.com/office/drawing/2014/main" val="584833780"/>
                    </a:ext>
                  </a:extLst>
                </a:gridCol>
                <a:gridCol w="1142558">
                  <a:extLst>
                    <a:ext uri="{9D8B030D-6E8A-4147-A177-3AD203B41FA5}">
                      <a16:colId xmlns:a16="http://schemas.microsoft.com/office/drawing/2014/main" val="2228578504"/>
                    </a:ext>
                  </a:extLst>
                </a:gridCol>
                <a:gridCol w="981783">
                  <a:extLst>
                    <a:ext uri="{9D8B030D-6E8A-4147-A177-3AD203B41FA5}">
                      <a16:colId xmlns:a16="http://schemas.microsoft.com/office/drawing/2014/main" val="3465011868"/>
                    </a:ext>
                  </a:extLst>
                </a:gridCol>
                <a:gridCol w="2304535">
                  <a:extLst>
                    <a:ext uri="{9D8B030D-6E8A-4147-A177-3AD203B41FA5}">
                      <a16:colId xmlns:a16="http://schemas.microsoft.com/office/drawing/2014/main" val="569346156"/>
                    </a:ext>
                  </a:extLst>
                </a:gridCol>
                <a:gridCol w="2352379">
                  <a:extLst>
                    <a:ext uri="{9D8B030D-6E8A-4147-A177-3AD203B41FA5}">
                      <a16:colId xmlns:a16="http://schemas.microsoft.com/office/drawing/2014/main" val="3494820492"/>
                    </a:ext>
                  </a:extLst>
                </a:gridCol>
                <a:gridCol w="3312251">
                  <a:extLst>
                    <a:ext uri="{9D8B030D-6E8A-4147-A177-3AD203B41FA5}">
                      <a16:colId xmlns:a16="http://schemas.microsoft.com/office/drawing/2014/main" val="206841539"/>
                    </a:ext>
                  </a:extLst>
                </a:gridCol>
              </a:tblGrid>
              <a:tr h="138799">
                <a:tc>
                  <a:txBody>
                    <a:bodyPr/>
                    <a:lstStyle/>
                    <a:p>
                      <a:pPr algn="l" fontAlgn="t"/>
                      <a:r>
                        <a:rPr lang="en-ZA" sz="1200" b="1">
                          <a:effectLst/>
                          <a:latin typeface="+mn-lt"/>
                        </a:rPr>
                        <a:t>Model</a:t>
                      </a:r>
                    </a:p>
                  </a:txBody>
                  <a:tcPr marL="20544" marR="13696" marT="13696" marB="11984">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5F5F5"/>
                    </a:solidFill>
                  </a:tcPr>
                </a:tc>
                <a:tc>
                  <a:txBody>
                    <a:bodyPr/>
                    <a:lstStyle/>
                    <a:p>
                      <a:pPr algn="ctr" fontAlgn="t"/>
                      <a:r>
                        <a:rPr lang="en-ZA" sz="1200" b="1">
                          <a:effectLst/>
                          <a:latin typeface="+mn-lt"/>
                        </a:rPr>
                        <a:t>RMSE</a:t>
                      </a:r>
                    </a:p>
                  </a:txBody>
                  <a:tcPr marL="20544" marR="13696" marT="13696" marB="11984">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5F5F5"/>
                    </a:solidFill>
                  </a:tcPr>
                </a:tc>
                <a:tc>
                  <a:txBody>
                    <a:bodyPr/>
                    <a:lstStyle/>
                    <a:p>
                      <a:pPr algn="ctr" fontAlgn="t"/>
                      <a:r>
                        <a:rPr lang="en-ZA" sz="1200">
                          <a:effectLst/>
                          <a:latin typeface="+mn-lt"/>
                        </a:rPr>
                        <a:t>R²</a:t>
                      </a:r>
                      <a:endParaRPr lang="en-ZA" sz="1200" b="1">
                        <a:effectLst/>
                        <a:latin typeface="+mn-lt"/>
                      </a:endParaRPr>
                    </a:p>
                  </a:txBody>
                  <a:tcPr marL="20544" marR="13696" marT="13696" marB="11984">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5F5F5"/>
                    </a:solidFill>
                  </a:tcPr>
                </a:tc>
                <a:tc>
                  <a:txBody>
                    <a:bodyPr/>
                    <a:lstStyle/>
                    <a:p>
                      <a:pPr algn="l" fontAlgn="t"/>
                      <a:r>
                        <a:rPr lang="en-ZA" sz="1200" b="1">
                          <a:effectLst/>
                          <a:latin typeface="+mn-lt"/>
                        </a:rPr>
                        <a:t>Strengths</a:t>
                      </a:r>
                    </a:p>
                  </a:txBody>
                  <a:tcPr marL="20544" marR="13696" marT="13696" marB="11984">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5F5F5"/>
                    </a:solidFill>
                  </a:tcPr>
                </a:tc>
                <a:tc>
                  <a:txBody>
                    <a:bodyPr/>
                    <a:lstStyle/>
                    <a:p>
                      <a:pPr algn="l" fontAlgn="t"/>
                      <a:r>
                        <a:rPr lang="en-ZA" sz="1200" b="1">
                          <a:effectLst/>
                          <a:latin typeface="+mn-lt"/>
                        </a:rPr>
                        <a:t>Weaknesses</a:t>
                      </a:r>
                    </a:p>
                  </a:txBody>
                  <a:tcPr marL="20544" marR="13696" marT="13696" marB="11984">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5F5F5"/>
                    </a:solidFill>
                  </a:tcPr>
                </a:tc>
                <a:tc>
                  <a:txBody>
                    <a:bodyPr/>
                    <a:lstStyle/>
                    <a:p>
                      <a:pPr algn="l" fontAlgn="t"/>
                      <a:r>
                        <a:rPr lang="en-ZA" sz="1200" b="1">
                          <a:effectLst/>
                          <a:latin typeface="+mn-lt"/>
                        </a:rPr>
                        <a:t>Observations</a:t>
                      </a:r>
                    </a:p>
                  </a:txBody>
                  <a:tcPr marL="20544" marR="13696" marT="13696" marB="11984">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5F5F5"/>
                    </a:solidFill>
                  </a:tcPr>
                </a:tc>
                <a:extLst>
                  <a:ext uri="{0D108BD9-81ED-4DB2-BD59-A6C34878D82A}">
                    <a16:rowId xmlns:a16="http://schemas.microsoft.com/office/drawing/2014/main" val="4225211793"/>
                  </a:ext>
                </a:extLst>
              </a:tr>
              <a:tr h="616246">
                <a:tc>
                  <a:txBody>
                    <a:bodyPr/>
                    <a:lstStyle/>
                    <a:p>
                      <a:pPr algn="l" fontAlgn="t"/>
                      <a:r>
                        <a:rPr lang="en-ZA" sz="1200">
                          <a:effectLst/>
                          <a:latin typeface="+mn-lt"/>
                        </a:rPr>
                        <a:t>Linear Regression</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ctr" fontAlgn="t"/>
                      <a:r>
                        <a:rPr lang="en-ZA" sz="1200">
                          <a:effectLst/>
                          <a:latin typeface="+mn-lt"/>
                        </a:rPr>
                        <a:t>RMSE: 27.15</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ctr" fontAlgn="t"/>
                      <a:r>
                        <a:rPr lang="en-ZA" sz="1200">
                          <a:effectLst/>
                          <a:latin typeface="+mn-lt"/>
                        </a:rPr>
                        <a:t>R²: 0.62</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High accuracy</a:t>
                      </a:r>
                      <a:br>
                        <a:rPr lang="en-ZA" sz="1200">
                          <a:effectLst/>
                          <a:latin typeface="+mn-lt"/>
                        </a:rPr>
                      </a:br>
                      <a:r>
                        <a:rPr lang="en-ZA" sz="1200">
                          <a:effectLst/>
                          <a:latin typeface="+mn-lt"/>
                        </a:rPr>
                        <a:t>- Easy to interpret coefficients</a:t>
                      </a:r>
                      <a:br>
                        <a:rPr lang="en-ZA" sz="1200">
                          <a:effectLst/>
                          <a:latin typeface="+mn-lt"/>
                        </a:rPr>
                      </a:br>
                      <a:r>
                        <a:rPr lang="en-ZA" sz="1200">
                          <a:effectLst/>
                          <a:latin typeface="+mn-lt"/>
                        </a:rPr>
                        <a:t>- Good baseline model</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Slightly less accurate than Lasso</a:t>
                      </a:r>
                      <a:br>
                        <a:rPr lang="en-ZA" sz="1200">
                          <a:effectLst/>
                          <a:latin typeface="+mn-lt"/>
                        </a:rPr>
                      </a:br>
                      <a:r>
                        <a:rPr lang="en-ZA" sz="1200">
                          <a:effectLst/>
                          <a:latin typeface="+mn-lt"/>
                        </a:rPr>
                        <a:t>- Sensitive to multicollinearity</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Linear Regression provides a good balance between simplicity and performance.</a:t>
                      </a:r>
                      <a:br>
                        <a:rPr lang="en-ZA" sz="1200">
                          <a:effectLst/>
                          <a:latin typeface="+mn-lt"/>
                        </a:rPr>
                      </a:br>
                      <a:r>
                        <a:rPr lang="en-ZA" sz="1200">
                          <a:effectLst/>
                          <a:latin typeface="+mn-lt"/>
                        </a:rPr>
                        <a:t>- Suitable for initial analysis of data trends.</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extLst>
                  <a:ext uri="{0D108BD9-81ED-4DB2-BD59-A6C34878D82A}">
                    <a16:rowId xmlns:a16="http://schemas.microsoft.com/office/drawing/2014/main" val="2192288031"/>
                  </a:ext>
                </a:extLst>
              </a:tr>
              <a:tr h="446418">
                <a:tc>
                  <a:txBody>
                    <a:bodyPr/>
                    <a:lstStyle/>
                    <a:p>
                      <a:pPr algn="l" fontAlgn="t"/>
                      <a:r>
                        <a:rPr lang="en-ZA" sz="1200">
                          <a:effectLst/>
                          <a:latin typeface="+mn-lt"/>
                        </a:rPr>
                        <a:t>Decision Tree</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ctr" fontAlgn="t"/>
                      <a:r>
                        <a:rPr lang="en-ZA" sz="1200">
                          <a:effectLst/>
                          <a:latin typeface="+mn-lt"/>
                        </a:rPr>
                        <a:t>Residuals: NA</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ctr" fontAlgn="t"/>
                      <a:r>
                        <a:rPr lang="en-ZA" sz="1200">
                          <a:effectLst/>
                          <a:latin typeface="+mn-lt"/>
                        </a:rPr>
                        <a:t>-</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Perfect fit for early years</a:t>
                      </a:r>
                      <a:br>
                        <a:rPr lang="en-ZA" sz="1200">
                          <a:effectLst/>
                          <a:latin typeface="+mn-lt"/>
                        </a:rPr>
                      </a:br>
                      <a:r>
                        <a:rPr lang="en-ZA" sz="1200">
                          <a:effectLst/>
                          <a:latin typeface="+mn-lt"/>
                        </a:rPr>
                        <a:t>- Easy to visualize and interpret</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Overfits early data</a:t>
                      </a:r>
                      <a:br>
                        <a:rPr lang="en-ZA" sz="1200">
                          <a:effectLst/>
                          <a:latin typeface="+mn-lt"/>
                        </a:rPr>
                      </a:br>
                      <a:r>
                        <a:rPr lang="en-ZA" sz="1200">
                          <a:effectLst/>
                          <a:latin typeface="+mn-lt"/>
                        </a:rPr>
                        <a:t>- Poor generalization without pruning</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Decision Tree provides good predictions in the short term but may struggle with accuracy in later years.</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extLst>
                  <a:ext uri="{0D108BD9-81ED-4DB2-BD59-A6C34878D82A}">
                    <a16:rowId xmlns:a16="http://schemas.microsoft.com/office/drawing/2014/main" val="3682955200"/>
                  </a:ext>
                </a:extLst>
              </a:tr>
              <a:tr h="806781">
                <a:tc>
                  <a:txBody>
                    <a:bodyPr/>
                    <a:lstStyle/>
                    <a:p>
                      <a:pPr algn="l" fontAlgn="t"/>
                      <a:r>
                        <a:rPr lang="en-ZA" sz="1200">
                          <a:effectLst/>
                          <a:latin typeface="+mn-lt"/>
                        </a:rPr>
                        <a:t>Random Forest</a:t>
                      </a:r>
                    </a:p>
                  </a:txBody>
                  <a:tcPr marL="20544" marR="13696" marT="13696" marB="10272"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ctr" fontAlgn="t"/>
                      <a:r>
                        <a:rPr lang="en-ZA" sz="1200">
                          <a:effectLst/>
                          <a:latin typeface="+mn-lt"/>
                        </a:rPr>
                        <a:t>RMSE: 0.333</a:t>
                      </a:r>
                    </a:p>
                  </a:txBody>
                  <a:tcPr marL="20544" marR="13696" marT="13696" marB="10272"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ctr" fontAlgn="t"/>
                      <a:r>
                        <a:rPr lang="en-ZA" sz="1200">
                          <a:effectLst/>
                          <a:latin typeface="+mn-lt"/>
                        </a:rPr>
                        <a:t>R²: 0.638</a:t>
                      </a:r>
                    </a:p>
                  </a:txBody>
                  <a:tcPr marL="20544" marR="13696" marT="13696" marB="10272"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Captures non-linear relationships</a:t>
                      </a:r>
                      <a:br>
                        <a:rPr lang="en-ZA" sz="1200">
                          <a:effectLst/>
                          <a:latin typeface="+mn-lt"/>
                        </a:rPr>
                      </a:br>
                      <a:r>
                        <a:rPr lang="en-ZA" sz="1200">
                          <a:effectLst/>
                          <a:latin typeface="+mn-lt"/>
                        </a:rPr>
                        <a:t>- Robust to outliers</a:t>
                      </a:r>
                      <a:br>
                        <a:rPr lang="en-ZA" sz="1200">
                          <a:effectLst/>
                          <a:latin typeface="+mn-lt"/>
                        </a:rPr>
                      </a:br>
                      <a:r>
                        <a:rPr lang="en-ZA" sz="1200">
                          <a:effectLst/>
                          <a:latin typeface="+mn-lt"/>
                        </a:rPr>
                        <a:t>- Improved with tuning</a:t>
                      </a:r>
                    </a:p>
                  </a:txBody>
                  <a:tcPr marL="20544" marR="13696" marT="13696" marB="10272"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Less interpretable</a:t>
                      </a:r>
                      <a:br>
                        <a:rPr lang="en-ZA" sz="1200">
                          <a:effectLst/>
                          <a:latin typeface="+mn-lt"/>
                        </a:rPr>
                      </a:br>
                      <a:r>
                        <a:rPr lang="en-ZA" sz="1200">
                          <a:effectLst/>
                          <a:latin typeface="+mn-lt"/>
                        </a:rPr>
                        <a:t>- May require more data and tuning to optimize</a:t>
                      </a:r>
                    </a:p>
                  </a:txBody>
                  <a:tcPr marL="20544" marR="13696" marT="13696" marB="10272"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Significant improvement over previous version.</a:t>
                      </a:r>
                      <a:br>
                        <a:rPr lang="en-ZA" sz="1200">
                          <a:effectLst/>
                          <a:latin typeface="+mn-lt"/>
                        </a:rPr>
                      </a:br>
                      <a:r>
                        <a:rPr lang="en-ZA" sz="1200">
                          <a:effectLst/>
                          <a:latin typeface="+mn-lt"/>
                        </a:rPr>
                        <a:t>- Now performs competitively with linear models and offers flexibility for complex relationships.</a:t>
                      </a:r>
                    </a:p>
                  </a:txBody>
                  <a:tcPr marL="20544" marR="13696" marT="13696" marB="10272"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extLst>
                  <a:ext uri="{0D108BD9-81ED-4DB2-BD59-A6C34878D82A}">
                    <a16:rowId xmlns:a16="http://schemas.microsoft.com/office/drawing/2014/main" val="1118944843"/>
                  </a:ext>
                </a:extLst>
              </a:tr>
              <a:tr h="806781">
                <a:tc>
                  <a:txBody>
                    <a:bodyPr/>
                    <a:lstStyle/>
                    <a:p>
                      <a:pPr algn="l" fontAlgn="t"/>
                      <a:r>
                        <a:rPr lang="en-ZA" sz="1200">
                          <a:effectLst/>
                          <a:latin typeface="+mn-lt"/>
                        </a:rPr>
                        <a:t>Lasso Regression</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ctr" fontAlgn="t"/>
                      <a:r>
                        <a:rPr lang="en-ZA" sz="1200">
                          <a:effectLst/>
                          <a:latin typeface="+mn-lt"/>
                        </a:rPr>
                        <a:t>RMSE: 25.81</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ctr" fontAlgn="t"/>
                      <a:r>
                        <a:rPr lang="en-ZA" sz="1200">
                          <a:effectLst/>
                          <a:latin typeface="+mn-lt"/>
                        </a:rPr>
                        <a:t>R²: 0.65</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Excellent accuracy</a:t>
                      </a:r>
                      <a:br>
                        <a:rPr lang="en-ZA" sz="1200">
                          <a:effectLst/>
                          <a:latin typeface="+mn-lt"/>
                        </a:rPr>
                      </a:br>
                      <a:r>
                        <a:rPr lang="en-ZA" sz="1200">
                          <a:effectLst/>
                          <a:latin typeface="+mn-lt"/>
                        </a:rPr>
                        <a:t>- Performs feature selection</a:t>
                      </a:r>
                      <a:br>
                        <a:rPr lang="en-ZA" sz="1200">
                          <a:effectLst/>
                          <a:latin typeface="+mn-lt"/>
                        </a:rPr>
                      </a:br>
                      <a:r>
                        <a:rPr lang="en-ZA" sz="1200">
                          <a:effectLst/>
                          <a:latin typeface="+mn-lt"/>
                        </a:rPr>
                        <a:t>- Handles multicollinearity well</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Requires tuning of alpha</a:t>
                      </a:r>
                      <a:br>
                        <a:rPr lang="en-ZA" sz="1200">
                          <a:effectLst/>
                          <a:latin typeface="+mn-lt"/>
                        </a:rPr>
                      </a:br>
                      <a:r>
                        <a:rPr lang="en-ZA" sz="1200">
                          <a:effectLst/>
                          <a:latin typeface="+mn-lt"/>
                        </a:rPr>
                        <a:t>- May underfit if alpha is too high</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tc>
                  <a:txBody>
                    <a:bodyPr/>
                    <a:lstStyle/>
                    <a:p>
                      <a:pPr algn="l" fontAlgn="t"/>
                      <a:r>
                        <a:rPr lang="en-ZA" sz="1200">
                          <a:effectLst/>
                          <a:latin typeface="+mn-lt"/>
                        </a:rPr>
                        <a:t>- Useful for small datasets and models in both accuracy and interpretability.</a:t>
                      </a:r>
                      <a:br>
                        <a:rPr lang="en-ZA" sz="1200">
                          <a:effectLst/>
                          <a:latin typeface="+mn-lt"/>
                        </a:rPr>
                      </a:br>
                      <a:r>
                        <a:rPr lang="en-ZA" sz="1200">
                          <a:effectLst/>
                          <a:latin typeface="+mn-lt"/>
                        </a:rPr>
                        <a:t>- Can be used as a baseline model for comparison with other models.</a:t>
                      </a:r>
                    </a:p>
                  </a:txBody>
                  <a:tcPr marL="20544" marR="13696" marT="13696" marB="11984" anchor="ctr">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AFAFA"/>
                    </a:solidFill>
                  </a:tcPr>
                </a:tc>
                <a:extLst>
                  <a:ext uri="{0D108BD9-81ED-4DB2-BD59-A6C34878D82A}">
                    <a16:rowId xmlns:a16="http://schemas.microsoft.com/office/drawing/2014/main" val="3184153050"/>
                  </a:ext>
                </a:extLst>
              </a:tr>
            </a:tbl>
          </a:graphicData>
        </a:graphic>
      </p:graphicFrame>
    </p:spTree>
    <p:extLst>
      <p:ext uri="{BB962C8B-B14F-4D97-AF65-F5344CB8AC3E}">
        <p14:creationId xmlns:p14="http://schemas.microsoft.com/office/powerpoint/2010/main" val="1460504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4000371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553818" y="671204"/>
            <a:ext cx="6377609" cy="646552"/>
          </a:xfrm>
        </p:spPr>
        <p:txBody>
          <a:bodyPr vert="horz">
            <a:normAutofit/>
          </a:bodyPr>
          <a:lstStyle/>
          <a:p>
            <a:r>
              <a:rPr lang="en-ZA" sz="2800" b="1">
                <a:solidFill>
                  <a:schemeClr val="tx1"/>
                </a:solidFill>
              </a:rPr>
              <a:t>Conclusion</a:t>
            </a:r>
          </a:p>
        </p:txBody>
      </p:sp>
      <p:sp>
        <p:nvSpPr>
          <p:cNvPr id="17" name="Slide Number Placeholder 16">
            <a:extLst>
              <a:ext uri="{FF2B5EF4-FFF2-40B4-BE49-F238E27FC236}">
                <a16:creationId xmlns:a16="http://schemas.microsoft.com/office/drawing/2014/main" id="{0DF85256-2063-222B-0840-331282247F3C}"/>
              </a:ext>
            </a:extLst>
          </p:cNvPr>
          <p:cNvSpPr>
            <a:spLocks noGrp="1"/>
          </p:cNvSpPr>
          <p:nvPr>
            <p:ph type="sldNum" sz="quarter" idx="12"/>
          </p:nvPr>
        </p:nvSpPr>
        <p:spPr/>
        <p:txBody>
          <a:bodyPr/>
          <a:lstStyle/>
          <a:p>
            <a:r>
              <a:rPr lang="en-ZA"/>
              <a:t>8</a:t>
            </a:r>
          </a:p>
        </p:txBody>
      </p:sp>
      <p:sp>
        <p:nvSpPr>
          <p:cNvPr id="16" name="TextBox 15">
            <a:extLst>
              <a:ext uri="{FF2B5EF4-FFF2-40B4-BE49-F238E27FC236}">
                <a16:creationId xmlns:a16="http://schemas.microsoft.com/office/drawing/2014/main" id="{43DE1CBA-BD5E-6E38-921C-E22F23DF8A7B}"/>
              </a:ext>
            </a:extLst>
          </p:cNvPr>
          <p:cNvSpPr txBox="1"/>
          <p:nvPr/>
        </p:nvSpPr>
        <p:spPr>
          <a:xfrm>
            <a:off x="1238858" y="1317756"/>
            <a:ext cx="10042221" cy="4969887"/>
          </a:xfrm>
          <a:prstGeom prst="rect">
            <a:avLst/>
          </a:prstGeom>
          <a:noFill/>
        </p:spPr>
        <p:txBody>
          <a:bodyPr wrap="square">
            <a:spAutoFit/>
          </a:bodyPr>
          <a:lstStyle/>
          <a:p>
            <a:pPr indent="-171450">
              <a:lnSpc>
                <a:spcPct val="150000"/>
              </a:lnSpc>
              <a:spcBef>
                <a:spcPts val="1000"/>
              </a:spcBef>
              <a:buClr>
                <a:schemeClr val="accent1"/>
              </a:buClr>
              <a:buFont typeface="Wingdings 3" charset="2"/>
              <a:buChar char=""/>
            </a:pPr>
            <a:r>
              <a:rPr lang="en-ZA" sz="1200"/>
              <a:t>The modelling process effectively identified the most predictive features of agricultural CO₂ emissions using a range of regression techniques. Lasso Regression remained the most accurate and interpretable model, offering strong feature selection capabilities. Linear Regression provided a reliable and transparent baseline. The Random Forest model showed for capturing non-linear relationships when properly optimized. Decision Tree models, while interpretable, showed signs of overfitting and limited generalization.</a:t>
            </a:r>
          </a:p>
          <a:p>
            <a:pPr indent="-171450">
              <a:spcBef>
                <a:spcPts val="1000"/>
              </a:spcBef>
              <a:buClr>
                <a:schemeClr val="accent1"/>
              </a:buClr>
              <a:buFont typeface="Wingdings 3" charset="2"/>
              <a:buChar char=""/>
            </a:pPr>
            <a:r>
              <a:rPr lang="en-ZA" sz="1200" b="1"/>
              <a:t>Key Insights</a:t>
            </a:r>
          </a:p>
          <a:p>
            <a:pPr lvl="1" indent="-171450">
              <a:spcBef>
                <a:spcPts val="1000"/>
              </a:spcBef>
              <a:buClr>
                <a:schemeClr val="accent1"/>
              </a:buClr>
              <a:buFont typeface="Wingdings 3" charset="2"/>
              <a:buChar char=""/>
            </a:pPr>
            <a:r>
              <a:rPr lang="en-ZA" sz="1200"/>
              <a:t>Emissions are driven by a small subset of impactful features, as highlighted by Lasso.</a:t>
            </a:r>
          </a:p>
          <a:p>
            <a:pPr lvl="1" indent="-171450">
              <a:spcBef>
                <a:spcPts val="1000"/>
              </a:spcBef>
              <a:buClr>
                <a:schemeClr val="accent1"/>
              </a:buClr>
              <a:buFont typeface="Wingdings 3" charset="2"/>
              <a:buChar char=""/>
            </a:pPr>
            <a:r>
              <a:rPr lang="en-ZA" sz="1200"/>
              <a:t>Residual and visual analyses revealed patterns, outliers, and model </a:t>
            </a:r>
            <a:r>
              <a:rPr lang="en-ZA" sz="1200" err="1"/>
              <a:t>behavior</a:t>
            </a:r>
            <a:r>
              <a:rPr lang="en-ZA" sz="1200"/>
              <a:t> over time.</a:t>
            </a:r>
          </a:p>
          <a:p>
            <a:pPr lvl="1" indent="-171450">
              <a:spcBef>
                <a:spcPts val="1000"/>
              </a:spcBef>
              <a:buClr>
                <a:schemeClr val="accent1"/>
              </a:buClr>
              <a:buFont typeface="Wingdings 3" charset="2"/>
              <a:buChar char=""/>
            </a:pPr>
            <a:r>
              <a:rPr lang="en-ZA" sz="1200"/>
              <a:t>Model performance varied, reinforcing the importance of tuning, validation, and model selection based on project goals.</a:t>
            </a:r>
          </a:p>
          <a:p>
            <a:pPr indent="-171450">
              <a:spcBef>
                <a:spcPts val="1000"/>
              </a:spcBef>
              <a:buClr>
                <a:schemeClr val="accent1"/>
              </a:buClr>
              <a:buFont typeface="Wingdings 3" charset="2"/>
              <a:buChar char=""/>
            </a:pPr>
            <a:r>
              <a:rPr lang="en-ZA" sz="1200" b="1"/>
              <a:t>Strategic Recommendations</a:t>
            </a:r>
          </a:p>
          <a:p>
            <a:pPr lvl="1" indent="-171450">
              <a:spcBef>
                <a:spcPts val="1000"/>
              </a:spcBef>
              <a:buClr>
                <a:schemeClr val="accent1"/>
              </a:buClr>
              <a:buFont typeface="Wingdings 3" charset="2"/>
              <a:buChar char=""/>
            </a:pPr>
            <a:r>
              <a:rPr lang="en-ZA" sz="1200"/>
              <a:t>Deploy Lasso Regression for predictive </a:t>
            </a:r>
            <a:r>
              <a:rPr lang="en-ZA" sz="1200" err="1"/>
              <a:t>modeling</a:t>
            </a:r>
            <a:r>
              <a:rPr lang="en-ZA" sz="1200"/>
              <a:t> and policy simulations.</a:t>
            </a:r>
          </a:p>
          <a:p>
            <a:pPr lvl="1" indent="-171450">
              <a:spcBef>
                <a:spcPts val="1000"/>
              </a:spcBef>
              <a:buClr>
                <a:schemeClr val="accent1"/>
              </a:buClr>
              <a:buFont typeface="Wingdings 3" charset="2"/>
              <a:buChar char=""/>
            </a:pPr>
            <a:r>
              <a:rPr lang="en-ZA" sz="1200"/>
              <a:t>Use Linear Regression for interpretability and stakeholder engagement.</a:t>
            </a:r>
          </a:p>
          <a:p>
            <a:pPr lvl="1" indent="-171450">
              <a:spcBef>
                <a:spcPts val="1000"/>
              </a:spcBef>
              <a:buClr>
                <a:schemeClr val="accent1"/>
              </a:buClr>
              <a:buFont typeface="Wingdings 3" charset="2"/>
              <a:buChar char=""/>
            </a:pPr>
            <a:r>
              <a:rPr lang="en-ZA" sz="1200"/>
              <a:t>Consider Random Forest as a flexible, non-linear model—especially with further tuning and feature engineering.</a:t>
            </a:r>
          </a:p>
          <a:p>
            <a:pPr lvl="1" indent="-171450">
              <a:spcBef>
                <a:spcPts val="1000"/>
              </a:spcBef>
              <a:buClr>
                <a:schemeClr val="accent1"/>
              </a:buClr>
              <a:buFont typeface="Wingdings 3" charset="2"/>
              <a:buChar char=""/>
            </a:pPr>
            <a:r>
              <a:rPr lang="en-ZA" sz="1200"/>
              <a:t>Enrich the dataset with economic, climate, and technological indicators to improve model robustness.</a:t>
            </a:r>
          </a:p>
          <a:p>
            <a:pPr lvl="1" indent="-171450">
              <a:spcBef>
                <a:spcPts val="1000"/>
              </a:spcBef>
              <a:buClr>
                <a:schemeClr val="accent1"/>
              </a:buClr>
              <a:buFont typeface="Wingdings 3" charset="2"/>
              <a:buChar char=""/>
            </a:pPr>
            <a:r>
              <a:rPr lang="en-ZA" sz="1200"/>
              <a:t>Apply cross-validation and evaluate models on country-specific subsets to ensure generalizability.</a:t>
            </a:r>
          </a:p>
          <a:p>
            <a:pPr lvl="1" indent="-171450">
              <a:spcBef>
                <a:spcPts val="1000"/>
              </a:spcBef>
              <a:buClr>
                <a:schemeClr val="accent1"/>
              </a:buClr>
              <a:buFont typeface="Wingdings 3" charset="2"/>
              <a:buChar char=""/>
            </a:pPr>
            <a:r>
              <a:rPr lang="en-ZA" sz="1200"/>
              <a:t>Use visual tools (e.g., boxplots, heatmaps, line charts) to communicate findings and support data-driven decision-making.</a:t>
            </a:r>
          </a:p>
          <a:p>
            <a:pPr>
              <a:lnSpc>
                <a:spcPct val="120000"/>
              </a:lnSpc>
              <a:spcBef>
                <a:spcPts val="1000"/>
              </a:spcBef>
              <a:buClr>
                <a:schemeClr val="accent1"/>
              </a:buClr>
            </a:pPr>
            <a:endParaRPr lang="en-ZA" sz="1200"/>
          </a:p>
        </p:txBody>
      </p:sp>
    </p:spTree>
    <p:extLst>
      <p:ext uri="{BB962C8B-B14F-4D97-AF65-F5344CB8AC3E}">
        <p14:creationId xmlns:p14="http://schemas.microsoft.com/office/powerpoint/2010/main" val="100945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28023395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620079" y="681037"/>
            <a:ext cx="9886121" cy="646552"/>
          </a:xfrm>
        </p:spPr>
        <p:txBody>
          <a:bodyPr vert="horz">
            <a:noAutofit/>
          </a:bodyPr>
          <a:lstStyle/>
          <a:p>
            <a:r>
              <a:rPr lang="en-ZA" sz="2800" b="1"/>
              <a:t>Table of Contents</a:t>
            </a:r>
          </a:p>
        </p:txBody>
      </p:sp>
      <p:sp>
        <p:nvSpPr>
          <p:cNvPr id="25" name="Freeform 11">
            <a:extLst>
              <a:ext uri="{FF2B5EF4-FFF2-40B4-BE49-F238E27FC236}">
                <a16:creationId xmlns:a16="http://schemas.microsoft.com/office/drawing/2014/main" id="{9F35FA42-EF4D-174C-99AF-0AA3BA9C6968}"/>
              </a:ext>
            </a:extLst>
          </p:cNvPr>
          <p:cNvSpPr/>
          <p:nvPr/>
        </p:nvSpPr>
        <p:spPr bwMode="auto">
          <a:xfrm flipV="1">
            <a:off x="0" y="141131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26" name="Freeform 11">
            <a:extLst>
              <a:ext uri="{FF2B5EF4-FFF2-40B4-BE49-F238E27FC236}">
                <a16:creationId xmlns:a16="http://schemas.microsoft.com/office/drawing/2014/main" id="{E71DECE3-3D18-CDD2-4DE9-486E3F220CF6}"/>
              </a:ext>
            </a:extLst>
          </p:cNvPr>
          <p:cNvSpPr/>
          <p:nvPr/>
        </p:nvSpPr>
        <p:spPr bwMode="auto">
          <a:xfrm flipV="1">
            <a:off x="-1" y="20669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27" name="Freeform 11">
            <a:extLst>
              <a:ext uri="{FF2B5EF4-FFF2-40B4-BE49-F238E27FC236}">
                <a16:creationId xmlns:a16="http://schemas.microsoft.com/office/drawing/2014/main" id="{FC844E9D-0CC8-40C6-8E0E-A71FE8EBF455}"/>
              </a:ext>
            </a:extLst>
          </p:cNvPr>
          <p:cNvSpPr/>
          <p:nvPr/>
        </p:nvSpPr>
        <p:spPr bwMode="auto">
          <a:xfrm flipV="1">
            <a:off x="-1" y="27225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28" name="Freeform 11">
            <a:extLst>
              <a:ext uri="{FF2B5EF4-FFF2-40B4-BE49-F238E27FC236}">
                <a16:creationId xmlns:a16="http://schemas.microsoft.com/office/drawing/2014/main" id="{9B038E9B-6950-967B-6600-D6AD38F306CC}"/>
              </a:ext>
            </a:extLst>
          </p:cNvPr>
          <p:cNvSpPr/>
          <p:nvPr/>
        </p:nvSpPr>
        <p:spPr bwMode="auto">
          <a:xfrm flipV="1">
            <a:off x="-2" y="337814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29" name="Freeform 11">
            <a:extLst>
              <a:ext uri="{FF2B5EF4-FFF2-40B4-BE49-F238E27FC236}">
                <a16:creationId xmlns:a16="http://schemas.microsoft.com/office/drawing/2014/main" id="{D0630459-C457-FA8F-FB94-DF5AB97DE6B2}"/>
              </a:ext>
            </a:extLst>
          </p:cNvPr>
          <p:cNvSpPr/>
          <p:nvPr/>
        </p:nvSpPr>
        <p:spPr bwMode="auto">
          <a:xfrm flipV="1">
            <a:off x="-2" y="410366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30" name="Freeform 11">
            <a:extLst>
              <a:ext uri="{FF2B5EF4-FFF2-40B4-BE49-F238E27FC236}">
                <a16:creationId xmlns:a16="http://schemas.microsoft.com/office/drawing/2014/main" id="{0700F74C-E5A8-59FD-2406-CD89BAE0CE22}"/>
              </a:ext>
            </a:extLst>
          </p:cNvPr>
          <p:cNvSpPr/>
          <p:nvPr/>
        </p:nvSpPr>
        <p:spPr bwMode="auto">
          <a:xfrm flipV="1">
            <a:off x="-3" y="475927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32" name="TextBox 31">
            <a:extLst>
              <a:ext uri="{FF2B5EF4-FFF2-40B4-BE49-F238E27FC236}">
                <a16:creationId xmlns:a16="http://schemas.microsoft.com/office/drawing/2014/main" id="{3494E102-4A0C-9C5D-B6A0-CA933574FEED}"/>
              </a:ext>
            </a:extLst>
          </p:cNvPr>
          <p:cNvSpPr txBox="1"/>
          <p:nvPr/>
        </p:nvSpPr>
        <p:spPr>
          <a:xfrm>
            <a:off x="1697831" y="1480297"/>
            <a:ext cx="6748462" cy="369332"/>
          </a:xfrm>
          <a:prstGeom prst="rect">
            <a:avLst/>
          </a:prstGeom>
          <a:noFill/>
        </p:spPr>
        <p:txBody>
          <a:bodyPr wrap="square">
            <a:spAutoFit/>
          </a:bodyPr>
          <a:lstStyle/>
          <a:p>
            <a:r>
              <a:rPr lang="en-ZA" sz="1800" b="1"/>
              <a:t>Project Objectives</a:t>
            </a:r>
            <a:endParaRPr lang="en-ZA"/>
          </a:p>
        </p:txBody>
      </p:sp>
      <p:sp>
        <p:nvSpPr>
          <p:cNvPr id="34" name="TextBox 33">
            <a:extLst>
              <a:ext uri="{FF2B5EF4-FFF2-40B4-BE49-F238E27FC236}">
                <a16:creationId xmlns:a16="http://schemas.microsoft.com/office/drawing/2014/main" id="{0EF1AB9F-896C-619D-A4D2-E44810E6B958}"/>
              </a:ext>
            </a:extLst>
          </p:cNvPr>
          <p:cNvSpPr txBox="1"/>
          <p:nvPr/>
        </p:nvSpPr>
        <p:spPr>
          <a:xfrm>
            <a:off x="1697831" y="2135907"/>
            <a:ext cx="6748462" cy="369332"/>
          </a:xfrm>
          <a:prstGeom prst="rect">
            <a:avLst/>
          </a:prstGeom>
          <a:noFill/>
        </p:spPr>
        <p:txBody>
          <a:bodyPr wrap="square">
            <a:spAutoFit/>
          </a:bodyPr>
          <a:lstStyle/>
          <a:p>
            <a:r>
              <a:rPr lang="en-ZA" sz="1800" b="1"/>
              <a:t>Introduction to Dataset</a:t>
            </a:r>
            <a:endParaRPr lang="en-ZA"/>
          </a:p>
        </p:txBody>
      </p:sp>
      <p:sp>
        <p:nvSpPr>
          <p:cNvPr id="36" name="TextBox 35">
            <a:extLst>
              <a:ext uri="{FF2B5EF4-FFF2-40B4-BE49-F238E27FC236}">
                <a16:creationId xmlns:a16="http://schemas.microsoft.com/office/drawing/2014/main" id="{010DBA06-5DC7-19FB-2293-8EE466DB67B1}"/>
              </a:ext>
            </a:extLst>
          </p:cNvPr>
          <p:cNvSpPr txBox="1"/>
          <p:nvPr/>
        </p:nvSpPr>
        <p:spPr>
          <a:xfrm>
            <a:off x="1697831" y="2791517"/>
            <a:ext cx="6748462" cy="369332"/>
          </a:xfrm>
          <a:prstGeom prst="rect">
            <a:avLst/>
          </a:prstGeom>
          <a:noFill/>
        </p:spPr>
        <p:txBody>
          <a:bodyPr wrap="square">
            <a:spAutoFit/>
          </a:bodyPr>
          <a:lstStyle/>
          <a:p>
            <a:r>
              <a:rPr lang="en-ZA" sz="1800" b="1"/>
              <a:t>Tools and Technologies</a:t>
            </a:r>
            <a:endParaRPr lang="en-ZA"/>
          </a:p>
        </p:txBody>
      </p:sp>
      <p:sp>
        <p:nvSpPr>
          <p:cNvPr id="38" name="TextBox 37">
            <a:extLst>
              <a:ext uri="{FF2B5EF4-FFF2-40B4-BE49-F238E27FC236}">
                <a16:creationId xmlns:a16="http://schemas.microsoft.com/office/drawing/2014/main" id="{9F4A5DAB-C98E-DE9A-43FF-50D1E48F08F7}"/>
              </a:ext>
            </a:extLst>
          </p:cNvPr>
          <p:cNvSpPr txBox="1"/>
          <p:nvPr/>
        </p:nvSpPr>
        <p:spPr>
          <a:xfrm>
            <a:off x="1697831" y="3447127"/>
            <a:ext cx="6748462" cy="369332"/>
          </a:xfrm>
          <a:prstGeom prst="rect">
            <a:avLst/>
          </a:prstGeom>
          <a:noFill/>
        </p:spPr>
        <p:txBody>
          <a:bodyPr wrap="square">
            <a:spAutoFit/>
          </a:bodyPr>
          <a:lstStyle/>
          <a:p>
            <a:r>
              <a:rPr lang="en-ZA" sz="1800" b="1"/>
              <a:t>Cleaning the data</a:t>
            </a:r>
            <a:endParaRPr lang="en-ZA"/>
          </a:p>
        </p:txBody>
      </p:sp>
      <p:sp>
        <p:nvSpPr>
          <p:cNvPr id="39" name="TextBox 38">
            <a:extLst>
              <a:ext uri="{FF2B5EF4-FFF2-40B4-BE49-F238E27FC236}">
                <a16:creationId xmlns:a16="http://schemas.microsoft.com/office/drawing/2014/main" id="{0AAA46A4-0831-E9D0-38E8-22E5499F0358}"/>
              </a:ext>
            </a:extLst>
          </p:cNvPr>
          <p:cNvSpPr txBox="1"/>
          <p:nvPr/>
        </p:nvSpPr>
        <p:spPr>
          <a:xfrm>
            <a:off x="1697831" y="4168096"/>
            <a:ext cx="6748462" cy="369332"/>
          </a:xfrm>
          <a:prstGeom prst="rect">
            <a:avLst/>
          </a:prstGeom>
          <a:noFill/>
        </p:spPr>
        <p:txBody>
          <a:bodyPr wrap="square">
            <a:spAutoFit/>
          </a:bodyPr>
          <a:lstStyle/>
          <a:p>
            <a:r>
              <a:rPr lang="en-ZA" sz="1800" b="1"/>
              <a:t>EDA</a:t>
            </a:r>
            <a:endParaRPr lang="en-ZA"/>
          </a:p>
        </p:txBody>
      </p:sp>
      <p:sp>
        <p:nvSpPr>
          <p:cNvPr id="40" name="Freeform 11">
            <a:extLst>
              <a:ext uri="{FF2B5EF4-FFF2-40B4-BE49-F238E27FC236}">
                <a16:creationId xmlns:a16="http://schemas.microsoft.com/office/drawing/2014/main" id="{7BCBA536-2CB5-F73E-4DFE-EF5E8A412C47}"/>
              </a:ext>
            </a:extLst>
          </p:cNvPr>
          <p:cNvSpPr/>
          <p:nvPr/>
        </p:nvSpPr>
        <p:spPr bwMode="auto">
          <a:xfrm flipV="1">
            <a:off x="-3" y="541488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41" name="Freeform 11">
            <a:extLst>
              <a:ext uri="{FF2B5EF4-FFF2-40B4-BE49-F238E27FC236}">
                <a16:creationId xmlns:a16="http://schemas.microsoft.com/office/drawing/2014/main" id="{90FA7969-2FB8-624E-A935-EFD54B5098CD}"/>
              </a:ext>
            </a:extLst>
          </p:cNvPr>
          <p:cNvSpPr/>
          <p:nvPr/>
        </p:nvSpPr>
        <p:spPr bwMode="auto">
          <a:xfrm flipV="1">
            <a:off x="-4" y="6070490"/>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ZA"/>
          </a:p>
        </p:txBody>
      </p:sp>
      <p:sp>
        <p:nvSpPr>
          <p:cNvPr id="43" name="TextBox 42">
            <a:extLst>
              <a:ext uri="{FF2B5EF4-FFF2-40B4-BE49-F238E27FC236}">
                <a16:creationId xmlns:a16="http://schemas.microsoft.com/office/drawing/2014/main" id="{BD304A74-1F62-7208-587F-3EE2BEEBBB6E}"/>
              </a:ext>
            </a:extLst>
          </p:cNvPr>
          <p:cNvSpPr txBox="1"/>
          <p:nvPr/>
        </p:nvSpPr>
        <p:spPr>
          <a:xfrm>
            <a:off x="1697831" y="4817872"/>
            <a:ext cx="6748462" cy="369332"/>
          </a:xfrm>
          <a:prstGeom prst="rect">
            <a:avLst/>
          </a:prstGeom>
          <a:noFill/>
        </p:spPr>
        <p:txBody>
          <a:bodyPr wrap="square">
            <a:spAutoFit/>
          </a:bodyPr>
          <a:lstStyle/>
          <a:p>
            <a:r>
              <a:rPr lang="en-ZA" sz="1800" b="1">
                <a:solidFill>
                  <a:schemeClr val="tx1"/>
                </a:solidFill>
              </a:rPr>
              <a:t>Models</a:t>
            </a:r>
            <a:endParaRPr lang="en-ZA"/>
          </a:p>
        </p:txBody>
      </p:sp>
      <p:sp>
        <p:nvSpPr>
          <p:cNvPr id="45" name="TextBox 44">
            <a:extLst>
              <a:ext uri="{FF2B5EF4-FFF2-40B4-BE49-F238E27FC236}">
                <a16:creationId xmlns:a16="http://schemas.microsoft.com/office/drawing/2014/main" id="{DFEFB286-8985-6791-528C-7CDFABF76421}"/>
              </a:ext>
            </a:extLst>
          </p:cNvPr>
          <p:cNvSpPr txBox="1"/>
          <p:nvPr/>
        </p:nvSpPr>
        <p:spPr>
          <a:xfrm>
            <a:off x="1697831" y="5483862"/>
            <a:ext cx="6748462" cy="369332"/>
          </a:xfrm>
          <a:prstGeom prst="rect">
            <a:avLst/>
          </a:prstGeom>
          <a:noFill/>
        </p:spPr>
        <p:txBody>
          <a:bodyPr wrap="square">
            <a:spAutoFit/>
          </a:bodyPr>
          <a:lstStyle/>
          <a:p>
            <a:r>
              <a:rPr lang="en-ZA" sz="1800" b="1">
                <a:solidFill>
                  <a:schemeClr val="tx1"/>
                </a:solidFill>
              </a:rPr>
              <a:t>Models Comparison and Evaluation</a:t>
            </a:r>
            <a:endParaRPr lang="en-ZA"/>
          </a:p>
        </p:txBody>
      </p:sp>
      <p:sp>
        <p:nvSpPr>
          <p:cNvPr id="47" name="TextBox 46">
            <a:extLst>
              <a:ext uri="{FF2B5EF4-FFF2-40B4-BE49-F238E27FC236}">
                <a16:creationId xmlns:a16="http://schemas.microsoft.com/office/drawing/2014/main" id="{4BEFE82B-1D9E-A3EA-7028-521A5CB4975B}"/>
              </a:ext>
            </a:extLst>
          </p:cNvPr>
          <p:cNvSpPr txBox="1"/>
          <p:nvPr/>
        </p:nvSpPr>
        <p:spPr>
          <a:xfrm>
            <a:off x="1697831" y="6139472"/>
            <a:ext cx="6748462" cy="369332"/>
          </a:xfrm>
          <a:prstGeom prst="rect">
            <a:avLst/>
          </a:prstGeom>
          <a:noFill/>
        </p:spPr>
        <p:txBody>
          <a:bodyPr wrap="square">
            <a:spAutoFit/>
          </a:bodyPr>
          <a:lstStyle/>
          <a:p>
            <a:r>
              <a:rPr lang="en-ZA" sz="1800" b="1">
                <a:solidFill>
                  <a:schemeClr val="tx1"/>
                </a:solidFill>
              </a:rPr>
              <a:t>Conclusion</a:t>
            </a:r>
            <a:endParaRPr lang="en-ZA"/>
          </a:p>
        </p:txBody>
      </p:sp>
      <p:sp>
        <p:nvSpPr>
          <p:cNvPr id="12" name="Slide Number Placeholder 11">
            <a:extLst>
              <a:ext uri="{FF2B5EF4-FFF2-40B4-BE49-F238E27FC236}">
                <a16:creationId xmlns:a16="http://schemas.microsoft.com/office/drawing/2014/main" id="{00264B36-FD54-6921-50EC-62FACA1B87BB}"/>
              </a:ext>
            </a:extLst>
          </p:cNvPr>
          <p:cNvSpPr>
            <a:spLocks noGrp="1"/>
          </p:cNvSpPr>
          <p:nvPr>
            <p:ph type="sldNum" sz="quarter" idx="12"/>
          </p:nvPr>
        </p:nvSpPr>
        <p:spPr>
          <a:xfrm>
            <a:off x="550862" y="1482400"/>
            <a:ext cx="779767" cy="365125"/>
          </a:xfrm>
        </p:spPr>
        <p:txBody>
          <a:bodyPr/>
          <a:lstStyle/>
          <a:p>
            <a:r>
              <a:rPr lang="en-ZA"/>
              <a:t>1</a:t>
            </a:r>
          </a:p>
        </p:txBody>
      </p:sp>
      <p:sp>
        <p:nvSpPr>
          <p:cNvPr id="50" name="Slide Number Placeholder 11">
            <a:extLst>
              <a:ext uri="{FF2B5EF4-FFF2-40B4-BE49-F238E27FC236}">
                <a16:creationId xmlns:a16="http://schemas.microsoft.com/office/drawing/2014/main" id="{E10C2035-7651-82EC-ED52-A57ADF8EB023}"/>
              </a:ext>
            </a:extLst>
          </p:cNvPr>
          <p:cNvSpPr txBox="1">
            <a:spLocks/>
          </p:cNvSpPr>
          <p:nvPr/>
        </p:nvSpPr>
        <p:spPr>
          <a:xfrm>
            <a:off x="550862" y="2135643"/>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ZA"/>
              <a:t>2</a:t>
            </a:r>
          </a:p>
        </p:txBody>
      </p:sp>
      <p:sp>
        <p:nvSpPr>
          <p:cNvPr id="51" name="Slide Number Placeholder 11">
            <a:extLst>
              <a:ext uri="{FF2B5EF4-FFF2-40B4-BE49-F238E27FC236}">
                <a16:creationId xmlns:a16="http://schemas.microsoft.com/office/drawing/2014/main" id="{3ACE28A8-F375-9BCE-B38A-7B86529BAD31}"/>
              </a:ext>
            </a:extLst>
          </p:cNvPr>
          <p:cNvSpPr txBox="1">
            <a:spLocks/>
          </p:cNvSpPr>
          <p:nvPr/>
        </p:nvSpPr>
        <p:spPr>
          <a:xfrm>
            <a:off x="550862" y="2788055"/>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ZA"/>
              <a:t>3</a:t>
            </a:r>
          </a:p>
        </p:txBody>
      </p:sp>
      <p:sp>
        <p:nvSpPr>
          <p:cNvPr id="52" name="Slide Number Placeholder 11">
            <a:extLst>
              <a:ext uri="{FF2B5EF4-FFF2-40B4-BE49-F238E27FC236}">
                <a16:creationId xmlns:a16="http://schemas.microsoft.com/office/drawing/2014/main" id="{38E0B94D-022C-CC62-01C8-FC1D1313DA98}"/>
              </a:ext>
            </a:extLst>
          </p:cNvPr>
          <p:cNvSpPr txBox="1">
            <a:spLocks/>
          </p:cNvSpPr>
          <p:nvPr/>
        </p:nvSpPr>
        <p:spPr>
          <a:xfrm>
            <a:off x="554478" y="3449230"/>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ZA"/>
              <a:t>4</a:t>
            </a:r>
          </a:p>
        </p:txBody>
      </p:sp>
      <p:sp>
        <p:nvSpPr>
          <p:cNvPr id="53" name="Slide Number Placeholder 11">
            <a:extLst>
              <a:ext uri="{FF2B5EF4-FFF2-40B4-BE49-F238E27FC236}">
                <a16:creationId xmlns:a16="http://schemas.microsoft.com/office/drawing/2014/main" id="{101B6922-7130-3A2F-5DA1-125CF574C9F0}"/>
              </a:ext>
            </a:extLst>
          </p:cNvPr>
          <p:cNvSpPr txBox="1">
            <a:spLocks/>
          </p:cNvSpPr>
          <p:nvPr/>
        </p:nvSpPr>
        <p:spPr>
          <a:xfrm>
            <a:off x="532557" y="4178996"/>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ZA"/>
              <a:t>5</a:t>
            </a:r>
          </a:p>
        </p:txBody>
      </p:sp>
      <p:sp>
        <p:nvSpPr>
          <p:cNvPr id="54" name="Slide Number Placeholder 11">
            <a:extLst>
              <a:ext uri="{FF2B5EF4-FFF2-40B4-BE49-F238E27FC236}">
                <a16:creationId xmlns:a16="http://schemas.microsoft.com/office/drawing/2014/main" id="{0950FE6E-51E2-9A9B-49C0-2CCBFF1AF435}"/>
              </a:ext>
            </a:extLst>
          </p:cNvPr>
          <p:cNvSpPr txBox="1">
            <a:spLocks/>
          </p:cNvSpPr>
          <p:nvPr/>
        </p:nvSpPr>
        <p:spPr>
          <a:xfrm>
            <a:off x="532556" y="4866474"/>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ZA"/>
              <a:t>6</a:t>
            </a:r>
          </a:p>
        </p:txBody>
      </p:sp>
      <p:sp>
        <p:nvSpPr>
          <p:cNvPr id="55" name="Slide Number Placeholder 11">
            <a:extLst>
              <a:ext uri="{FF2B5EF4-FFF2-40B4-BE49-F238E27FC236}">
                <a16:creationId xmlns:a16="http://schemas.microsoft.com/office/drawing/2014/main" id="{4EEF3CB5-36BD-C8B7-BF0A-3B99FE557A91}"/>
              </a:ext>
            </a:extLst>
          </p:cNvPr>
          <p:cNvSpPr txBox="1">
            <a:spLocks/>
          </p:cNvSpPr>
          <p:nvPr/>
        </p:nvSpPr>
        <p:spPr>
          <a:xfrm>
            <a:off x="532556" y="5488069"/>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ZA"/>
              <a:t>7</a:t>
            </a:r>
          </a:p>
        </p:txBody>
      </p:sp>
      <p:sp>
        <p:nvSpPr>
          <p:cNvPr id="56" name="Slide Number Placeholder 11">
            <a:extLst>
              <a:ext uri="{FF2B5EF4-FFF2-40B4-BE49-F238E27FC236}">
                <a16:creationId xmlns:a16="http://schemas.microsoft.com/office/drawing/2014/main" id="{EC33B28A-483D-C7B6-0BEE-DC237B008ABF}"/>
              </a:ext>
            </a:extLst>
          </p:cNvPr>
          <p:cNvSpPr txBox="1">
            <a:spLocks/>
          </p:cNvSpPr>
          <p:nvPr/>
        </p:nvSpPr>
        <p:spPr>
          <a:xfrm>
            <a:off x="532556" y="6139472"/>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ZA"/>
              <a:t>8</a:t>
            </a:r>
          </a:p>
        </p:txBody>
      </p:sp>
    </p:spTree>
    <p:extLst>
      <p:ext uri="{BB962C8B-B14F-4D97-AF65-F5344CB8AC3E}">
        <p14:creationId xmlns:p14="http://schemas.microsoft.com/office/powerpoint/2010/main" val="391245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620079" y="681037"/>
            <a:ext cx="9886121" cy="646552"/>
          </a:xfrm>
        </p:spPr>
        <p:txBody>
          <a:bodyPr vert="horz">
            <a:noAutofit/>
          </a:bodyPr>
          <a:lstStyle/>
          <a:p>
            <a:r>
              <a:rPr lang="en-ZA" sz="2800" b="1"/>
              <a:t>Project Objectives</a:t>
            </a:r>
          </a:p>
        </p:txBody>
      </p:sp>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620079" y="1327589"/>
            <a:ext cx="10515600" cy="4951278"/>
          </a:xfrm>
        </p:spPr>
        <p:txBody>
          <a:bodyPr>
            <a:noAutofit/>
          </a:bodyPr>
          <a:lstStyle/>
          <a:p>
            <a:pPr algn="l">
              <a:buFont typeface="+mj-lt"/>
              <a:buAutoNum type="arabicPeriod"/>
            </a:pPr>
            <a:r>
              <a:rPr lang="en-ZA" sz="1400" b="1" i="0">
                <a:solidFill>
                  <a:srgbClr val="424242"/>
                </a:solidFill>
                <a:effectLst/>
              </a:rPr>
              <a:t>Educational Objective</a:t>
            </a:r>
            <a:endParaRPr lang="en-ZA" sz="1400" b="0" i="0">
              <a:solidFill>
                <a:srgbClr val="424242"/>
              </a:solidFill>
              <a:effectLst/>
            </a:endParaRPr>
          </a:p>
          <a:p>
            <a:pPr lvl="1"/>
            <a:r>
              <a:rPr lang="en-ZA" sz="1400" b="0" i="0">
                <a:solidFill>
                  <a:srgbClr val="424242"/>
                </a:solidFill>
                <a:effectLst/>
              </a:rPr>
              <a:t>Apply regression analysis techniques in Python to a real-world dataset.</a:t>
            </a:r>
          </a:p>
          <a:p>
            <a:pPr lvl="1"/>
            <a:r>
              <a:rPr lang="en-ZA" sz="1400" b="0" i="0">
                <a:solidFill>
                  <a:srgbClr val="424242"/>
                </a:solidFill>
                <a:effectLst/>
              </a:rPr>
              <a:t>Understand the practical use of regression for forecasting climate-related variables, specifically average temperature in the agri-food sector.</a:t>
            </a:r>
          </a:p>
          <a:p>
            <a:pPr algn="l">
              <a:buFont typeface="+mj-lt"/>
              <a:buAutoNum type="arabicPeriod"/>
            </a:pPr>
            <a:r>
              <a:rPr lang="en-ZA" sz="1400" b="1" i="0">
                <a:solidFill>
                  <a:srgbClr val="424242"/>
                </a:solidFill>
                <a:effectLst/>
              </a:rPr>
              <a:t>Technical Objective</a:t>
            </a:r>
            <a:endParaRPr lang="en-ZA" sz="1400" b="0" i="0">
              <a:solidFill>
                <a:srgbClr val="424242"/>
              </a:solidFill>
              <a:effectLst/>
            </a:endParaRPr>
          </a:p>
          <a:p>
            <a:pPr lvl="1"/>
            <a:r>
              <a:rPr lang="en-ZA" sz="1400" b="0" i="0">
                <a:solidFill>
                  <a:srgbClr val="424242"/>
                </a:solidFill>
                <a:effectLst/>
              </a:rPr>
              <a:t>Analyse and model the relationship between agricultural emissions and temperature.</a:t>
            </a:r>
          </a:p>
          <a:p>
            <a:pPr lvl="1"/>
            <a:r>
              <a:rPr lang="en-ZA" sz="1400" b="0" i="0">
                <a:solidFill>
                  <a:srgbClr val="424242"/>
                </a:solidFill>
                <a:effectLst/>
              </a:rPr>
              <a:t>Use regression models to forecast average temperature based on multiple agricultural and environmental features.</a:t>
            </a:r>
          </a:p>
          <a:p>
            <a:pPr algn="l">
              <a:buFont typeface="+mj-lt"/>
              <a:buAutoNum type="arabicPeriod"/>
            </a:pPr>
            <a:r>
              <a:rPr lang="en-ZA" sz="1400" b="1" i="0">
                <a:solidFill>
                  <a:srgbClr val="424242"/>
                </a:solidFill>
                <a:effectLst/>
              </a:rPr>
              <a:t>Collaborative Objective</a:t>
            </a:r>
            <a:endParaRPr lang="en-ZA" sz="1400" b="0" i="0">
              <a:solidFill>
                <a:srgbClr val="424242"/>
              </a:solidFill>
              <a:effectLst/>
            </a:endParaRPr>
          </a:p>
          <a:p>
            <a:pPr lvl="1"/>
            <a:r>
              <a:rPr lang="en-ZA" sz="1400" b="0" i="0">
                <a:solidFill>
                  <a:srgbClr val="424242"/>
                </a:solidFill>
                <a:effectLst/>
              </a:rPr>
              <a:t>Work effectively as a team using collaborative tools such as GitHub for version control and Trello for task management.</a:t>
            </a:r>
          </a:p>
          <a:p>
            <a:pPr lvl="1"/>
            <a:r>
              <a:rPr lang="en-ZA" sz="1400" b="0" i="0">
                <a:solidFill>
                  <a:srgbClr val="424242"/>
                </a:solidFill>
                <a:effectLst/>
              </a:rPr>
              <a:t>Practice agile project management and collaborative coding workflows.</a:t>
            </a:r>
          </a:p>
          <a:p>
            <a:pPr algn="l">
              <a:buFont typeface="+mj-lt"/>
              <a:buAutoNum type="arabicPeriod"/>
            </a:pPr>
            <a:r>
              <a:rPr lang="en-ZA" sz="1400" b="1" i="0">
                <a:solidFill>
                  <a:srgbClr val="424242"/>
                </a:solidFill>
                <a:effectLst/>
              </a:rPr>
              <a:t>Outcome Objective</a:t>
            </a:r>
            <a:endParaRPr lang="en-ZA" sz="1400" b="0" i="0">
              <a:solidFill>
                <a:srgbClr val="424242"/>
              </a:solidFill>
              <a:effectLst/>
            </a:endParaRPr>
          </a:p>
          <a:p>
            <a:pPr lvl="1"/>
            <a:r>
              <a:rPr lang="en-ZA" sz="1400" b="0" i="0">
                <a:solidFill>
                  <a:srgbClr val="424242"/>
                </a:solidFill>
                <a:effectLst/>
              </a:rPr>
              <a:t>Deliver a well-documented </a:t>
            </a:r>
            <a:r>
              <a:rPr lang="en-ZA" sz="1400" b="0" i="0" err="1">
                <a:solidFill>
                  <a:srgbClr val="424242"/>
                </a:solidFill>
                <a:effectLst/>
              </a:rPr>
              <a:t>Jupyter</a:t>
            </a:r>
            <a:r>
              <a:rPr lang="en-ZA" sz="1400" b="0" i="0">
                <a:solidFill>
                  <a:srgbClr val="424242"/>
                </a:solidFill>
                <a:effectLst/>
              </a:rPr>
              <a:t> Notebook with EDA, model training, evaluation, and recommendations.</a:t>
            </a:r>
          </a:p>
          <a:p>
            <a:pPr lvl="1"/>
            <a:r>
              <a:rPr lang="en-ZA" sz="1400" b="0" i="0">
                <a:solidFill>
                  <a:srgbClr val="424242"/>
                </a:solidFill>
                <a:effectLst/>
              </a:rPr>
              <a:t>Present findings in a clear and engaging slide deck using Google Slides or Canva.</a:t>
            </a:r>
          </a:p>
          <a:p>
            <a:pPr marL="0" indent="0">
              <a:buNone/>
            </a:pPr>
            <a:endParaRPr lang="en-ZA" sz="1400"/>
          </a:p>
        </p:txBody>
      </p:sp>
      <p:sp>
        <p:nvSpPr>
          <p:cNvPr id="12" name="Slide Number Placeholder 11">
            <a:extLst>
              <a:ext uri="{FF2B5EF4-FFF2-40B4-BE49-F238E27FC236}">
                <a16:creationId xmlns:a16="http://schemas.microsoft.com/office/drawing/2014/main" id="{00264B36-FD54-6921-50EC-62FACA1B87BB}"/>
              </a:ext>
            </a:extLst>
          </p:cNvPr>
          <p:cNvSpPr>
            <a:spLocks noGrp="1"/>
          </p:cNvSpPr>
          <p:nvPr>
            <p:ph type="sldNum" sz="quarter" idx="12"/>
          </p:nvPr>
        </p:nvSpPr>
        <p:spPr/>
        <p:txBody>
          <a:bodyPr/>
          <a:lstStyle/>
          <a:p>
            <a:r>
              <a:rPr lang="en-ZA"/>
              <a:t>1</a:t>
            </a:r>
          </a:p>
        </p:txBody>
      </p:sp>
    </p:spTree>
    <p:extLst>
      <p:ext uri="{BB962C8B-B14F-4D97-AF65-F5344CB8AC3E}">
        <p14:creationId xmlns:p14="http://schemas.microsoft.com/office/powerpoint/2010/main" val="361480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18316716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600200" y="640179"/>
            <a:ext cx="4979504" cy="646552"/>
          </a:xfrm>
        </p:spPr>
        <p:txBody>
          <a:bodyPr vert="horz">
            <a:normAutofit/>
          </a:bodyPr>
          <a:lstStyle/>
          <a:p>
            <a:r>
              <a:rPr lang="en-ZA" sz="2800" b="1"/>
              <a:t>Introduction to Dataset</a:t>
            </a:r>
          </a:p>
        </p:txBody>
      </p:sp>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600200" y="1824584"/>
            <a:ext cx="9392478" cy="4393237"/>
          </a:xfrm>
        </p:spPr>
        <p:txBody>
          <a:bodyPr>
            <a:normAutofit/>
          </a:bodyPr>
          <a:lstStyle/>
          <a:p>
            <a:r>
              <a:rPr lang="en-ZA" sz="1400">
                <a:solidFill>
                  <a:srgbClr val="424242"/>
                </a:solidFill>
              </a:rPr>
              <a:t>This project aims to analyse and forecast temperature trends within the agri-food sector by leveraging data from the FAO and IPCC. </a:t>
            </a:r>
          </a:p>
          <a:p>
            <a:r>
              <a:rPr lang="en-ZA" sz="1400">
                <a:solidFill>
                  <a:srgbClr val="424242"/>
                </a:solidFill>
              </a:rPr>
              <a:t>The goal is to assess the impacts of climate change and support the development of sustainable strategies for key stakeholders, including policymakers and agricultural enterprises.</a:t>
            </a:r>
          </a:p>
          <a:p>
            <a:r>
              <a:rPr lang="en-ZA" sz="1400">
                <a:solidFill>
                  <a:srgbClr val="424242"/>
                </a:solidFill>
              </a:rPr>
              <a:t>The dataset provides a comprehensive view of agricultural and environmental indicators across 235 countries from 1990 to 2020.</a:t>
            </a:r>
          </a:p>
          <a:p>
            <a:r>
              <a:rPr lang="en-ZA" sz="1400">
                <a:solidFill>
                  <a:srgbClr val="424242"/>
                </a:solidFill>
              </a:rPr>
              <a:t>It includes 29 features related to agricultural practices, emissions, population demographics, and climate metrics.</a:t>
            </a:r>
          </a:p>
          <a:p>
            <a:r>
              <a:rPr lang="en-ZA" sz="1400">
                <a:solidFill>
                  <a:srgbClr val="424242"/>
                </a:solidFill>
              </a:rPr>
              <a:t>The primary focus is on understanding how various agricultural activities contribute to total emissions and how these relate to changes in average temperature.</a:t>
            </a:r>
          </a:p>
          <a:p>
            <a:r>
              <a:rPr lang="en-ZA" sz="1400">
                <a:solidFill>
                  <a:srgbClr val="424242"/>
                </a:solidFill>
              </a:rPr>
              <a:t>This data enables us to explore patterns, identify high-emission contributors, and build regression models to forecast temperature trends.</a:t>
            </a:r>
          </a:p>
          <a:p>
            <a:r>
              <a:rPr lang="en-ZA" sz="1400">
                <a:solidFill>
                  <a:srgbClr val="424242"/>
                </a:solidFill>
              </a:rPr>
              <a:t>Ultimately, the dataset supports the goal of informing sustainable agricultural strategies and climate policy decisions.</a:t>
            </a:r>
          </a:p>
        </p:txBody>
      </p:sp>
      <p:sp>
        <p:nvSpPr>
          <p:cNvPr id="7" name="Title 1">
            <a:extLst>
              <a:ext uri="{FF2B5EF4-FFF2-40B4-BE49-F238E27FC236}">
                <a16:creationId xmlns:a16="http://schemas.microsoft.com/office/drawing/2014/main" id="{437D992A-BAA7-428E-0377-D6AF30E9656D}"/>
              </a:ext>
            </a:extLst>
          </p:cNvPr>
          <p:cNvSpPr txBox="1">
            <a:spLocks/>
          </p:cNvSpPr>
          <p:nvPr/>
        </p:nvSpPr>
        <p:spPr>
          <a:xfrm>
            <a:off x="1600200" y="1286731"/>
            <a:ext cx="10515600" cy="4084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sz="1400" b="1"/>
              <a:t>What does the Dataset tells us about the Project?</a:t>
            </a:r>
          </a:p>
        </p:txBody>
      </p:sp>
      <p:sp>
        <p:nvSpPr>
          <p:cNvPr id="9" name="Slide Number Placeholder 8">
            <a:extLst>
              <a:ext uri="{FF2B5EF4-FFF2-40B4-BE49-F238E27FC236}">
                <a16:creationId xmlns:a16="http://schemas.microsoft.com/office/drawing/2014/main" id="{071F8EAE-E563-E5EF-4E40-9F7358146310}"/>
              </a:ext>
            </a:extLst>
          </p:cNvPr>
          <p:cNvSpPr>
            <a:spLocks noGrp="1"/>
          </p:cNvSpPr>
          <p:nvPr>
            <p:ph type="sldNum" sz="quarter" idx="12"/>
          </p:nvPr>
        </p:nvSpPr>
        <p:spPr/>
        <p:txBody>
          <a:bodyPr/>
          <a:lstStyle/>
          <a:p>
            <a:r>
              <a:rPr lang="en-ZA"/>
              <a:t>2</a:t>
            </a:r>
          </a:p>
        </p:txBody>
      </p:sp>
    </p:spTree>
    <p:extLst>
      <p:ext uri="{BB962C8B-B14F-4D97-AF65-F5344CB8AC3E}">
        <p14:creationId xmlns:p14="http://schemas.microsoft.com/office/powerpoint/2010/main" val="295000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4062447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613453" y="675988"/>
            <a:ext cx="5668617" cy="646552"/>
          </a:xfrm>
        </p:spPr>
        <p:txBody>
          <a:bodyPr vert="horz">
            <a:normAutofit/>
          </a:bodyPr>
          <a:lstStyle/>
          <a:p>
            <a:r>
              <a:rPr lang="en-ZA" sz="2800" b="1"/>
              <a:t>Tools and Technologies</a:t>
            </a:r>
          </a:p>
        </p:txBody>
      </p:sp>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613453" y="1503980"/>
            <a:ext cx="10515600" cy="4951278"/>
          </a:xfrm>
        </p:spPr>
        <p:txBody>
          <a:bodyPr>
            <a:normAutofit/>
          </a:bodyPr>
          <a:lstStyle/>
          <a:p>
            <a:r>
              <a:rPr lang="en-ZA" sz="1400">
                <a:solidFill>
                  <a:srgbClr val="424242"/>
                </a:solidFill>
              </a:rPr>
              <a:t>GitHub: Version control and collaboration </a:t>
            </a:r>
            <a:r>
              <a:rPr lang="en-ZA" sz="1400">
                <a:solidFill>
                  <a:srgbClr val="424242"/>
                </a:solidFill>
                <a:hlinkClick r:id="rId5"/>
              </a:rPr>
              <a:t>(</a:t>
            </a:r>
            <a:r>
              <a:rPr lang="en-ZA" sz="1400" err="1">
                <a:solidFill>
                  <a:srgbClr val="424242"/>
                </a:solidFill>
                <a:hlinkClick r:id="rId5"/>
              </a:rPr>
              <a:t>Github</a:t>
            </a:r>
            <a:r>
              <a:rPr lang="en-ZA" sz="1400">
                <a:solidFill>
                  <a:srgbClr val="424242"/>
                </a:solidFill>
                <a:hlinkClick r:id="rId5"/>
              </a:rPr>
              <a:t> Workspace)</a:t>
            </a:r>
            <a:endParaRPr lang="en-ZA" sz="1400">
              <a:solidFill>
                <a:srgbClr val="424242"/>
              </a:solidFill>
            </a:endParaRPr>
          </a:p>
          <a:p>
            <a:r>
              <a:rPr lang="en-ZA" sz="1400">
                <a:solidFill>
                  <a:srgbClr val="424242"/>
                </a:solidFill>
              </a:rPr>
              <a:t>Trello: Task management </a:t>
            </a:r>
            <a:r>
              <a:rPr lang="en-ZA" sz="1400">
                <a:solidFill>
                  <a:srgbClr val="424242"/>
                </a:solidFill>
                <a:hlinkClick r:id="rId6"/>
              </a:rPr>
              <a:t>(Group Trello Board)</a:t>
            </a:r>
            <a:endParaRPr lang="en-ZA" sz="1400">
              <a:solidFill>
                <a:srgbClr val="424242"/>
              </a:solidFill>
            </a:endParaRPr>
          </a:p>
          <a:p>
            <a:r>
              <a:rPr lang="en-ZA" sz="1400">
                <a:solidFill>
                  <a:srgbClr val="424242"/>
                </a:solidFill>
              </a:rPr>
              <a:t>Anaconda/</a:t>
            </a:r>
            <a:r>
              <a:rPr lang="en-ZA" sz="1400" err="1">
                <a:solidFill>
                  <a:srgbClr val="424242"/>
                </a:solidFill>
              </a:rPr>
              <a:t>VSCode</a:t>
            </a:r>
            <a:r>
              <a:rPr lang="en-ZA" sz="1400">
                <a:solidFill>
                  <a:srgbClr val="424242"/>
                </a:solidFill>
              </a:rPr>
              <a:t>: Development environment, importing necessary packages, machine learning tools</a:t>
            </a:r>
          </a:p>
          <a:p>
            <a:r>
              <a:rPr lang="en-ZA" sz="1400">
                <a:solidFill>
                  <a:srgbClr val="424242"/>
                </a:solidFill>
              </a:rPr>
              <a:t>Slides: Presentation visuals</a:t>
            </a:r>
          </a:p>
        </p:txBody>
      </p:sp>
      <p:sp>
        <p:nvSpPr>
          <p:cNvPr id="12" name="Slide Number Placeholder 11">
            <a:extLst>
              <a:ext uri="{FF2B5EF4-FFF2-40B4-BE49-F238E27FC236}">
                <a16:creationId xmlns:a16="http://schemas.microsoft.com/office/drawing/2014/main" id="{F914EB94-4E30-010D-FE46-A474F4E6BB82}"/>
              </a:ext>
            </a:extLst>
          </p:cNvPr>
          <p:cNvSpPr>
            <a:spLocks noGrp="1"/>
          </p:cNvSpPr>
          <p:nvPr>
            <p:ph type="sldNum" sz="quarter" idx="12"/>
          </p:nvPr>
        </p:nvSpPr>
        <p:spPr/>
        <p:txBody>
          <a:bodyPr/>
          <a:lstStyle/>
          <a:p>
            <a:r>
              <a:rPr lang="en-ZA"/>
              <a:t>3</a:t>
            </a:r>
          </a:p>
        </p:txBody>
      </p:sp>
    </p:spTree>
    <p:extLst>
      <p:ext uri="{BB962C8B-B14F-4D97-AF65-F5344CB8AC3E}">
        <p14:creationId xmlns:p14="http://schemas.microsoft.com/office/powerpoint/2010/main" val="295503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1629977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567069" y="661002"/>
            <a:ext cx="10515600" cy="646552"/>
          </a:xfrm>
        </p:spPr>
        <p:txBody>
          <a:bodyPr vert="horz">
            <a:normAutofit/>
          </a:bodyPr>
          <a:lstStyle/>
          <a:p>
            <a:r>
              <a:rPr lang="en-ZA" sz="2800" b="1"/>
              <a:t>Cleaning the data</a:t>
            </a:r>
          </a:p>
        </p:txBody>
      </p:sp>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567069" y="1659764"/>
            <a:ext cx="9974691" cy="3538472"/>
          </a:xfrm>
        </p:spPr>
        <p:txBody>
          <a:bodyPr vert="horz" lIns="91440" tIns="45720" rIns="91440" bIns="45720" rtlCol="0" anchor="t">
            <a:normAutofit/>
          </a:bodyPr>
          <a:lstStyle/>
          <a:p>
            <a:r>
              <a:rPr lang="en-ZA" sz="1400"/>
              <a:t>There were 11 out of the 31 columns that had missing data. This was cleaned and replaced with zero in the dataset.</a:t>
            </a:r>
          </a:p>
          <a:p>
            <a:r>
              <a:rPr lang="en-ZA" sz="1400"/>
              <a:t>The year and area columns were also changed into integer data types to allow it to be used within the modelling process later on.</a:t>
            </a:r>
          </a:p>
          <a:p>
            <a:r>
              <a:rPr lang="en-ZA" sz="1400"/>
              <a:t>We checked for duplicates and found none.</a:t>
            </a:r>
          </a:p>
          <a:p>
            <a:r>
              <a:rPr lang="en-ZA" sz="1400"/>
              <a:t>We standardised the column names and removed the space and replaced with an underscore.</a:t>
            </a:r>
          </a:p>
          <a:p>
            <a:r>
              <a:rPr lang="en-ZA" sz="1400"/>
              <a:t>Overall, there were not too many data issues found in the dataset.</a:t>
            </a:r>
          </a:p>
        </p:txBody>
      </p:sp>
      <p:sp>
        <p:nvSpPr>
          <p:cNvPr id="7" name="Slide Number Placeholder 6">
            <a:extLst>
              <a:ext uri="{FF2B5EF4-FFF2-40B4-BE49-F238E27FC236}">
                <a16:creationId xmlns:a16="http://schemas.microsoft.com/office/drawing/2014/main" id="{32B7CEA2-3B65-C1AA-1828-114D38B50F83}"/>
              </a:ext>
            </a:extLst>
          </p:cNvPr>
          <p:cNvSpPr>
            <a:spLocks noGrp="1"/>
          </p:cNvSpPr>
          <p:nvPr>
            <p:ph type="sldNum" sz="quarter" idx="12"/>
          </p:nvPr>
        </p:nvSpPr>
        <p:spPr/>
        <p:txBody>
          <a:bodyPr/>
          <a:lstStyle/>
          <a:p>
            <a:r>
              <a:rPr lang="en-ZA"/>
              <a:t>4</a:t>
            </a:r>
          </a:p>
        </p:txBody>
      </p:sp>
    </p:spTree>
    <p:extLst>
      <p:ext uri="{BB962C8B-B14F-4D97-AF65-F5344CB8AC3E}">
        <p14:creationId xmlns:p14="http://schemas.microsoft.com/office/powerpoint/2010/main" val="2173669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28844214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553818" y="681037"/>
            <a:ext cx="6477000" cy="646552"/>
          </a:xfrm>
        </p:spPr>
        <p:txBody>
          <a:bodyPr vert="horz">
            <a:normAutofit/>
          </a:bodyPr>
          <a:lstStyle/>
          <a:p>
            <a:r>
              <a:rPr lang="en-ZA" sz="2800" b="1"/>
              <a:t>EDA Analysis</a:t>
            </a:r>
          </a:p>
        </p:txBody>
      </p:sp>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921695" y="1376370"/>
            <a:ext cx="5357185" cy="5174095"/>
          </a:xfrm>
        </p:spPr>
        <p:txBody>
          <a:bodyPr vert="horz" lIns="91440" tIns="45720" rIns="91440" bIns="45720" rtlCol="0" anchor="t">
            <a:normAutofit lnSpcReduction="10000"/>
          </a:bodyPr>
          <a:lstStyle/>
          <a:p>
            <a:r>
              <a:rPr lang="en-ZA" sz="1400">
                <a:solidFill>
                  <a:schemeClr val="tx1"/>
                </a:solidFill>
              </a:rPr>
              <a:t>We extracted the top 25 countries with the highest average total emissions. The top 5 countries were China &amp; China Mainland, Brazil, Indonesia and USA.</a:t>
            </a:r>
          </a:p>
          <a:p>
            <a:r>
              <a:rPr lang="en-ZA" sz="1400">
                <a:solidFill>
                  <a:schemeClr val="tx1"/>
                </a:solidFill>
              </a:rPr>
              <a:t>To better understand the distribution of the emissions, we then did a </a:t>
            </a:r>
            <a:r>
              <a:rPr lang="en-ZA" sz="1400" err="1">
                <a:solidFill>
                  <a:schemeClr val="tx1"/>
                </a:solidFill>
              </a:rPr>
              <a:t>histoplot</a:t>
            </a:r>
            <a:r>
              <a:rPr lang="en-ZA" sz="1400">
                <a:solidFill>
                  <a:schemeClr val="tx1"/>
                </a:solidFill>
              </a:rPr>
              <a:t> of the total emissions to understand within which range they fell within the dataset and detect any outliers. </a:t>
            </a:r>
          </a:p>
          <a:p>
            <a:r>
              <a:rPr lang="en-ZA" sz="1400">
                <a:solidFill>
                  <a:schemeClr val="tx1"/>
                </a:solidFill>
              </a:rPr>
              <a:t>This prompted us to delve deeper into the data and plot the emissions over time for the top 5 countries to determine if there were any significant variations over time.</a:t>
            </a:r>
          </a:p>
          <a:p>
            <a:r>
              <a:rPr lang="en-ZA" sz="1400">
                <a:solidFill>
                  <a:schemeClr val="tx1"/>
                </a:solidFill>
              </a:rPr>
              <a:t>I box plot was used to show the average temperature change over time. The average temperature shows a gradual increase over the 30-year period. This suggests a warming trend, consistent with global climate change patterns.</a:t>
            </a:r>
          </a:p>
          <a:p>
            <a:r>
              <a:rPr lang="en-ZA" sz="1400">
                <a:solidFill>
                  <a:schemeClr val="tx1"/>
                </a:solidFill>
              </a:rPr>
              <a:t>The IQR and presence of outliers indicate fluctuations in temperature. Some years have higher variability, which could be due to extreme weather events or other anomalies.</a:t>
            </a:r>
          </a:p>
          <a:p>
            <a:r>
              <a:rPr lang="en-ZA" sz="1400">
                <a:solidFill>
                  <a:schemeClr val="tx1"/>
                </a:solidFill>
              </a:rPr>
              <a:t>Outliers highlight years with extreme temperatures. Identifying these years can help understand specific events that caused significant deviations from the norm. </a:t>
            </a:r>
          </a:p>
        </p:txBody>
      </p:sp>
      <p:pic>
        <p:nvPicPr>
          <p:cNvPr id="7" name="Picture 6" descr="A screenshot of a computer&#10;&#10;AI-generated content may be incorrect.">
            <a:extLst>
              <a:ext uri="{FF2B5EF4-FFF2-40B4-BE49-F238E27FC236}">
                <a16:creationId xmlns:a16="http://schemas.microsoft.com/office/drawing/2014/main" id="{56023857-44B3-A156-4365-FB63CA86AAE8}"/>
              </a:ext>
            </a:extLst>
          </p:cNvPr>
          <p:cNvPicPr>
            <a:picLocks noChangeAspect="1"/>
          </p:cNvPicPr>
          <p:nvPr/>
        </p:nvPicPr>
        <p:blipFill>
          <a:blip r:embed="rId5">
            <a:extLst>
              <a:ext uri="{28A0092B-C50C-407E-A947-70E740481C1C}">
                <a14:useLocalDpi xmlns:a14="http://schemas.microsoft.com/office/drawing/2010/main" val="0"/>
              </a:ext>
            </a:extLst>
          </a:blip>
          <a:srcRect l="21300" t="30046" r="16300" b="9997"/>
          <a:stretch/>
        </p:blipFill>
        <p:spPr>
          <a:xfrm>
            <a:off x="6780474" y="190126"/>
            <a:ext cx="4282750" cy="2211822"/>
          </a:xfrm>
          <a:prstGeom prst="rect">
            <a:avLst/>
          </a:prstGeom>
        </p:spPr>
      </p:pic>
      <p:pic>
        <p:nvPicPr>
          <p:cNvPr id="9" name="Picture 8" descr="A graph on a computer screen&#10;&#10;AI-generated content may be incorrect.">
            <a:extLst>
              <a:ext uri="{FF2B5EF4-FFF2-40B4-BE49-F238E27FC236}">
                <a16:creationId xmlns:a16="http://schemas.microsoft.com/office/drawing/2014/main" id="{3BE436A1-A691-4CC6-DC86-F61EED7DED6F}"/>
              </a:ext>
            </a:extLst>
          </p:cNvPr>
          <p:cNvPicPr>
            <a:picLocks noChangeAspect="1"/>
          </p:cNvPicPr>
          <p:nvPr/>
        </p:nvPicPr>
        <p:blipFill>
          <a:blip r:embed="rId6">
            <a:extLst>
              <a:ext uri="{28A0092B-C50C-407E-A947-70E740481C1C}">
                <a14:useLocalDpi xmlns:a14="http://schemas.microsoft.com/office/drawing/2010/main" val="0"/>
              </a:ext>
            </a:extLst>
          </a:blip>
          <a:srcRect l="19950" t="24176" r="16075" b="18326"/>
          <a:stretch/>
        </p:blipFill>
        <p:spPr>
          <a:xfrm>
            <a:off x="7432115" y="2551928"/>
            <a:ext cx="3631109" cy="1754144"/>
          </a:xfrm>
          <a:prstGeom prst="rect">
            <a:avLst/>
          </a:prstGeom>
        </p:spPr>
      </p:pic>
      <p:sp>
        <p:nvSpPr>
          <p:cNvPr id="10" name="Slide Number Placeholder 9">
            <a:extLst>
              <a:ext uri="{FF2B5EF4-FFF2-40B4-BE49-F238E27FC236}">
                <a16:creationId xmlns:a16="http://schemas.microsoft.com/office/drawing/2014/main" id="{ADAB6D29-EA78-5C8A-113E-CF7D868500FF}"/>
              </a:ext>
            </a:extLst>
          </p:cNvPr>
          <p:cNvSpPr>
            <a:spLocks noGrp="1"/>
          </p:cNvSpPr>
          <p:nvPr>
            <p:ph type="sldNum" sz="quarter" idx="12"/>
          </p:nvPr>
        </p:nvSpPr>
        <p:spPr/>
        <p:txBody>
          <a:bodyPr/>
          <a:lstStyle/>
          <a:p>
            <a:r>
              <a:rPr lang="en-ZA"/>
              <a:t>5</a:t>
            </a:r>
          </a:p>
        </p:txBody>
      </p:sp>
      <p:pic>
        <p:nvPicPr>
          <p:cNvPr id="11" name="Picture 10" descr="A screenshot of a computer&#10;&#10;AI-generated content may be incorrect.">
            <a:extLst>
              <a:ext uri="{FF2B5EF4-FFF2-40B4-BE49-F238E27FC236}">
                <a16:creationId xmlns:a16="http://schemas.microsoft.com/office/drawing/2014/main" id="{C753A9E2-5274-CC62-D748-6A3C650789A1}"/>
              </a:ext>
            </a:extLst>
          </p:cNvPr>
          <p:cNvPicPr>
            <a:picLocks noChangeAspect="1"/>
          </p:cNvPicPr>
          <p:nvPr/>
        </p:nvPicPr>
        <p:blipFill>
          <a:blip r:embed="rId7">
            <a:extLst>
              <a:ext uri="{28A0092B-C50C-407E-A947-70E740481C1C}">
                <a14:useLocalDpi xmlns:a14="http://schemas.microsoft.com/office/drawing/2010/main" val="0"/>
              </a:ext>
            </a:extLst>
          </a:blip>
          <a:srcRect l="22050" t="22808" r="18250" b="34235"/>
          <a:stretch/>
        </p:blipFill>
        <p:spPr>
          <a:xfrm>
            <a:off x="6278880" y="4475369"/>
            <a:ext cx="5624422" cy="2181586"/>
          </a:xfrm>
          <a:prstGeom prst="rect">
            <a:avLst/>
          </a:prstGeom>
        </p:spPr>
      </p:pic>
    </p:spTree>
    <p:extLst>
      <p:ext uri="{BB962C8B-B14F-4D97-AF65-F5344CB8AC3E}">
        <p14:creationId xmlns:p14="http://schemas.microsoft.com/office/powerpoint/2010/main" val="177595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19697180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B47D45-75B3-1A06-F952-E20B39010616}"/>
              </a:ext>
            </a:extLst>
          </p:cNvPr>
          <p:cNvSpPr>
            <a:spLocks noGrp="1"/>
          </p:cNvSpPr>
          <p:nvPr>
            <p:ph type="title"/>
          </p:nvPr>
        </p:nvSpPr>
        <p:spPr>
          <a:xfrm>
            <a:off x="1553818" y="671204"/>
            <a:ext cx="6377609" cy="646552"/>
          </a:xfrm>
        </p:spPr>
        <p:txBody>
          <a:bodyPr vert="horz">
            <a:normAutofit/>
          </a:bodyPr>
          <a:lstStyle/>
          <a:p>
            <a:r>
              <a:rPr lang="en-ZA" sz="2800" b="1">
                <a:solidFill>
                  <a:schemeClr val="tx1"/>
                </a:solidFill>
              </a:rPr>
              <a:t>Models Overview</a:t>
            </a:r>
          </a:p>
        </p:txBody>
      </p:sp>
      <p:sp>
        <p:nvSpPr>
          <p:cNvPr id="3" name="Content Placeholder 2">
            <a:extLst>
              <a:ext uri="{FF2B5EF4-FFF2-40B4-BE49-F238E27FC236}">
                <a16:creationId xmlns:a16="http://schemas.microsoft.com/office/drawing/2014/main" id="{918DB482-686F-EB0E-5D2C-FB931389DDE4}"/>
              </a:ext>
            </a:extLst>
          </p:cNvPr>
          <p:cNvSpPr>
            <a:spLocks noGrp="1"/>
          </p:cNvSpPr>
          <p:nvPr>
            <p:ph idx="1"/>
          </p:nvPr>
        </p:nvSpPr>
        <p:spPr>
          <a:xfrm>
            <a:off x="1308652" y="1185481"/>
            <a:ext cx="10515600" cy="3610039"/>
          </a:xfrm>
        </p:spPr>
        <p:txBody>
          <a:bodyPr>
            <a:normAutofit/>
          </a:bodyPr>
          <a:lstStyle/>
          <a:p>
            <a:pPr>
              <a:lnSpc>
                <a:spcPct val="120000"/>
              </a:lnSpc>
            </a:pPr>
            <a:r>
              <a:rPr lang="en-ZA" sz="1400">
                <a:solidFill>
                  <a:schemeClr val="tx1"/>
                </a:solidFill>
              </a:rPr>
              <a:t>Approach:</a:t>
            </a:r>
          </a:p>
          <a:p>
            <a:pPr lvl="1">
              <a:lnSpc>
                <a:spcPct val="120000"/>
              </a:lnSpc>
            </a:pPr>
            <a:r>
              <a:rPr lang="en-ZA" sz="1400">
                <a:solidFill>
                  <a:schemeClr val="tx1"/>
                </a:solidFill>
              </a:rPr>
              <a:t>Train-test split applied consistently across models.</a:t>
            </a:r>
          </a:p>
          <a:p>
            <a:pPr lvl="1">
              <a:lnSpc>
                <a:spcPct val="120000"/>
              </a:lnSpc>
            </a:pPr>
            <a:r>
              <a:rPr lang="en-ZA" sz="1400">
                <a:solidFill>
                  <a:schemeClr val="tx1"/>
                </a:solidFill>
              </a:rPr>
              <a:t>Models </a:t>
            </a:r>
            <a:r>
              <a:rPr lang="en-ZA" sz="1400">
                <a:solidFill>
                  <a:srgbClr val="424242"/>
                </a:solidFill>
              </a:rPr>
              <a:t>trained</a:t>
            </a:r>
            <a:r>
              <a:rPr lang="en-ZA" sz="1400">
                <a:solidFill>
                  <a:schemeClr val="tx1"/>
                </a:solidFill>
              </a:rPr>
              <a:t>: Lasso, Linear Regression, Random Forest, Decision Tree.</a:t>
            </a:r>
          </a:p>
          <a:p>
            <a:pPr lvl="1">
              <a:lnSpc>
                <a:spcPct val="120000"/>
              </a:lnSpc>
            </a:pPr>
            <a:r>
              <a:rPr lang="en-ZA" sz="1400">
                <a:solidFill>
                  <a:schemeClr val="tx1"/>
                </a:solidFill>
              </a:rPr>
              <a:t>Evaluation metrics: R² Score, MSE, RMSE, Residuals.</a:t>
            </a:r>
          </a:p>
          <a:p>
            <a:pPr>
              <a:lnSpc>
                <a:spcPct val="120000"/>
              </a:lnSpc>
            </a:pPr>
            <a:r>
              <a:rPr lang="en-ZA" sz="1400">
                <a:solidFill>
                  <a:schemeClr val="tx1"/>
                </a:solidFill>
              </a:rPr>
              <a:t>Models </a:t>
            </a:r>
          </a:p>
          <a:p>
            <a:pPr lvl="1">
              <a:lnSpc>
                <a:spcPct val="120000"/>
              </a:lnSpc>
            </a:pPr>
            <a:r>
              <a:rPr lang="en-ZA" sz="1400">
                <a:solidFill>
                  <a:schemeClr val="tx1"/>
                </a:solidFill>
              </a:rPr>
              <a:t>Linear Regression</a:t>
            </a:r>
          </a:p>
          <a:p>
            <a:pPr lvl="1">
              <a:lnSpc>
                <a:spcPct val="120000"/>
              </a:lnSpc>
            </a:pPr>
            <a:r>
              <a:rPr lang="en-ZA" sz="1400">
                <a:solidFill>
                  <a:schemeClr val="tx1"/>
                </a:solidFill>
              </a:rPr>
              <a:t>Random Forest Regression </a:t>
            </a:r>
          </a:p>
          <a:p>
            <a:pPr lvl="1">
              <a:lnSpc>
                <a:spcPct val="120000"/>
              </a:lnSpc>
            </a:pPr>
            <a:r>
              <a:rPr lang="en-ZA" sz="1400">
                <a:solidFill>
                  <a:schemeClr val="tx1"/>
                </a:solidFill>
              </a:rPr>
              <a:t>Decision Tress Regression</a:t>
            </a:r>
          </a:p>
          <a:p>
            <a:pPr lvl="1">
              <a:lnSpc>
                <a:spcPct val="120000"/>
              </a:lnSpc>
            </a:pPr>
            <a:r>
              <a:rPr lang="en-ZA" sz="1400">
                <a:solidFill>
                  <a:schemeClr val="tx1"/>
                </a:solidFill>
              </a:rPr>
              <a:t>Lasso Regression </a:t>
            </a:r>
            <a:endParaRPr lang="en-ZA" sz="1000" b="1"/>
          </a:p>
        </p:txBody>
      </p:sp>
      <p:sp>
        <p:nvSpPr>
          <p:cNvPr id="17" name="Slide Number Placeholder 16">
            <a:extLst>
              <a:ext uri="{FF2B5EF4-FFF2-40B4-BE49-F238E27FC236}">
                <a16:creationId xmlns:a16="http://schemas.microsoft.com/office/drawing/2014/main" id="{0DF85256-2063-222B-0840-331282247F3C}"/>
              </a:ext>
            </a:extLst>
          </p:cNvPr>
          <p:cNvSpPr>
            <a:spLocks noGrp="1"/>
          </p:cNvSpPr>
          <p:nvPr>
            <p:ph type="sldNum" sz="quarter" idx="12"/>
          </p:nvPr>
        </p:nvSpPr>
        <p:spPr/>
        <p:txBody>
          <a:bodyPr/>
          <a:lstStyle/>
          <a:p>
            <a:r>
              <a:rPr lang="en-ZA"/>
              <a:t>6</a:t>
            </a:r>
          </a:p>
        </p:txBody>
      </p:sp>
    </p:spTree>
    <p:extLst>
      <p:ext uri="{BB962C8B-B14F-4D97-AF65-F5344CB8AC3E}">
        <p14:creationId xmlns:p14="http://schemas.microsoft.com/office/powerpoint/2010/main" val="267185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6D63D24-7F87-48F9-6B1D-5506A2707D47}"/>
              </a:ext>
            </a:extLst>
          </p:cNvPr>
          <p:cNvGraphicFramePr>
            <a:graphicFrameLocks noChangeAspect="1"/>
          </p:cNvGraphicFramePr>
          <p:nvPr>
            <p:custDataLst>
              <p:tags r:id="rId1"/>
            </p:custDataLst>
            <p:extLst>
              <p:ext uri="{D42A27DB-BD31-4B8C-83A1-F6EECF244321}">
                <p14:modId xmlns:p14="http://schemas.microsoft.com/office/powerpoint/2010/main" val="3441969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4" name="think-cell data - do not delete" hidden="1">
                        <a:extLst>
                          <a:ext uri="{FF2B5EF4-FFF2-40B4-BE49-F238E27FC236}">
                            <a16:creationId xmlns:a16="http://schemas.microsoft.com/office/drawing/2014/main" id="{66D63D24-7F87-48F9-6B1D-5506A2707D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Content Placeholder 2">
            <a:extLst>
              <a:ext uri="{FF2B5EF4-FFF2-40B4-BE49-F238E27FC236}">
                <a16:creationId xmlns:a16="http://schemas.microsoft.com/office/drawing/2014/main" id="{93A0FFFE-6A4F-1C98-58CA-10065228CF9C}"/>
              </a:ext>
            </a:extLst>
          </p:cNvPr>
          <p:cNvSpPr txBox="1">
            <a:spLocks/>
          </p:cNvSpPr>
          <p:nvPr/>
        </p:nvSpPr>
        <p:spPr>
          <a:xfrm>
            <a:off x="1738839" y="1289087"/>
            <a:ext cx="9353231" cy="5124966"/>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lnSpc>
                <a:spcPct val="140000"/>
              </a:lnSpc>
              <a:buClr>
                <a:schemeClr val="accent1"/>
              </a:buClr>
              <a:buFont typeface="Wingdings 3" charset="2"/>
              <a:buChar char=""/>
            </a:pPr>
            <a:r>
              <a:rPr lang="en-ZA" sz="1800"/>
              <a:t>What it does: </a:t>
            </a:r>
            <a:endParaRPr lang="en-US" sz="1800"/>
          </a:p>
          <a:p>
            <a:pPr lvl="1" defTabSz="457200">
              <a:lnSpc>
                <a:spcPct val="140000"/>
              </a:lnSpc>
              <a:buClr>
                <a:schemeClr val="accent1"/>
              </a:buClr>
              <a:buFont typeface="Wingdings 3" charset="2"/>
              <a:buChar char=""/>
            </a:pPr>
            <a:r>
              <a:rPr lang="en-ZA" sz="1800"/>
              <a:t>A Linear Regression model is one of the simplest and most widely used algorithms in machine learning and statistics. It helps you understand the  relationship between a dependent variable (target) and one or more independent variables (features).</a:t>
            </a:r>
          </a:p>
          <a:p>
            <a:pPr lvl="1" defTabSz="457200">
              <a:lnSpc>
                <a:spcPct val="140000"/>
              </a:lnSpc>
              <a:buClr>
                <a:schemeClr val="accent1"/>
              </a:buClr>
              <a:buFont typeface="Wingdings 3" charset="2"/>
              <a:buChar char=""/>
            </a:pPr>
            <a:r>
              <a:rPr lang="en-ZA" sz="1800"/>
              <a:t>Linear regression tries </a:t>
            </a:r>
            <a:r>
              <a:rPr lang="en-ZA" sz="1800">
                <a:solidFill>
                  <a:srgbClr val="424242"/>
                </a:solidFill>
              </a:rPr>
              <a:t>to fit a straight line (or hyperplane in multiple dimensions) through the data that best predicts the target variable.</a:t>
            </a:r>
          </a:p>
          <a:p>
            <a:pPr marL="57150" defTabSz="457200">
              <a:lnSpc>
                <a:spcPct val="140000"/>
              </a:lnSpc>
              <a:buClr>
                <a:schemeClr val="accent1"/>
              </a:buClr>
              <a:buFont typeface="Wingdings 3" charset="2"/>
              <a:buChar char=""/>
            </a:pPr>
            <a:r>
              <a:rPr lang="en-ZA" sz="1800"/>
              <a:t>When to use it:</a:t>
            </a:r>
          </a:p>
          <a:p>
            <a:pPr lvl="1" defTabSz="457200">
              <a:lnSpc>
                <a:spcPct val="140000"/>
              </a:lnSpc>
              <a:buClr>
                <a:schemeClr val="accent1"/>
              </a:buClr>
              <a:buFont typeface="Wingdings 3" charset="2"/>
              <a:buChar char=""/>
            </a:pPr>
            <a:r>
              <a:rPr lang="en-ZA" sz="1800"/>
              <a:t>When you want to predict a continuous value (e.g., CO₂ emissions, house prices).</a:t>
            </a:r>
          </a:p>
          <a:p>
            <a:pPr lvl="1" defTabSz="457200">
              <a:lnSpc>
                <a:spcPct val="140000"/>
              </a:lnSpc>
              <a:buClr>
                <a:schemeClr val="accent1"/>
              </a:buClr>
              <a:buFont typeface="Wingdings 3" charset="2"/>
              <a:buChar char=""/>
            </a:pPr>
            <a:r>
              <a:rPr lang="en-ZA" sz="1800"/>
              <a:t>When you want to understand the influence of each feature on the target.</a:t>
            </a:r>
          </a:p>
          <a:p>
            <a:pPr marL="57150" defTabSz="457200">
              <a:lnSpc>
                <a:spcPct val="140000"/>
              </a:lnSpc>
              <a:buClr>
                <a:schemeClr val="accent1"/>
              </a:buClr>
              <a:buFont typeface="Wingdings 3" charset="2"/>
              <a:buChar char=""/>
            </a:pPr>
            <a:r>
              <a:rPr lang="en-ZA" sz="1800"/>
              <a:t>What is portrays:</a:t>
            </a:r>
          </a:p>
          <a:p>
            <a:pPr lvl="1" defTabSz="457200">
              <a:lnSpc>
                <a:spcPct val="140000"/>
              </a:lnSpc>
              <a:buClr>
                <a:schemeClr val="accent1"/>
              </a:buClr>
              <a:buFont typeface="Wingdings 3" charset="2"/>
              <a:buChar char=""/>
            </a:pPr>
            <a:r>
              <a:rPr lang="en-ZA" sz="1800"/>
              <a:t>Coefficients: Show how much each feature contributes to the prediction.</a:t>
            </a:r>
          </a:p>
          <a:p>
            <a:pPr lvl="1" defTabSz="457200">
              <a:lnSpc>
                <a:spcPct val="140000"/>
              </a:lnSpc>
              <a:buClr>
                <a:schemeClr val="accent1"/>
              </a:buClr>
              <a:buFont typeface="Wingdings 3" charset="2"/>
              <a:buChar char=""/>
            </a:pPr>
            <a:r>
              <a:rPr lang="en-ZA" sz="1800"/>
              <a:t>Intercept: The baseline prediction when all features are zero.</a:t>
            </a:r>
          </a:p>
          <a:p>
            <a:pPr marL="57150" defTabSz="457200">
              <a:lnSpc>
                <a:spcPct val="140000"/>
              </a:lnSpc>
              <a:buClr>
                <a:schemeClr val="accent1"/>
              </a:buClr>
              <a:buFont typeface="Wingdings 3" charset="2"/>
              <a:buChar char=""/>
            </a:pPr>
            <a:r>
              <a:rPr lang="en-ZA" sz="1800"/>
              <a:t>Metrics:</a:t>
            </a:r>
          </a:p>
          <a:p>
            <a:pPr marL="742950" lvl="2" defTabSz="457200">
              <a:lnSpc>
                <a:spcPct val="140000"/>
              </a:lnSpc>
              <a:spcBef>
                <a:spcPts val="1000"/>
              </a:spcBef>
              <a:buClr>
                <a:schemeClr val="accent1"/>
              </a:buClr>
              <a:buFont typeface="Wingdings 3" charset="2"/>
              <a:buChar char=""/>
            </a:pPr>
            <a:r>
              <a:rPr lang="en-ZA" sz="1800"/>
              <a:t>R² Score: How well the model explains the variance in the data.</a:t>
            </a:r>
          </a:p>
          <a:p>
            <a:pPr marL="742950" lvl="2" defTabSz="457200">
              <a:lnSpc>
                <a:spcPct val="140000"/>
              </a:lnSpc>
              <a:spcBef>
                <a:spcPts val="1000"/>
              </a:spcBef>
              <a:buClr>
                <a:schemeClr val="accent1"/>
              </a:buClr>
              <a:buFont typeface="Wingdings 3" charset="2"/>
              <a:buChar char=""/>
            </a:pPr>
            <a:r>
              <a:rPr lang="en-ZA" sz="1800"/>
              <a:t>RMSE: The average prediction error.</a:t>
            </a:r>
          </a:p>
          <a:p>
            <a:pPr marL="0" indent="0">
              <a:lnSpc>
                <a:spcPct val="120000"/>
              </a:lnSpc>
              <a:buNone/>
            </a:pPr>
            <a:endParaRPr lang="en-ZA" sz="1200"/>
          </a:p>
          <a:p>
            <a:pPr marL="0" indent="0">
              <a:lnSpc>
                <a:spcPct val="120000"/>
              </a:lnSpc>
              <a:buNone/>
            </a:pPr>
            <a:endParaRPr lang="en-ZA" sz="1200" b="1"/>
          </a:p>
        </p:txBody>
      </p:sp>
      <p:sp>
        <p:nvSpPr>
          <p:cNvPr id="13" name="Slide Number Placeholder 12">
            <a:extLst>
              <a:ext uri="{FF2B5EF4-FFF2-40B4-BE49-F238E27FC236}">
                <a16:creationId xmlns:a16="http://schemas.microsoft.com/office/drawing/2014/main" id="{2B3C4034-A742-FA2A-4119-1B9ADD516E86}"/>
              </a:ext>
            </a:extLst>
          </p:cNvPr>
          <p:cNvSpPr>
            <a:spLocks noGrp="1"/>
          </p:cNvSpPr>
          <p:nvPr>
            <p:ph type="sldNum" sz="quarter" idx="12"/>
          </p:nvPr>
        </p:nvSpPr>
        <p:spPr/>
        <p:txBody>
          <a:bodyPr/>
          <a:lstStyle/>
          <a:p>
            <a:r>
              <a:rPr lang="en-ZA"/>
              <a:t>6.1</a:t>
            </a:r>
          </a:p>
        </p:txBody>
      </p:sp>
      <p:sp>
        <p:nvSpPr>
          <p:cNvPr id="17" name="Title 1">
            <a:extLst>
              <a:ext uri="{FF2B5EF4-FFF2-40B4-BE49-F238E27FC236}">
                <a16:creationId xmlns:a16="http://schemas.microsoft.com/office/drawing/2014/main" id="{2047305E-63CC-ABDE-3DF6-4950D096BCDF}"/>
              </a:ext>
            </a:extLst>
          </p:cNvPr>
          <p:cNvSpPr>
            <a:spLocks noGrp="1"/>
          </p:cNvSpPr>
          <p:nvPr>
            <p:ph type="title"/>
          </p:nvPr>
        </p:nvSpPr>
        <p:spPr>
          <a:xfrm>
            <a:off x="1553818" y="671204"/>
            <a:ext cx="9276107" cy="646552"/>
          </a:xfrm>
        </p:spPr>
        <p:txBody>
          <a:bodyPr vert="horz">
            <a:normAutofit/>
          </a:bodyPr>
          <a:lstStyle/>
          <a:p>
            <a:r>
              <a:rPr lang="en-ZA" sz="2800" b="1"/>
              <a:t>Models Performance : Linear Regression </a:t>
            </a:r>
          </a:p>
        </p:txBody>
      </p:sp>
    </p:spTree>
    <p:extLst>
      <p:ext uri="{BB962C8B-B14F-4D97-AF65-F5344CB8AC3E}">
        <p14:creationId xmlns:p14="http://schemas.microsoft.com/office/powerpoint/2010/main" val="32787022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0</TotalTime>
  <Words>2918</Words>
  <Application>Microsoft Office PowerPoint</Application>
  <PresentationFormat>Widescreen</PresentationFormat>
  <Paragraphs>289</Paragraphs>
  <Slides>19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Aptos</vt:lpstr>
      <vt:lpstr>Arial</vt:lpstr>
      <vt:lpstr>Century Schoolbook</vt:lpstr>
      <vt:lpstr>Segoe Sans</vt:lpstr>
      <vt:lpstr>Wingdings 3</vt:lpstr>
      <vt:lpstr>Wisp</vt:lpstr>
      <vt:lpstr>think-cell Slide</vt:lpstr>
      <vt:lpstr>PowerPoint Presentation</vt:lpstr>
      <vt:lpstr>Table of Contents</vt:lpstr>
      <vt:lpstr>Project Objectives</vt:lpstr>
      <vt:lpstr>Introduction to Dataset</vt:lpstr>
      <vt:lpstr>Tools and Technologies</vt:lpstr>
      <vt:lpstr>Cleaning the data</vt:lpstr>
      <vt:lpstr>EDA Analysis</vt:lpstr>
      <vt:lpstr>Models Overview</vt:lpstr>
      <vt:lpstr>Models Performance : Linear Regression </vt:lpstr>
      <vt:lpstr>Models Performance : Linear Regression </vt:lpstr>
      <vt:lpstr>PowerPoint Presentation</vt:lpstr>
      <vt:lpstr>PowerPoint Presentation</vt:lpstr>
      <vt:lpstr>PowerPoint Presentation</vt:lpstr>
      <vt:lpstr>Models Performance : Lasso Regression </vt:lpstr>
      <vt:lpstr>Models Performance : Lasso </vt:lpstr>
      <vt:lpstr>Models Performance : Lasso </vt:lpstr>
      <vt:lpstr>PowerPoint Presentation</vt:lpstr>
      <vt:lpstr>Models Comparison and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Ganasen, S. (Samantha)</dc:creator>
  <cp:lastModifiedBy>Dangirwa, M. (Margaret)</cp:lastModifiedBy>
  <cp:revision>1</cp:revision>
  <dcterms:created xsi:type="dcterms:W3CDTF">2025-05-29T06:34:42Z</dcterms:created>
  <dcterms:modified xsi:type="dcterms:W3CDTF">2025-06-02T16:09:40Z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b3ff2d6-7c2c-441b-97b8-52c111077da7_Enabled">
    <vt:lpwstr>true</vt:lpwstr>
  </property>
  <property fmtid="{D5CDD505-2E9C-101B-9397-08002B2CF9AE}" pid="3" name="MSIP_Label_fb3ff2d6-7c2c-441b-97b8-52c111077da7_SetDate">
    <vt:lpwstr>2025-05-29T06:36:05Z</vt:lpwstr>
  </property>
  <property fmtid="{D5CDD505-2E9C-101B-9397-08002B2CF9AE}" pid="4" name="MSIP_Label_fb3ff2d6-7c2c-441b-97b8-52c111077da7_Method">
    <vt:lpwstr>Standard</vt:lpwstr>
  </property>
  <property fmtid="{D5CDD505-2E9C-101B-9397-08002B2CF9AE}" pid="5" name="MSIP_Label_fb3ff2d6-7c2c-441b-97b8-52c111077da7_Name">
    <vt:lpwstr>fb3ff2d6-7c2c-441b-97b8-52c111077da7</vt:lpwstr>
  </property>
  <property fmtid="{D5CDD505-2E9C-101B-9397-08002B2CF9AE}" pid="6" name="MSIP_Label_fb3ff2d6-7c2c-441b-97b8-52c111077da7_SiteId">
    <vt:lpwstr>0b1d23d8-10d1-4093-8cb7-fd0bb32f81e1</vt:lpwstr>
  </property>
  <property fmtid="{D5CDD505-2E9C-101B-9397-08002B2CF9AE}" pid="7" name="MSIP_Label_fb3ff2d6-7c2c-441b-97b8-52c111077da7_ActionId">
    <vt:lpwstr>6c4143d2-c494-4e09-91b3-008ed9314e5f</vt:lpwstr>
  </property>
  <property fmtid="{D5CDD505-2E9C-101B-9397-08002B2CF9AE}" pid="8" name="MSIP_Label_fb3ff2d6-7c2c-441b-97b8-52c111077da7_ContentBits">
    <vt:lpwstr>0</vt:lpwstr>
  </property>
</Properties>
</file>