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67" r:id="rId47"/>
    <p:sldId id="268" r:id="rId48"/>
    <p:sldId id="269" r:id="rId49"/>
    <p:sldId id="270" r:id="rId50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Canva Sans Italics" charset="1" panose="020B0503030501040103"/>
      <p:regular r:id="rId20"/>
    </p:embeddedFont>
    <p:embeddedFont>
      <p:font typeface="Canva Sans Bold Italics" charset="1" panose="020B0803030501040103"/>
      <p:regular r:id="rId21"/>
    </p:embeddedFont>
    <p:embeddedFont>
      <p:font typeface="Canva Sans Medium" charset="1" panose="020B0603030501040103"/>
      <p:regular r:id="rId22"/>
    </p:embeddedFont>
    <p:embeddedFont>
      <p:font typeface="Canva Sans Medium Italics" charset="1" panose="020B0603030501040103"/>
      <p:regular r:id="rId23"/>
    </p:embeddedFont>
    <p:embeddedFont>
      <p:font typeface="Open Sauce" charset="1" panose="00000500000000000000"/>
      <p:regular r:id="rId24"/>
    </p:embeddedFont>
    <p:embeddedFont>
      <p:font typeface="Open Sauce Bold" charset="1" panose="00000800000000000000"/>
      <p:regular r:id="rId25"/>
    </p:embeddedFont>
    <p:embeddedFont>
      <p:font typeface="Open Sauce Italics" charset="1" panose="00000500000000000000"/>
      <p:regular r:id="rId26"/>
    </p:embeddedFont>
    <p:embeddedFont>
      <p:font typeface="Open Sauce Bold Italics" charset="1" panose="00000800000000000000"/>
      <p:regular r:id="rId27"/>
    </p:embeddedFont>
    <p:embeddedFont>
      <p:font typeface="Open Sauce Light" charset="1" panose="00000400000000000000"/>
      <p:regular r:id="rId28"/>
    </p:embeddedFont>
    <p:embeddedFont>
      <p:font typeface="Open Sauce Light Italics" charset="1" panose="00000400000000000000"/>
      <p:regular r:id="rId29"/>
    </p:embeddedFont>
    <p:embeddedFont>
      <p:font typeface="Open Sauce Medium" charset="1" panose="00000600000000000000"/>
      <p:regular r:id="rId30"/>
    </p:embeddedFont>
    <p:embeddedFont>
      <p:font typeface="Open Sauce Medium Italics" charset="1" panose="00000600000000000000"/>
      <p:regular r:id="rId31"/>
    </p:embeddedFont>
    <p:embeddedFont>
      <p:font typeface="Open Sauce Semi-Bold" charset="1" panose="00000700000000000000"/>
      <p:regular r:id="rId32"/>
    </p:embeddedFont>
    <p:embeddedFont>
      <p:font typeface="Open Sauce Semi-Bold Italics" charset="1" panose="00000700000000000000"/>
      <p:regular r:id="rId33"/>
    </p:embeddedFont>
    <p:embeddedFont>
      <p:font typeface="Open Sauce Heavy" charset="1" panose="00000A00000000000000"/>
      <p:regular r:id="rId34"/>
    </p:embeddedFont>
    <p:embeddedFont>
      <p:font typeface="Open Sauce Heavy Italics" charset="1" panose="00000A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slides/slide1.xml" Type="http://schemas.openxmlformats.org/officeDocument/2006/relationships/slide"/><Relationship Id="rId37" Target="slides/slide2.xml" Type="http://schemas.openxmlformats.org/officeDocument/2006/relationships/slide"/><Relationship Id="rId38" Target="slides/slide3.xml" Type="http://schemas.openxmlformats.org/officeDocument/2006/relationships/slide"/><Relationship Id="rId39" Target="slides/slide4.xml" Type="http://schemas.openxmlformats.org/officeDocument/2006/relationships/slide"/><Relationship Id="rId4" Target="theme/theme1.xml" Type="http://schemas.openxmlformats.org/officeDocument/2006/relationships/theme"/><Relationship Id="rId40" Target="slides/slide5.xml" Type="http://schemas.openxmlformats.org/officeDocument/2006/relationships/slide"/><Relationship Id="rId41" Target="slides/slide6.xml" Type="http://schemas.openxmlformats.org/officeDocument/2006/relationships/slide"/><Relationship Id="rId42" Target="slides/slide7.xml" Type="http://schemas.openxmlformats.org/officeDocument/2006/relationships/slide"/><Relationship Id="rId43" Target="slides/slide8.xml" Type="http://schemas.openxmlformats.org/officeDocument/2006/relationships/slide"/><Relationship Id="rId44" Target="slides/slide9.xml" Type="http://schemas.openxmlformats.org/officeDocument/2006/relationships/slide"/><Relationship Id="rId45" Target="slides/slide10.xml" Type="http://schemas.openxmlformats.org/officeDocument/2006/relationships/slide"/><Relationship Id="rId46" Target="slides/slide11.xml" Type="http://schemas.openxmlformats.org/officeDocument/2006/relationships/slide"/><Relationship Id="rId47" Target="slides/slide12.xml" Type="http://schemas.openxmlformats.org/officeDocument/2006/relationships/slide"/><Relationship Id="rId48" Target="slides/slide13.xml" Type="http://schemas.openxmlformats.org/officeDocument/2006/relationships/slide"/><Relationship Id="rId49" Target="slides/slide14.xml" Type="http://schemas.openxmlformats.org/officeDocument/2006/relationships/slide"/><Relationship Id="rId5" Target="tableStyles.xml" Type="http://schemas.openxmlformats.org/officeDocument/2006/relationships/tableStyles"/><Relationship Id="rId50" Target="slides/slide15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jpe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6.png" Type="http://schemas.openxmlformats.org/officeDocument/2006/relationships/image"/><Relationship Id="rId6" Target="../media/image26.jpe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7.jpeg" Type="http://schemas.openxmlformats.org/officeDocument/2006/relationships/image"/><Relationship Id="rId6" Target="../media/image28.jpeg" Type="http://schemas.openxmlformats.org/officeDocument/2006/relationships/image"/><Relationship Id="rId7" Target="../media/image29.jpe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30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1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5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jpe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34306" y="802505"/>
            <a:ext cx="16881924" cy="3286205"/>
            <a:chOff x="0" y="0"/>
            <a:chExt cx="3260174" cy="6346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60174" cy="634620"/>
            </a:xfrm>
            <a:custGeom>
              <a:avLst/>
              <a:gdLst/>
              <a:ahLst/>
              <a:cxnLst/>
              <a:rect r="r" b="b" t="t" l="l"/>
              <a:pathLst>
                <a:path h="634620" w="3260174">
                  <a:moveTo>
                    <a:pt x="0" y="0"/>
                  </a:moveTo>
                  <a:lnTo>
                    <a:pt x="3260174" y="0"/>
                  </a:lnTo>
                  <a:lnTo>
                    <a:pt x="3260174" y="634620"/>
                  </a:lnTo>
                  <a:lnTo>
                    <a:pt x="0" y="6346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3260174" cy="6536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59968" y="1042869"/>
            <a:ext cx="16230600" cy="2455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85"/>
              </a:lnSpc>
            </a:pPr>
            <a:r>
              <a:rPr lang="en-US" sz="7163" spc="702">
                <a:solidFill>
                  <a:srgbClr val="231F20"/>
                </a:solidFill>
                <a:latin typeface="Oswald Bold"/>
              </a:rPr>
              <a:t>BARRIER IN ACCESSING THE TEXT BOOKS WITH GRAPHIC IMAGES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161218"/>
            <a:ext cx="16587530" cy="4097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6"/>
              </a:lnSpc>
            </a:pPr>
            <a:r>
              <a:rPr lang="en-US" sz="3425" spc="181">
                <a:solidFill>
                  <a:srgbClr val="231F20"/>
                </a:solidFill>
                <a:latin typeface="Montserrat Classic Bold"/>
              </a:rPr>
              <a:t>MENTOR: GANGA S </a:t>
            </a:r>
          </a:p>
          <a:p>
            <a:pPr algn="ctr">
              <a:lnSpc>
                <a:spcPts val="4726"/>
              </a:lnSpc>
            </a:pPr>
            <a:r>
              <a:rPr lang="en-US" sz="3425" spc="181">
                <a:solidFill>
                  <a:srgbClr val="231F20"/>
                </a:solidFill>
                <a:latin typeface="Montserrat Classic Bold"/>
              </a:rPr>
              <a:t>TEAM NAME: CODEMAVERICKS </a:t>
            </a:r>
          </a:p>
          <a:p>
            <a:pPr algn="ctr">
              <a:lnSpc>
                <a:spcPts val="4726"/>
              </a:lnSpc>
            </a:pPr>
            <a:r>
              <a:rPr lang="en-US" sz="3425" spc="181">
                <a:solidFill>
                  <a:srgbClr val="231F20"/>
                </a:solidFill>
                <a:latin typeface="Montserrat Classic Bold"/>
              </a:rPr>
              <a:t>TEAM MEMBERS: SOBHIKA KAMALAVASAN (TL) </a:t>
            </a:r>
          </a:p>
          <a:p>
            <a:pPr algn="ctr">
              <a:lnSpc>
                <a:spcPts val="4726"/>
              </a:lnSpc>
            </a:pPr>
            <a:r>
              <a:rPr lang="en-US" sz="3425" spc="181">
                <a:solidFill>
                  <a:srgbClr val="231F20"/>
                </a:solidFill>
                <a:latin typeface="Montserrat Classic Bold"/>
              </a:rPr>
              <a:t>MADHUMITHA </a:t>
            </a:r>
          </a:p>
          <a:p>
            <a:pPr algn="ctr">
              <a:lnSpc>
                <a:spcPts val="4726"/>
              </a:lnSpc>
            </a:pPr>
            <a:r>
              <a:rPr lang="en-US" sz="3425" spc="181">
                <a:solidFill>
                  <a:srgbClr val="231F20"/>
                </a:solidFill>
                <a:latin typeface="Montserrat Classic Bold"/>
              </a:rPr>
              <a:t>DEVAKIPRIYA </a:t>
            </a:r>
          </a:p>
          <a:p>
            <a:pPr algn="ctr">
              <a:lnSpc>
                <a:spcPts val="4726"/>
              </a:lnSpc>
            </a:pPr>
            <a:r>
              <a:rPr lang="en-US" sz="3425" spc="181">
                <a:solidFill>
                  <a:srgbClr val="231F20"/>
                </a:solidFill>
                <a:latin typeface="Montserrat Classic Bold"/>
              </a:rPr>
              <a:t>VIMAL RAJ</a:t>
            </a:r>
          </a:p>
          <a:p>
            <a:pPr algn="ctr">
              <a:lnSpc>
                <a:spcPts val="4726"/>
              </a:lnSpc>
            </a:pPr>
            <a:r>
              <a:rPr lang="en-US" sz="3425" spc="181">
                <a:solidFill>
                  <a:srgbClr val="231F20"/>
                </a:solidFill>
                <a:latin typeface="Montserrat Classic Bold"/>
              </a:rPr>
              <a:t> MANIKANDAN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11877329" y="-8872208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0349" y="278263"/>
            <a:ext cx="14747301" cy="3751345"/>
          </a:xfrm>
          <a:custGeom>
            <a:avLst/>
            <a:gdLst/>
            <a:ahLst/>
            <a:cxnLst/>
            <a:rect r="r" b="b" t="t" l="l"/>
            <a:pathLst>
              <a:path h="3751345" w="14747301">
                <a:moveTo>
                  <a:pt x="0" y="0"/>
                </a:moveTo>
                <a:lnTo>
                  <a:pt x="14747302" y="0"/>
                </a:lnTo>
                <a:lnTo>
                  <a:pt x="14747302" y="3751344"/>
                </a:lnTo>
                <a:lnTo>
                  <a:pt x="0" y="375134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43419" y="4380325"/>
            <a:ext cx="7358407" cy="5563402"/>
          </a:xfrm>
          <a:custGeom>
            <a:avLst/>
            <a:gdLst/>
            <a:ahLst/>
            <a:cxnLst/>
            <a:rect r="r" b="b" t="t" l="l"/>
            <a:pathLst>
              <a:path h="5563402" w="7358407">
                <a:moveTo>
                  <a:pt x="0" y="0"/>
                </a:moveTo>
                <a:lnTo>
                  <a:pt x="7358407" y="0"/>
                </a:lnTo>
                <a:lnTo>
                  <a:pt x="7358407" y="5563402"/>
                </a:lnTo>
                <a:lnTo>
                  <a:pt x="0" y="55634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71305" y="6150994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85510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80191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74468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8182" y="1534024"/>
            <a:ext cx="17072039" cy="5973256"/>
          </a:xfrm>
          <a:custGeom>
            <a:avLst/>
            <a:gdLst/>
            <a:ahLst/>
            <a:cxnLst/>
            <a:rect r="r" b="b" t="t" l="l"/>
            <a:pathLst>
              <a:path h="5973256" w="17072039">
                <a:moveTo>
                  <a:pt x="0" y="0"/>
                </a:moveTo>
                <a:lnTo>
                  <a:pt x="17072039" y="0"/>
                </a:lnTo>
                <a:lnTo>
                  <a:pt x="17072039" y="5973256"/>
                </a:lnTo>
                <a:lnTo>
                  <a:pt x="0" y="59732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64" t="0" r="-64953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2683214" y="754380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2076940" y="-3354783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61367" y="1302766"/>
            <a:ext cx="14258515" cy="8619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12"/>
              </a:lnSpc>
            </a:pPr>
            <a:r>
              <a:rPr lang="en-US" sz="3632" spc="355">
                <a:solidFill>
                  <a:srgbClr val="231F20"/>
                </a:solidFill>
                <a:latin typeface="Oswald Bold"/>
              </a:rPr>
              <a:t>! PIP INSTALL SVGWRITE</a:t>
            </a:r>
          </a:p>
          <a:p>
            <a:pPr>
              <a:lnSpc>
                <a:spcPts val="5012"/>
              </a:lnSpc>
            </a:pPr>
            <a:r>
              <a:rPr lang="en-US" sz="3632" spc="355">
                <a:solidFill>
                  <a:srgbClr val="231F20"/>
                </a:solidFill>
                <a:latin typeface="Oswald Bold"/>
              </a:rPr>
              <a:t>from google.colab import files</a:t>
            </a:r>
          </a:p>
          <a:p>
            <a:pPr>
              <a:lnSpc>
                <a:spcPts val="5012"/>
              </a:lnSpc>
            </a:pPr>
            <a:r>
              <a:rPr lang="en-US" sz="3632" spc="355">
                <a:solidFill>
                  <a:srgbClr val="231F20"/>
                </a:solidFill>
                <a:latin typeface="Oswald Bold"/>
              </a:rPr>
              <a:t>uploaded = files.upload()</a:t>
            </a:r>
          </a:p>
          <a:p>
            <a:pPr>
              <a:lnSpc>
                <a:spcPts val="5012"/>
              </a:lnSpc>
            </a:pPr>
            <a:r>
              <a:rPr lang="en-US" sz="3632" spc="355">
                <a:solidFill>
                  <a:srgbClr val="231F20"/>
                </a:solidFill>
                <a:latin typeface="Oswald Bold"/>
              </a:rPr>
              <a:t>import cv2</a:t>
            </a:r>
          </a:p>
          <a:p>
            <a:pPr>
              <a:lnSpc>
                <a:spcPts val="5012"/>
              </a:lnSpc>
            </a:pPr>
            <a:r>
              <a:rPr lang="en-US" sz="3632" spc="355">
                <a:solidFill>
                  <a:srgbClr val="231F20"/>
                </a:solidFill>
                <a:latin typeface="Oswald Bold"/>
              </a:rPr>
              <a:t>import numpy as np</a:t>
            </a:r>
          </a:p>
          <a:p>
            <a:pPr>
              <a:lnSpc>
                <a:spcPts val="5012"/>
              </a:lnSpc>
            </a:pPr>
            <a:r>
              <a:rPr lang="en-US" sz="3632" spc="355">
                <a:solidFill>
                  <a:srgbClr val="231F20"/>
                </a:solidFill>
                <a:latin typeface="Oswald Bold"/>
              </a:rPr>
              <a:t>import matplotlib.pyplot as plt</a:t>
            </a:r>
          </a:p>
          <a:p>
            <a:pPr>
              <a:lnSpc>
                <a:spcPts val="5012"/>
              </a:lnSpc>
            </a:pPr>
            <a:r>
              <a:rPr lang="en-US" sz="3632" spc="355">
                <a:solidFill>
                  <a:srgbClr val="231F20"/>
                </a:solidFill>
                <a:latin typeface="Oswald Bold"/>
              </a:rPr>
              <a:t>import svgwrite</a:t>
            </a:r>
          </a:p>
          <a:p>
            <a:pPr>
              <a:lnSpc>
                <a:spcPts val="5012"/>
              </a:lnSpc>
            </a:pPr>
          </a:p>
          <a:p>
            <a:pPr>
              <a:lnSpc>
                <a:spcPts val="5012"/>
              </a:lnSpc>
            </a:pPr>
            <a:r>
              <a:rPr lang="en-US" sz="3632" spc="355">
                <a:solidFill>
                  <a:srgbClr val="231F20"/>
                </a:solidFill>
                <a:latin typeface="Oswald Bold"/>
              </a:rPr>
              <a:t># Load the graph image (replace 'your_graph_image.jpg' with the actual file name)</a:t>
            </a:r>
          </a:p>
          <a:p>
            <a:pPr>
              <a:lnSpc>
                <a:spcPts val="5012"/>
              </a:lnSpc>
            </a:pPr>
            <a:r>
              <a:rPr lang="en-US" sz="3632" spc="355">
                <a:solidFill>
                  <a:srgbClr val="231F20"/>
                </a:solidFill>
                <a:latin typeface="Oswald Bold"/>
              </a:rPr>
              <a:t>image_path ="Line-Graph.png"</a:t>
            </a:r>
          </a:p>
          <a:p>
            <a:pPr>
              <a:lnSpc>
                <a:spcPts val="5012"/>
              </a:lnSpc>
            </a:pPr>
            <a:r>
              <a:rPr lang="en-US" sz="3632" spc="355">
                <a:solidFill>
                  <a:srgbClr val="231F20"/>
                </a:solidFill>
                <a:latin typeface="Oswald Bold"/>
              </a:rPr>
              <a:t>graph_image = cv2.imread(image_path)</a:t>
            </a:r>
          </a:p>
          <a:p>
            <a:pPr marL="0" indent="0" lvl="0">
              <a:lnSpc>
                <a:spcPts val="8876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6333169" y="8069439"/>
            <a:ext cx="2094695" cy="2377721"/>
            <a:chOff x="0" y="0"/>
            <a:chExt cx="551689" cy="6262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24419" y="-1349021"/>
            <a:ext cx="2094695" cy="2377721"/>
            <a:chOff x="0" y="0"/>
            <a:chExt cx="551689" cy="6262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6937517" y="-8747353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80377">
            <a:off x="10646613" y="3123224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73024" y="2328598"/>
            <a:ext cx="3941951" cy="7004153"/>
          </a:xfrm>
          <a:custGeom>
            <a:avLst/>
            <a:gdLst/>
            <a:ahLst/>
            <a:cxnLst/>
            <a:rect r="r" b="b" t="t" l="l"/>
            <a:pathLst>
              <a:path h="7004153" w="3941951">
                <a:moveTo>
                  <a:pt x="0" y="0"/>
                </a:moveTo>
                <a:lnTo>
                  <a:pt x="3941952" y="0"/>
                </a:lnTo>
                <a:lnTo>
                  <a:pt x="3941952" y="7004154"/>
                </a:lnTo>
                <a:lnTo>
                  <a:pt x="0" y="70041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12432" y="2328598"/>
            <a:ext cx="4166509" cy="7004153"/>
          </a:xfrm>
          <a:custGeom>
            <a:avLst/>
            <a:gdLst/>
            <a:ahLst/>
            <a:cxnLst/>
            <a:rect r="r" b="b" t="t" l="l"/>
            <a:pathLst>
              <a:path h="7004153" w="4166509">
                <a:moveTo>
                  <a:pt x="0" y="0"/>
                </a:moveTo>
                <a:lnTo>
                  <a:pt x="4166509" y="0"/>
                </a:lnTo>
                <a:lnTo>
                  <a:pt x="4166509" y="7004154"/>
                </a:lnTo>
                <a:lnTo>
                  <a:pt x="0" y="70041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1256" b="-1765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70307" y="2328598"/>
            <a:ext cx="4404655" cy="7004153"/>
          </a:xfrm>
          <a:custGeom>
            <a:avLst/>
            <a:gdLst/>
            <a:ahLst/>
            <a:cxnLst/>
            <a:rect r="r" b="b" t="t" l="l"/>
            <a:pathLst>
              <a:path h="7004153" w="4404655">
                <a:moveTo>
                  <a:pt x="0" y="0"/>
                </a:moveTo>
                <a:lnTo>
                  <a:pt x="4404655" y="0"/>
                </a:lnTo>
                <a:lnTo>
                  <a:pt x="4404655" y="7004154"/>
                </a:lnTo>
                <a:lnTo>
                  <a:pt x="0" y="70041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6394" r="0" b="-540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35030" y="498782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APPLICATION MODULE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83995" y="8677910"/>
            <a:ext cx="157728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</a:rPr>
              <a:t>Sample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96790" y="8677910"/>
            <a:ext cx="289381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</a:rPr>
              <a:t>Normal graph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18208" y="8677910"/>
            <a:ext cx="275495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</a:rPr>
              <a:t>Tactile graph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44000" y="1278539"/>
            <a:ext cx="13188954" cy="131889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6639105" y="-5979128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986589">
            <a:off x="5084777" y="6259532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068135" y="6804360"/>
            <a:ext cx="6879066" cy="138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54"/>
              </a:lnSpc>
            </a:pPr>
            <a:r>
              <a:rPr lang="en-US" sz="4025" spc="394">
                <a:solidFill>
                  <a:srgbClr val="000000"/>
                </a:solidFill>
                <a:latin typeface="Oswald Bold"/>
              </a:rPr>
              <a:t>EVEN WITHOUT SITE </a:t>
            </a:r>
          </a:p>
          <a:p>
            <a:pPr>
              <a:lnSpc>
                <a:spcPts val="5554"/>
              </a:lnSpc>
            </a:pPr>
            <a:r>
              <a:rPr lang="en-US" sz="4025" spc="394">
                <a:solidFill>
                  <a:srgbClr val="000000"/>
                </a:solidFill>
                <a:latin typeface="Oswald Bold"/>
              </a:rPr>
              <a:t>There is always a vision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038889"/>
            <a:ext cx="8091658" cy="6834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41"/>
              </a:lnSpc>
            </a:pPr>
            <a:r>
              <a:rPr lang="en-US" sz="4377" spc="429">
                <a:solidFill>
                  <a:srgbClr val="F5FFF5"/>
                </a:solidFill>
                <a:latin typeface="DM Sans"/>
              </a:rPr>
              <a:t>“Technology is nothing. </a:t>
            </a:r>
          </a:p>
          <a:p>
            <a:pPr>
              <a:lnSpc>
                <a:spcPts val="6041"/>
              </a:lnSpc>
            </a:pPr>
            <a:r>
              <a:rPr lang="en-US" sz="4377" spc="429">
                <a:solidFill>
                  <a:srgbClr val="F5FFF5"/>
                </a:solidFill>
                <a:latin typeface="DM Sans"/>
              </a:rPr>
              <a:t>What’s important is that you have a faith in people, that they’re basically good and smart, and if you give them tools, they’ll do wonderful things with them.”</a:t>
            </a:r>
          </a:p>
          <a:p>
            <a:pPr algn="l">
              <a:lnSpc>
                <a:spcPts val="6041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8390233" y="-8653331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626641"/>
            <a:ext cx="9349222" cy="5680616"/>
          </a:xfrm>
          <a:custGeom>
            <a:avLst/>
            <a:gdLst/>
            <a:ahLst/>
            <a:cxnLst/>
            <a:rect r="r" b="b" t="t" l="l"/>
            <a:pathLst>
              <a:path h="5680616" w="9349222">
                <a:moveTo>
                  <a:pt x="0" y="0"/>
                </a:moveTo>
                <a:lnTo>
                  <a:pt x="9349222" y="0"/>
                </a:lnTo>
                <a:lnTo>
                  <a:pt x="9349222" y="5680616"/>
                </a:lnTo>
                <a:lnTo>
                  <a:pt x="0" y="568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128359" y="6145332"/>
            <a:ext cx="6659349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36157" y="2901697"/>
            <a:ext cx="15314843" cy="6493178"/>
            <a:chOff x="0" y="0"/>
            <a:chExt cx="4033539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33539" cy="1710137"/>
            </a:xfrm>
            <a:custGeom>
              <a:avLst/>
              <a:gdLst/>
              <a:ahLst/>
              <a:cxnLst/>
              <a:rect r="r" b="b" t="t" l="l"/>
              <a:pathLst>
                <a:path h="1710137" w="4033539">
                  <a:moveTo>
                    <a:pt x="0" y="0"/>
                  </a:moveTo>
                  <a:lnTo>
                    <a:pt x="4033539" y="0"/>
                  </a:lnTo>
                  <a:lnTo>
                    <a:pt x="4033539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ysDot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4033539" cy="17863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709"/>
                </a:lnSpc>
              </a:pPr>
              <a:r>
                <a:rPr lang="en-US" sz="6699">
                  <a:solidFill>
                    <a:srgbClr val="000000"/>
                  </a:solidFill>
                  <a:latin typeface="Open Sauce"/>
                </a:rPr>
                <a:t>In Our Group Project We are going to Implement, </a:t>
              </a:r>
            </a:p>
            <a:p>
              <a:pPr algn="ctr">
                <a:lnSpc>
                  <a:spcPts val="8709"/>
                </a:lnSpc>
              </a:pPr>
              <a:r>
                <a:rPr lang="en-US" sz="6699">
                  <a:solidFill>
                    <a:srgbClr val="000000"/>
                  </a:solidFill>
                  <a:latin typeface="Open Sauce"/>
                </a:rPr>
                <a:t>Assumption: Person with Visually Impaired to Assist them to feel the image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67504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WELCOME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910029" y="9254153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2463016"/>
            <a:ext cx="14300277" cy="6795284"/>
            <a:chOff x="0" y="0"/>
            <a:chExt cx="5479055" cy="26035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479055" cy="2603567"/>
            </a:xfrm>
            <a:custGeom>
              <a:avLst/>
              <a:gdLst/>
              <a:ahLst/>
              <a:cxnLst/>
              <a:rect r="r" b="b" t="t" l="l"/>
              <a:pathLst>
                <a:path h="2603567" w="5479055">
                  <a:moveTo>
                    <a:pt x="0" y="0"/>
                  </a:moveTo>
                  <a:lnTo>
                    <a:pt x="5479055" y="0"/>
                  </a:lnTo>
                  <a:lnTo>
                    <a:pt x="5479055" y="2603567"/>
                  </a:lnTo>
                  <a:lnTo>
                    <a:pt x="0" y="2603567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479055" cy="2641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  <a:r>
                <a:rPr lang="en-US" sz="3799">
                  <a:solidFill>
                    <a:srgbClr val="000000"/>
                  </a:solidFill>
                  <a:latin typeface="Open Sauce"/>
                </a:rPr>
                <a:t>"AccessibleRead" is a revolutionary mobile app addressing barriers for visually impaired students. It utilizes OCR technology and tactile graphics to convert traditional textbooks into accessible formats, including Braille. The app integrates text-to-speech and Refreshable Braille Display for a comprehensive learning experience. With a focus on intuitive design, AccessibleRead aims to empower students by providing unprecedented access to educational resources. Step into an inclusive learning environment where knowledge transcends visual boundaries.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04436" y="500288"/>
            <a:ext cx="11075323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INTRODUCTION:-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852579" y="1647811"/>
            <a:ext cx="8358541" cy="8118053"/>
          </a:xfrm>
          <a:custGeom>
            <a:avLst/>
            <a:gdLst/>
            <a:ahLst/>
            <a:cxnLst/>
            <a:rect r="r" b="b" t="t" l="l"/>
            <a:pathLst>
              <a:path h="8118053" w="8358541">
                <a:moveTo>
                  <a:pt x="0" y="0"/>
                </a:moveTo>
                <a:lnTo>
                  <a:pt x="8358541" y="0"/>
                </a:lnTo>
                <a:lnTo>
                  <a:pt x="8358541" y="8118053"/>
                </a:lnTo>
                <a:lnTo>
                  <a:pt x="0" y="81180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6763" r="0" b="-1078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26744" y="183019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FLOWCHART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27441" y="3442596"/>
            <a:ext cx="9034431" cy="6435217"/>
            <a:chOff x="0" y="0"/>
            <a:chExt cx="1744696" cy="1242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44696" cy="1242745"/>
            </a:xfrm>
            <a:custGeom>
              <a:avLst/>
              <a:gdLst/>
              <a:ahLst/>
              <a:cxnLst/>
              <a:rect r="r" b="b" t="t" l="l"/>
              <a:pathLst>
                <a:path h="1242745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1242745"/>
                  </a:lnTo>
                  <a:lnTo>
                    <a:pt x="0" y="12427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744696" cy="1261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098851" y="3442596"/>
            <a:ext cx="6838118" cy="771029"/>
            <a:chOff x="0" y="0"/>
            <a:chExt cx="1320552" cy="1488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20552" cy="148898"/>
            </a:xfrm>
            <a:custGeom>
              <a:avLst/>
              <a:gdLst/>
              <a:ahLst/>
              <a:cxnLst/>
              <a:rect r="r" b="b" t="t" l="l"/>
              <a:pathLst>
                <a:path h="148898" w="1320552">
                  <a:moveTo>
                    <a:pt x="0" y="0"/>
                  </a:moveTo>
                  <a:lnTo>
                    <a:pt x="1320552" y="0"/>
                  </a:lnTo>
                  <a:lnTo>
                    <a:pt x="1320552" y="148898"/>
                  </a:lnTo>
                  <a:lnTo>
                    <a:pt x="0" y="1488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320552" cy="16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 Bold"/>
                </a:rPr>
                <a:t>I m ag e - T e x t - B r a i l l e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1474069" y="4315019"/>
            <a:ext cx="6245902" cy="5581844"/>
          </a:xfrm>
          <a:custGeom>
            <a:avLst/>
            <a:gdLst/>
            <a:ahLst/>
            <a:cxnLst/>
            <a:rect r="r" b="b" t="t" l="l"/>
            <a:pathLst>
              <a:path h="5581844" w="6245902">
                <a:moveTo>
                  <a:pt x="0" y="0"/>
                </a:moveTo>
                <a:lnTo>
                  <a:pt x="6245902" y="0"/>
                </a:lnTo>
                <a:lnTo>
                  <a:pt x="6245902" y="5581844"/>
                </a:lnTo>
                <a:lnTo>
                  <a:pt x="0" y="55818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M O D U L E 1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35737" y="3514191"/>
            <a:ext cx="8417838" cy="6055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45"/>
              </a:lnSpc>
            </a:pPr>
            <a:r>
              <a:rPr lang="en-US" sz="3873" spc="379">
                <a:solidFill>
                  <a:srgbClr val="231F20"/>
                </a:solidFill>
                <a:latin typeface="DM Sans"/>
              </a:rPr>
              <a:t>Developing an OCR scanner involves using tools like Tesseract for image-to- text conversion. To go a step further, integrating a Braille font conversion algorithm in Python can enhance accessibility by translating the extracted text into Braille.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695058" y="3442596"/>
            <a:ext cx="6564242" cy="619328"/>
            <a:chOff x="0" y="0"/>
            <a:chExt cx="1267662" cy="1196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7662" cy="119602"/>
            </a:xfrm>
            <a:custGeom>
              <a:avLst/>
              <a:gdLst/>
              <a:ahLst/>
              <a:cxnLst/>
              <a:rect r="r" b="b" t="t" l="l"/>
              <a:pathLst>
                <a:path h="119602" w="1267662">
                  <a:moveTo>
                    <a:pt x="0" y="0"/>
                  </a:moveTo>
                  <a:lnTo>
                    <a:pt x="1267662" y="0"/>
                  </a:lnTo>
                  <a:lnTo>
                    <a:pt x="1267662" y="119602"/>
                  </a:lnTo>
                  <a:lnTo>
                    <a:pt x="0" y="1196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267662" cy="1386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"/>
                </a:rPr>
                <a:t>S p e e c h - T e x t - B r a i l l 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3442596"/>
            <a:ext cx="7589635" cy="6312789"/>
            <a:chOff x="0" y="0"/>
            <a:chExt cx="1465682" cy="12191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65682" cy="1219102"/>
            </a:xfrm>
            <a:custGeom>
              <a:avLst/>
              <a:gdLst/>
              <a:ahLst/>
              <a:cxnLst/>
              <a:rect r="r" b="b" t="t" l="l"/>
              <a:pathLst>
                <a:path h="1219102" w="1465682">
                  <a:moveTo>
                    <a:pt x="0" y="0"/>
                  </a:moveTo>
                  <a:lnTo>
                    <a:pt x="1465682" y="0"/>
                  </a:lnTo>
                  <a:lnTo>
                    <a:pt x="1465682" y="1219102"/>
                  </a:lnTo>
                  <a:lnTo>
                    <a:pt x="0" y="12191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465682" cy="12381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831324" y="4713311"/>
            <a:ext cx="9239395" cy="3221725"/>
          </a:xfrm>
          <a:custGeom>
            <a:avLst/>
            <a:gdLst/>
            <a:ahLst/>
            <a:cxnLst/>
            <a:rect r="r" b="b" t="t" l="l"/>
            <a:pathLst>
              <a:path h="3221725" w="9239395">
                <a:moveTo>
                  <a:pt x="0" y="0"/>
                </a:moveTo>
                <a:lnTo>
                  <a:pt x="9239395" y="0"/>
                </a:lnTo>
                <a:lnTo>
                  <a:pt x="9239395" y="3221725"/>
                </a:lnTo>
                <a:lnTo>
                  <a:pt x="0" y="32217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M O D U L E 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6471" y="3555348"/>
            <a:ext cx="7074093" cy="6039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76"/>
              </a:lnSpc>
            </a:pPr>
            <a:r>
              <a:rPr lang="en-US" sz="2881" spc="282">
                <a:solidFill>
                  <a:srgbClr val="231F20"/>
                </a:solidFill>
                <a:latin typeface="DM Sans"/>
              </a:rPr>
              <a:t>Converting a scanned image to Braille involves using OCR to extract text , converting that text to audio through text - to - speech technology , and finally translating the audio script into Braille using specialized tools . Each step serves a crucial role in transforming visual information into a format accessible to individuals with visual impairments 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50181" y="2756139"/>
            <a:ext cx="4585438" cy="3056958"/>
          </a:xfrm>
          <a:custGeom>
            <a:avLst/>
            <a:gdLst/>
            <a:ahLst/>
            <a:cxnLst/>
            <a:rect r="r" b="b" t="t" l="l"/>
            <a:pathLst>
              <a:path h="3056958" w="4585438">
                <a:moveTo>
                  <a:pt x="0" y="0"/>
                </a:moveTo>
                <a:lnTo>
                  <a:pt x="4585438" y="0"/>
                </a:lnTo>
                <a:lnTo>
                  <a:pt x="4585438" y="3056958"/>
                </a:lnTo>
                <a:lnTo>
                  <a:pt x="0" y="30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22082" y="2635577"/>
            <a:ext cx="6711036" cy="6711036"/>
          </a:xfrm>
          <a:custGeom>
            <a:avLst/>
            <a:gdLst/>
            <a:ahLst/>
            <a:cxnLst/>
            <a:rect r="r" b="b" t="t" l="l"/>
            <a:pathLst>
              <a:path h="6711036" w="6711036">
                <a:moveTo>
                  <a:pt x="0" y="0"/>
                </a:moveTo>
                <a:lnTo>
                  <a:pt x="6711036" y="0"/>
                </a:lnTo>
                <a:lnTo>
                  <a:pt x="6711036" y="6711036"/>
                </a:lnTo>
                <a:lnTo>
                  <a:pt x="0" y="67110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FFFAEB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251662" y="857250"/>
            <a:ext cx="4083957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"/>
              </a:rPr>
              <a:t>GRAPH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75860" y="6241541"/>
            <a:ext cx="7268140" cy="3016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A braille embosser is an impact printer that renders text as tactile braille cells. Using braille translation software, a document or digital text can be embossed with relative ease.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16777" y="1303061"/>
            <a:ext cx="532164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Virtual Presence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91106" y="2547264"/>
            <a:ext cx="6711036" cy="6711036"/>
          </a:xfrm>
          <a:custGeom>
            <a:avLst/>
            <a:gdLst/>
            <a:ahLst/>
            <a:cxnLst/>
            <a:rect r="r" b="b" t="t" l="l"/>
            <a:pathLst>
              <a:path h="6711036" w="6711036">
                <a:moveTo>
                  <a:pt x="0" y="0"/>
                </a:moveTo>
                <a:lnTo>
                  <a:pt x="6711035" y="0"/>
                </a:lnTo>
                <a:lnTo>
                  <a:pt x="6711035" y="6711036"/>
                </a:lnTo>
                <a:lnTo>
                  <a:pt x="0" y="67110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38888" y="849368"/>
            <a:ext cx="7867002" cy="1303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903"/>
              </a:lnSpc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GREY GRAPH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66586" y="2624035"/>
            <a:ext cx="7339304" cy="663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9"/>
              </a:lnSpc>
            </a:pPr>
            <a:r>
              <a:rPr lang="en-US" sz="4767" spc="467">
                <a:solidFill>
                  <a:srgbClr val="231F20"/>
                </a:solidFill>
                <a:latin typeface="DM Sans"/>
              </a:rPr>
              <a:t>They press dots down onto a piece of paper to let a person using the braille system read by using their fingers. They are a form of assistive technology.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87923">
            <a:off x="-4677918" y="418874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2450" y="2170155"/>
            <a:ext cx="15596850" cy="6589669"/>
          </a:xfrm>
          <a:custGeom>
            <a:avLst/>
            <a:gdLst/>
            <a:ahLst/>
            <a:cxnLst/>
            <a:rect r="r" b="b" t="t" l="l"/>
            <a:pathLst>
              <a:path h="6589669" w="15596850">
                <a:moveTo>
                  <a:pt x="0" y="0"/>
                </a:moveTo>
                <a:lnTo>
                  <a:pt x="15596850" y="0"/>
                </a:lnTo>
                <a:lnTo>
                  <a:pt x="15596850" y="6589669"/>
                </a:lnTo>
                <a:lnTo>
                  <a:pt x="0" y="65896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46832" y="150669"/>
            <a:ext cx="8904094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DAF5qWlx0gA</dc:identifier>
  <dcterms:modified xsi:type="dcterms:W3CDTF">2011-08-01T06:04:30Z</dcterms:modified>
  <cp:revision>1</cp:revision>
  <dc:title>Grey minimalist business project presentation </dc:title>
</cp:coreProperties>
</file>