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</p:sldIdLst>
  <p:sldSz cy="5143500" cx="9144000"/>
  <p:notesSz cx="6858000" cy="9144000"/>
  <p:embeddedFontLst>
    <p:embeddedFont>
      <p:font typeface="Proxima Nova"/>
      <p:regular r:id="rId86"/>
      <p:bold r:id="rId87"/>
      <p:italic r:id="rId88"/>
      <p:boldItalic r:id="rId89"/>
    </p:embeddedFont>
    <p:embeddedFont>
      <p:font typeface="Century Gothic"/>
      <p:regular r:id="rId90"/>
      <p:bold r:id="rId91"/>
      <p:italic r:id="rId92"/>
      <p:boldItalic r:id="rId9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94" roundtripDataSignature="AMtx7mgIDdpEygzqydnXOuWSRhlJvfVn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font" Target="fonts/ProximaNova-regular.fntdata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font" Target="fonts/ProximaNova-italic.fntdata"/><Relationship Id="rId43" Type="http://schemas.openxmlformats.org/officeDocument/2006/relationships/slide" Target="slides/slide38.xml"/><Relationship Id="rId87" Type="http://schemas.openxmlformats.org/officeDocument/2006/relationships/font" Target="fonts/ProximaNova-bold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ProximaNova-boldItalic.fntdata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94" Type="http://customschemas.google.com/relationships/presentationmetadata" Target="metadata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font" Target="fonts/CenturyGothic-bold.fntdata"/><Relationship Id="rId90" Type="http://schemas.openxmlformats.org/officeDocument/2006/relationships/font" Target="fonts/CenturyGothic-regular.fntdata"/><Relationship Id="rId93" Type="http://schemas.openxmlformats.org/officeDocument/2006/relationships/font" Target="fonts/CenturyGothic-boldItalic.fntdata"/><Relationship Id="rId92" Type="http://schemas.openxmlformats.org/officeDocument/2006/relationships/font" Target="fonts/CenturyGothic-italic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ee2007716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0ee20077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fácil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cd58d34af_2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0cd58d34af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cd58d34af_2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10cd58d34af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cd58d34af_2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0cd58d34af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cd58d34af_2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0cd58d34af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ee2007716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0ee200771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cd58d34af_2_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10cd58d34af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ee2007716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10ee200771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cd58d34af_2_1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0cd58d34af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cd58d34af_2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10cd58d34af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0cd58d34af_2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g10cd58d34af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91b3ca1af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1091b3ca1a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91b3ca1af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091b3ca1a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91b3ca1af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1091b3ca1a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91b3ca1af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1091b3ca1a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91b3ca1af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1091b3ca1a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cd58d34af_2_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10cd58d34af_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cd58d34af_2_1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10cd58d34af_2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cd58d34af_2_1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10cd58d34af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cd58d34af_2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10cd58d34af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Mudar a lista de parâmetros e manter o nome do método.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cd58d34af_2_2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10cd58d34af_2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cd58d34af_2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g10cd58d34af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cd58d34af_2_2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10cd58d34af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cd58d34af_2_2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10cd58d34af_2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cd58d34af_2_2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10cd58d34af_2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091b3ca1af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1091b3ca1a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91b3ca1af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1091b3ca1a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0cd58d34af_2_2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10cd58d34af_2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0cd58d34af_2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10cd58d34af_2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0cd58d34af_2_2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10cd58d34af_2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mais. O continue e o break também são instruções de interrupção, mas estão mais atrelados a laços de repetição e o retorno está atrelado a métodos.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0cd58d34af_2_2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10cd58d34af_2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0cd58d34af_2_2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10cd58d34af_2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cd58d34af_2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10cd58d34af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cd58d34af_2_2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10cd58d34af_2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0cd58d34af_2_2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10cd58d34af_2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091b3ca1af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g1091b3ca1a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091b3ca1af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g1091b3ca1a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0cd58d34af_2_2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g10cd58d34af_2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0cd58d34af_2_3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g10cd58d34af_2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0cd58d34af_2_3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g10cd58d34af_2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cd58d34af_2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10cd58d34af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2" name="Google Shape;5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cd58d34af_2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0cd58d34af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4" name="Google Shape;58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3" name="Google Shape;59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1" name="Google Shape;60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9" name="Google Shape;609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3" name="Google Shape;62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1" name="Google Shape;631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9" name="Google Shape;639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5" name="Google Shape;655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4" name="Google Shape;664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3" name="Google Shape;673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cd58d34af_2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0cd58d34af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</a:t>
            </a:r>
            <a:r>
              <a:rPr lang="en-US"/>
              <a:t>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1" name="Google Shape;681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9" name="Google Shape;689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3" name="Google Shape;703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1" name="Google Shape;711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9" name="Google Shape;719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7" name="Google Shape;727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5" name="Google Shape;735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3" name="Google Shape;743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1" name="Google Shape;75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6" name="Google Shape;766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cd58d34af_2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0cd58d34af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4" name="Google Shape;7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cd58d34af_2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0cd58d34af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.png"/><Relationship Id="rId4" Type="http://schemas.openxmlformats.org/officeDocument/2006/relationships/hyperlink" Target="https://discord.com/invite/eUrT2UFeS6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5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5.png"/><Relationship Id="rId4" Type="http://schemas.openxmlformats.org/officeDocument/2006/relationships/hyperlink" Target="https://discord.com/invite/eUrT2UFeS6" TargetMode="Externa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Leite e Carvalho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Engenheiro de Software, Professor, Escritor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ee2007716_0_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0ee2007716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0ee2007716_0_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10ee2007716_0_10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0ee2007716_0_10"/>
          <p:cNvSpPr txBox="1"/>
          <p:nvPr/>
        </p:nvSpPr>
        <p:spPr>
          <a:xfrm>
            <a:off x="443175" y="1060925"/>
            <a:ext cx="82056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V</a:t>
            </a:r>
            <a:r>
              <a:rPr lang="en-US" sz="1300">
                <a:solidFill>
                  <a:schemeClr val="dk1"/>
                </a:solidFill>
              </a:rPr>
              <a:t>: são as visibilidades. Assim como as variáveis, os métodos tb podem definir as visibilidades.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T: se é concreto ou abstrato. Este conceito é mais fácil de explorar em um curso de OO. Aqui vamos sempre utilizar métodos concretos.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M: se é estatico, não estático ou final. Este conceito é mais fácil de explorar em um curso de OO. Aqui vamos sempre utilizar métodos estaticos.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R</a:t>
            </a:r>
            <a:r>
              <a:rPr lang="en-US" sz="1300">
                <a:solidFill>
                  <a:schemeClr val="dk1"/>
                </a:solidFill>
              </a:rPr>
              <a:t>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rgbClr val="073763"/>
                </a:solidFill>
              </a:rPr>
              <a:t>N</a:t>
            </a:r>
            <a:r>
              <a:rPr lang="en-US" sz="1200">
                <a:solidFill>
                  <a:srgbClr val="073763"/>
                </a:solidFill>
              </a:rPr>
              <a:t>: nome que é fornecido ao método//  padrao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P:</a:t>
            </a:r>
            <a:r>
              <a:rPr lang="en-US" sz="1300">
                <a:solidFill>
                  <a:schemeClr val="dk1"/>
                </a:solidFill>
              </a:rPr>
              <a:t> são os parâmetros que o método pode receber pra manipular e gerar novos valores.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E: Lista de exceções que pode lançar.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C:</a:t>
            </a:r>
            <a:r>
              <a:rPr lang="en-US" sz="1300">
                <a:solidFill>
                  <a:schemeClr val="dk1"/>
                </a:solidFill>
              </a:rPr>
              <a:t> códigos que pode possuir. Se não tiver código, termina com ";". 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É válido ressaltar que os itens sublinhados são digamos os mais "comuns de usar" e os que exploraremos neste curso.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Existe tb considerações sobre T e M. Existem alguma combinações entre estes que não são validas. Mais uma vez, em OO conseguimos explorar isso.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cd58d34af_2_10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g10cd58d34af_2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10cd58d34af_2_1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0cd58d34af_2_105"/>
          <p:cNvSpPr txBox="1"/>
          <p:nvPr/>
        </p:nvSpPr>
        <p:spPr>
          <a:xfrm>
            <a:off x="441025" y="897000"/>
            <a:ext cx="84780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Abaixo temos  alguns exemplos de métodos válidos e mais comuns, no que diz respeito à utilização das possibilidades apresentadas. Cada método terá sua necessidade e usará os itens de seu padrão de definição.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paramentros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 </a:t>
            </a:r>
            <a:r>
              <a:rPr lang="en-US" sz="1100">
                <a:solidFill>
                  <a:schemeClr val="dk1"/>
                </a:solidFill>
              </a:rPr>
              <a:t>forma que vamos utilizar neste curso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R = RETORNO, N = NOME, P = PARÂMETROS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cd58d34af_2_1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1" name="Google Shape;141;g10cd58d34af_2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10cd58d34af_2_1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10cd58d34af_2_112"/>
          <p:cNvSpPr txBox="1"/>
          <p:nvPr/>
        </p:nvSpPr>
        <p:spPr>
          <a:xfrm>
            <a:off x="191950" y="1026850"/>
            <a:ext cx="8640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144" name="Google Shape;144;g10cd58d34af_2_112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145" name="Google Shape;145;g10cd58d34af_2_112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146" name="Google Shape;146;g10cd58d34af_2_112"/>
          <p:cNvSpPr txBox="1"/>
          <p:nvPr/>
        </p:nvSpPr>
        <p:spPr>
          <a:xfrm>
            <a:off x="-250175" y="3464462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147" name="Google Shape;147;g10cd58d34af_2_112"/>
          <p:cNvSpPr txBox="1"/>
          <p:nvPr/>
        </p:nvSpPr>
        <p:spPr>
          <a:xfrm>
            <a:off x="-250167" y="4165480"/>
            <a:ext cx="880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10cd58d34af_2_112"/>
          <p:cNvSpPr txBox="1"/>
          <p:nvPr/>
        </p:nvSpPr>
        <p:spPr>
          <a:xfrm>
            <a:off x="2363700" y="3217738"/>
            <a:ext cx="220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</a:rPr>
              <a:t>Para chamar uma classe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49" name="Google Shape;149;g10cd58d34af_2_112"/>
          <p:cNvSpPr txBox="1"/>
          <p:nvPr/>
        </p:nvSpPr>
        <p:spPr>
          <a:xfrm>
            <a:off x="1678700" y="3950738"/>
            <a:ext cx="209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</a:rPr>
              <a:t>Para chamar uma objeto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cd58d34af_2_12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cd58d34af_2_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cd58d34af_2_1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10cd58d34af_2_12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               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0cd58d34af_2_123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159" name="Google Shape;159;g10cd58d34af_2_123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0cd58d34af_2_123"/>
          <p:cNvSpPr txBox="1"/>
          <p:nvPr/>
        </p:nvSpPr>
        <p:spPr>
          <a:xfrm>
            <a:off x="1154322" y="2232702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161" name="Google Shape;161;g10cd58d34af_2_123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  <p:sp>
        <p:nvSpPr>
          <p:cNvPr id="162" name="Google Shape;162;g10cd58d34af_2_123"/>
          <p:cNvSpPr txBox="1"/>
          <p:nvPr/>
        </p:nvSpPr>
        <p:spPr>
          <a:xfrm>
            <a:off x="2010550" y="2028425"/>
            <a:ext cx="48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</a:t>
            </a:r>
            <a:r>
              <a:rPr b="1" lang="en-US"/>
              <a:t>ome() </a:t>
            </a:r>
            <a:r>
              <a:rPr lang="en-US"/>
              <a:t>     </a:t>
            </a:r>
            <a:r>
              <a:rPr lang="en-US"/>
              <a:t>Obs:  tb é uma assinatura, é uma lista vazia</a:t>
            </a:r>
            <a:r>
              <a:rPr b="1" lang="en-US"/>
              <a:t> 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cd58d34af_2_13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8" name="Google Shape;168;g10cd58d34af_2_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10cd58d34af_2_13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0cd58d34af_2_134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0cd58d34af_2_134"/>
          <p:cNvSpPr txBox="1"/>
          <p:nvPr/>
        </p:nvSpPr>
        <p:spPr>
          <a:xfrm>
            <a:off x="752075" y="2048550"/>
            <a:ext cx="733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Os construtores criam objetos a partir de classes. O destrutores auxiliam na destruição de objetos. </a:t>
            </a:r>
            <a:endParaRPr/>
          </a:p>
        </p:txBody>
      </p:sp>
      <p:sp>
        <p:nvSpPr>
          <p:cNvPr id="172" name="Google Shape;172;g10cd58d34af_2_134"/>
          <p:cNvSpPr txBox="1"/>
          <p:nvPr/>
        </p:nvSpPr>
        <p:spPr>
          <a:xfrm flipH="1">
            <a:off x="872900" y="3616725"/>
            <a:ext cx="691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É o que faz o software de fato funcionar. São as execuções dos métodos, as mensagens que são passadas para eles para que eles executem seus processamentos (códigos) internos. Nesse momento apenas passaremos mensagens a métodos através de uma classe.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ee2007716_0_2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8" name="Google Shape;178;g10ee2007716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10ee2007716_0_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10ee2007716_0_21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Passagem de Parâmetros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valor (cópia)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referência (endereço)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g10ee2007716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875" y="2497900"/>
            <a:ext cx="7157925" cy="24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10ee2007716_0_21"/>
          <p:cNvSpPr txBox="1"/>
          <p:nvPr/>
        </p:nvSpPr>
        <p:spPr>
          <a:xfrm>
            <a:off x="7372800" y="3960775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20</a:t>
            </a:r>
            <a:endParaRPr/>
          </a:p>
        </p:txBody>
      </p:sp>
      <p:sp>
        <p:nvSpPr>
          <p:cNvPr id="183" name="Google Shape;183;g10ee2007716_0_21"/>
          <p:cNvSpPr txBox="1"/>
          <p:nvPr/>
        </p:nvSpPr>
        <p:spPr>
          <a:xfrm>
            <a:off x="7372800" y="4519250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10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cd58d34af_2_14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9" name="Google Shape;189;g10cd58d34af_2_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10cd58d34af_2_14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10cd58d34af_2_14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0cd58d34af_2_141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ee2007716_0_3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8" name="Google Shape;198;g10ee2007716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10ee2007716_0_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10ee2007716_0_35"/>
          <p:cNvSpPr txBox="1"/>
          <p:nvPr/>
        </p:nvSpPr>
        <p:spPr>
          <a:xfrm>
            <a:off x="148807" y="2149056"/>
            <a:ext cx="904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0ee2007716_0_35"/>
          <p:cNvSpPr txBox="1"/>
          <p:nvPr/>
        </p:nvSpPr>
        <p:spPr>
          <a:xfrm>
            <a:off x="1023175" y="1576225"/>
            <a:ext cx="73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0ee2007716_0_35"/>
          <p:cNvSpPr txBox="1"/>
          <p:nvPr/>
        </p:nvSpPr>
        <p:spPr>
          <a:xfrm>
            <a:off x="580725" y="834375"/>
            <a:ext cx="82737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Esse é o grande desafio! Criar nomes que transmitam a ideia do comportamento que o método define, mas sem ficar grande demais. Via de regras preposições como "de", "do", "da" são evitadas, assim como artigos. Na maioria das vezes verbos e substantivos conseguem suprir tal necessidade.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Métodos muito grandes são difíceis de entender e manter. Então evitar isto ajuda na manutenção do mesmo. Essas valores não são uma regra, mas existem estudos que aconselhem a este valor </a:t>
            </a:r>
            <a:r>
              <a:rPr lang="en-US" sz="15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entre 80 e 120 linhas</a:t>
            </a:r>
            <a:r>
              <a:rPr lang="en-US" sz="1500">
                <a:solidFill>
                  <a:schemeClr val="dk1"/>
                </a:solidFill>
              </a:rPr>
              <a:t>. Sendo 150 a exceção o máxima. Sempre que possível a criação e reúso de métodos deve ser feita, assim evita-se também a repetição de códigos.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Lista de parâmetros muito longas geram um forte acoplamento. Listas curtas são mais fáceis de manter. Acoplamento é um conceito um pouco mais avançado, mas tenha em mente que listas longas geram forte acoplamento.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Definir a visibilidade adequada de um método é importantíssimo. Agora tudo será público(public) por facilidade de explicação. Mas na verdade a visibilidade deve ser bem pensada. 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cd58d34af_2_1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08" name="Google Shape;208;g10cd58d34af_2_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10cd58d34af_2_1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10cd58d34af_2_14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cd58d34af_2_1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16" name="Google Shape;216;g10cd58d34af_2_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10cd58d34af_2_1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10cd58d34af_2_1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0cd58d34af_2_2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" name="Google Shape;46;g10cd58d34af_2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g10cd58d34af_2_24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g10cd58d34af_2_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91b3ca1af_0_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1091b3ca1af_0_4"/>
          <p:cNvSpPr txBox="1"/>
          <p:nvPr/>
        </p:nvSpPr>
        <p:spPr>
          <a:xfrm>
            <a:off x="354275" y="0"/>
            <a:ext cx="847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soma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//Visib/Modif/Retorno/Nome(Parametro1, Parametro2) Obs.: O retorno Void não tem retorno é um retorno vazio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+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soma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mais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numero1 -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subtracao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menos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*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multiplicação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vezes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/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divisão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por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1b3ca1af_0_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1091b3ca1af_0_12"/>
          <p:cNvSpPr txBox="1"/>
          <p:nvPr/>
        </p:nvSpPr>
        <p:spPr>
          <a:xfrm>
            <a:off x="147725" y="-8575"/>
            <a:ext cx="8836800" cy="50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obterMensagem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91b3ca1af_0_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1091b3ca1af_0_18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"Hora inválida."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mensagemBomDia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//Esse método foi criado para mostrar que é possível criar um método dentro de outro método e que isso é comum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dia!"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tarde!"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noite!"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91b3ca1af_0_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1091b3ca1af_0_23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//Visib/Modif/Retorno/Nome(parâmetro "no caso está sem parâmetro")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0.45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parcelas) {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principal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mostrar que é possivel criar um método dentro de outro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2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3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"Quantidade de parcelas não aceita."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91b3ca1af_0_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1091b3ca1af_0_29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 classe Main é onde o programa vai ser executado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calculadora"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chamar o método (passar uma mensagem) a partir da classe nesse caso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//Classe.nome(parâmetro1, parâmetro2) - Precisamos passar esses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mensagem"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Empréstimo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empréstimo"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Foi criado para mostrar que é possível passar um parâmetros para outro método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cd58d34af_2_16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g10cd58d34af_2_16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5" name="Google Shape;255;g10cd58d34af_2_16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6" name="Google Shape;256;g10cd58d34af_2_16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10cd58d34af_2_16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10cd58d34af_2_16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g10cd58d34af_2_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10cd58d34af_2_16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10cd58d34af_2_163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10cd58d34af_2_163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cd58d34af_2_1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8" name="Google Shape;268;g10cd58d34af_2_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10cd58d34af_2_176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10cd58d34af_2_1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cd58d34af_2_1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6" name="Google Shape;276;g10cd58d34af_2_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10cd58d34af_2_1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10cd58d34af_2_183"/>
          <p:cNvSpPr txBox="1"/>
          <p:nvPr/>
        </p:nvSpPr>
        <p:spPr>
          <a:xfrm>
            <a:off x="354275" y="13948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10cd58d34af_2_183"/>
          <p:cNvSpPr txBox="1"/>
          <p:nvPr/>
        </p:nvSpPr>
        <p:spPr>
          <a:xfrm>
            <a:off x="384200" y="2996775"/>
            <a:ext cx="79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10cd58d34af_2_183"/>
          <p:cNvSpPr txBox="1"/>
          <p:nvPr/>
        </p:nvSpPr>
        <p:spPr>
          <a:xfrm>
            <a:off x="896475" y="3278525"/>
            <a:ext cx="7356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Obs: quando os parâmetros são completamente iguais devemos alterar o tipo de dado, por exemplo tipo de dado double uma dou parâmetros que estão iguais deverá ser alterado para float.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cd58d34af_2_19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6" name="Google Shape;286;g10cd58d34af_2_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10cd58d34af_2_1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0cd58d34af_2_190"/>
          <p:cNvSpPr txBox="1"/>
          <p:nvPr/>
        </p:nvSpPr>
        <p:spPr>
          <a:xfrm>
            <a:off x="354275" y="897001"/>
            <a:ext cx="84780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10cd58d34af_2_190"/>
          <p:cNvSpPr txBox="1"/>
          <p:nvPr/>
        </p:nvSpPr>
        <p:spPr>
          <a:xfrm>
            <a:off x="30202" y="2343157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290" name="Google Shape;290;g10cd58d34af_2_190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291" name="Google Shape;291;g10cd58d34af_2_190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292" name="Google Shape;292;g10cd58d34af_2_190"/>
          <p:cNvSpPr txBox="1"/>
          <p:nvPr/>
        </p:nvSpPr>
        <p:spPr>
          <a:xfrm>
            <a:off x="30192" y="3270489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 </a:t>
            </a:r>
            <a:endParaRPr/>
          </a:p>
        </p:txBody>
      </p:sp>
      <p:sp>
        <p:nvSpPr>
          <p:cNvPr id="293" name="Google Shape;293;g10cd58d34af_2_190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294" name="Google Shape;294;g10cd58d34af_2_190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295" name="Google Shape;295;g10cd58d34af_2_190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296" name="Google Shape;296;g10cd58d34af_2_190"/>
          <p:cNvSpPr txBox="1"/>
          <p:nvPr/>
        </p:nvSpPr>
        <p:spPr>
          <a:xfrm>
            <a:off x="30204" y="4672275"/>
            <a:ext cx="880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 </a:t>
            </a:r>
            <a:endParaRPr/>
          </a:p>
        </p:txBody>
      </p:sp>
      <p:sp>
        <p:nvSpPr>
          <p:cNvPr id="297" name="Google Shape;297;g10cd58d34af_2_190"/>
          <p:cNvSpPr txBox="1"/>
          <p:nvPr/>
        </p:nvSpPr>
        <p:spPr>
          <a:xfrm>
            <a:off x="459575" y="1758150"/>
            <a:ext cx="73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Mudar a lista de parâmetros e manter o nome do método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cd58d34af_2_20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3" name="Google Shape;303;g10cd58d34af_2_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10cd58d34af_2_2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10cd58d34af_2_20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306" name="Google Shape;306;g10cd58d34af_2_2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cd58d34af_2_3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" name="Google Shape;54;g10cd58d34af_2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g10cd58d34af_2_31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56" name="Google Shape;56;g10cd58d34af_2_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10cd58d34af_2_31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10cd58d34af_2_31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0cd58d34af_2_31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10cd58d34af_2_31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g10cd58d34af_2_31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cd58d34af_2_2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2" name="Google Shape;312;g10cd58d34af_2_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10cd58d34af_2_2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10cd58d34af_2_21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315" name="Google Shape;315;g10cd58d34af_2_2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621" y="166653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cd58d34af_2_22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1" name="Google Shape;321;g10cd58d34af_2_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0cd58d34af_2_2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10cd58d34af_2_22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10cd58d34af_2_221"/>
          <p:cNvSpPr txBox="1"/>
          <p:nvPr/>
        </p:nvSpPr>
        <p:spPr>
          <a:xfrm>
            <a:off x="443725" y="2060175"/>
            <a:ext cx="8037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Embora sejam dois conceitos relacionados á metodos, estas são completamente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 sz="1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0cd58d34af_2_22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30" name="Google Shape;330;g10cd58d34af_2_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10cd58d34af_2_2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10cd58d34af_2_22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091b3ca1af_0_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1091b3ca1af_0_35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//Assinatura = Nome +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 * lado);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lado1 * lado2);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losango:"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(diagonal1 * diagonal2)/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91b3ca1af_0_4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1091b3ca1af_0_41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ublic class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Quadrilátero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quadrilátero"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//Classe.nome(parâmetro) - Isso para chamar a classe ou melhor passar uma mensagem.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0cd58d34af_2_23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g10cd58d34af_2_23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1" name="Google Shape;351;g10cd58d34af_2_23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2" name="Google Shape;352;g10cd58d34af_2_23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10cd58d34af_2_23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10cd58d34af_2_23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g10cd58d34af_2_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10cd58d34af_2_23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10cd58d34af_2_23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8" name="Google Shape;358;g10cd58d34af_2_23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0cd58d34af_2_2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4" name="Google Shape;364;g10cd58d34af_2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g10cd58d34af_2_24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366" name="Google Shape;366;g10cd58d34af_2_2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cd58d34af_2_255"/>
          <p:cNvSpPr txBox="1"/>
          <p:nvPr>
            <p:ph idx="1" type="subTitle"/>
          </p:nvPr>
        </p:nvSpPr>
        <p:spPr>
          <a:xfrm>
            <a:off x="311700" y="3819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372" name="Google Shape;372;g10cd58d34af_2_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g10cd58d34af_2_2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10cd58d34af_2_25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 -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continue e o break também são instruções de interrupção, mas estão mais atrelados a laços de repetição e o retorno está atrelado a métodos.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0cd58d34af_2_26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380" name="Google Shape;380;g10cd58d34af_2_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g10cd58d34af_2_2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10cd58d34af_2_26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que ocorrer primero deste tres casos, faz o método finalizar. Assim, a execução do programa volta para o ponto onde o método foi chamado, ou seja, foi passada uma mensagem para ele.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0cd58d34af_2_26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388" name="Google Shape;388;g10cd58d34af_2_2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10cd58d34af_2_26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10cd58d34af_2_269"/>
          <p:cNvSpPr txBox="1"/>
          <p:nvPr/>
        </p:nvSpPr>
        <p:spPr>
          <a:xfrm>
            <a:off x="354275" y="1318701"/>
            <a:ext cx="8478000" cy="3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Se precisar, o método pode não retornar nada. Usa-se o void. Mas se ainda precisar, pode usar o "return puro e sem valor" para abortar no momento desejado a execução do método.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cd58d34af_2_43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7" name="Google Shape;67;g10cd58d34af_2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10cd58d34af_2_43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g10cd58d34af_2_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0cd58d34af_2_2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6" name="Google Shape;396;g10cd58d34af_2_2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g10cd58d34af_2_2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10cd58d34af_2_276"/>
          <p:cNvSpPr txBox="1"/>
          <p:nvPr/>
        </p:nvSpPr>
        <p:spPr>
          <a:xfrm>
            <a:off x="428625" y="13310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399" name="Google Shape;399;g10cd58d34af_2_276"/>
          <p:cNvSpPr txBox="1"/>
          <p:nvPr/>
        </p:nvSpPr>
        <p:spPr>
          <a:xfrm>
            <a:off x="697325" y="4378475"/>
            <a:ext cx="33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Vai dar erro de compilação pq um float não é compátivel com um int</a:t>
            </a:r>
            <a:endParaRPr/>
          </a:p>
        </p:txBody>
      </p:sp>
      <p:sp>
        <p:nvSpPr>
          <p:cNvPr id="400" name="Google Shape;400;g10cd58d34af_2_276"/>
          <p:cNvSpPr txBox="1"/>
          <p:nvPr/>
        </p:nvSpPr>
        <p:spPr>
          <a:xfrm>
            <a:off x="4960275" y="2060175"/>
            <a:ext cx="356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Vai dar erro de compilação pq void  não retorna nada. Deveria ser return;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cd58d34af_2_2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406" name="Google Shape;406;g10cd58d34af_2_2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g10cd58d34af_2_2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10cd58d34af_2_28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091b3ca1af_0_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1091b3ca1af_0_49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 * lado;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 * lado2;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xpto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"Antes"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long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Esse método está retornando um double e não um log. isso dá um erro.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091b3ca1af_0_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1091b3ca1af_0_56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Retornos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retornos"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0cd58d34af_2_29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6" name="Google Shape;426;g10cd58d34af_2_29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7" name="Google Shape;427;g10cd58d34af_2_29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8" name="Google Shape;428;g10cd58d34af_2_29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10cd58d34af_2_29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10cd58d34af_2_29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g10cd58d34af_2_2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g10cd58d34af_2_29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10cd58d34af_2_290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4" name="Google Shape;434;g10cd58d34af_2_290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5" name="Google Shape;435;g10cd58d34af_2_290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0cd58d34af_2_30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1" name="Google Shape;441;g10cd58d34af_2_3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g10cd58d34af_2_30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10cd58d34af_2_30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0cd58d34af_2_3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9" name="Google Shape;449;g10cd58d34af_2_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g10cd58d34af_2_3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10cd58d34af_2_31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7" name="Google Shape;45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5" name="Google Shape;46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17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467" name="Google Shape;467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7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17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17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17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78" name="Google Shape;47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8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cd58d34af_2_6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" name="Google Shape;75;g10cd58d34af_2_6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g10cd58d34af_2_6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" name="Google Shape;77;g10cd58d34af_2_6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10cd58d34af_2_6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10cd58d34af_2_6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g10cd58d34af_2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10cd58d34af_2_6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10cd58d34af_2_64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" name="Google Shape;83;g10cd58d34af_2_64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6" name="Google Shape;486;p1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7" name="Google Shape;487;p1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8" name="Google Shape;48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1" name="Google Shape;4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4" name="Google Shape;49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5" name="Google Shape;49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1" name="Google Shape;501;p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2" name="Google Shape;502;p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3" name="Google Shape;503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6" name="Google Shape;50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9" name="Google Shape;509;p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5" name="Google Shape;5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1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23" name="Google Shape;5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31" name="Google Shape;53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1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39" name="Google Shape;53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1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7" name="Google Shape;5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1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55" name="Google Shape;5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1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558" name="Google Shape;558;p13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559" name="Google Shape;559;p13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560" name="Google Shape;560;p13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561" name="Google Shape;561;p13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67" name="Google Shape;56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2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26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571" name="Google Shape;571;p26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6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573" name="Google Shape;573;p26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79" name="Google Shape;5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2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cd58d34af_2_7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g10cd58d34af_2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0cd58d34af_2_77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10cd58d34af_2_7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87" name="Google Shape;58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4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4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47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596" name="Google Shape;59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4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604" name="Google Shape;60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4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2" name="Google Shape;612;p5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3" name="Google Shape;613;p5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4" name="Google Shape;614;p5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5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5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7" name="Google Shape;61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5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50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0" name="Google Shape;620;p50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26" name="Google Shape;62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51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5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34" name="Google Shape;63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5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5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42" name="Google Shape;64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5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5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53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646" name="Google Shape;646;p53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647" name="Google Shape;647;p53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648" name="Google Shape;648;p53"/>
          <p:cNvSpPr txBox="1"/>
          <p:nvPr/>
        </p:nvSpPr>
        <p:spPr>
          <a:xfrm>
            <a:off x="30192" y="3270489"/>
            <a:ext cx="595654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649" name="Google Shape;649;p53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650" name="Google Shape;650;p53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651" name="Google Shape;651;p53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652" name="Google Shape;652;p53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58" name="Google Shape;65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5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5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661" name="Google Shape;661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67" name="Google Shape;66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5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670" name="Google Shape;670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6146" y="1953736"/>
            <a:ext cx="7002492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76" name="Google Shape;67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cd58d34af_2_84"/>
          <p:cNvSpPr txBox="1"/>
          <p:nvPr>
            <p:ph idx="1" type="subTitle"/>
          </p:nvPr>
        </p:nvSpPr>
        <p:spPr>
          <a:xfrm>
            <a:off x="332988" y="3181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7" name="Google Shape;97;g10cd58d34af_2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10cd58d34af_2_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10cd58d34af_2_8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0cd58d34af_2_84"/>
          <p:cNvSpPr txBox="1"/>
          <p:nvPr/>
        </p:nvSpPr>
        <p:spPr>
          <a:xfrm>
            <a:off x="1060925" y="369312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0cd58d34af_2_84"/>
          <p:cNvSpPr txBox="1"/>
          <p:nvPr/>
        </p:nvSpPr>
        <p:spPr>
          <a:xfrm>
            <a:off x="792350" y="3612525"/>
            <a:ext cx="7338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Ou seja, é método  que é responsável por realmente fazer a aplicação funcionar. É nele que iremos definir os códigos que irão manipular os dados. Como dito, um método deve ser chamado para executar, pois não funciona sozinho. Esta chamada é através de uma classe ou objetos.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684" name="Google Shape;68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5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8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2" name="Google Shape;692;p58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3" name="Google Shape;693;p58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4" name="Google Shape;694;p5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58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5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7" name="Google Shape;69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5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58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0" name="Google Shape;700;p58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5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06" name="Google Shape;70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59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708" name="Google Shape;708;p5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6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714" name="Google Shape;714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6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6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6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722" name="Google Shape;722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6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6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730" name="Google Shape;73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6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6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38" name="Google Shape;73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6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6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746" name="Google Shape;74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6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6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4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4" name="Google Shape;754;p4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5" name="Google Shape;755;p4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6" name="Google Shape;756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9" name="Google Shape;75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4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2" name="Google Shape;762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3" name="Google Shape;763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69" name="Google Shape;769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6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cd58d34af_2_9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7" name="Google Shape;107;g10cd58d34af_2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10cd58d34af_2_9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10cd58d34af_2_9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0cd58d34af_2_91"/>
          <p:cNvSpPr txBox="1"/>
          <p:nvPr/>
        </p:nvSpPr>
        <p:spPr>
          <a:xfrm>
            <a:off x="980350" y="3370800"/>
            <a:ext cx="7338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criação de um método deve seguir o seu padrão de definição. A regra acima determina o que um método deve ter minimamente e o qué opcional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Neste caso, &lt;??&gt; indicam a opcionalidade.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retorno, nome , os parêntes () e o corpo são obrigatórios.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77" name="Google Shape;77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cd58d34af_2_9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6" name="Google Shape;116;g10cd58d34af_2_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10cd58d34af_2_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10cd58d34af_2_98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