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CC94A-EE06-4D65-87B8-7DB6E76FA40F}" type="doc">
      <dgm:prSet loTypeId="urn:microsoft.com/office/officeart/2005/8/layout/hProcess3" loCatId="process" qsTypeId="urn:microsoft.com/office/officeart/2005/8/quickstyle/simple1" qsCatId="simple" csTypeId="urn:microsoft.com/office/officeart/2005/8/colors/accent0_2" csCatId="mainScheme" phldr="1"/>
      <dgm:spPr/>
    </dgm:pt>
    <dgm:pt modelId="{A04C3B7C-7EF0-4182-A048-A1893C30DB69}" type="pres">
      <dgm:prSet presAssocID="{B6ECC94A-EE06-4D65-87B8-7DB6E76FA40F}" presName="Name0" presStyleCnt="0">
        <dgm:presLayoutVars>
          <dgm:dir/>
          <dgm:animLvl val="lvl"/>
          <dgm:resizeHandles val="exact"/>
        </dgm:presLayoutVars>
      </dgm:prSet>
      <dgm:spPr/>
    </dgm:pt>
    <dgm:pt modelId="{E4F85496-BED8-4615-B84F-A6D790BB7A29}" type="pres">
      <dgm:prSet presAssocID="{B6ECC94A-EE06-4D65-87B8-7DB6E76FA40F}" presName="dummy" presStyleCnt="0"/>
      <dgm:spPr/>
    </dgm:pt>
    <dgm:pt modelId="{F035E7F8-1574-4ABE-8421-53F6419AB863}" type="pres">
      <dgm:prSet presAssocID="{B6ECC94A-EE06-4D65-87B8-7DB6E76FA40F}" presName="linH" presStyleCnt="0"/>
      <dgm:spPr/>
    </dgm:pt>
    <dgm:pt modelId="{BB69A6BF-DCAC-42FD-BB1E-02734B6A7EC0}" type="pres">
      <dgm:prSet presAssocID="{B6ECC94A-EE06-4D65-87B8-7DB6E76FA40F}" presName="padding1" presStyleCnt="0"/>
      <dgm:spPr/>
    </dgm:pt>
    <dgm:pt modelId="{10E0FD8B-DB46-4B25-B72D-6ECE665E67E9}" type="pres">
      <dgm:prSet presAssocID="{B6ECC94A-EE06-4D65-87B8-7DB6E76FA40F}" presName="padding2" presStyleCnt="0"/>
      <dgm:spPr/>
    </dgm:pt>
    <dgm:pt modelId="{91D89653-3E9C-45CC-ACF6-0105AC3A67D8}" type="pres">
      <dgm:prSet presAssocID="{B6ECC94A-EE06-4D65-87B8-7DB6E76FA40F}" presName="negArrow" presStyleCnt="0"/>
      <dgm:spPr/>
    </dgm:pt>
    <dgm:pt modelId="{CFB83ED8-8C4B-40FA-B4AC-ABBAE3DC4213}" type="pres">
      <dgm:prSet presAssocID="{B6ECC94A-EE06-4D65-87B8-7DB6E76FA40F}" presName="backgroundArrow" presStyleLbl="node1" presStyleIdx="0" presStyleCnt="1" custAng="2228733" custLinFactX="-100000" custLinFactNeighborX="-102042" custLinFactNeighborY="41276"/>
      <dgm:spPr/>
    </dgm:pt>
  </dgm:ptLst>
  <dgm:cxnLst>
    <dgm:cxn modelId="{6D58576F-6C1F-40C8-B715-8C2C24BFD195}" type="presOf" srcId="{B6ECC94A-EE06-4D65-87B8-7DB6E76FA40F}" destId="{A04C3B7C-7EF0-4182-A048-A1893C30DB69}" srcOrd="0" destOrd="0" presId="urn:microsoft.com/office/officeart/2005/8/layout/hProcess3"/>
    <dgm:cxn modelId="{628BB478-27E0-4C01-8D44-565CFADFB51C}" type="presParOf" srcId="{A04C3B7C-7EF0-4182-A048-A1893C30DB69}" destId="{E4F85496-BED8-4615-B84F-A6D790BB7A29}" srcOrd="0" destOrd="0" presId="urn:microsoft.com/office/officeart/2005/8/layout/hProcess3"/>
    <dgm:cxn modelId="{CACBD27B-E77B-4E0B-9274-A2049E189E02}" type="presParOf" srcId="{A04C3B7C-7EF0-4182-A048-A1893C30DB69}" destId="{F035E7F8-1574-4ABE-8421-53F6419AB863}" srcOrd="1" destOrd="0" presId="urn:microsoft.com/office/officeart/2005/8/layout/hProcess3"/>
    <dgm:cxn modelId="{BC9780A7-001E-4B26-A864-F2F6C5C8D4C3}" type="presParOf" srcId="{F035E7F8-1574-4ABE-8421-53F6419AB863}" destId="{BB69A6BF-DCAC-42FD-BB1E-02734B6A7EC0}" srcOrd="0" destOrd="0" presId="urn:microsoft.com/office/officeart/2005/8/layout/hProcess3"/>
    <dgm:cxn modelId="{C24D6FD2-3782-4CE3-AA6F-66D677BB078B}" type="presParOf" srcId="{F035E7F8-1574-4ABE-8421-53F6419AB863}" destId="{10E0FD8B-DB46-4B25-B72D-6ECE665E67E9}" srcOrd="1" destOrd="0" presId="urn:microsoft.com/office/officeart/2005/8/layout/hProcess3"/>
    <dgm:cxn modelId="{8952C044-9413-4EEA-8D93-45152719B373}" type="presParOf" srcId="{F035E7F8-1574-4ABE-8421-53F6419AB863}" destId="{91D89653-3E9C-45CC-ACF6-0105AC3A67D8}" srcOrd="2" destOrd="0" presId="urn:microsoft.com/office/officeart/2005/8/layout/hProcess3"/>
    <dgm:cxn modelId="{1A105B7A-1056-40BA-A55D-92453D9C5745}" type="presParOf" srcId="{F035E7F8-1574-4ABE-8421-53F6419AB863}" destId="{CFB83ED8-8C4B-40FA-B4AC-ABBAE3DC4213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83ED8-8C4B-40FA-B4AC-ABBAE3DC4213}">
      <dsp:nvSpPr>
        <dsp:cNvPr id="0" name=""/>
        <dsp:cNvSpPr/>
      </dsp:nvSpPr>
      <dsp:spPr>
        <a:xfrm rot="2228733">
          <a:off x="-167131" y="32887"/>
          <a:ext cx="576063" cy="360000"/>
        </a:xfrm>
        <a:prstGeom prst="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D23B-0F73-4CC9-86DD-3D96080E7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Hardware-software object tracking system using a moving camera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134E-C849-4128-92AB-0BF7911B1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 err="1"/>
              <a:t>Digilent</a:t>
            </a:r>
            <a:r>
              <a:rPr lang="pl-PL" b="1" dirty="0"/>
              <a:t> design </a:t>
            </a:r>
            <a:r>
              <a:rPr lang="pl-PL" b="1" dirty="0" err="1"/>
              <a:t>contest</a:t>
            </a:r>
            <a:r>
              <a:rPr lang="pl-PL" b="1" dirty="0"/>
              <a:t> 2019</a:t>
            </a:r>
          </a:p>
          <a:p>
            <a:r>
              <a:rPr lang="pl-PL" b="1" dirty="0"/>
              <a:t>Michał Daniłowicz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574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4AC5-F807-4075-A9DF-A0E948E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KLT </a:t>
            </a:r>
            <a:r>
              <a:rPr lang="pl-PL" dirty="0" err="1"/>
              <a:t>tracker</a:t>
            </a:r>
            <a:r>
              <a:rPr lang="pl-PL" dirty="0"/>
              <a:t> in FPGA</a:t>
            </a:r>
          </a:p>
        </p:txBody>
      </p:sp>
      <p:pic>
        <p:nvPicPr>
          <p:cNvPr id="4" name="Picture 3" descr="C:\Users\danilowi\Downloads\kltblock (1).png">
            <a:extLst>
              <a:ext uri="{FF2B5EF4-FFF2-40B4-BE49-F238E27FC236}">
                <a16:creationId xmlns:a16="http://schemas.microsoft.com/office/drawing/2014/main" id="{8A612C28-CAE4-4B76-AFA9-0E900C442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9" y="1846255"/>
            <a:ext cx="8098202" cy="4013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03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4D98-20B1-4037-8EA6-29EB1653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Multiscale</a:t>
            </a:r>
            <a:r>
              <a:rPr lang="pl-PL" dirty="0"/>
              <a:t> (</a:t>
            </a:r>
            <a:r>
              <a:rPr lang="pl-PL" dirty="0" err="1"/>
              <a:t>pyramidal</a:t>
            </a:r>
            <a:r>
              <a:rPr lang="pl-PL" dirty="0"/>
              <a:t>) KLT</a:t>
            </a:r>
          </a:p>
        </p:txBody>
      </p:sp>
      <p:pic>
        <p:nvPicPr>
          <p:cNvPr id="4" name="Picture 3" descr="C:\Users\danilowi\Downloads\pyramid.png">
            <a:extLst>
              <a:ext uri="{FF2B5EF4-FFF2-40B4-BE49-F238E27FC236}">
                <a16:creationId xmlns:a16="http://schemas.microsoft.com/office/drawing/2014/main" id="{62381CBA-1367-49ED-876C-A4A283A60D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07" y="1630827"/>
            <a:ext cx="7842864" cy="4210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3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8DD6-8FE3-4CDA-A991-843535FB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Image </a:t>
            </a:r>
            <a:r>
              <a:rPr lang="pl-PL" dirty="0" err="1"/>
              <a:t>scaling</a:t>
            </a:r>
            <a:br>
              <a:rPr lang="pl-PL" dirty="0"/>
            </a:br>
            <a:endParaRPr lang="pl-PL" dirty="0"/>
          </a:p>
        </p:txBody>
      </p:sp>
      <p:pic>
        <p:nvPicPr>
          <p:cNvPr id="1026" name="Picture 2" descr="Znalezione obrazy dla zapytania pyramidal vision algorithm">
            <a:extLst>
              <a:ext uri="{FF2B5EF4-FFF2-40B4-BE49-F238E27FC236}">
                <a16:creationId xmlns:a16="http://schemas.microsoft.com/office/drawing/2014/main" id="{98682AC3-8EEE-4BCC-8BCA-A2B8C858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35" y="1642368"/>
            <a:ext cx="4738045" cy="473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1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F45B-DFB9-4E9A-BF89-1220D376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Image </a:t>
            </a:r>
            <a:r>
              <a:rPr lang="pl-PL" dirty="0" err="1"/>
              <a:t>scaling</a:t>
            </a:r>
            <a:endParaRPr lang="pl-PL" dirty="0"/>
          </a:p>
        </p:txBody>
      </p:sp>
      <p:pic>
        <p:nvPicPr>
          <p:cNvPr id="4" name="Picture 3" descr="C:\Users\danilowi\Downloads\kltddc.png">
            <a:extLst>
              <a:ext uri="{FF2B5EF4-FFF2-40B4-BE49-F238E27FC236}">
                <a16:creationId xmlns:a16="http://schemas.microsoft.com/office/drawing/2014/main" id="{4B7F24A5-9BBC-4945-89C2-DDD3E2221DF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722332"/>
            <a:ext cx="5058904" cy="34133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ABF091-3B14-4716-880B-693DC7E137D8}"/>
                  </a:ext>
                </a:extLst>
              </p:cNvPr>
              <p:cNvSpPr/>
              <p:nvPr/>
            </p:nvSpPr>
            <p:spPr>
              <a:xfrm>
                <a:off x="2917998" y="5579883"/>
                <a:ext cx="3921830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l-PL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l-PL" sz="20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pl-PL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l-PL" sz="200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pl-PL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l-PL" sz="2000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pl-PL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l-PL" sz="2000" i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r>
                            <a:rPr lang="pl-PL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ABF091-3B14-4716-880B-693DC7E13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998" y="5579883"/>
                <a:ext cx="3921830" cy="66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88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0E0B-E613-4151-BD0C-DAE5ACD4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Image </a:t>
            </a:r>
            <a:r>
              <a:rPr lang="pl-PL" dirty="0" err="1"/>
              <a:t>scaling</a:t>
            </a:r>
            <a:endParaRPr lang="pl-PL" dirty="0"/>
          </a:p>
        </p:txBody>
      </p:sp>
      <p:pic>
        <p:nvPicPr>
          <p:cNvPr id="5" name="Picture 4" descr="C:\Users\danilowi\Downloads\scale.png">
            <a:extLst>
              <a:ext uri="{FF2B5EF4-FFF2-40B4-BE49-F238E27FC236}">
                <a16:creationId xmlns:a16="http://schemas.microsoft.com/office/drawing/2014/main" id="{B6BE07AF-E006-4E59-82AE-857B261F5F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844" y="1619769"/>
            <a:ext cx="6345980" cy="4628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21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1C5A-A5FF-44C5-952D-6C9863EA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Object </a:t>
            </a:r>
            <a:r>
              <a:rPr lang="pl-PL" dirty="0" err="1"/>
              <a:t>tracking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4FC9-113A-4AB7-B802-47769C62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E2206C-0F11-4B5F-BBB8-82F36F138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24957"/>
            <a:ext cx="23050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2E6E0-5328-48B3-A6E3-5EB625FA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84" y="3094907"/>
            <a:ext cx="2295525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66B2D3E-EC68-4EFD-8C9E-5702439D5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226285"/>
              </p:ext>
            </p:extLst>
          </p:nvPr>
        </p:nvGraphicFramePr>
        <p:xfrm>
          <a:off x="3197862" y="3238678"/>
          <a:ext cx="576063" cy="425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8">
            <a:extLst>
              <a:ext uri="{FF2B5EF4-FFF2-40B4-BE49-F238E27FC236}">
                <a16:creationId xmlns:a16="http://schemas.microsoft.com/office/drawing/2014/main" id="{C7019F67-B84E-4A30-8104-0A3500B9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09" y="3952157"/>
            <a:ext cx="230505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996546B-BD28-4FDE-A798-F302B3EFFD23}"/>
              </a:ext>
            </a:extLst>
          </p:cNvPr>
          <p:cNvSpPr/>
          <p:nvPr/>
        </p:nvSpPr>
        <p:spPr>
          <a:xfrm rot="2228733">
            <a:off x="6052609" y="4090270"/>
            <a:ext cx="576262" cy="360362"/>
          </a:xfrm>
          <a:prstGeom prst="rightArrow">
            <a:avLst/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771E59B-1762-44CA-8DD1-32D8C39A2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459" y="3952157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Arial" panose="020B0604020202020204" pitchFamily="34" charset="0"/>
              </a:rPr>
              <a:t>Frame</a:t>
            </a:r>
            <a:r>
              <a:rPr lang="pl-PL" altLang="pl-PL" sz="1800" dirty="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79AC05C9-11A5-4E50-89C0-99EEDD54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784" y="4817345"/>
            <a:ext cx="1296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Arial" panose="020B0604020202020204" pitchFamily="34" charset="0"/>
              </a:rPr>
              <a:t>Frame</a:t>
            </a:r>
            <a:r>
              <a:rPr lang="pl-PL" altLang="pl-PL" sz="1800" dirty="0">
                <a:latin typeface="Arial" panose="020B0604020202020204" pitchFamily="34" charset="0"/>
              </a:rPr>
              <a:t> 40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43BEC4F-DAE7-4728-8508-D0C22CC1C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996" y="5680945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1800" dirty="0" err="1">
                <a:latin typeface="Arial" panose="020B0604020202020204" pitchFamily="34" charset="0"/>
              </a:rPr>
              <a:t>Frame</a:t>
            </a:r>
            <a:r>
              <a:rPr lang="pl-PL" altLang="pl-PL" sz="1800" dirty="0">
                <a:latin typeface="Arial" panose="020B0604020202020204" pitchFamily="34" charset="0"/>
              </a:rPr>
              <a:t> 95</a:t>
            </a:r>
          </a:p>
        </p:txBody>
      </p:sp>
    </p:spTree>
    <p:extLst>
      <p:ext uri="{BB962C8B-B14F-4D97-AF65-F5344CB8AC3E}">
        <p14:creationId xmlns:p14="http://schemas.microsoft.com/office/powerpoint/2010/main" val="6674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0FCC-2307-4AC2-98C1-6D5DBA9E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idea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6ACB6-AEDE-496E-96E6-195A76F81F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63" y="1270000"/>
            <a:ext cx="7134652" cy="539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8" descr="Znalezione obrazy dla zapytania zybo zynq-7000">
            <a:extLst>
              <a:ext uri="{FF2B5EF4-FFF2-40B4-BE49-F238E27FC236}">
                <a16:creationId xmlns:a16="http://schemas.microsoft.com/office/drawing/2014/main" id="{B8BD0357-5FA9-4B95-91EF-E7A7F135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8" y="2953941"/>
            <a:ext cx="2457618" cy="182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Znalezione obrazy dla zapytania V5915 axis">
            <a:extLst>
              <a:ext uri="{FF2B5EF4-FFF2-40B4-BE49-F238E27FC236}">
                <a16:creationId xmlns:a16="http://schemas.microsoft.com/office/drawing/2014/main" id="{89E56299-F121-4C57-B755-F360BEB8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43" y="106393"/>
            <a:ext cx="20621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2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AF78-9997-4E69-9FD5-C38AAAED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KLT </a:t>
            </a:r>
            <a:r>
              <a:rPr lang="pl-PL" dirty="0" err="1"/>
              <a:t>tracking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1981347-B127-41DA-929D-31F1F0B4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32" y="1930400"/>
            <a:ext cx="4154488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052E7565-1A67-4B10-9779-60B0320A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95" y="1930400"/>
            <a:ext cx="4154487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C4E72EA-1347-4824-8D5F-BDD0B18EEE4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9180" y="5202606"/>
            <a:ext cx="6984056" cy="129604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77B2F1E-4798-4017-9952-B7593ED6E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982" y="1606550"/>
            <a:ext cx="43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pl-PL" altLang="pl-PL" b="1" kern="0" dirty="0"/>
              <a:t>A</a:t>
            </a:r>
            <a:endParaRPr lang="pl-PL" altLang="pl-PL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582DB58-9123-4622-9187-AD288D8E9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932" y="1606550"/>
            <a:ext cx="43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pl-PL" altLang="pl-PL" b="1" kern="0" dirty="0"/>
              <a:t>B</a:t>
            </a:r>
            <a:endParaRPr lang="pl-PL" altLang="pl-PL" kern="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1CEF85-FA71-4E26-B243-4AA5BFAC9206}"/>
              </a:ext>
            </a:extLst>
          </p:cNvPr>
          <p:cNvSpPr/>
          <p:nvPr/>
        </p:nvSpPr>
        <p:spPr>
          <a:xfrm>
            <a:off x="4466545" y="3127375"/>
            <a:ext cx="936625" cy="647700"/>
          </a:xfrm>
          <a:prstGeom prst="rightArrow">
            <a:avLst/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CCDE7FB-7544-4A22-B074-A0A280B0459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648308" y="2719603"/>
            <a:ext cx="1847387" cy="64807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47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66EB-C463-48D6-BABA-C2B7144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dirty="0"/>
              <a:t>KLT </a:t>
            </a:r>
            <a:r>
              <a:rPr lang="pl-PL" dirty="0" err="1"/>
              <a:t>tracking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5A105D-C1B6-4365-858F-6CAA3C32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930071"/>
            <a:ext cx="3495675" cy="3581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699D44-9F3A-48DB-9E45-8B7380DA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23559"/>
            <a:ext cx="3409950" cy="1114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1C7C57-93BE-4370-9D8D-DC3BEA2AC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5934"/>
            <a:ext cx="2781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055A-0FB1-4493-B930-0B86950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get</a:t>
            </a:r>
            <a:r>
              <a:rPr lang="pl-PL" dirty="0"/>
              <a:t> image </a:t>
            </a:r>
            <a:r>
              <a:rPr lang="pl-PL" dirty="0" err="1"/>
              <a:t>derivative</a:t>
            </a:r>
            <a:r>
              <a:rPr lang="pl-PL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8488E-8C07-4C56-A5D5-F761DAA942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3" y="1700239"/>
            <a:ext cx="7555430" cy="26956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3A27C-9C30-44F8-B630-860DB0AE6B3D}"/>
                  </a:ext>
                </a:extLst>
              </p:cNvPr>
              <p:cNvSpPr txBox="1"/>
              <p:nvPr/>
            </p:nvSpPr>
            <p:spPr>
              <a:xfrm>
                <a:off x="2301737" y="4811330"/>
                <a:ext cx="5116616" cy="595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𝑖𝑚𝑔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𝑖𝑚𝑔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3A27C-9C30-44F8-B630-860DB0AE6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737" y="4811330"/>
                <a:ext cx="5116616" cy="595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3F9CEF-5E65-4BA6-8E37-2826230F8B72}"/>
                  </a:ext>
                </a:extLst>
              </p:cNvPr>
              <p:cNvSpPr/>
              <p:nvPr/>
            </p:nvSpPr>
            <p:spPr>
              <a:xfrm>
                <a:off x="2492795" y="5776615"/>
                <a:ext cx="4734501" cy="687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l-PL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𝑖𝑚𝑔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𝑖𝑚𝑔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20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3F9CEF-5E65-4BA6-8E37-2826230F8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95" y="5776615"/>
                <a:ext cx="4734501" cy="687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1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27BC-2EAA-43C2-845F-C55C7E7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pixel</a:t>
            </a:r>
            <a:r>
              <a:rPr lang="pl-PL" dirty="0"/>
              <a:t> from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frame</a:t>
            </a:r>
            <a:r>
              <a:rPr lang="pl-PL" dirty="0"/>
              <a:t>?</a:t>
            </a:r>
          </a:p>
        </p:txBody>
      </p:sp>
      <p:pic>
        <p:nvPicPr>
          <p:cNvPr id="4" name="Picture 3" descr="C:\Users\danilowi\Downloads\roi (1).png">
            <a:extLst>
              <a:ext uri="{FF2B5EF4-FFF2-40B4-BE49-F238E27FC236}">
                <a16:creationId xmlns:a16="http://schemas.microsoft.com/office/drawing/2014/main" id="{0BB39E3A-6B2D-494B-B59A-1FA47317B7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50" y="1930400"/>
            <a:ext cx="4289863" cy="39348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FA593-5238-452E-942E-9AEF321FCA1D}"/>
              </a:ext>
            </a:extLst>
          </p:cNvPr>
          <p:cNvSpPr txBox="1"/>
          <p:nvPr/>
        </p:nvSpPr>
        <p:spPr>
          <a:xfrm>
            <a:off x="677334" y="2006353"/>
            <a:ext cx="332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write</a:t>
            </a:r>
            <a:r>
              <a:rPr lang="pl-PL" dirty="0"/>
              <a:t> ROI to the </a:t>
            </a:r>
            <a:r>
              <a:rPr lang="pl-PL" dirty="0" err="1"/>
              <a:t>memory</a:t>
            </a:r>
            <a:endParaRPr lang="pl-PL" dirty="0"/>
          </a:p>
          <a:p>
            <a:r>
              <a:rPr lang="pl-PL" dirty="0"/>
              <a:t>and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in </a:t>
            </a:r>
            <a:r>
              <a:rPr lang="pl-PL" dirty="0" err="1"/>
              <a:t>another</a:t>
            </a:r>
            <a:r>
              <a:rPr lang="pl-PL" dirty="0"/>
              <a:t> </a:t>
            </a:r>
            <a:r>
              <a:rPr lang="pl-PL" dirty="0" err="1"/>
              <a:t>frame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544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CC53-7638-472E-8061-98E94445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pixel</a:t>
            </a:r>
            <a:r>
              <a:rPr lang="pl-PL" dirty="0"/>
              <a:t> from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frame</a:t>
            </a:r>
            <a:r>
              <a:rPr lang="pl-PL" dirty="0"/>
              <a:t>?</a:t>
            </a:r>
          </a:p>
        </p:txBody>
      </p:sp>
      <p:pic>
        <p:nvPicPr>
          <p:cNvPr id="4" name="Picture 3" descr="C:\Users\danilowi\AppData\Local\Temp\Rar$DRa14676.8326\kltddc.png">
            <a:extLst>
              <a:ext uri="{FF2B5EF4-FFF2-40B4-BE49-F238E27FC236}">
                <a16:creationId xmlns:a16="http://schemas.microsoft.com/office/drawing/2014/main" id="{1A30DFB6-FF6A-4675-8557-F0696A7314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96" y="2103578"/>
            <a:ext cx="8438428" cy="414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33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781-6052-44F9-A3DE-63C563E6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solve</a:t>
            </a:r>
            <a:r>
              <a:rPr lang="pl-PL" dirty="0"/>
              <a:t>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equation</a:t>
            </a:r>
            <a:r>
              <a:rPr lang="pl-PL" dirty="0"/>
              <a:t> system</a:t>
            </a:r>
            <a:br>
              <a:rPr lang="pl-PL" dirty="0"/>
            </a:br>
            <a:r>
              <a:rPr lang="pl-PL" dirty="0"/>
              <a:t>in FPGA?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520EDC-5947-4DB4-80A0-3933E849E8FD}"/>
                  </a:ext>
                </a:extLst>
              </p:cNvPr>
              <p:cNvSpPr/>
              <p:nvPr/>
            </p:nvSpPr>
            <p:spPr>
              <a:xfrm>
                <a:off x="961746" y="2143464"/>
                <a:ext cx="7898167" cy="3836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The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calculated using Cramer’s rule:</a:t>
                </a:r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pl-PL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C520EDC-5947-4DB4-80A0-3933E849E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46" y="2143464"/>
                <a:ext cx="7898167" cy="3836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86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</TotalTime>
  <Words>107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Times New Roman</vt:lpstr>
      <vt:lpstr>Trebuchet MS</vt:lpstr>
      <vt:lpstr>Wingdings 3</vt:lpstr>
      <vt:lpstr>Facet</vt:lpstr>
      <vt:lpstr>Hardware-software object tracking system using a moving camera</vt:lpstr>
      <vt:lpstr>Object tracking</vt:lpstr>
      <vt:lpstr>The idea</vt:lpstr>
      <vt:lpstr>KLT tracking algorithm</vt:lpstr>
      <vt:lpstr>KLT tracking algorithm</vt:lpstr>
      <vt:lpstr>How to get image derivative?</vt:lpstr>
      <vt:lpstr>How to get pixel from previous frame?</vt:lpstr>
      <vt:lpstr>How to get pixel from previous frame?</vt:lpstr>
      <vt:lpstr>How to solve linear equation system in FPGA?</vt:lpstr>
      <vt:lpstr>KLT tracker in FPGA</vt:lpstr>
      <vt:lpstr>Multiscale (pyramidal) KLT</vt:lpstr>
      <vt:lpstr>Image scaling </vt:lpstr>
      <vt:lpstr>Image scaling</vt:lpstr>
      <vt:lpstr>Image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Hardware-software object tracking system using a moving camera</dc:title>
  <dc:creator>Danilowicz, Michal (Nokia - PL/Krakow)</dc:creator>
  <cp:lastModifiedBy>Danilowicz, Michal (Nokia - PL/Krakow)</cp:lastModifiedBy>
  <cp:revision>6</cp:revision>
  <dcterms:created xsi:type="dcterms:W3CDTF">2019-05-05T15:06:57Z</dcterms:created>
  <dcterms:modified xsi:type="dcterms:W3CDTF">2019-05-05T16:01:54Z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27cfd9-47ed-48f1-9376-4ab3148935bb_Enabled">
    <vt:lpwstr>True</vt:lpwstr>
  </property>
  <property fmtid="{D5CDD505-2E9C-101B-9397-08002B2CF9AE}" pid="3" name="MSIP_Label_4327cfd9-47ed-48f1-9376-4ab3148935bb_SiteId">
    <vt:lpwstr>5d471751-9675-428d-917b-70f44f9630b0</vt:lpwstr>
  </property>
  <property fmtid="{D5CDD505-2E9C-101B-9397-08002B2CF9AE}" pid="4" name="MSIP_Label_4327cfd9-47ed-48f1-9376-4ab3148935bb_Owner">
    <vt:lpwstr>michal.danilowicz@nokia.com</vt:lpwstr>
  </property>
  <property fmtid="{D5CDD505-2E9C-101B-9397-08002B2CF9AE}" pid="5" name="MSIP_Label_4327cfd9-47ed-48f1-9376-4ab3148935bb_SetDate">
    <vt:lpwstr>2019-05-05T15:16:21.0858936Z</vt:lpwstr>
  </property>
  <property fmtid="{D5CDD505-2E9C-101B-9397-08002B2CF9AE}" pid="6" name="MSIP_Label_4327cfd9-47ed-48f1-9376-4ab3148935bb_Name">
    <vt:lpwstr>Personal</vt:lpwstr>
  </property>
  <property fmtid="{D5CDD505-2E9C-101B-9397-08002B2CF9AE}" pid="7" name="MSIP_Label_4327cfd9-47ed-48f1-9376-4ab3148935bb_Application">
    <vt:lpwstr>Microsoft Azure Information Protection</vt:lpwstr>
  </property>
  <property fmtid="{D5CDD505-2E9C-101B-9397-08002B2CF9AE}" pid="8" name="MSIP_Label_4327cfd9-47ed-48f1-9376-4ab3148935bb_Extended_MSFT_Method">
    <vt:lpwstr>Manual</vt:lpwstr>
  </property>
  <property fmtid="{D5CDD505-2E9C-101B-9397-08002B2CF9AE}" pid="9" name="Sensitivity">
    <vt:lpwstr>Personal</vt:lpwstr>
  </property>
</Properties>
</file>