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03E40C-1EF8-40AE-9905-A974F1D725D7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5208C8-4CB3-4F16-AC71-F24D5ED5E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5" y="357167"/>
            <a:ext cx="5786479" cy="50006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Book Antiqua" pitchFamily="18" charset="0"/>
                <a:cs typeface="Arial" pitchFamily="34" charset="0"/>
              </a:rPr>
              <a:t>ARTIKEL ILMIAH</a:t>
            </a:r>
            <a:endParaRPr lang="en-US" sz="28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3" y="1071546"/>
            <a:ext cx="7786743" cy="4567254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0"/>
              </a:spcBef>
            </a:pPr>
            <a:r>
              <a:rPr lang="id-ID" sz="2400" b="1" noProof="1" smtClean="0">
                <a:solidFill>
                  <a:schemeClr val="tx1"/>
                </a:solidFill>
                <a:latin typeface="Book Antiqua" pitchFamily="18" charset="0"/>
              </a:rPr>
              <a:t>1.	Pengertian Artikel Ilmiah</a:t>
            </a:r>
            <a:endParaRPr lang="id-ID" sz="2400" noProof="1" smtClean="0">
              <a:solidFill>
                <a:schemeClr val="tx1"/>
              </a:solidFill>
              <a:latin typeface="Book Antiqua" pitchFamily="18" charset="0"/>
            </a:endParaRPr>
          </a:p>
          <a:p>
            <a:pPr marL="266700" indent="-266700" algn="just">
              <a:spcBef>
                <a:spcPts val="0"/>
              </a:spcBef>
            </a:pPr>
            <a:r>
              <a:rPr lang="id-ID" sz="2400" b="1" noProof="1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id-ID" sz="2000" noProof="1" smtClean="0">
                <a:solidFill>
                  <a:schemeClr val="tx1"/>
                </a:solidFill>
                <a:latin typeface="Book Antiqua" pitchFamily="18" charset="0"/>
              </a:rPr>
              <a:t>Artikel ilmiah adalah tulisan ilmiah yang dipublikasikan dalam jurnal ilmiah.</a:t>
            </a:r>
            <a:endParaRPr lang="en-US" sz="2000" noProof="1" smtClean="0">
              <a:solidFill>
                <a:schemeClr val="tx1"/>
              </a:solidFill>
              <a:latin typeface="Book Antiqua" pitchFamily="18" charset="0"/>
            </a:endParaRPr>
          </a:p>
          <a:p>
            <a:pPr marL="266700" indent="-266700" algn="just">
              <a:spcBef>
                <a:spcPts val="0"/>
              </a:spcBef>
            </a:pPr>
            <a:endParaRPr lang="id-ID" sz="2000" noProof="1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1" noProof="1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id-ID" sz="2400" b="1" noProof="1" smtClean="0">
                <a:solidFill>
                  <a:schemeClr val="tx1"/>
                </a:solidFill>
                <a:latin typeface="Book Antiqua" pitchFamily="18" charset="0"/>
              </a:rPr>
              <a:t>. Jenis Artikel Ilmiah</a:t>
            </a:r>
          </a:p>
          <a:p>
            <a:pPr marL="628650" indent="-628650" algn="just">
              <a:spcBef>
                <a:spcPts val="0"/>
              </a:spcBef>
              <a:tabLst>
                <a:tab pos="266700" algn="l"/>
              </a:tabLst>
            </a:pPr>
            <a:r>
              <a:rPr lang="id-ID" sz="2400" b="1" noProof="1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id-ID" sz="2000" b="1" noProof="1" smtClean="0">
                <a:solidFill>
                  <a:schemeClr val="tx1"/>
                </a:solidFill>
                <a:latin typeface="Book Antiqua" pitchFamily="18" charset="0"/>
              </a:rPr>
              <a:t>a. 	Artikel (Hasil) Penelitian</a:t>
            </a:r>
            <a:endParaRPr lang="en-US" sz="2000" noProof="1" smtClean="0">
              <a:solidFill>
                <a:schemeClr val="tx1"/>
              </a:solidFill>
              <a:latin typeface="Book Antiqua" pitchFamily="18" charset="0"/>
            </a:endParaRPr>
          </a:p>
          <a:p>
            <a:pPr marL="628650" indent="-628650" algn="just">
              <a:spcBef>
                <a:spcPts val="0"/>
              </a:spcBef>
              <a:tabLst>
                <a:tab pos="266700" algn="l"/>
              </a:tabLst>
            </a:pPr>
            <a:r>
              <a:rPr lang="en-US" sz="2000" b="1" noProof="1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2000" b="1" noProof="1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2000" noProof="1" smtClean="0">
                <a:solidFill>
                  <a:schemeClr val="tx1"/>
                </a:solidFill>
                <a:latin typeface="Book Antiqua" pitchFamily="18" charset="0"/>
              </a:rPr>
              <a:t>Artikel (hasil) penelitian ditulis dari hasil penelitian. </a:t>
            </a:r>
          </a:p>
          <a:p>
            <a:pPr marL="628650" indent="-628650" algn="just">
              <a:spcBef>
                <a:spcPts val="0"/>
              </a:spcBef>
              <a:tabLst>
                <a:tab pos="266700" algn="l"/>
              </a:tabLst>
            </a:pPr>
            <a:r>
              <a:rPr lang="en-US" sz="2000" noProof="1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2400" b="1" noProof="1" smtClean="0">
                <a:solidFill>
                  <a:schemeClr val="tx1"/>
                </a:solidFill>
                <a:latin typeface="Book Antiqua" pitchFamily="18" charset="0"/>
              </a:rPr>
              <a:t>b.	Artikel Nonpenelitian/Tinjauan</a:t>
            </a:r>
            <a:endParaRPr lang="id-ID" sz="2400" noProof="1" smtClean="0">
              <a:solidFill>
                <a:schemeClr val="tx1"/>
              </a:solidFill>
              <a:latin typeface="Book Antiqua" pitchFamily="18" charset="0"/>
            </a:endParaRPr>
          </a:p>
          <a:p>
            <a:pPr marL="628650" indent="-628650" algn="l">
              <a:spcBef>
                <a:spcPts val="0"/>
              </a:spcBef>
              <a:tabLst>
                <a:tab pos="266700" algn="l"/>
              </a:tabLst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id-ID" sz="2000" dirty="0" smtClean="0">
                <a:solidFill>
                  <a:schemeClr val="tx1"/>
                </a:solidFill>
                <a:latin typeface="Book Antiqua" pitchFamily="18" charset="0"/>
              </a:rPr>
              <a:t>Artikel nonpenelitian/tinjauan berisi hasil pemikiran penulis berdasarkan kajian buku-buku teks yang dirangkai menjadi gagasan tersendiri.</a:t>
            </a:r>
            <a:endParaRPr lang="id-ID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2148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id-ID" sz="2400" b="1" dirty="0" smtClean="0">
                <a:latin typeface="Book Antiqua" pitchFamily="18" charset="0"/>
              </a:rPr>
              <a:t>3.	Format Artikel Ilmiah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a.	Judul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b.	Nama Penulis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c.	Alamat Penulis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d. Abstrak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e.	Kata Kunci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f.	Pengantar/Pendahuluan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</a:t>
            </a:r>
            <a:r>
              <a:rPr lang="en-US" sz="2000" dirty="0" smtClean="0">
                <a:latin typeface="Book Antiqua" pitchFamily="18" charset="0"/>
              </a:rPr>
              <a:t>g</a:t>
            </a:r>
            <a:r>
              <a:rPr lang="id-ID" sz="2000" dirty="0" smtClean="0">
                <a:latin typeface="Book Antiqua" pitchFamily="18" charset="0"/>
              </a:rPr>
              <a:t>.	Pembahasan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</a:t>
            </a:r>
            <a:r>
              <a:rPr lang="en-US" sz="2000" dirty="0" smtClean="0">
                <a:latin typeface="Book Antiqua" pitchFamily="18" charset="0"/>
              </a:rPr>
              <a:t>h</a:t>
            </a:r>
            <a:r>
              <a:rPr lang="id-ID" sz="2000" dirty="0" smtClean="0">
                <a:latin typeface="Book Antiqua" pitchFamily="18" charset="0"/>
              </a:rPr>
              <a:t>.	Simpulan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</a:t>
            </a:r>
            <a:r>
              <a:rPr lang="en-US" sz="2000" dirty="0" err="1" smtClean="0">
                <a:latin typeface="Book Antiqua" pitchFamily="18" charset="0"/>
              </a:rPr>
              <a:t>i</a:t>
            </a:r>
            <a:r>
              <a:rPr lang="id-ID" sz="2000" dirty="0" smtClean="0">
                <a:latin typeface="Book Antiqua" pitchFamily="18" charset="0"/>
              </a:rPr>
              <a:t>.	Daftar Rujukan/Pustaka</a:t>
            </a: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000" dirty="0" smtClean="0">
                <a:latin typeface="Book Antiqua" pitchFamily="18" charset="0"/>
              </a:rPr>
              <a:t>	</a:t>
            </a:r>
            <a:r>
              <a:rPr lang="en-US" sz="2000" dirty="0" smtClean="0">
                <a:latin typeface="Book Antiqua" pitchFamily="18" charset="0"/>
              </a:rPr>
              <a:t>j</a:t>
            </a:r>
            <a:r>
              <a:rPr lang="id-ID" sz="2000" dirty="0" smtClean="0">
                <a:latin typeface="Book Antiqua" pitchFamily="18" charset="0"/>
              </a:rPr>
              <a:t>.	Lampiran (kalau ada)</a:t>
            </a:r>
            <a:endParaRPr lang="en-US" sz="2000" dirty="0" smtClean="0">
              <a:latin typeface="Book Antiqua" pitchFamily="18" charset="0"/>
            </a:endParaRPr>
          </a:p>
          <a:p>
            <a:pPr marL="628650" indent="-628650">
              <a:spcBef>
                <a:spcPts val="0"/>
              </a:spcBef>
              <a:buNone/>
              <a:tabLst>
                <a:tab pos="361950" algn="l"/>
              </a:tabLst>
            </a:pP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911741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2400" b="1" dirty="0" smtClean="0">
                <a:latin typeface="Book Antiqua" pitchFamily="18" charset="0"/>
              </a:rPr>
              <a:t>3.a.	Judul</a:t>
            </a:r>
          </a:p>
          <a:p>
            <a:pPr marL="628650" indent="-628650">
              <a:spcBef>
                <a:spcPts val="0"/>
              </a:spcBef>
              <a:buNone/>
              <a:tabLst>
                <a:tab pos="266700" algn="l"/>
                <a:tab pos="533400" algn="l"/>
              </a:tabLst>
            </a:pPr>
            <a:r>
              <a:rPr lang="id-ID" sz="2400" b="1" dirty="0" smtClean="0">
                <a:latin typeface="Book Antiqua" pitchFamily="18" charset="0"/>
              </a:rPr>
              <a:t>	</a:t>
            </a:r>
            <a:r>
              <a:rPr lang="id-ID" sz="2000" dirty="0" smtClean="0">
                <a:latin typeface="Book Antiqua" pitchFamily="18" charset="0"/>
              </a:rPr>
              <a:t>a. 	Jumlah kata untuk judul adalah antara 15 – 25 kata.</a:t>
            </a:r>
          </a:p>
          <a:p>
            <a:pPr marL="628650" indent="-628650">
              <a:spcBef>
                <a:spcPts val="0"/>
              </a:spcBef>
              <a:buNone/>
              <a:tabLst>
                <a:tab pos="266700" algn="l"/>
                <a:tab pos="533400" algn="l"/>
              </a:tabLst>
            </a:pPr>
            <a:r>
              <a:rPr lang="id-ID" sz="2000" dirty="0" smtClean="0">
                <a:latin typeface="Book Antiqua" pitchFamily="18" charset="0"/>
              </a:rPr>
              <a:t>	b.	Judul memerikan subjek penelitian dengan ringkas.</a:t>
            </a:r>
          </a:p>
          <a:p>
            <a:pPr marL="628650" indent="-628650">
              <a:spcBef>
                <a:spcPts val="0"/>
              </a:spcBef>
              <a:buNone/>
              <a:tabLst>
                <a:tab pos="266700" algn="l"/>
                <a:tab pos="533400" algn="l"/>
              </a:tabLst>
            </a:pPr>
            <a:r>
              <a:rPr lang="id-ID" sz="2000" dirty="0" smtClean="0">
                <a:latin typeface="Book Antiqua" pitchFamily="18" charset="0"/>
              </a:rPr>
              <a:t>	c.	Judul menghindari singkatan, rumus, dan jargon.</a:t>
            </a:r>
          </a:p>
          <a:p>
            <a:pPr marL="628650" indent="-628650">
              <a:spcBef>
                <a:spcPts val="0"/>
              </a:spcBef>
              <a:buNone/>
              <a:tabLst>
                <a:tab pos="266700" algn="l"/>
                <a:tab pos="533400" algn="l"/>
              </a:tabLst>
            </a:pPr>
            <a:r>
              <a:rPr lang="id-ID" sz="2000" dirty="0" smtClean="0">
                <a:latin typeface="Book Antiqua" pitchFamily="18" charset="0"/>
              </a:rPr>
              <a:t>	d.	Judul tidak mengandung kata kerja (</a:t>
            </a:r>
            <a:r>
              <a:rPr lang="id-ID" sz="2000" i="1" dirty="0" smtClean="0">
                <a:latin typeface="Book Antiqua" pitchFamily="18" charset="0"/>
              </a:rPr>
              <a:t>verb</a:t>
            </a:r>
            <a:r>
              <a:rPr lang="id-ID" sz="2000" dirty="0" smtClean="0">
                <a:latin typeface="Book Antiqua" pitchFamily="18" charset="0"/>
              </a:rPr>
              <a:t>).</a:t>
            </a:r>
          </a:p>
          <a:p>
            <a:pPr marL="628650" indent="-628650">
              <a:spcBef>
                <a:spcPts val="0"/>
              </a:spcBef>
              <a:buNone/>
              <a:tabLst>
                <a:tab pos="266700" algn="l"/>
                <a:tab pos="533400" algn="l"/>
              </a:tabLst>
            </a:pPr>
            <a:r>
              <a:rPr lang="id-ID" sz="2000" dirty="0" smtClean="0">
                <a:latin typeface="Book Antiqua" pitchFamily="18" charset="0"/>
              </a:rPr>
              <a:t>	e.	Judul mudah dipahami.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f.	Judul berunsur kata kunci agar mempermudah sistem penelusuran dan indeks subjek.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id-ID" sz="2000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400" b="1" dirty="0" smtClean="0">
                <a:latin typeface="Book Antiqua" pitchFamily="18" charset="0"/>
              </a:rPr>
              <a:t>3.b.	Nama Penulis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a.	Nama penulis harus lengkap agar mudah diidentifikasi.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Gelar akademik tidak perlu dicantumkan.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c.	Taat asas dalam menuliskan nama, khususnya untuk penulis yang tidak mempunyai nama keluarga.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628650" indent="-628650">
              <a:spcBef>
                <a:spcPts val="0"/>
              </a:spcBef>
              <a:buNone/>
            </a:pPr>
            <a:r>
              <a:rPr lang="en-US" sz="2000" dirty="0">
                <a:latin typeface="Book Antiqua" pitchFamily="18" charset="0"/>
              </a:rPr>
              <a:t>	</a:t>
            </a:r>
            <a:endParaRPr lang="id-ID" sz="2000" dirty="0" smtClean="0">
              <a:latin typeface="Book Antiqua" pitchFamily="18" charset="0"/>
            </a:endParaRPr>
          </a:p>
          <a:p>
            <a:pPr>
              <a:buNone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79"/>
          </a:xfrm>
        </p:spPr>
        <p:txBody>
          <a:bodyPr/>
          <a:lstStyle/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400" b="1" dirty="0" smtClean="0">
                <a:latin typeface="Book Antiqua" pitchFamily="18" charset="0"/>
              </a:rPr>
              <a:t>3.c.	Alamat Penulis</a:t>
            </a:r>
            <a:endParaRPr lang="id-ID" sz="2400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a.	Alamat penulis perlu dicantumkan untuk keperluan korespondensi.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Alamat penulis dapat dilengkapi dengan alamat  pos atau email. Namun, alamat pos dan email dapat pula ditulis dalam catatan kaki.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c.	untuk mahasiswa, tuliskan nama perguruan tinggi tempat studi dan lembaga asal.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id-ID" sz="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1"/>
            <a:ext cx="8229600" cy="5554683"/>
          </a:xfrm>
        </p:spPr>
        <p:txBody>
          <a:bodyPr>
            <a:normAutofit lnSpcReduction="10000"/>
          </a:bodyPr>
          <a:lstStyle/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400" b="1" dirty="0" smtClean="0">
                <a:latin typeface="Book Antiqua" pitchFamily="18" charset="0"/>
              </a:rPr>
              <a:t>3.d.	Abstrak</a:t>
            </a:r>
            <a:endParaRPr lang="id-ID" sz="2000" b="1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a.	Jumlah kata dalam abstrak adalah antara 150 – 3</a:t>
            </a:r>
            <a:r>
              <a:rPr lang="en-US" sz="2000" dirty="0" smtClean="0">
                <a:latin typeface="Book Antiqua" pitchFamily="18" charset="0"/>
              </a:rPr>
              <a:t>0</a:t>
            </a:r>
            <a:r>
              <a:rPr lang="id-ID" sz="2000" dirty="0" smtClean="0">
                <a:latin typeface="Book Antiqua" pitchFamily="18" charset="0"/>
              </a:rPr>
              <a:t>0 kata.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Abstrak biasanya hanya terdiri atas </a:t>
            </a:r>
            <a:r>
              <a:rPr lang="id-ID" sz="2000" b="1" dirty="0" smtClean="0">
                <a:latin typeface="Book Antiqua" pitchFamily="18" charset="0"/>
              </a:rPr>
              <a:t>satu </a:t>
            </a:r>
            <a:r>
              <a:rPr lang="id-ID" sz="2000" dirty="0" smtClean="0">
                <a:latin typeface="Book Antiqua" pitchFamily="18" charset="0"/>
              </a:rPr>
              <a:t>paragraf.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c.	Abstrak harus ditulis dengan kalimat lengkap atau utuh agar jika dilepaskan dari artikel utuhnya, dapat dipahami secara mandiri.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d.	Abstrak harus menggambarkan isi lengkap artikel.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e.	Unsur-unsur yang dimuat dalam abstrak adalah 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	i.   	tujuan,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	ii.	metode ringkas,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	iii.	hasil penelitian/pemikiran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	iv.	simpulan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 	f.	Abstrak tidak memuat saran dan daftar pustaka.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g.	Abstrak tidak mencantumkan tabel, ilustrasi, rujukan, singkatan, dan akronim yang tidak dijelaskan.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h.	Abstrak tidak memuat informasi atau simpulan yang tidak ada dalam artikel.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i.	Abstrak bukan pengantar atau pendahuluan.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j.	Abstrak merupakan bentuk bonsai artikel.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k.	Abstrak biasanya disajikan dalam bahasa Inggris dan Indonesia.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id-ID" sz="2000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9"/>
            <a:ext cx="8229600" cy="5483245"/>
          </a:xfrm>
        </p:spPr>
        <p:txBody>
          <a:bodyPr>
            <a:normAutofit lnSpcReduction="10000"/>
          </a:bodyPr>
          <a:lstStyle/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400" b="1" dirty="0" smtClean="0">
                <a:latin typeface="Book Antiqua" pitchFamily="18" charset="0"/>
              </a:rPr>
              <a:t>3.e.	Kata Kunci</a:t>
            </a:r>
            <a:endParaRPr lang="id-ID" sz="2400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a.	Kata kunci yang dicantumkan  harus benar-benar merupakan kata penting dalam artikel.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Kata kunci dipakai sebagai petunjuk dalam kepustakaan.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c.	Kata kunci berjumlah 5 – 7 kata.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id-ID" sz="2000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400" b="1" dirty="0" smtClean="0">
                <a:latin typeface="Book Antiqua" pitchFamily="18" charset="0"/>
              </a:rPr>
              <a:t>3.f.	Pengantar/Pendahuluan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a.	Pengantar/pendahuluan berisi uraian masalah atau alasan penelitian, pernyataan logis yang mengarah ke tema/topik artikel.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Panjang pengantar/pendahuluan tidak lebih dari 2 halaman ketik atau 2 – 3 paragraf.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c.	Isi pengantar/Pendahuluan adalah </a:t>
            </a:r>
            <a:r>
              <a:rPr lang="id-ID" sz="2000" i="1" dirty="0" smtClean="0">
                <a:latin typeface="Book Antiqua" pitchFamily="18" charset="0"/>
              </a:rPr>
              <a:t>latar belakang masalah, rumusan masalah </a:t>
            </a:r>
            <a:r>
              <a:rPr lang="id-ID" sz="2000" dirty="0" smtClean="0">
                <a:latin typeface="Book Antiqua" pitchFamily="18" charset="0"/>
              </a:rPr>
              <a:t>(yang tidak perlu disajikan dalam kalimat tanya)</a:t>
            </a:r>
            <a:r>
              <a:rPr lang="id-ID" sz="2000" i="1" dirty="0" smtClean="0">
                <a:latin typeface="Book Antiqua" pitchFamily="18" charset="0"/>
              </a:rPr>
              <a:t>, tujuan, tinjauan pustaka</a:t>
            </a:r>
            <a:r>
              <a:rPr lang="id-ID" sz="2000" dirty="0" smtClean="0">
                <a:latin typeface="Book Antiqua" pitchFamily="18" charset="0"/>
              </a:rPr>
              <a:t> (singkat, jika ada), dan</a:t>
            </a:r>
            <a:r>
              <a:rPr lang="id-ID" sz="2000" i="1" dirty="0" smtClean="0">
                <a:latin typeface="Book Antiqua" pitchFamily="18" charset="0"/>
              </a:rPr>
              <a:t> cara pendekatan atau pemecahan masalah</a:t>
            </a:r>
            <a:r>
              <a:rPr lang="id-ID" sz="2000" dirty="0" smtClean="0">
                <a:latin typeface="Book Antiqua" pitchFamily="18" charset="0"/>
              </a:rPr>
              <a:t>.</a:t>
            </a:r>
            <a:r>
              <a:rPr lang="id-ID" sz="2000" i="1" dirty="0" smtClean="0">
                <a:latin typeface="Book Antiqua" pitchFamily="18" charset="0"/>
              </a:rPr>
              <a:t> </a:t>
            </a:r>
            <a:r>
              <a:rPr lang="id-ID" sz="2000" dirty="0" smtClean="0">
                <a:latin typeface="Book Antiqua" pitchFamily="18" charset="0"/>
              </a:rPr>
              <a:t>	Dalam jurnal ilmiah, isi pengantar/ pendahuluan ini ada yang disajikan secara rinci dan ada yang tidak.</a:t>
            </a: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id-ID" sz="2000" dirty="0" smtClean="0">
              <a:latin typeface="Book Antiqua" pitchFamily="18" charset="0"/>
            </a:endParaRPr>
          </a:p>
          <a:p>
            <a:pPr marL="533400" indent="-533400">
              <a:spcBef>
                <a:spcPts val="0"/>
              </a:spcBef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>
              <a:buNone/>
            </a:pP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84598"/>
          </a:xfrm>
        </p:spPr>
        <p:txBody>
          <a:bodyPr>
            <a:normAutofit/>
          </a:bodyPr>
          <a:lstStyle/>
          <a:p>
            <a:pPr marL="533400" indent="-533400">
              <a:buNone/>
              <a:tabLst>
                <a:tab pos="266700" algn="l"/>
              </a:tabLst>
            </a:pPr>
            <a:r>
              <a:rPr lang="en-US" sz="2400" b="1" dirty="0" smtClean="0">
                <a:latin typeface="Book Antiqua" pitchFamily="18" charset="0"/>
              </a:rPr>
              <a:t>3.g.	</a:t>
            </a:r>
            <a:r>
              <a:rPr lang="en-US" sz="2400" b="1" dirty="0" err="1" smtClean="0">
                <a:latin typeface="Book Antiqua" pitchFamily="18" charset="0"/>
              </a:rPr>
              <a:t>Pembahasan</a:t>
            </a:r>
            <a:endParaRPr lang="en-US" sz="24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b="1" dirty="0" smtClean="0">
                <a:latin typeface="Book Antiqua" pitchFamily="18" charset="0"/>
              </a:rPr>
              <a:t>	</a:t>
            </a:r>
            <a:r>
              <a:rPr lang="id-ID" sz="2000" dirty="0" smtClean="0">
                <a:latin typeface="Book Antiqua" pitchFamily="18" charset="0"/>
              </a:rPr>
              <a:t>a.	Bagian pembahasan diberi judul sesuai dengan masalah yang diteliti dan dibahas. Oleh karena itu, bagian pembahasan ini biasanya terdiri atas beberapa subjdudul.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Yang dimuat dalam bagian pembahasan ada dua hal, yaitu hasil penelitian/pemikiran dan pembahasannya.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c.	Pembahasan berisi penegasan secara eksplisit tentang jawaban rumusan masalah penelitian/pemikiran.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d.	Dalam bagian pembahasan ini, penulis menyajikan temuan yang diperoleh, menginterpretasikan temuan, dan mengaitkan temuan dengan struktur teori yang digunakan dalam kajian atau penelitian lain.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e.	Pembahasan bersifat objektif, analitis,  logis, dan sistematis.</a:t>
            </a:r>
          </a:p>
          <a:p>
            <a:pPr marL="533400" indent="-533400">
              <a:buNone/>
              <a:tabLst>
                <a:tab pos="266700" algn="l"/>
              </a:tabLst>
            </a:pPr>
            <a:endParaRPr lang="id-ID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endParaRPr lang="id-ID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41788"/>
          </a:xfrm>
        </p:spPr>
        <p:txBody>
          <a:bodyPr>
            <a:normAutofit fontScale="85000" lnSpcReduction="10000"/>
          </a:bodyPr>
          <a:lstStyle/>
          <a:p>
            <a:pPr marL="533400" indent="-533400">
              <a:buNone/>
              <a:tabLst>
                <a:tab pos="266700" algn="l"/>
              </a:tabLst>
            </a:pPr>
            <a:r>
              <a:rPr lang="en-US" sz="2400" b="1" dirty="0" smtClean="0">
                <a:latin typeface="Book Antiqua" pitchFamily="18" charset="0"/>
              </a:rPr>
              <a:t>3.h.	</a:t>
            </a:r>
            <a:r>
              <a:rPr lang="en-US" sz="2400" b="1" dirty="0" err="1" smtClean="0">
                <a:latin typeface="Book Antiqua" pitchFamily="18" charset="0"/>
              </a:rPr>
              <a:t>Simpulan</a:t>
            </a:r>
            <a:endParaRPr lang="en-US" sz="2400" b="1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a.	</a:t>
            </a:r>
            <a:r>
              <a:rPr lang="en-US" sz="2000" dirty="0" err="1" smtClean="0">
                <a:latin typeface="Book Antiqua" pitchFamily="18" charset="0"/>
              </a:rPr>
              <a:t>Simpulan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dapat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berupa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ringkasan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isi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artikel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b.	</a:t>
            </a:r>
            <a:r>
              <a:rPr lang="en-US" sz="2000" dirty="0" err="1" smtClean="0">
                <a:latin typeface="Book Antiqua" pitchFamily="18" charset="0"/>
              </a:rPr>
              <a:t>Simpulan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dapat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merupakan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esensi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isi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artikel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c.	</a:t>
            </a:r>
            <a:r>
              <a:rPr lang="en-US" sz="2000" dirty="0" err="1" smtClean="0">
                <a:latin typeface="Book Antiqua" pitchFamily="18" charset="0"/>
              </a:rPr>
              <a:t>Isi</a:t>
            </a:r>
            <a:r>
              <a:rPr lang="en-US" sz="2000" dirty="0" smtClean="0">
                <a:latin typeface="Book Antiqua" pitchFamily="18" charset="0"/>
              </a:rPr>
              <a:t>  </a:t>
            </a:r>
            <a:r>
              <a:rPr lang="en-US" sz="2000" dirty="0" err="1" smtClean="0">
                <a:latin typeface="Book Antiqua" pitchFamily="18" charset="0"/>
              </a:rPr>
              <a:t>simpulan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harus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sesuai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dengan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rumusan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masalah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tujuan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penelitian</a:t>
            </a:r>
            <a:r>
              <a:rPr lang="en-US" sz="2000" dirty="0" smtClean="0">
                <a:latin typeface="Book Antiqua" pitchFamily="18" charset="0"/>
              </a:rPr>
              <a:t>/</a:t>
            </a:r>
            <a:r>
              <a:rPr lang="en-US" sz="2000" dirty="0" err="1" smtClean="0">
                <a:latin typeface="Book Antiqua" pitchFamily="18" charset="0"/>
              </a:rPr>
              <a:t>pemikiran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400" b="1" dirty="0" smtClean="0">
                <a:latin typeface="Book Antiqua" pitchFamily="18" charset="0"/>
              </a:rPr>
              <a:t>3.i.	</a:t>
            </a:r>
            <a:r>
              <a:rPr lang="en-US" sz="2400" b="1" dirty="0" err="1" smtClean="0">
                <a:latin typeface="Book Antiqua" pitchFamily="18" charset="0"/>
              </a:rPr>
              <a:t>Daftar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b="1" dirty="0" err="1" smtClean="0">
                <a:latin typeface="Book Antiqua" pitchFamily="18" charset="0"/>
              </a:rPr>
              <a:t>Pustaka</a:t>
            </a:r>
            <a:r>
              <a:rPr lang="en-US" sz="2400" b="1" dirty="0" smtClean="0">
                <a:latin typeface="Book Antiqua" pitchFamily="18" charset="0"/>
              </a:rPr>
              <a:t>/</a:t>
            </a:r>
            <a:r>
              <a:rPr lang="en-US" sz="2400" b="1" dirty="0" err="1" smtClean="0">
                <a:latin typeface="Book Antiqua" pitchFamily="18" charset="0"/>
              </a:rPr>
              <a:t>Rujukan</a:t>
            </a:r>
            <a:endParaRPr lang="en-US" sz="2400" b="1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a.	</a:t>
            </a:r>
            <a:r>
              <a:rPr lang="en-US" sz="2000" dirty="0" err="1" smtClean="0">
                <a:latin typeface="Book Antiqua" pitchFamily="18" charset="0"/>
              </a:rPr>
              <a:t>Pustaka</a:t>
            </a:r>
            <a:r>
              <a:rPr lang="en-US" sz="2000" dirty="0" smtClean="0">
                <a:latin typeface="Book Antiqua" pitchFamily="18" charset="0"/>
              </a:rPr>
              <a:t> yang </a:t>
            </a:r>
            <a:r>
              <a:rPr lang="en-US" sz="2000" dirty="0" err="1" smtClean="0">
                <a:latin typeface="Book Antiqua" pitchFamily="18" charset="0"/>
              </a:rPr>
              <a:t>disajikan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dalam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Daftar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Pustaka</a:t>
            </a:r>
            <a:r>
              <a:rPr lang="en-US" sz="2000" dirty="0" smtClean="0">
                <a:latin typeface="Book Antiqua" pitchFamily="18" charset="0"/>
              </a:rPr>
              <a:t>/</a:t>
            </a:r>
            <a:r>
              <a:rPr lang="en-US" sz="2000" dirty="0" err="1" smtClean="0">
                <a:latin typeface="Book Antiqua" pitchFamily="18" charset="0"/>
              </a:rPr>
              <a:t>Rujukan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hanya</a:t>
            </a:r>
            <a:r>
              <a:rPr lang="en-US" sz="2000" dirty="0" smtClean="0">
                <a:latin typeface="Book Antiqua" pitchFamily="18" charset="0"/>
              </a:rPr>
              <a:t> yang </a:t>
            </a:r>
            <a:r>
              <a:rPr lang="en-US" sz="2000" dirty="0" err="1" smtClean="0">
                <a:latin typeface="Book Antiqua" pitchFamily="18" charset="0"/>
              </a:rPr>
              <a:t>dikutip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atau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diacu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dalam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artikel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b.	</a:t>
            </a:r>
            <a:r>
              <a:rPr lang="en-US" sz="2000" dirty="0" err="1" smtClean="0">
                <a:latin typeface="Book Antiqua" pitchFamily="18" charset="0"/>
              </a:rPr>
              <a:t>Pustaka</a:t>
            </a:r>
            <a:r>
              <a:rPr lang="en-US" sz="2000" dirty="0" smtClean="0">
                <a:latin typeface="Book Antiqua" pitchFamily="18" charset="0"/>
              </a:rPr>
              <a:t>/</a:t>
            </a:r>
            <a:r>
              <a:rPr lang="en-US" sz="2000" dirty="0" err="1" smtClean="0">
                <a:latin typeface="Book Antiqua" pitchFamily="18" charset="0"/>
              </a:rPr>
              <a:t>rujukan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dapat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berupa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buku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teks</a:t>
            </a:r>
            <a:r>
              <a:rPr lang="en-US" sz="2000" dirty="0" smtClean="0">
                <a:latin typeface="Book Antiqua" pitchFamily="18" charset="0"/>
              </a:rPr>
              <a:t>, </a:t>
            </a:r>
            <a:r>
              <a:rPr lang="en-US" sz="2000" dirty="0" err="1" smtClean="0">
                <a:latin typeface="Book Antiqua" pitchFamily="18" charset="0"/>
              </a:rPr>
              <a:t>artikel</a:t>
            </a:r>
            <a:r>
              <a:rPr lang="en-US" sz="2000" dirty="0" smtClean="0">
                <a:latin typeface="Book Antiqua" pitchFamily="18" charset="0"/>
              </a:rPr>
              <a:t>, </a:t>
            </a:r>
            <a:r>
              <a:rPr lang="en-US" sz="2000" dirty="0" err="1" smtClean="0">
                <a:latin typeface="Book Antiqua" pitchFamily="18" charset="0"/>
              </a:rPr>
              <a:t>atau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laman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c.	</a:t>
            </a:r>
            <a:r>
              <a:rPr lang="en-US" sz="2000" dirty="0" err="1" smtClean="0">
                <a:latin typeface="Book Antiqua" pitchFamily="18" charset="0"/>
              </a:rPr>
              <a:t>Pola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susunan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penyajian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daftar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pustaka</a:t>
            </a:r>
            <a:r>
              <a:rPr lang="en-US" sz="2000" dirty="0" smtClean="0">
                <a:latin typeface="Book Antiqua" pitchFamily="18" charset="0"/>
              </a:rPr>
              <a:t>/</a:t>
            </a:r>
            <a:r>
              <a:rPr lang="en-US" sz="2000" dirty="0" err="1" smtClean="0">
                <a:latin typeface="Book Antiqua" pitchFamily="18" charset="0"/>
              </a:rPr>
              <a:t>rujukan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ada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beberapa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macam</a:t>
            </a:r>
            <a:r>
              <a:rPr lang="en-US" sz="2000" dirty="0" smtClean="0">
                <a:latin typeface="Book Antiqua" pitchFamily="18" charset="0"/>
              </a:rPr>
              <a:t>, </a:t>
            </a:r>
            <a:r>
              <a:rPr lang="en-US" sz="2000" dirty="0" err="1" smtClean="0">
                <a:latin typeface="Book Antiqua" pitchFamily="18" charset="0"/>
              </a:rPr>
              <a:t>tetapi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semuanya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berunsur</a:t>
            </a:r>
            <a:r>
              <a:rPr lang="en-US" sz="2000" dirty="0" smtClean="0">
                <a:latin typeface="Book Antiqua" pitchFamily="18" charset="0"/>
              </a:rPr>
              <a:t>: (1) </a:t>
            </a:r>
            <a:r>
              <a:rPr lang="en-US" sz="2000" dirty="0" err="1" smtClean="0">
                <a:latin typeface="Book Antiqua" pitchFamily="18" charset="0"/>
              </a:rPr>
              <a:t>nama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penulis</a:t>
            </a:r>
            <a:r>
              <a:rPr lang="en-US" sz="2000" dirty="0" smtClean="0">
                <a:latin typeface="Book Antiqua" pitchFamily="18" charset="0"/>
              </a:rPr>
              <a:t>, (2) </a:t>
            </a:r>
            <a:r>
              <a:rPr lang="en-US" sz="2000" dirty="0" err="1" smtClean="0">
                <a:latin typeface="Book Antiqua" pitchFamily="18" charset="0"/>
              </a:rPr>
              <a:t>tahun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terbit</a:t>
            </a:r>
            <a:r>
              <a:rPr lang="en-US" sz="2000" dirty="0" smtClean="0">
                <a:latin typeface="Book Antiqua" pitchFamily="18" charset="0"/>
              </a:rPr>
              <a:t>, (3) </a:t>
            </a:r>
            <a:r>
              <a:rPr lang="en-US" sz="2000" dirty="0" err="1" smtClean="0">
                <a:latin typeface="Book Antiqua" pitchFamily="18" charset="0"/>
              </a:rPr>
              <a:t>judul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buku</a:t>
            </a:r>
            <a:r>
              <a:rPr lang="en-US" sz="2000" dirty="0" smtClean="0">
                <a:latin typeface="Book Antiqua" pitchFamily="18" charset="0"/>
              </a:rPr>
              <a:t>/</a:t>
            </a:r>
            <a:r>
              <a:rPr lang="en-US" sz="2000" dirty="0" err="1" smtClean="0">
                <a:latin typeface="Book Antiqua" pitchFamily="18" charset="0"/>
              </a:rPr>
              <a:t>artikel</a:t>
            </a:r>
            <a:r>
              <a:rPr lang="en-US" sz="2000" dirty="0" smtClean="0">
                <a:latin typeface="Book Antiqua" pitchFamily="18" charset="0"/>
              </a:rPr>
              <a:t>, (4) </a:t>
            </a:r>
            <a:r>
              <a:rPr lang="en-US" sz="2000" dirty="0" err="1" smtClean="0">
                <a:latin typeface="Book Antiqua" pitchFamily="18" charset="0"/>
              </a:rPr>
              <a:t>kota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penerbit</a:t>
            </a:r>
            <a:r>
              <a:rPr lang="en-US" sz="2000" dirty="0" smtClean="0">
                <a:latin typeface="Book Antiqua" pitchFamily="18" charset="0"/>
              </a:rPr>
              <a:t>, </a:t>
            </a:r>
            <a:r>
              <a:rPr lang="en-US" sz="2000" dirty="0" err="1" smtClean="0">
                <a:latin typeface="Book Antiqua" pitchFamily="18" charset="0"/>
              </a:rPr>
              <a:t>dan</a:t>
            </a:r>
            <a:r>
              <a:rPr lang="en-US" sz="2000" dirty="0" smtClean="0">
                <a:latin typeface="Book Antiqua" pitchFamily="18" charset="0"/>
              </a:rPr>
              <a:t> (5) </a:t>
            </a:r>
            <a:r>
              <a:rPr lang="en-US" sz="2000" dirty="0" err="1" smtClean="0">
                <a:latin typeface="Book Antiqua" pitchFamily="18" charset="0"/>
              </a:rPr>
              <a:t>nama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penerbit</a:t>
            </a:r>
            <a:r>
              <a:rPr lang="en-US" sz="2000" dirty="0" smtClean="0">
                <a:latin typeface="Book Antiqua" pitchFamily="18" charset="0"/>
              </a:rPr>
              <a:t>/</a:t>
            </a:r>
            <a:r>
              <a:rPr lang="en-US" sz="2000" dirty="0" err="1" smtClean="0">
                <a:latin typeface="Book Antiqua" pitchFamily="18" charset="0"/>
              </a:rPr>
              <a:t>laman</a:t>
            </a:r>
            <a:r>
              <a:rPr lang="en-US" sz="2000" dirty="0" smtClean="0">
                <a:latin typeface="Book Antiqua" pitchFamily="18" charset="0"/>
              </a:rPr>
              <a:t>.</a:t>
            </a:r>
            <a:endParaRPr lang="id-ID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</a:t>
            </a:r>
            <a:endParaRPr lang="id-ID" sz="2000" dirty="0" smtClean="0">
              <a:latin typeface="Book Antiqua" pitchFamily="18" charset="0"/>
            </a:endParaRPr>
          </a:p>
          <a:p>
            <a:pPr marL="895350" indent="-89535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Catatan: 	Dalam daftar pustaka atau kutipan, gelar akademik rujukan tidak perlu </a:t>
            </a:r>
            <a:r>
              <a:rPr lang="id-ID" sz="2000" smtClean="0">
                <a:latin typeface="Book Antiqua" pitchFamily="18" charset="0"/>
              </a:rPr>
              <a:t>disertakan. </a:t>
            </a: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en-US" sz="2000" dirty="0" smtClean="0">
                <a:latin typeface="Book Antiqua" pitchFamily="18" charset="0"/>
              </a:rPr>
              <a:t>	</a:t>
            </a: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None/>
              <a:tabLst>
                <a:tab pos="266700" algn="l"/>
              </a:tabLst>
            </a:pPr>
            <a:r>
              <a:rPr lang="id-ID" sz="2400" b="1" dirty="0" smtClean="0">
                <a:latin typeface="Book Antiqua" pitchFamily="18" charset="0"/>
              </a:rPr>
              <a:t>3.j.	Lampiran</a:t>
            </a:r>
            <a:endParaRPr lang="id-ID" sz="2400" dirty="0" smtClean="0">
              <a:latin typeface="Book Antiqua" pitchFamily="18" charset="0"/>
            </a:endParaRP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a.	Lampiran memuat materi/bahan yang dibahas dalam artikel, tetapi tidak memungkinkan dimasukkan dalam pembahasan karena terlalu panjang.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000" dirty="0" smtClean="0">
                <a:latin typeface="Book Antiqua" pitchFamily="18" charset="0"/>
              </a:rPr>
              <a:t>	b.	Lampiran hanya  memuat materi/bahan yang benar-benar sangat mendukung atau memperjelas pembahasan dalam artikel. </a:t>
            </a:r>
          </a:p>
          <a:p>
            <a:pPr marL="533400" indent="-533400">
              <a:buNone/>
              <a:tabLst>
                <a:tab pos="266700" algn="l"/>
              </a:tabLst>
            </a:pPr>
            <a:r>
              <a:rPr lang="id-ID" sz="2400" dirty="0" smtClean="0">
                <a:latin typeface="Book Antiqua" pitchFamily="18" charset="0"/>
              </a:rPr>
              <a:t>		</a:t>
            </a:r>
            <a:endParaRPr lang="id-ID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425</TotalTime>
  <Words>20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ARTIKEL ILMIAH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indonesia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ARTIKEL ILMIAH</dc:title>
  <dc:creator>jembatan pelangi</dc:creator>
  <cp:lastModifiedBy>Tri Mastoyo</cp:lastModifiedBy>
  <cp:revision>32</cp:revision>
  <dcterms:created xsi:type="dcterms:W3CDTF">2012-03-19T04:23:49Z</dcterms:created>
  <dcterms:modified xsi:type="dcterms:W3CDTF">2012-11-29T01:31:41Z</dcterms:modified>
</cp:coreProperties>
</file>