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4"/>
  </p:sldMasterIdLst>
  <p:notesMasterIdLst>
    <p:notesMasterId r:id="rId5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</p:sldIdLst>
  <p:sldSz cx="9144000" cy="5143500" type="screen16x9"/>
  <p:notesSz cx="6858000" cy="9144000"/>
  <p:embeddedFontLst>
    <p:embeddedFont>
      <p:font typeface="Lato" panose="020F0502020204030203" pitchFamily="34" charset="0"/>
      <p:regular r:id="rId57"/>
      <p:bold r:id="rId58"/>
      <p:italic r:id="rId59"/>
      <p:boldItalic r:id="rId60"/>
    </p:embeddedFont>
    <p:embeddedFont>
      <p:font typeface="Montserrat" panose="00000500000000000000" pitchFamily="2" charset="0"/>
      <p:regular r:id="rId61"/>
      <p:bold r:id="rId62"/>
      <p:italic r:id="rId63"/>
      <p:boldItalic r:id="rId64"/>
    </p:embeddedFont>
    <p:embeddedFont>
      <p:font typeface="Open Sans" panose="020B0606030504020204" pitchFamily="34" charset="0"/>
      <p:regular r:id="rId65"/>
      <p:bold r:id="rId66"/>
      <p:italic r:id="rId67"/>
      <p:boldItalic r:id="rId68"/>
    </p:embeddedFont>
    <p:embeddedFont>
      <p:font typeface="Vidaloka" panose="020B0604020202020204" charset="0"/>
      <p:regular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CF1650-75A0-4C3F-811F-6FCA711409B0}" v="2" dt="2021-12-07T13:00:58.911"/>
  </p1510:revLst>
</p1510:revInfo>
</file>

<file path=ppt/tableStyles.xml><?xml version="1.0" encoding="utf-8"?>
<a:tblStyleLst xmlns:a="http://schemas.openxmlformats.org/drawingml/2006/main" def="{C4FE6353-D757-4E6C-8630-1E98E7164420}">
  <a:tblStyle styleId="{C4FE6353-D757-4E6C-8630-1E98E71644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74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schemas.openxmlformats.org/officeDocument/2006/relationships/font" Target="fonts/font5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font" Target="fonts/font13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font" Target="fonts/font6.fntdata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1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hitya.bay2003" userId="S::adhitya.bay2003@365.ugm.ac.id::1393533d-7dbf-41ad-8ec8-ab646f0aa57c" providerId="AD" clId="Web-{95CF1650-75A0-4C3F-811F-6FCA711409B0}"/>
    <pc:docChg chg="modSld">
      <pc:chgData name="adhitya.bay2003" userId="S::adhitya.bay2003@365.ugm.ac.id::1393533d-7dbf-41ad-8ec8-ab646f0aa57c" providerId="AD" clId="Web-{95CF1650-75A0-4C3F-811F-6FCA711409B0}" dt="2021-12-07T13:00:58.911" v="1" actId="1076"/>
      <pc:docMkLst>
        <pc:docMk/>
      </pc:docMkLst>
      <pc:sldChg chg="modSp">
        <pc:chgData name="adhitya.bay2003" userId="S::adhitya.bay2003@365.ugm.ac.id::1393533d-7dbf-41ad-8ec8-ab646f0aa57c" providerId="AD" clId="Web-{95CF1650-75A0-4C3F-811F-6FCA711409B0}" dt="2021-12-07T12:25:59.348" v="0" actId="1076"/>
        <pc:sldMkLst>
          <pc:docMk/>
          <pc:sldMk cId="0" sldId="263"/>
        </pc:sldMkLst>
        <pc:picChg chg="mod">
          <ac:chgData name="adhitya.bay2003" userId="S::adhitya.bay2003@365.ugm.ac.id::1393533d-7dbf-41ad-8ec8-ab646f0aa57c" providerId="AD" clId="Web-{95CF1650-75A0-4C3F-811F-6FCA711409B0}" dt="2021-12-07T12:25:59.348" v="0" actId="1076"/>
          <ac:picMkLst>
            <pc:docMk/>
            <pc:sldMk cId="0" sldId="263"/>
            <ac:picMk id="325" creationId="{00000000-0000-0000-0000-000000000000}"/>
          </ac:picMkLst>
        </pc:picChg>
      </pc:sldChg>
      <pc:sldChg chg="modSp">
        <pc:chgData name="adhitya.bay2003" userId="S::adhitya.bay2003@365.ugm.ac.id::1393533d-7dbf-41ad-8ec8-ab646f0aa57c" providerId="AD" clId="Web-{95CF1650-75A0-4C3F-811F-6FCA711409B0}" dt="2021-12-07T13:00:58.911" v="1" actId="1076"/>
        <pc:sldMkLst>
          <pc:docMk/>
          <pc:sldMk cId="0" sldId="278"/>
        </pc:sldMkLst>
        <pc:picChg chg="mod">
          <ac:chgData name="adhitya.bay2003" userId="S::adhitya.bay2003@365.ugm.ac.id::1393533d-7dbf-41ad-8ec8-ab646f0aa57c" providerId="AD" clId="Web-{95CF1650-75A0-4C3F-811F-6FCA711409B0}" dt="2021-12-07T13:00:58.911" v="1" actId="1076"/>
          <ac:picMkLst>
            <pc:docMk/>
            <pc:sldMk cId="0" sldId="278"/>
            <ac:picMk id="50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f747300c7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f747300c7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= component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f9e523b22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f9e523b22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f9e523b22a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f9e523b22a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f9e523b22a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f9e523b22a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f9e523b22a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f9e523b22a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f9e523b22a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f9e523b22a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f9e523b22a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f9e523b22a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f9e523b22a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f9e523b22a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f9e523b22a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f9e523b22a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f9e523b22a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f9e523b22a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f9e523b22a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f9e523b22a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f9e523b22a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f9e523b22a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f9e523b22a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f9e523b22a_0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f747300c7c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f747300c7c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f747300c7c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f747300c7c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Ntar revisi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fa039f0421_15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fa039f0421_15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Ntar revisi 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f747300c7c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f747300c7c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fa039f0421_15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fa039f0421_15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f747300c7c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f747300c7c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fa039f0421_15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fa039f0421_15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747300c7c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f747300c7c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fa04b0d1de_1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fa04b0d1de_1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fa04b0d1de_1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fa04b0d1de_1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fa04b0d1de_1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fa04b0d1de_1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fa04b0d1de_1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fa04b0d1de_1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fa04b0d1de_1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fa04b0d1de_1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fa04b0d1de_1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fa04b0d1de_1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f747300c7c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f747300c7c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fa04b0d1de_1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fa04b0d1de_1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fa04b0d1de_1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fa04b0d1de_1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fa04b0d1de_1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fa04b0d1de_1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9e523b22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9e523b22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fa04b0d1de_1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fa04b0d1de_1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fa04b0d1de_1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fa04b0d1de_1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fa04b0d1de_1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fa04b0d1de_1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fa04b0d1de_1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fa04b0d1de_1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fa039f0421_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fa039f0421_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fa039f0421_1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fa039f0421_1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fa039f0421_15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fa039f0421_15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fa039f0421_15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fa039f0421_15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tq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fa039f0421_15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fa039f0421_15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tq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fa039f0421_2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fa039f0421_2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fa04b0d1de_1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fa04b0d1de_1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fa039f0421_5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fa039f0421_5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9e523b22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f9e523b22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f9e523b22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f9e523b22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f9e523b22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f9e523b22a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f747300c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f747300c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Komutatif - distributif - skalar - zero vector - skalar vector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4977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514325" y="327878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2" name="Google Shape;92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97" name="Google Shape;97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1" name="Google Shape;10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8" name="Google Shape;10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43725" y="1185550"/>
            <a:ext cx="3123000" cy="20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14" name="Google Shape;114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subTitle" idx="1"/>
          </p:nvPr>
        </p:nvSpPr>
        <p:spPr>
          <a:xfrm>
            <a:off x="3509000" y="2636125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2"/>
          </p:nvPr>
        </p:nvSpPr>
        <p:spPr>
          <a:xfrm>
            <a:off x="3509025" y="2976125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3"/>
          </p:nvPr>
        </p:nvSpPr>
        <p:spPr>
          <a:xfrm>
            <a:off x="953025" y="2636125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4"/>
          </p:nvPr>
        </p:nvSpPr>
        <p:spPr>
          <a:xfrm>
            <a:off x="953125" y="2976125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5"/>
          </p:nvPr>
        </p:nvSpPr>
        <p:spPr>
          <a:xfrm>
            <a:off x="6064875" y="2636125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6"/>
          </p:nvPr>
        </p:nvSpPr>
        <p:spPr>
          <a:xfrm>
            <a:off x="6064875" y="2976125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125" name="Google Shape;125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_2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3718325" y="3391775"/>
            <a:ext cx="1642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2"/>
          </p:nvPr>
        </p:nvSpPr>
        <p:spPr>
          <a:xfrm>
            <a:off x="3617675" y="3731775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3"/>
          </p:nvPr>
        </p:nvSpPr>
        <p:spPr>
          <a:xfrm>
            <a:off x="1328025" y="3391775"/>
            <a:ext cx="1642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4"/>
          </p:nvPr>
        </p:nvSpPr>
        <p:spPr>
          <a:xfrm>
            <a:off x="1227426" y="3731775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5"/>
          </p:nvPr>
        </p:nvSpPr>
        <p:spPr>
          <a:xfrm>
            <a:off x="6108550" y="3391775"/>
            <a:ext cx="1643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6"/>
          </p:nvPr>
        </p:nvSpPr>
        <p:spPr>
          <a:xfrm>
            <a:off x="6008050" y="3731775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135" name="Google Shape;135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subTitle" idx="1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2"/>
          </p:nvPr>
        </p:nvSpPr>
        <p:spPr>
          <a:xfrm>
            <a:off x="3564200" y="2152000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3"/>
          </p:nvPr>
        </p:nvSpPr>
        <p:spPr>
          <a:xfrm>
            <a:off x="705725" y="1811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4"/>
          </p:nvPr>
        </p:nvSpPr>
        <p:spPr>
          <a:xfrm>
            <a:off x="855875" y="2152000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5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6"/>
          </p:nvPr>
        </p:nvSpPr>
        <p:spPr>
          <a:xfrm>
            <a:off x="6272475" y="2152000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7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8"/>
          </p:nvPr>
        </p:nvSpPr>
        <p:spPr>
          <a:xfrm>
            <a:off x="3564200" y="3883475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9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13"/>
          </p:nvPr>
        </p:nvSpPr>
        <p:spPr>
          <a:xfrm>
            <a:off x="855875" y="3883475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14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15"/>
          </p:nvPr>
        </p:nvSpPr>
        <p:spPr>
          <a:xfrm>
            <a:off x="6272475" y="3883475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151" name="Google Shape;151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4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subTitle" idx="1"/>
          </p:nvPr>
        </p:nvSpPr>
        <p:spPr>
          <a:xfrm>
            <a:off x="4916850" y="1970400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subTitle" idx="2"/>
          </p:nvPr>
        </p:nvSpPr>
        <p:spPr>
          <a:xfrm>
            <a:off x="5058900" y="231041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3"/>
          </p:nvPr>
        </p:nvSpPr>
        <p:spPr>
          <a:xfrm>
            <a:off x="1911150" y="1970400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4"/>
          </p:nvPr>
        </p:nvSpPr>
        <p:spPr>
          <a:xfrm>
            <a:off x="2053300" y="231041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5"/>
          </p:nvPr>
        </p:nvSpPr>
        <p:spPr>
          <a:xfrm>
            <a:off x="4916850" y="362553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subTitle" idx="6"/>
          </p:nvPr>
        </p:nvSpPr>
        <p:spPr>
          <a:xfrm>
            <a:off x="5058900" y="3965550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ubTitle" idx="7"/>
          </p:nvPr>
        </p:nvSpPr>
        <p:spPr>
          <a:xfrm>
            <a:off x="1911150" y="362553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subTitle" idx="8"/>
          </p:nvPr>
        </p:nvSpPr>
        <p:spPr>
          <a:xfrm>
            <a:off x="2053200" y="3965550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163" name="Google Shape;163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2_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subTitle" idx="1"/>
          </p:nvPr>
        </p:nvSpPr>
        <p:spPr>
          <a:xfrm>
            <a:off x="3568125" y="2994600"/>
            <a:ext cx="2015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subTitle" idx="2"/>
          </p:nvPr>
        </p:nvSpPr>
        <p:spPr>
          <a:xfrm>
            <a:off x="3568125" y="3334600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subTitle" idx="3"/>
          </p:nvPr>
        </p:nvSpPr>
        <p:spPr>
          <a:xfrm>
            <a:off x="1088350" y="2994600"/>
            <a:ext cx="2015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4"/>
          </p:nvPr>
        </p:nvSpPr>
        <p:spPr>
          <a:xfrm>
            <a:off x="1088450" y="3334600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5"/>
          </p:nvPr>
        </p:nvSpPr>
        <p:spPr>
          <a:xfrm>
            <a:off x="6055450" y="2994600"/>
            <a:ext cx="2015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6"/>
          </p:nvPr>
        </p:nvSpPr>
        <p:spPr>
          <a:xfrm>
            <a:off x="6055450" y="3334600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173" name="Google Shape;173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5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subTitle" idx="1"/>
          </p:nvPr>
        </p:nvSpPr>
        <p:spPr>
          <a:xfrm>
            <a:off x="4750187" y="1722900"/>
            <a:ext cx="201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subTitle" idx="2"/>
          </p:nvPr>
        </p:nvSpPr>
        <p:spPr>
          <a:xfrm>
            <a:off x="4750184" y="2062900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subTitle" idx="3"/>
          </p:nvPr>
        </p:nvSpPr>
        <p:spPr>
          <a:xfrm>
            <a:off x="2306462" y="1722900"/>
            <a:ext cx="201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subTitle" idx="4"/>
          </p:nvPr>
        </p:nvSpPr>
        <p:spPr>
          <a:xfrm>
            <a:off x="2306462" y="2062900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subTitle" idx="5"/>
          </p:nvPr>
        </p:nvSpPr>
        <p:spPr>
          <a:xfrm>
            <a:off x="4750187" y="3158925"/>
            <a:ext cx="201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subTitle" idx="6"/>
          </p:nvPr>
        </p:nvSpPr>
        <p:spPr>
          <a:xfrm>
            <a:off x="4750184" y="3498925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subTitle" idx="7"/>
          </p:nvPr>
        </p:nvSpPr>
        <p:spPr>
          <a:xfrm>
            <a:off x="2306462" y="3158925"/>
            <a:ext cx="201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subTitle" idx="8"/>
          </p:nvPr>
        </p:nvSpPr>
        <p:spPr>
          <a:xfrm>
            <a:off x="2306462" y="3498925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186" name="Google Shape;186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>
            <a:spLocks noGrp="1"/>
          </p:cNvSpPr>
          <p:nvPr>
            <p:ph type="title" hasCustomPrompt="1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25"/>
          <p:cNvSpPr txBox="1">
            <a:spLocks noGrp="1"/>
          </p:cNvSpPr>
          <p:nvPr>
            <p:ph type="subTitle" idx="1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title" idx="2" hasCustomPrompt="1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5"/>
          <p:cNvSpPr txBox="1">
            <a:spLocks noGrp="1"/>
          </p:cNvSpPr>
          <p:nvPr>
            <p:ph type="subTitle" idx="3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title" idx="4" hasCustomPrompt="1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25"/>
          <p:cNvSpPr txBox="1">
            <a:spLocks noGrp="1"/>
          </p:cNvSpPr>
          <p:nvPr>
            <p:ph type="subTitle" idx="5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5" name="Google Shape;195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7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803750" y="2025800"/>
            <a:ext cx="408750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7_2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>
            <a:spLocks noGrp="1"/>
          </p:cNvSpPr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cxnSp>
        <p:nvCxnSpPr>
          <p:cNvPr id="205" name="Google Shape;205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8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10" name="Google Shape;210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8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9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>
            <a:spLocks noGrp="1"/>
          </p:cNvSpPr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19" name="Google Shape;219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0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" name="Google Shape;225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30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5038975" y="26490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713225" y="539500"/>
            <a:ext cx="3557100" cy="9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Kalkulus Variable Jamak</a:t>
            </a:r>
            <a:endParaRPr/>
          </a:p>
        </p:txBody>
      </p:sp>
      <p:sp>
        <p:nvSpPr>
          <p:cNvPr id="246" name="Google Shape;246;p34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 Oktober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Proyeksi Vektor</a:t>
            </a:r>
            <a:endParaRPr/>
          </a:p>
        </p:txBody>
      </p:sp>
      <p:pic>
        <p:nvPicPr>
          <p:cNvPr id="341" name="Google Shape;34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150" y="1238938"/>
            <a:ext cx="1886900" cy="31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3" descr="Proj_a b = \frac{\vec{a} \cdot \vec{b}}{\left |\vec{a} \right|} \cdot \frac {\vec{a}} {\left |\vec{a} \right|} = &#10; \frac{\vec{a} \cdot \vec{b}} {{{\left |\vec{a} \right|}}^{2} }\cdot {\vec{a}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2413" y="1612675"/>
            <a:ext cx="4615474" cy="9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3" descr="Comp_a b =  &#10; \frac{\vec{a} \cdot \vec{b}} {\left |\vec{a} \right|}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8375" y="3245050"/>
            <a:ext cx="2174274" cy="7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3"/>
          <p:cNvSpPr txBox="1"/>
          <p:nvPr/>
        </p:nvSpPr>
        <p:spPr>
          <a:xfrm>
            <a:off x="3152400" y="1115100"/>
            <a:ext cx="461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Projeksi vektor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dari  </a:t>
            </a: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vektor b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terhadap </a:t>
            </a: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vektor 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43"/>
          <p:cNvSpPr txBox="1"/>
          <p:nvPr/>
        </p:nvSpPr>
        <p:spPr>
          <a:xfrm>
            <a:off x="3093825" y="2844850"/>
            <a:ext cx="461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Projeksi skalar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dari  </a:t>
            </a: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vektor b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terhadap </a:t>
            </a: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vektor 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Matriks</a:t>
            </a:r>
            <a:endParaRPr/>
          </a:p>
        </p:txBody>
      </p:sp>
      <p:sp>
        <p:nvSpPr>
          <p:cNvPr id="351" name="Google Shape;351;p44"/>
          <p:cNvSpPr txBox="1"/>
          <p:nvPr/>
        </p:nvSpPr>
        <p:spPr>
          <a:xfrm>
            <a:off x="713875" y="1446100"/>
            <a:ext cx="43167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Matriks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sekumpulan bilangan yang disusun berdasarkan baris dan kolom, serta ditempatkan di dalam tanda kurung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44"/>
          <p:cNvSpPr txBox="1"/>
          <p:nvPr/>
        </p:nvSpPr>
        <p:spPr>
          <a:xfrm>
            <a:off x="713225" y="2620125"/>
            <a:ext cx="43167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Ukuran dari matriks menunjukkan banyaknya baris dan banyaknya kolom. Matrik dengan n baris dan m kolom disebut matrik 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 × m.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53" name="Google Shape;353;p44"/>
          <p:cNvGraphicFramePr/>
          <p:nvPr/>
        </p:nvGraphicFramePr>
        <p:xfrm>
          <a:off x="6393125" y="1902175"/>
          <a:ext cx="1148550" cy="1188630"/>
        </p:xfrm>
        <a:graphic>
          <a:graphicData uri="http://schemas.openxmlformats.org/drawingml/2006/table">
            <a:tbl>
              <a:tblPr>
                <a:noFill/>
                <a:tableStyleId>{C4FE6353-D757-4E6C-8630-1E98E7164420}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54" name="Google Shape;354;p44"/>
          <p:cNvCxnSpPr/>
          <p:nvPr/>
        </p:nvCxnSpPr>
        <p:spPr>
          <a:xfrm>
            <a:off x="6386975" y="1787500"/>
            <a:ext cx="115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" name="Google Shape;355;p44"/>
          <p:cNvCxnSpPr/>
          <p:nvPr/>
        </p:nvCxnSpPr>
        <p:spPr>
          <a:xfrm>
            <a:off x="6210350" y="1886425"/>
            <a:ext cx="0" cy="117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6" name="Google Shape;356;p44"/>
          <p:cNvSpPr txBox="1"/>
          <p:nvPr/>
        </p:nvSpPr>
        <p:spPr>
          <a:xfrm>
            <a:off x="6785975" y="1479688"/>
            <a:ext cx="353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44"/>
          <p:cNvSpPr txBox="1"/>
          <p:nvPr/>
        </p:nvSpPr>
        <p:spPr>
          <a:xfrm>
            <a:off x="5856650" y="2322463"/>
            <a:ext cx="353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4"/>
          <p:cNvSpPr txBox="1"/>
          <p:nvPr/>
        </p:nvSpPr>
        <p:spPr>
          <a:xfrm>
            <a:off x="5856650" y="32054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Kalo ini matriks mxn.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Jenis-Jenis Matriks</a:t>
            </a:r>
            <a:endParaRPr/>
          </a:p>
        </p:txBody>
      </p:sp>
      <p:graphicFrame>
        <p:nvGraphicFramePr>
          <p:cNvPr id="364" name="Google Shape;364;p45"/>
          <p:cNvGraphicFramePr/>
          <p:nvPr/>
        </p:nvGraphicFramePr>
        <p:xfrm>
          <a:off x="1312875" y="1764900"/>
          <a:ext cx="1148550" cy="1188630"/>
        </p:xfrm>
        <a:graphic>
          <a:graphicData uri="http://schemas.openxmlformats.org/drawingml/2006/table">
            <a:tbl>
              <a:tblPr>
                <a:noFill/>
                <a:tableStyleId>{C4FE6353-D757-4E6C-8630-1E98E7164420}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5" name="Google Shape;365;p45"/>
          <p:cNvSpPr txBox="1"/>
          <p:nvPr/>
        </p:nvSpPr>
        <p:spPr>
          <a:xfrm>
            <a:off x="1148700" y="3203450"/>
            <a:ext cx="14769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Matriks Persegi</a:t>
            </a:r>
            <a:endParaRPr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366" name="Google Shape;366;p45"/>
          <p:cNvSpPr txBox="1"/>
          <p:nvPr/>
        </p:nvSpPr>
        <p:spPr>
          <a:xfrm>
            <a:off x="2985750" y="3203450"/>
            <a:ext cx="13779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Matriks Kolom</a:t>
            </a:r>
            <a:endParaRPr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367" name="Google Shape;367;p45"/>
          <p:cNvSpPr txBox="1"/>
          <p:nvPr/>
        </p:nvSpPr>
        <p:spPr>
          <a:xfrm>
            <a:off x="4547175" y="3203450"/>
            <a:ext cx="13779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Matriks Baris</a:t>
            </a:r>
            <a:endParaRPr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368" name="Google Shape;368;p45"/>
          <p:cNvSpPr txBox="1"/>
          <p:nvPr/>
        </p:nvSpPr>
        <p:spPr>
          <a:xfrm>
            <a:off x="6108600" y="3203450"/>
            <a:ext cx="18867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Matriks Diagonal</a:t>
            </a:r>
            <a:endParaRPr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graphicFrame>
        <p:nvGraphicFramePr>
          <p:cNvPr id="369" name="Google Shape;369;p45"/>
          <p:cNvGraphicFramePr/>
          <p:nvPr/>
        </p:nvGraphicFramePr>
        <p:xfrm>
          <a:off x="3483275" y="1764913"/>
          <a:ext cx="382850" cy="1188630"/>
        </p:xfrm>
        <a:graphic>
          <a:graphicData uri="http://schemas.openxmlformats.org/drawingml/2006/table">
            <a:tbl>
              <a:tblPr>
                <a:noFill/>
                <a:tableStyleId>{C4FE6353-D757-4E6C-8630-1E98E7164420}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0" name="Google Shape;370;p45"/>
          <p:cNvGraphicFramePr/>
          <p:nvPr/>
        </p:nvGraphicFramePr>
        <p:xfrm>
          <a:off x="4661850" y="2161138"/>
          <a:ext cx="1148550" cy="396210"/>
        </p:xfrm>
        <a:graphic>
          <a:graphicData uri="http://schemas.openxmlformats.org/drawingml/2006/table">
            <a:tbl>
              <a:tblPr>
                <a:noFill/>
                <a:tableStyleId>{C4FE6353-D757-4E6C-8630-1E98E7164420}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1" name="Google Shape;371;p45"/>
          <p:cNvGraphicFramePr/>
          <p:nvPr/>
        </p:nvGraphicFramePr>
        <p:xfrm>
          <a:off x="6477675" y="1743088"/>
          <a:ext cx="1148550" cy="1188630"/>
        </p:xfrm>
        <a:graphic>
          <a:graphicData uri="http://schemas.openxmlformats.org/drawingml/2006/table">
            <a:tbl>
              <a:tblPr>
                <a:noFill/>
                <a:tableStyleId>{C4FE6353-D757-4E6C-8630-1E98E7164420}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Jenis-Jenis Matriks</a:t>
            </a:r>
            <a:endParaRPr/>
          </a:p>
        </p:txBody>
      </p:sp>
      <p:graphicFrame>
        <p:nvGraphicFramePr>
          <p:cNvPr id="377" name="Google Shape;377;p46"/>
          <p:cNvGraphicFramePr/>
          <p:nvPr/>
        </p:nvGraphicFramePr>
        <p:xfrm>
          <a:off x="1312875" y="1796200"/>
          <a:ext cx="1148550" cy="1188630"/>
        </p:xfrm>
        <a:graphic>
          <a:graphicData uri="http://schemas.openxmlformats.org/drawingml/2006/table">
            <a:tbl>
              <a:tblPr>
                <a:noFill/>
                <a:tableStyleId>{C4FE6353-D757-4E6C-8630-1E98E7164420}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8" name="Google Shape;378;p46"/>
          <p:cNvSpPr txBox="1"/>
          <p:nvPr/>
        </p:nvSpPr>
        <p:spPr>
          <a:xfrm>
            <a:off x="1897600" y="3234725"/>
            <a:ext cx="14769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Matriks Segitiga</a:t>
            </a:r>
            <a:endParaRPr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379" name="Google Shape;379;p46"/>
          <p:cNvSpPr txBox="1"/>
          <p:nvPr/>
        </p:nvSpPr>
        <p:spPr>
          <a:xfrm>
            <a:off x="4416425" y="3234725"/>
            <a:ext cx="14769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Matriks Simetri</a:t>
            </a:r>
            <a:endParaRPr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380" name="Google Shape;380;p46"/>
          <p:cNvSpPr txBox="1"/>
          <p:nvPr/>
        </p:nvSpPr>
        <p:spPr>
          <a:xfrm>
            <a:off x="5993050" y="3234725"/>
            <a:ext cx="1948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Matriks Indempoten</a:t>
            </a:r>
            <a:endParaRPr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graphicFrame>
        <p:nvGraphicFramePr>
          <p:cNvPr id="381" name="Google Shape;381;p46"/>
          <p:cNvGraphicFramePr/>
          <p:nvPr/>
        </p:nvGraphicFramePr>
        <p:xfrm>
          <a:off x="6392875" y="1796200"/>
          <a:ext cx="1148550" cy="1188630"/>
        </p:xfrm>
        <a:graphic>
          <a:graphicData uri="http://schemas.openxmlformats.org/drawingml/2006/table">
            <a:tbl>
              <a:tblPr>
                <a:noFill/>
                <a:tableStyleId>{C4FE6353-D757-4E6C-8630-1E98E7164420}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-3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2" name="Google Shape;382;p46"/>
          <p:cNvGraphicFramePr/>
          <p:nvPr/>
        </p:nvGraphicFramePr>
        <p:xfrm>
          <a:off x="4580588" y="1796200"/>
          <a:ext cx="1148550" cy="1188630"/>
        </p:xfrm>
        <a:graphic>
          <a:graphicData uri="http://schemas.openxmlformats.org/drawingml/2006/table">
            <a:tbl>
              <a:tblPr>
                <a:noFill/>
                <a:tableStyleId>{C4FE6353-D757-4E6C-8630-1E98E7164420}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3" name="Google Shape;383;p46"/>
          <p:cNvGraphicFramePr/>
          <p:nvPr/>
        </p:nvGraphicFramePr>
        <p:xfrm>
          <a:off x="2768300" y="1796213"/>
          <a:ext cx="1148550" cy="1188630"/>
        </p:xfrm>
        <a:graphic>
          <a:graphicData uri="http://schemas.openxmlformats.org/drawingml/2006/table">
            <a:tbl>
              <a:tblPr>
                <a:noFill/>
                <a:tableStyleId>{C4FE6353-D757-4E6C-8630-1E98E7164420}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4" name="Google Shape;384;p46"/>
          <p:cNvSpPr/>
          <p:nvPr/>
        </p:nvSpPr>
        <p:spPr>
          <a:xfrm>
            <a:off x="1312875" y="1978925"/>
            <a:ext cx="1005900" cy="1005900"/>
          </a:xfrm>
          <a:prstGeom prst="rtTriangle">
            <a:avLst/>
          </a:prstGeom>
          <a:noFill/>
          <a:ln w="19050" cap="flat" cmpd="sng">
            <a:solidFill>
              <a:srgbClr val="FF6B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6"/>
          <p:cNvSpPr/>
          <p:nvPr/>
        </p:nvSpPr>
        <p:spPr>
          <a:xfrm rot="10800000">
            <a:off x="2910950" y="1796200"/>
            <a:ext cx="1005900" cy="1005900"/>
          </a:xfrm>
          <a:prstGeom prst="rtTriangle">
            <a:avLst/>
          </a:prstGeom>
          <a:noFill/>
          <a:ln w="19050" cap="flat" cmpd="sng">
            <a:solidFill>
              <a:srgbClr val="FF6B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6" name="Google Shape;386;p46" descr="A=A^T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338" y="3591725"/>
            <a:ext cx="811074" cy="2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6" descr="A^n = A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7013" y="3591725"/>
            <a:ext cx="900282" cy="2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Operasi Matriks</a:t>
            </a:r>
            <a:endParaRPr/>
          </a:p>
        </p:txBody>
      </p:sp>
      <p:sp>
        <p:nvSpPr>
          <p:cNvPr id="393" name="Google Shape;393;p47"/>
          <p:cNvSpPr txBox="1"/>
          <p:nvPr/>
        </p:nvSpPr>
        <p:spPr>
          <a:xfrm>
            <a:off x="713223" y="1632900"/>
            <a:ext cx="37968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Perkalian dengan skalar</a:t>
            </a:r>
            <a:endParaRPr sz="20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Penjumlahan</a:t>
            </a:r>
            <a:endParaRPr sz="20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Perkalian</a:t>
            </a:r>
            <a:endParaRPr sz="20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Transpose</a:t>
            </a:r>
            <a:endParaRPr sz="20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8"/>
          <p:cNvSpPr/>
          <p:nvPr/>
        </p:nvSpPr>
        <p:spPr>
          <a:xfrm>
            <a:off x="4841575" y="1037425"/>
            <a:ext cx="4108800" cy="29088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19050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8"/>
          <p:cNvSpPr/>
          <p:nvPr/>
        </p:nvSpPr>
        <p:spPr>
          <a:xfrm>
            <a:off x="338775" y="1037425"/>
            <a:ext cx="4108800" cy="1883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19050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8"/>
          <p:cNvSpPr txBox="1"/>
          <p:nvPr/>
        </p:nvSpPr>
        <p:spPr>
          <a:xfrm>
            <a:off x="833050" y="384725"/>
            <a:ext cx="2901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Perkalian dengan Skalar</a:t>
            </a:r>
            <a:endParaRPr sz="20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401" name="Google Shape;401;p48"/>
          <p:cNvSpPr txBox="1"/>
          <p:nvPr/>
        </p:nvSpPr>
        <p:spPr>
          <a:xfrm>
            <a:off x="5419425" y="408850"/>
            <a:ext cx="2901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Penjumlahan Matriks</a:t>
            </a:r>
            <a:endParaRPr sz="20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graphicFrame>
        <p:nvGraphicFramePr>
          <p:cNvPr id="402" name="Google Shape;402;p48"/>
          <p:cNvGraphicFramePr/>
          <p:nvPr/>
        </p:nvGraphicFramePr>
        <p:xfrm>
          <a:off x="755763" y="1274650"/>
          <a:ext cx="1360500" cy="1142910"/>
        </p:xfrm>
        <a:graphic>
          <a:graphicData uri="http://schemas.openxmlformats.org/drawingml/2006/table">
            <a:tbl>
              <a:tblPr>
                <a:noFill/>
                <a:tableStyleId>{C4FE6353-D757-4E6C-8630-1E98E7164420}</a:tableStyleId>
              </a:tblPr>
              <a:tblGrid>
                <a:gridCol w="45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r>
                        <a:rPr lang="en" sz="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11</a:t>
                      </a:r>
                      <a:endParaRPr sz="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1m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n1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nm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3" name="Google Shape;403;p48"/>
          <p:cNvGraphicFramePr/>
          <p:nvPr/>
        </p:nvGraphicFramePr>
        <p:xfrm>
          <a:off x="2670063" y="1274650"/>
          <a:ext cx="1498275" cy="1142910"/>
        </p:xfrm>
        <a:graphic>
          <a:graphicData uri="http://schemas.openxmlformats.org/drawingml/2006/table">
            <a:tbl>
              <a:tblPr>
                <a:noFill/>
                <a:tableStyleId>{C4FE6353-D757-4E6C-8630-1E98E7164420}</a:tableStyleId>
              </a:tblPr>
              <a:tblGrid>
                <a:gridCol w="49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</a:t>
                      </a: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r>
                        <a:rPr lang="en" sz="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11</a:t>
                      </a:r>
                      <a:endParaRPr sz="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i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1m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i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n1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i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nm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4" name="Google Shape;404;p48"/>
          <p:cNvSpPr txBox="1"/>
          <p:nvPr/>
        </p:nvSpPr>
        <p:spPr>
          <a:xfrm>
            <a:off x="399063" y="1607700"/>
            <a:ext cx="356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endParaRPr sz="1600" i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" name="Google Shape;405;p48"/>
          <p:cNvSpPr txBox="1"/>
          <p:nvPr/>
        </p:nvSpPr>
        <p:spPr>
          <a:xfrm>
            <a:off x="2214813" y="1607700"/>
            <a:ext cx="356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06" name="Google Shape;406;p48"/>
          <p:cNvGraphicFramePr/>
          <p:nvPr/>
        </p:nvGraphicFramePr>
        <p:xfrm>
          <a:off x="5163775" y="1274650"/>
          <a:ext cx="1360500" cy="1142910"/>
        </p:xfrm>
        <a:graphic>
          <a:graphicData uri="http://schemas.openxmlformats.org/drawingml/2006/table">
            <a:tbl>
              <a:tblPr>
                <a:noFill/>
                <a:tableStyleId>{C4FE6353-D757-4E6C-8630-1E98E7164420}</a:tableStyleId>
              </a:tblPr>
              <a:tblGrid>
                <a:gridCol w="45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r>
                        <a:rPr lang="en" sz="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11</a:t>
                      </a:r>
                      <a:endParaRPr sz="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1m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n1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nm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7" name="Google Shape;407;p48"/>
          <p:cNvGraphicFramePr/>
          <p:nvPr/>
        </p:nvGraphicFramePr>
        <p:xfrm>
          <a:off x="7078075" y="1274650"/>
          <a:ext cx="1498275" cy="1142910"/>
        </p:xfrm>
        <a:graphic>
          <a:graphicData uri="http://schemas.openxmlformats.org/drawingml/2006/table">
            <a:tbl>
              <a:tblPr>
                <a:noFill/>
                <a:tableStyleId>{C4FE6353-D757-4E6C-8630-1E98E7164420}</a:tableStyleId>
              </a:tblPr>
              <a:tblGrid>
                <a:gridCol w="49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</a:t>
                      </a:r>
                      <a:r>
                        <a:rPr lang="en" sz="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11</a:t>
                      </a:r>
                      <a:endParaRPr sz="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1m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n1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nm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8" name="Google Shape;408;p48"/>
          <p:cNvSpPr txBox="1"/>
          <p:nvPr/>
        </p:nvSpPr>
        <p:spPr>
          <a:xfrm>
            <a:off x="6622825" y="1607700"/>
            <a:ext cx="356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09" name="Google Shape;409;p48"/>
          <p:cNvGraphicFramePr/>
          <p:nvPr/>
        </p:nvGraphicFramePr>
        <p:xfrm>
          <a:off x="5520463" y="2540150"/>
          <a:ext cx="2751000" cy="1142910"/>
        </p:xfrm>
        <a:graphic>
          <a:graphicData uri="http://schemas.openxmlformats.org/drawingml/2006/table">
            <a:tbl>
              <a:tblPr>
                <a:noFill/>
                <a:tableStyleId>{C4FE6353-D757-4E6C-8630-1E98E7164420}</a:tableStyleId>
              </a:tblPr>
              <a:tblGrid>
                <a:gridCol w="91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11</a:t>
                      </a: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+ b</a:t>
                      </a:r>
                      <a:r>
                        <a:rPr lang="en" sz="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11</a:t>
                      </a:r>
                      <a:endParaRPr sz="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1m 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 b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1m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n1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+ b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n1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nm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+ b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nm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0" name="Google Shape;410;p48"/>
          <p:cNvSpPr txBox="1"/>
          <p:nvPr/>
        </p:nvSpPr>
        <p:spPr>
          <a:xfrm>
            <a:off x="5163763" y="2896050"/>
            <a:ext cx="356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1" name="Google Shape;411;p48"/>
          <p:cNvSpPr txBox="1"/>
          <p:nvPr/>
        </p:nvSpPr>
        <p:spPr>
          <a:xfrm>
            <a:off x="5022400" y="4082200"/>
            <a:ext cx="2726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A + B 		= B + 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(A + B) + C 	= A + (B + C)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48"/>
          <p:cNvSpPr txBox="1"/>
          <p:nvPr/>
        </p:nvSpPr>
        <p:spPr>
          <a:xfrm>
            <a:off x="399075" y="3081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9"/>
          <p:cNvSpPr txBox="1"/>
          <p:nvPr/>
        </p:nvSpPr>
        <p:spPr>
          <a:xfrm>
            <a:off x="833050" y="384725"/>
            <a:ext cx="2901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Perkalian Matriks</a:t>
            </a:r>
            <a:endParaRPr sz="20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418" name="Google Shape;418;p49"/>
          <p:cNvSpPr txBox="1"/>
          <p:nvPr/>
        </p:nvSpPr>
        <p:spPr>
          <a:xfrm>
            <a:off x="5419425" y="408850"/>
            <a:ext cx="2901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Transpose Matriks</a:t>
            </a:r>
            <a:endParaRPr sz="20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graphicFrame>
        <p:nvGraphicFramePr>
          <p:cNvPr id="419" name="Google Shape;419;p49"/>
          <p:cNvGraphicFramePr/>
          <p:nvPr/>
        </p:nvGraphicFramePr>
        <p:xfrm>
          <a:off x="675963" y="1047250"/>
          <a:ext cx="1360500" cy="1097190"/>
        </p:xfrm>
        <a:graphic>
          <a:graphicData uri="http://schemas.openxmlformats.org/drawingml/2006/table">
            <a:tbl>
              <a:tblPr>
                <a:noFill/>
                <a:tableStyleId>{C4FE6353-D757-4E6C-8630-1E98E7164420}</a:tableStyleId>
              </a:tblPr>
              <a:tblGrid>
                <a:gridCol w="45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r>
                        <a:rPr lang="en" sz="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11</a:t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r>
                        <a:rPr lang="en" sz="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1m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r>
                        <a:rPr lang="en" sz="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n1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r>
                        <a:rPr lang="en" sz="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nm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0" name="Google Shape;420;p49"/>
          <p:cNvSpPr txBox="1"/>
          <p:nvPr/>
        </p:nvSpPr>
        <p:spPr>
          <a:xfrm>
            <a:off x="2036463" y="1380300"/>
            <a:ext cx="356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1" name="Google Shape;421;p49"/>
          <p:cNvSpPr txBox="1"/>
          <p:nvPr/>
        </p:nvSpPr>
        <p:spPr>
          <a:xfrm>
            <a:off x="1226263" y="2694450"/>
            <a:ext cx="356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22" name="Google Shape;422;p49"/>
          <p:cNvGraphicFramePr/>
          <p:nvPr/>
        </p:nvGraphicFramePr>
        <p:xfrm>
          <a:off x="2393150" y="1047250"/>
          <a:ext cx="1498275" cy="1097190"/>
        </p:xfrm>
        <a:graphic>
          <a:graphicData uri="http://schemas.openxmlformats.org/drawingml/2006/table">
            <a:tbl>
              <a:tblPr>
                <a:noFill/>
                <a:tableStyleId>{C4FE6353-D757-4E6C-8630-1E98E7164420}</a:tableStyleId>
              </a:tblPr>
              <a:tblGrid>
                <a:gridCol w="49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</a:t>
                      </a:r>
                      <a:r>
                        <a:rPr lang="en" sz="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11</a:t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</a:t>
                      </a:r>
                      <a:r>
                        <a:rPr lang="en" sz="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1m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</a:t>
                      </a:r>
                      <a:r>
                        <a:rPr lang="en" sz="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n1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</a:t>
                      </a:r>
                      <a:r>
                        <a:rPr lang="en" sz="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nm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3" name="Google Shape;423;p49"/>
          <p:cNvGraphicFramePr/>
          <p:nvPr/>
        </p:nvGraphicFramePr>
        <p:xfrm>
          <a:off x="1603450" y="2361400"/>
          <a:ext cx="1360500" cy="1097190"/>
        </p:xfrm>
        <a:graphic>
          <a:graphicData uri="http://schemas.openxmlformats.org/drawingml/2006/table">
            <a:tbl>
              <a:tblPr>
                <a:noFill/>
                <a:tableStyleId>{C4FE6353-D757-4E6C-8630-1E98E7164420}</a:tableStyleId>
              </a:tblPr>
              <a:tblGrid>
                <a:gridCol w="45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r>
                        <a:rPr lang="en" sz="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11</a:t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r>
                        <a:rPr lang="en" sz="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1m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r>
                        <a:rPr lang="en" sz="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n1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r>
                        <a:rPr lang="en" sz="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nm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4" name="Google Shape;424;p49"/>
          <p:cNvSpPr txBox="1"/>
          <p:nvPr/>
        </p:nvSpPr>
        <p:spPr>
          <a:xfrm>
            <a:off x="5765249" y="1380300"/>
            <a:ext cx="60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=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25" name="Google Shape;425;p49"/>
          <p:cNvGraphicFramePr/>
          <p:nvPr/>
        </p:nvGraphicFramePr>
        <p:xfrm>
          <a:off x="6368175" y="1047250"/>
          <a:ext cx="1360500" cy="1097190"/>
        </p:xfrm>
        <a:graphic>
          <a:graphicData uri="http://schemas.openxmlformats.org/drawingml/2006/table">
            <a:tbl>
              <a:tblPr>
                <a:noFill/>
                <a:tableStyleId>{C4FE6353-D757-4E6C-8630-1E98E7164420}</a:tableStyleId>
              </a:tblPr>
              <a:tblGrid>
                <a:gridCol w="45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r>
                        <a:rPr lang="en" sz="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11</a:t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r>
                        <a:rPr lang="en" sz="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1m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r>
                        <a:rPr lang="en" sz="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n1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r>
                        <a:rPr lang="en" sz="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nm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6" name="Google Shape;426;p49"/>
          <p:cNvSpPr txBox="1"/>
          <p:nvPr/>
        </p:nvSpPr>
        <p:spPr>
          <a:xfrm>
            <a:off x="6011463" y="2694450"/>
            <a:ext cx="356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27" name="Google Shape;427;p49"/>
          <p:cNvGraphicFramePr/>
          <p:nvPr/>
        </p:nvGraphicFramePr>
        <p:xfrm>
          <a:off x="6368175" y="2361400"/>
          <a:ext cx="1360500" cy="1097190"/>
        </p:xfrm>
        <a:graphic>
          <a:graphicData uri="http://schemas.openxmlformats.org/drawingml/2006/table">
            <a:tbl>
              <a:tblPr>
                <a:noFill/>
                <a:tableStyleId>{C4FE6353-D757-4E6C-8630-1E98E7164420}</a:tableStyleId>
              </a:tblPr>
              <a:tblGrid>
                <a:gridCol w="45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r>
                        <a:rPr lang="en" sz="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11</a:t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r>
                        <a:rPr lang="en" sz="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n1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r>
                        <a:rPr lang="en" sz="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1m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r>
                        <a:rPr lang="en" sz="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nm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28" name="Google Shape;428;p49" descr="A^T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1375" y="2799400"/>
            <a:ext cx="290100" cy="2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8075" y="2609038"/>
            <a:ext cx="1238325" cy="60192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9"/>
          <p:cNvSpPr txBox="1"/>
          <p:nvPr/>
        </p:nvSpPr>
        <p:spPr>
          <a:xfrm>
            <a:off x="675975" y="3557525"/>
            <a:ext cx="36672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(AB)C 	= A(BC)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A(B + C) 	= AB + BC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(A + B)C 	= AC + BC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AB 		≠ BA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IA 		= AI, I = Matriks Indentitas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1" name="Google Shape;431;p49" descr="(A^T)^T = A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4764" y="3863213"/>
            <a:ext cx="713552" cy="2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9" descr="(kA)^T = kA^T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767" y="4168900"/>
            <a:ext cx="951432" cy="2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49" descr="(AB)^T = A^TB^T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54777" y="4474600"/>
            <a:ext cx="1120036" cy="2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9" descr="(A \pm B)^{T} = A^{T}\pm B^{T}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54775" y="3658700"/>
            <a:ext cx="1258762" cy="1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Determinan Matriks</a:t>
            </a:r>
            <a:endParaRPr/>
          </a:p>
        </p:txBody>
      </p:sp>
      <p:sp>
        <p:nvSpPr>
          <p:cNvPr id="440" name="Google Shape;440;p50"/>
          <p:cNvSpPr txBox="1"/>
          <p:nvPr/>
        </p:nvSpPr>
        <p:spPr>
          <a:xfrm>
            <a:off x="713226" y="1632900"/>
            <a:ext cx="62742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Diberikan matriks A</a:t>
            </a:r>
            <a:r>
              <a:rPr lang="en" sz="1600" baseline="-25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n×n</a:t>
            </a:r>
            <a:r>
              <a:rPr lang="en" sz="16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 </a:t>
            </a:r>
            <a:endParaRPr sz="16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1. Hitung matriks minor M</a:t>
            </a:r>
            <a:r>
              <a:rPr lang="en" sz="1600" baseline="-25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n×n</a:t>
            </a:r>
            <a:r>
              <a:rPr lang="en" sz="16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 dari matriks A</a:t>
            </a:r>
            <a:r>
              <a:rPr lang="en" sz="1600" baseline="-25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n×n</a:t>
            </a:r>
            <a:endParaRPr sz="16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2. Ubah matriks minor M</a:t>
            </a:r>
            <a:r>
              <a:rPr lang="en" sz="1600" baseline="-25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n×n</a:t>
            </a:r>
            <a:r>
              <a:rPr lang="en" sz="16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 menjadi matriks kofaktor C</a:t>
            </a:r>
            <a:r>
              <a:rPr lang="en" sz="1600" baseline="-25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n×n</a:t>
            </a:r>
            <a:r>
              <a:rPr lang="en" sz="16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 </a:t>
            </a:r>
            <a:endParaRPr sz="16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3. Determinan matriks |A| = a</a:t>
            </a:r>
            <a:r>
              <a:rPr lang="en" sz="1600" baseline="-25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11</a:t>
            </a:r>
            <a:r>
              <a:rPr lang="en" sz="16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c</a:t>
            </a:r>
            <a:r>
              <a:rPr lang="en" sz="1600" baseline="-25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11</a:t>
            </a:r>
            <a:r>
              <a:rPr lang="en" sz="16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 + a</a:t>
            </a:r>
            <a:r>
              <a:rPr lang="en" sz="1600" baseline="-25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12</a:t>
            </a:r>
            <a:r>
              <a:rPr lang="en" sz="16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c</a:t>
            </a:r>
            <a:r>
              <a:rPr lang="en" sz="1600" baseline="-25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12</a:t>
            </a:r>
            <a:r>
              <a:rPr lang="en" sz="16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 + · · · + a</a:t>
            </a:r>
            <a:r>
              <a:rPr lang="en" sz="1600" baseline="-25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1n</a:t>
            </a:r>
            <a:r>
              <a:rPr lang="en" sz="16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c</a:t>
            </a:r>
            <a:r>
              <a:rPr lang="en" sz="1600" baseline="-25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1n</a:t>
            </a:r>
            <a:endParaRPr sz="16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1"/>
          <p:cNvSpPr txBox="1"/>
          <p:nvPr/>
        </p:nvSpPr>
        <p:spPr>
          <a:xfrm>
            <a:off x="833050" y="384725"/>
            <a:ext cx="5716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Tentukan determinan dari matriks A</a:t>
            </a:r>
            <a:endParaRPr sz="20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graphicFrame>
        <p:nvGraphicFramePr>
          <p:cNvPr id="446" name="Google Shape;446;p51"/>
          <p:cNvGraphicFramePr/>
          <p:nvPr/>
        </p:nvGraphicFramePr>
        <p:xfrm>
          <a:off x="2563163" y="1126288"/>
          <a:ext cx="1148550" cy="1142925"/>
        </p:xfrm>
        <a:graphic>
          <a:graphicData uri="http://schemas.openxmlformats.org/drawingml/2006/table">
            <a:tbl>
              <a:tblPr>
                <a:noFill/>
                <a:tableStyleId>{C4FE6353-D757-4E6C-8630-1E98E7164420}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7" name="Google Shape;447;p51"/>
          <p:cNvSpPr txBox="1"/>
          <p:nvPr/>
        </p:nvSpPr>
        <p:spPr>
          <a:xfrm>
            <a:off x="1678425" y="1557913"/>
            <a:ext cx="59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=</a:t>
            </a:r>
            <a:r>
              <a:rPr lang="en" baseline="-25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aseline="-25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2"/>
          <p:cNvSpPr txBox="1"/>
          <p:nvPr/>
        </p:nvSpPr>
        <p:spPr>
          <a:xfrm>
            <a:off x="833050" y="384725"/>
            <a:ext cx="2901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Hitung matriks minor</a:t>
            </a:r>
            <a:endParaRPr sz="20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graphicFrame>
        <p:nvGraphicFramePr>
          <p:cNvPr id="453" name="Google Shape;453;p52"/>
          <p:cNvGraphicFramePr/>
          <p:nvPr/>
        </p:nvGraphicFramePr>
        <p:xfrm>
          <a:off x="1638938" y="949650"/>
          <a:ext cx="1148550" cy="1142925"/>
        </p:xfrm>
        <a:graphic>
          <a:graphicData uri="http://schemas.openxmlformats.org/drawingml/2006/table">
            <a:tbl>
              <a:tblPr>
                <a:noFill/>
                <a:tableStyleId>{C4FE6353-D757-4E6C-8630-1E98E7164420}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4" name="Google Shape;454;p52"/>
          <p:cNvSpPr txBox="1"/>
          <p:nvPr/>
        </p:nvSpPr>
        <p:spPr>
          <a:xfrm>
            <a:off x="1045550" y="1285750"/>
            <a:ext cx="59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n" baseline="-25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baseline="-25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aseline="-25000"/>
          </a:p>
        </p:txBody>
      </p:sp>
      <p:sp>
        <p:nvSpPr>
          <p:cNvPr id="455" name="Google Shape;455;p52"/>
          <p:cNvSpPr/>
          <p:nvPr/>
        </p:nvSpPr>
        <p:spPr>
          <a:xfrm>
            <a:off x="1639125" y="946750"/>
            <a:ext cx="1148700" cy="369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6B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52"/>
          <p:cNvSpPr/>
          <p:nvPr/>
        </p:nvSpPr>
        <p:spPr>
          <a:xfrm>
            <a:off x="1639125" y="929800"/>
            <a:ext cx="382800" cy="1143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6B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52"/>
          <p:cNvSpPr txBox="1"/>
          <p:nvPr/>
        </p:nvSpPr>
        <p:spPr>
          <a:xfrm>
            <a:off x="2787825" y="1305575"/>
            <a:ext cx="270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= (2 × 2) - (1 × 1) = 3</a:t>
            </a:r>
            <a:endParaRPr baseline="-25000"/>
          </a:p>
        </p:txBody>
      </p:sp>
      <p:graphicFrame>
        <p:nvGraphicFramePr>
          <p:cNvPr id="458" name="Google Shape;458;p52"/>
          <p:cNvGraphicFramePr/>
          <p:nvPr/>
        </p:nvGraphicFramePr>
        <p:xfrm>
          <a:off x="1638938" y="2164900"/>
          <a:ext cx="1148550" cy="1142925"/>
        </p:xfrm>
        <a:graphic>
          <a:graphicData uri="http://schemas.openxmlformats.org/drawingml/2006/table">
            <a:tbl>
              <a:tblPr>
                <a:noFill/>
                <a:tableStyleId>{C4FE6353-D757-4E6C-8630-1E98E7164420}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9" name="Google Shape;459;p52"/>
          <p:cNvSpPr txBox="1"/>
          <p:nvPr/>
        </p:nvSpPr>
        <p:spPr>
          <a:xfrm>
            <a:off x="1045550" y="2501000"/>
            <a:ext cx="59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n" baseline="-25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baseline="-25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aseline="-25000"/>
          </a:p>
        </p:txBody>
      </p:sp>
      <p:sp>
        <p:nvSpPr>
          <p:cNvPr id="460" name="Google Shape;460;p52"/>
          <p:cNvSpPr/>
          <p:nvPr/>
        </p:nvSpPr>
        <p:spPr>
          <a:xfrm>
            <a:off x="1639125" y="2162000"/>
            <a:ext cx="1148700" cy="369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6B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52"/>
          <p:cNvSpPr/>
          <p:nvPr/>
        </p:nvSpPr>
        <p:spPr>
          <a:xfrm>
            <a:off x="2021988" y="2164900"/>
            <a:ext cx="382800" cy="1143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6B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52"/>
          <p:cNvSpPr txBox="1"/>
          <p:nvPr/>
        </p:nvSpPr>
        <p:spPr>
          <a:xfrm>
            <a:off x="2787825" y="2520825"/>
            <a:ext cx="270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= (4 × 2) - (2 × 1) = 6</a:t>
            </a:r>
            <a:endParaRPr baseline="-25000"/>
          </a:p>
        </p:txBody>
      </p:sp>
      <p:graphicFrame>
        <p:nvGraphicFramePr>
          <p:cNvPr id="463" name="Google Shape;463;p52"/>
          <p:cNvGraphicFramePr/>
          <p:nvPr/>
        </p:nvGraphicFramePr>
        <p:xfrm>
          <a:off x="1638938" y="3698050"/>
          <a:ext cx="1148550" cy="1142925"/>
        </p:xfrm>
        <a:graphic>
          <a:graphicData uri="http://schemas.openxmlformats.org/drawingml/2006/table">
            <a:tbl>
              <a:tblPr>
                <a:noFill/>
                <a:tableStyleId>{C4FE6353-D757-4E6C-8630-1E98E7164420}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4" name="Google Shape;464;p52"/>
          <p:cNvSpPr txBox="1"/>
          <p:nvPr/>
        </p:nvSpPr>
        <p:spPr>
          <a:xfrm>
            <a:off x="1045550" y="4034150"/>
            <a:ext cx="59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n" baseline="-25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33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baseline="-25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aseline="-25000"/>
          </a:p>
        </p:txBody>
      </p:sp>
      <p:sp>
        <p:nvSpPr>
          <p:cNvPr id="465" name="Google Shape;465;p52"/>
          <p:cNvSpPr/>
          <p:nvPr/>
        </p:nvSpPr>
        <p:spPr>
          <a:xfrm>
            <a:off x="1639125" y="4460000"/>
            <a:ext cx="1148700" cy="369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6B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52"/>
          <p:cNvSpPr/>
          <p:nvPr/>
        </p:nvSpPr>
        <p:spPr>
          <a:xfrm>
            <a:off x="2404638" y="3698050"/>
            <a:ext cx="382800" cy="1143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6B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52"/>
          <p:cNvSpPr txBox="1"/>
          <p:nvPr/>
        </p:nvSpPr>
        <p:spPr>
          <a:xfrm>
            <a:off x="2787825" y="4053975"/>
            <a:ext cx="270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= (1 × 2) - (4 × 3) = -10</a:t>
            </a:r>
            <a:endParaRPr baseline="-25000"/>
          </a:p>
        </p:txBody>
      </p:sp>
      <p:cxnSp>
        <p:nvCxnSpPr>
          <p:cNvPr id="468" name="Google Shape;468;p52"/>
          <p:cNvCxnSpPr/>
          <p:nvPr/>
        </p:nvCxnSpPr>
        <p:spPr>
          <a:xfrm>
            <a:off x="2213225" y="3429550"/>
            <a:ext cx="0" cy="26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aphicFrame>
        <p:nvGraphicFramePr>
          <p:cNvPr id="469" name="Google Shape;469;p52"/>
          <p:cNvGraphicFramePr/>
          <p:nvPr/>
        </p:nvGraphicFramePr>
        <p:xfrm>
          <a:off x="6473238" y="2159388"/>
          <a:ext cx="1381650" cy="1142910"/>
        </p:xfrm>
        <a:graphic>
          <a:graphicData uri="http://schemas.openxmlformats.org/drawingml/2006/table">
            <a:tbl>
              <a:tblPr>
                <a:noFill/>
                <a:tableStyleId>{C4FE6353-D757-4E6C-8630-1E98E7164420}</a:tableStyleId>
              </a:tblPr>
              <a:tblGrid>
                <a:gridCol w="43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8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sz="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-2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-5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-1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-7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-10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0" name="Google Shape;470;p52"/>
          <p:cNvSpPr txBox="1"/>
          <p:nvPr/>
        </p:nvSpPr>
        <p:spPr>
          <a:xfrm>
            <a:off x="5879850" y="2495488"/>
            <a:ext cx="59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 =</a:t>
            </a:r>
            <a:r>
              <a:rPr lang="en" baseline="-25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aseline="-2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Tentang Tutorial</a:t>
            </a:r>
            <a:endParaRPr/>
          </a:p>
        </p:txBody>
      </p:sp>
      <p:sp>
        <p:nvSpPr>
          <p:cNvPr id="252" name="Google Shape;252;p35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Pelaksanaan : 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Tutorial KVJ 2021 dilaksanakan selama 7 kali pertemuan, tiap hari Sabtu pukul 08.00-10.00 WIB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Tutorial dilaksanakan menggunakan Microsoft Teams dengan kode sebagai berikut: ey8asfs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Akan dibuat 2 sesi, sesi pertama pemaparan materi di channel general, sesi kedua untuk latihan soal di kelompok-kelompok kecil dengan 2 tutor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Tiap sesi akan dilaksanakan selama </a:t>
            </a:r>
            <a:r>
              <a:rPr lang="en" sz="1600">
                <a:solidFill>
                  <a:srgbClr val="3A3A3A"/>
                </a:solidFill>
              </a:rPr>
              <a:t>± 1 jam, dengan jeda 10 menit per sesi</a:t>
            </a:r>
            <a:endParaRPr sz="1600">
              <a:solidFill>
                <a:srgbClr val="3A3A3A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00"/>
              <a:buFont typeface="Montserrat"/>
              <a:buAutoNum type="arabicPeriod"/>
            </a:pPr>
            <a:r>
              <a:rPr lang="en" sz="1600">
                <a:solidFill>
                  <a:srgbClr val="3A3A3A"/>
                </a:solidFill>
              </a:rPr>
              <a:t>Tutorial tidak akan memberikan PR, tetapi akan ada latihan soal yang dikumpulkan lewat gform sebagai pengganti presensi.</a:t>
            </a:r>
            <a:endParaRPr sz="1600">
              <a:solidFill>
                <a:srgbClr val="3A3A3A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3"/>
          <p:cNvSpPr txBox="1"/>
          <p:nvPr/>
        </p:nvSpPr>
        <p:spPr>
          <a:xfrm>
            <a:off x="833050" y="384725"/>
            <a:ext cx="6663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Mengubah matriks minor menjadi matriks kofaktor </a:t>
            </a:r>
            <a:endParaRPr sz="20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graphicFrame>
        <p:nvGraphicFramePr>
          <p:cNvPr id="476" name="Google Shape;476;p53"/>
          <p:cNvGraphicFramePr/>
          <p:nvPr/>
        </p:nvGraphicFramePr>
        <p:xfrm>
          <a:off x="1426438" y="2159388"/>
          <a:ext cx="1381650" cy="1142910"/>
        </p:xfrm>
        <a:graphic>
          <a:graphicData uri="http://schemas.openxmlformats.org/drawingml/2006/table">
            <a:tbl>
              <a:tblPr>
                <a:noFill/>
                <a:tableStyleId>{C4FE6353-D757-4E6C-8630-1E98E7164420}</a:tableStyleId>
              </a:tblPr>
              <a:tblGrid>
                <a:gridCol w="43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8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sz="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-2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-5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-1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-7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-10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7" name="Google Shape;477;p53"/>
          <p:cNvSpPr txBox="1"/>
          <p:nvPr/>
        </p:nvSpPr>
        <p:spPr>
          <a:xfrm>
            <a:off x="833050" y="2495488"/>
            <a:ext cx="59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 =</a:t>
            </a:r>
            <a:r>
              <a:rPr lang="en" baseline="-25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aseline="-25000"/>
          </a:p>
        </p:txBody>
      </p:sp>
      <p:graphicFrame>
        <p:nvGraphicFramePr>
          <p:cNvPr id="478" name="Google Shape;478;p53"/>
          <p:cNvGraphicFramePr/>
          <p:nvPr/>
        </p:nvGraphicFramePr>
        <p:xfrm>
          <a:off x="6463963" y="2159388"/>
          <a:ext cx="1381650" cy="1142910"/>
        </p:xfrm>
        <a:graphic>
          <a:graphicData uri="http://schemas.openxmlformats.org/drawingml/2006/table">
            <a:tbl>
              <a:tblPr>
                <a:noFill/>
                <a:tableStyleId>{C4FE6353-D757-4E6C-8630-1E98E7164420}</a:tableStyleId>
              </a:tblPr>
              <a:tblGrid>
                <a:gridCol w="43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8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sz="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-6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-4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-2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-1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-10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9" name="Google Shape;479;p53"/>
          <p:cNvSpPr txBox="1"/>
          <p:nvPr/>
        </p:nvSpPr>
        <p:spPr>
          <a:xfrm>
            <a:off x="5870575" y="2495488"/>
            <a:ext cx="59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 =</a:t>
            </a:r>
            <a:r>
              <a:rPr lang="en" baseline="-25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aseline="-25000"/>
          </a:p>
        </p:txBody>
      </p:sp>
      <p:cxnSp>
        <p:nvCxnSpPr>
          <p:cNvPr id="480" name="Google Shape;480;p53"/>
          <p:cNvCxnSpPr>
            <a:endCxn id="479" idx="1"/>
          </p:cNvCxnSpPr>
          <p:nvPr/>
        </p:nvCxnSpPr>
        <p:spPr>
          <a:xfrm rot="10800000" flipH="1">
            <a:off x="2953375" y="2695588"/>
            <a:ext cx="2917200" cy="1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1" name="Google Shape;481;p53"/>
          <p:cNvSpPr txBox="1"/>
          <p:nvPr/>
        </p:nvSpPr>
        <p:spPr>
          <a:xfrm>
            <a:off x="3772850" y="2253800"/>
            <a:ext cx="170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(-1)</a:t>
            </a:r>
            <a:r>
              <a:rPr lang="en" baseline="30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i+j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n" baseline="-25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ij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4"/>
          <p:cNvSpPr txBox="1"/>
          <p:nvPr/>
        </p:nvSpPr>
        <p:spPr>
          <a:xfrm>
            <a:off x="833050" y="384725"/>
            <a:ext cx="6663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Determinan matriks |A|</a:t>
            </a:r>
            <a:endParaRPr sz="20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graphicFrame>
        <p:nvGraphicFramePr>
          <p:cNvPr id="487" name="Google Shape;487;p54"/>
          <p:cNvGraphicFramePr/>
          <p:nvPr/>
        </p:nvGraphicFramePr>
        <p:xfrm>
          <a:off x="3814488" y="842063"/>
          <a:ext cx="1381650" cy="1142910"/>
        </p:xfrm>
        <a:graphic>
          <a:graphicData uri="http://schemas.openxmlformats.org/drawingml/2006/table">
            <a:tbl>
              <a:tblPr>
                <a:noFill/>
                <a:tableStyleId>{C4FE6353-D757-4E6C-8630-1E98E7164420}</a:tableStyleId>
              </a:tblPr>
              <a:tblGrid>
                <a:gridCol w="43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8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sz="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-6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-4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-2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-1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-10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8" name="Google Shape;488;p54"/>
          <p:cNvSpPr txBox="1"/>
          <p:nvPr/>
        </p:nvSpPr>
        <p:spPr>
          <a:xfrm>
            <a:off x="3221100" y="1178163"/>
            <a:ext cx="59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 =</a:t>
            </a:r>
            <a:r>
              <a:rPr lang="en" baseline="-25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aseline="-25000"/>
          </a:p>
        </p:txBody>
      </p:sp>
      <p:graphicFrame>
        <p:nvGraphicFramePr>
          <p:cNvPr id="489" name="Google Shape;489;p54"/>
          <p:cNvGraphicFramePr/>
          <p:nvPr/>
        </p:nvGraphicFramePr>
        <p:xfrm>
          <a:off x="1547088" y="877313"/>
          <a:ext cx="1148550" cy="1142925"/>
        </p:xfrm>
        <a:graphic>
          <a:graphicData uri="http://schemas.openxmlformats.org/drawingml/2006/table">
            <a:tbl>
              <a:tblPr>
                <a:noFill/>
                <a:tableStyleId>{C4FE6353-D757-4E6C-8630-1E98E7164420}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0" name="Google Shape;490;p54"/>
          <p:cNvSpPr txBox="1"/>
          <p:nvPr/>
        </p:nvSpPr>
        <p:spPr>
          <a:xfrm>
            <a:off x="953700" y="1213413"/>
            <a:ext cx="59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=</a:t>
            </a:r>
            <a:r>
              <a:rPr lang="en" baseline="-25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aseline="-25000"/>
          </a:p>
        </p:txBody>
      </p:sp>
      <p:sp>
        <p:nvSpPr>
          <p:cNvPr id="491" name="Google Shape;491;p54"/>
          <p:cNvSpPr txBox="1"/>
          <p:nvPr/>
        </p:nvSpPr>
        <p:spPr>
          <a:xfrm>
            <a:off x="833050" y="2371650"/>
            <a:ext cx="4656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|A| = a</a:t>
            </a:r>
            <a:r>
              <a:rPr lang="en" sz="1600" baseline="-25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11</a:t>
            </a:r>
            <a:r>
              <a:rPr lang="en" sz="16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c</a:t>
            </a:r>
            <a:r>
              <a:rPr lang="en" sz="1600" baseline="-25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11</a:t>
            </a:r>
            <a:r>
              <a:rPr lang="en" sz="16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 + a</a:t>
            </a:r>
            <a:r>
              <a:rPr lang="en" sz="1600" baseline="-25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12</a:t>
            </a:r>
            <a:r>
              <a:rPr lang="en" sz="16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c</a:t>
            </a:r>
            <a:r>
              <a:rPr lang="en" sz="1600" baseline="-25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12</a:t>
            </a:r>
            <a:r>
              <a:rPr lang="en" sz="16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 + · · · + a</a:t>
            </a:r>
            <a:r>
              <a:rPr lang="en" sz="1600" baseline="-25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1n</a:t>
            </a:r>
            <a:r>
              <a:rPr lang="en" sz="16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c</a:t>
            </a:r>
            <a:r>
              <a:rPr lang="en" sz="1600" baseline="-25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1n</a:t>
            </a:r>
            <a:endParaRPr baseline="-25000"/>
          </a:p>
        </p:txBody>
      </p:sp>
      <p:sp>
        <p:nvSpPr>
          <p:cNvPr id="492" name="Google Shape;492;p54"/>
          <p:cNvSpPr txBox="1"/>
          <p:nvPr/>
        </p:nvSpPr>
        <p:spPr>
          <a:xfrm>
            <a:off x="833050" y="2894600"/>
            <a:ext cx="4656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|A| = (1 × 3) + (3 × (-6)) + (2 × 0)</a:t>
            </a:r>
            <a:endParaRPr sz="16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|A| = 3 - 18 = -15</a:t>
            </a:r>
            <a:endParaRPr sz="16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Sifat Determinan</a:t>
            </a:r>
            <a:endParaRPr/>
          </a:p>
        </p:txBody>
      </p:sp>
      <p:sp>
        <p:nvSpPr>
          <p:cNvPr id="498" name="Google Shape;498;p55"/>
          <p:cNvSpPr txBox="1"/>
          <p:nvPr/>
        </p:nvSpPr>
        <p:spPr>
          <a:xfrm>
            <a:off x="713225" y="1094025"/>
            <a:ext cx="76731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Diketahui </a:t>
            </a: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matriks A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berukuran</a:t>
            </a: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 n × n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determinan |A|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dari A, maka berlaku sifat-sifat berikut: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1. Jika matriks B = A T , maka |B| = |A|.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2. Jika matriks B adalah matriks yang dihasilkan dari menukar dua baris atau dua kolom dari matriks A, maka |B| = −1|A|.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3. Jika satu baris atau satu kolom di matriks A adalah 0, maka |A| = 0.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4. Jika matriks A memiliki dua baris atau dua kolom yang sama, maka |A| = 0.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5. Jika matriks B adalah matriks yang dihasilkan dari mengkalikan salah satu baris atau kolom dari matriks A dengan konstanta c, maka |B| = c|A|.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6. Jika matriks B adalah matriks yang dihasilkan dari menambahkan suatu baris atau kolom dari perkalian baris atau kolom lain dengan suatu konstanta, maka |B| = |A|.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Soal 1</a:t>
            </a:r>
            <a:endParaRPr/>
          </a:p>
        </p:txBody>
      </p:sp>
      <p:sp>
        <p:nvSpPr>
          <p:cNvPr id="504" name="Google Shape;504;p56"/>
          <p:cNvSpPr txBox="1"/>
          <p:nvPr/>
        </p:nvSpPr>
        <p:spPr>
          <a:xfrm>
            <a:off x="572625" y="1017725"/>
            <a:ext cx="44499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Diketahui vektor a dan 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Vektor a = 2i + 7j -5k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Vektor b = 4i + 2k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Vektor c = 2a - 3b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Tentukan vektor c dalam (</a:t>
            </a:r>
            <a:r>
              <a:rPr lang="en" i="1">
                <a:latin typeface="Montserrat"/>
                <a:ea typeface="Montserrat"/>
                <a:cs typeface="Montserrat"/>
                <a:sym typeface="Montserrat"/>
              </a:rPr>
              <a:t>i, j, k) !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Diketahui vektor u dan 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Vektor u = [2, 1, -4]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Vektor v = [4, -2, 9]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Tentukan sudut yang diapit vektor u dan 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Vektor m = [-1, 2, 1] dan vektor n = [3, -2, 1]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Tentukan proyeksi skalar vektor m terhadap n!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5" name="Google Shape;505;p56"/>
          <p:cNvSpPr txBox="1"/>
          <p:nvPr/>
        </p:nvSpPr>
        <p:spPr>
          <a:xfrm>
            <a:off x="5022525" y="1017725"/>
            <a:ext cx="416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4.  Tentukan determinan dari matriks 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6" name="Google Shape;506;p56" descr="P = &#10;\begin&#10; {bmatrix}&#10;3 &amp; 3 &amp; 0 \\&#10;4 &amp; 2 &amp; -5 \\&#10;-1 &amp; 7 &amp; -10 &#10;\end{bmatrix} " title="MathEquation,#000000"/>
          <p:cNvPicPr preferRelativeResize="0"/>
          <p:nvPr/>
        </p:nvPicPr>
        <p:blipFill rotWithShape="1">
          <a:blip r:embed="rId3">
            <a:alphaModFix/>
          </a:blip>
          <a:srcRect l="-3080" r="3079"/>
          <a:stretch/>
        </p:blipFill>
        <p:spPr>
          <a:xfrm>
            <a:off x="5185848" y="1502265"/>
            <a:ext cx="2438976" cy="10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Jawaban Contoh Soal 1 </a:t>
            </a:r>
            <a:endParaRPr/>
          </a:p>
        </p:txBody>
      </p:sp>
      <p:pic>
        <p:nvPicPr>
          <p:cNvPr id="512" name="Google Shape;512;p57" descr="\\\vec{a} = 2\textbf{i }+7\textbf{j} -5\textbf{k}&#10;\\\vec{b} = 4\textbf{i } +2\textbf{k}&#10;\\\vec{c} = 2\vec{a} -3\vec{b}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1813050"/>
            <a:ext cx="1864002" cy="1068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57" descr="&#10;\\= 2(2\textbf{i }+7\textbf{j}-5\textbf{k}) - &#10;3 (4\textbf{i } +2\textbf{k})&#10;\\= (4\textbf{i }+14\textbf{j}-10\textbf{k}) &#10;- (12\textbf{i } -8\textbf{k})&#10;\\= -8\textbf{i }+14\textbf{j}-2\textbf{k}" title="MathEquation,#000000"/>
          <p:cNvPicPr preferRelativeResize="0"/>
          <p:nvPr/>
        </p:nvPicPr>
        <p:blipFill rotWithShape="1">
          <a:blip r:embed="rId4">
            <a:alphaModFix/>
          </a:blip>
          <a:srcRect b="65394"/>
          <a:stretch/>
        </p:blipFill>
        <p:spPr>
          <a:xfrm>
            <a:off x="906400" y="2985274"/>
            <a:ext cx="3785026" cy="388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7"/>
          <p:cNvSpPr txBox="1"/>
          <p:nvPr/>
        </p:nvSpPr>
        <p:spPr>
          <a:xfrm>
            <a:off x="582625" y="1240350"/>
            <a:ext cx="3445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Pembahasan no 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5" name="Google Shape;515;p57" descr="=(4\textbf{i} + 14 \textbf{i} - 10\textbf{k }) - (12\textbf{i}-6\textbf{k})&#10;\\= -8\textbf{i}+14\textbf{j}- 4\textbf{k}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0525" y="3477775"/>
            <a:ext cx="3785026" cy="761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Jawaban Contoh Soal 1 </a:t>
            </a:r>
            <a:endParaRPr/>
          </a:p>
        </p:txBody>
      </p:sp>
      <p:sp>
        <p:nvSpPr>
          <p:cNvPr id="521" name="Google Shape;521;p58"/>
          <p:cNvSpPr txBox="1"/>
          <p:nvPr/>
        </p:nvSpPr>
        <p:spPr>
          <a:xfrm>
            <a:off x="582625" y="1240350"/>
            <a:ext cx="3445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Pembahasan no 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2" name="Google Shape;522;p58" descr="\\\vec{u} = [2,1,-4]&#10;\\\vec{v} = [4,-2,9]&#10;\\\theta = {      ?}&#10;\\&#10;\\|\vec{u}| = \sqrt {2^{2}+{1}^{2}+{(-4)}^{2}}&#10;\\|\vec{u}|= \sqrt{21} &#10;\\|\vec{v}| = \sqrt {4^{2}+{(-2)}^{2}+9^{2}}&#10;\\|\vec{v}|= \sqrt{101} 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1851775"/>
            <a:ext cx="2089576" cy="233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58" descr="cos(\theta) = \frac{\vec{u}.\vec{v}}{||\vec{u}||.||\vec{v}||}&#10;\\cos{(\theta)}=\frac&#10;{&#10;\begin{bmatrix}&#10;2&amp;1&amp;-4&#10;\end{bmatrix}&#10;\begin{bmatrix}&#10;4\\-2\\9&#10;\end{bmatrix}}{\sqrt{21}.\sqrt{101}}&#10;\\cos{(\theta)} = \frac{2\cdot4+1\cdot(-2)+(-4)\cdot9}{\sqrt{2121}}&#10;\\cos{(\theta)} = -0.651&#10;\\{\theta} = cos^{-1}(-0.651)&#10;\\{\theta}\approx {130.61}^{\circ}&#10;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8625" y="1240350"/>
            <a:ext cx="2843000" cy="337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59" descr="\\\vec{m} = [1,2,1]&#10;\\\vec{n} = [3,-2,1]&#10;\\proj_nm ={?}&#10;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2008688"/>
            <a:ext cx="1617400" cy="1126124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5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Jawaban Contoh Soal 1 </a:t>
            </a:r>
            <a:endParaRPr/>
          </a:p>
        </p:txBody>
      </p:sp>
      <p:sp>
        <p:nvSpPr>
          <p:cNvPr id="530" name="Google Shape;530;p59"/>
          <p:cNvSpPr txBox="1"/>
          <p:nvPr/>
        </p:nvSpPr>
        <p:spPr>
          <a:xfrm>
            <a:off x="582625" y="1240350"/>
            <a:ext cx="3445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Pembahasan no 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1" name="Google Shape;531;p59" descr="\\\vec{m} = [1,2,1]&#10;\\\vec{n} = [3,-2,1]&#10;\\proj_nm ={?}&#10;\\proj_nm =\frac{\vec{n}\cdot\vec{m}}{||\vec{n}||}{\vec{n}}&#10;\\proj_nm = \frac&#10;{&#10;\begin{bmatrix}&#10;3&amp;-2&amp;1&#10;\end{bmatrix}&#10;\begin{bmatrix}&#10;1\\2\\1&#10;\end{bmatrix}}{(\sqrt{3^2+(-2)^2+1^2})^2}\cdot\begin{bmatrix}&#10;3&amp;-2&amp;1&#10;\end{bmatrix}&#10;\\proj_nm=0 \longrightarrow &#10;{\vec{m}\text{ dan }\vec{n}\text{ saling tegak lurus }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7646" y="1376275"/>
            <a:ext cx="4753100" cy="3374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Jawaban Contoh Soal 1 </a:t>
            </a:r>
            <a:endParaRPr/>
          </a:p>
        </p:txBody>
      </p:sp>
      <p:sp>
        <p:nvSpPr>
          <p:cNvPr id="537" name="Google Shape;537;p60"/>
          <p:cNvSpPr txBox="1"/>
          <p:nvPr/>
        </p:nvSpPr>
        <p:spPr>
          <a:xfrm>
            <a:off x="582625" y="1017725"/>
            <a:ext cx="63390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Pembahasan no 4 (pakai metode matriks minor kofaktor)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8" name="Google Shape;538;p60" descr="|P| = a_{11}.c_{11}+a_{11}.c_{11}+a_{11}.c_{11}&#10;\\|P| = a_{11}(m_{11}.(-1^{(1+1)})+&#10;a_{12}(m_{12}.(-1^{(1+2)})+&#10;a_{13}(m_{13}.(-1^{(1+3)})&#10;\\|P| = (3.(-15)(-1)^{2}) +&#10;(3.(-45)(-1)^{3}) +&#10;(0.(-15)(-1)^{4})&#10;\\|P| = 9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3839601"/>
            <a:ext cx="4872300" cy="986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60" descr="|P| = det\begin {bmatrix}&#10;3 &amp; 3 &amp; 0 \\&#10;4 &amp; 2 &amp; -5 \\&#10;-1 &amp; 7 &amp; -10&#10;\end {bmatrix}&#10;\\\text {mencari elemen matrix minor }m_{11}\text{ hingga }m_{13}&#10;\\m_{11}=det \begin{bmatrix} &#10;-2&amp;-5\\&#10;-7&amp;-10&#10;\end{bmatrix} &#10;= (-2\cdot-10)-(-5\cdot-7)&#10;=-15&#10;\\m_{12}=det \begin{bmatrix} &#10;4&amp;-5\\&#10;-1&amp;-10&#10;\end{bmatrix} &#10;= (4\cdot-10)-(-5\cdot-1)&#10;=-45&#10;\\m_{13}=det \begin{bmatrix} &#10;4&amp;-2\\&#10;-1&amp;-7&#10;\end{bmatrix} &#10;= (4\cdot-7)-(-2\cdot-1)&#10;=-9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5" y="1406525"/>
            <a:ext cx="3913350" cy="22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Latihan Soal 1</a:t>
            </a:r>
            <a:endParaRPr/>
          </a:p>
        </p:txBody>
      </p:sp>
      <p:sp>
        <p:nvSpPr>
          <p:cNvPr id="545" name="Google Shape;545;p61"/>
          <p:cNvSpPr txBox="1"/>
          <p:nvPr/>
        </p:nvSpPr>
        <p:spPr>
          <a:xfrm>
            <a:off x="884050" y="1084950"/>
            <a:ext cx="61683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Diketahui vektor m dan 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Vektor m = [5, -2, 1]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Vektor n = [-6, -2, 4]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lphaLcPeriod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Tentukan vektor  p dimana p = -2m + 0.5n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lphaLcPeriod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Tentukan sudut antara vektor m dan 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lphaLcPeriod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Tentukan proyeksi skalar dan vektor antara vektor m dan 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2.  Tentukan determinan dari matrix M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6" name="Google Shape;546;p61" descr="M = &#10;\begin&#10; {bmatrix}&#10;-5 &amp; 3 &amp; 1 \\&#10;2 &amp; 1 &amp; 1 \\&#10;-4 &amp; 3 &amp; 1 &#10;\end{bmatrix} 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075" y="3153425"/>
            <a:ext cx="1979026" cy="94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2"/>
          <p:cNvSpPr txBox="1">
            <a:spLocks noGrp="1"/>
          </p:cNvSpPr>
          <p:nvPr>
            <p:ph type="title"/>
          </p:nvPr>
        </p:nvSpPr>
        <p:spPr>
          <a:xfrm>
            <a:off x="713250" y="42122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Istirahat Sebentar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Bahasan pertemuan ini</a:t>
            </a:r>
            <a:endParaRPr/>
          </a:p>
        </p:txBody>
      </p:sp>
      <p:sp>
        <p:nvSpPr>
          <p:cNvPr id="258" name="Google Shape;258;p36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Pengenalan vektor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Operasi dot product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Pengenalan matriks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Determinan  matriks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Operasi cross product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Sistem persamaan linear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Product</a:t>
            </a:r>
            <a:endParaRPr/>
          </a:p>
        </p:txBody>
      </p:sp>
      <p:sp>
        <p:nvSpPr>
          <p:cNvPr id="557" name="Google Shape;557;p63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Jika kita ketahui bahwa dot product merupakan skalar, maka dikenalkan suatu cross product yang merupakan suatu vektor. Diketahui vektor u¯ = (u1, u2, u3) dan v¯ = (v1, v2, v3), cross product dari u¯ dan v¯ dinotasikan dengan u¯ × v¯, didefinisikan dengan</a:t>
            </a:r>
            <a:endParaRPr/>
          </a:p>
        </p:txBody>
      </p:sp>
      <p:pic>
        <p:nvPicPr>
          <p:cNvPr id="558" name="Google Shape;55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525" y="2251280"/>
            <a:ext cx="3758950" cy="195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565" name="Google Shape;56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Soal 1</a:t>
            </a:r>
            <a:endParaRPr/>
          </a:p>
        </p:txBody>
      </p:sp>
      <p:sp>
        <p:nvSpPr>
          <p:cNvPr id="571" name="Google Shape;571;p65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Diberikan vektor u¯ = (2, 3, 0) dan v¯ = (3, −2, 0). Tentukan u¯ × v¯.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Jawaban: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572" name="Google Shape;57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2503925"/>
            <a:ext cx="411480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Soal 2</a:t>
            </a:r>
            <a:endParaRPr/>
          </a:p>
        </p:txBody>
      </p:sp>
      <p:sp>
        <p:nvSpPr>
          <p:cNvPr id="578" name="Google Shape;578;p66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Diberikan vektor u¯ = (1, 0, 0) dan v¯ = (0, 12, 0). Hitung ¯u × ¯v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Jawaban: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579" name="Google Shape;57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00" y="2904750"/>
            <a:ext cx="35052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Sifat-sifat cross product</a:t>
            </a:r>
            <a:endParaRPr/>
          </a:p>
        </p:txBody>
      </p:sp>
      <p:pic>
        <p:nvPicPr>
          <p:cNvPr id="585" name="Google Shape;585;p67"/>
          <p:cNvPicPr preferRelativeResize="0"/>
          <p:nvPr/>
        </p:nvPicPr>
        <p:blipFill rotWithShape="1">
          <a:blip r:embed="rId3">
            <a:alphaModFix/>
          </a:blip>
          <a:srcRect l="1780" t="-4640" r="-1779" b="4639"/>
          <a:stretch/>
        </p:blipFill>
        <p:spPr>
          <a:xfrm>
            <a:off x="713213" y="1202000"/>
            <a:ext cx="715327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82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Teorema Dua buah vektor di R^3 sejajar jika dan hanya jika u¯ × v¯ = 0</a:t>
            </a:r>
            <a:endParaRPr sz="2400"/>
          </a:p>
        </p:txBody>
      </p:sp>
      <p:sp>
        <p:nvSpPr>
          <p:cNvPr id="591" name="Google Shape;591;p68"/>
          <p:cNvSpPr txBox="1">
            <a:spLocks noGrp="1"/>
          </p:cNvSpPr>
          <p:nvPr>
            <p:ph type="body" idx="1"/>
          </p:nvPr>
        </p:nvSpPr>
        <p:spPr>
          <a:xfrm>
            <a:off x="311700" y="1372550"/>
            <a:ext cx="8520600" cy="3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592" name="Google Shape;59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75" y="1456600"/>
            <a:ext cx="5461476" cy="28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soal 3</a:t>
            </a:r>
            <a:endParaRPr/>
          </a:p>
        </p:txBody>
      </p:sp>
      <p:sp>
        <p:nvSpPr>
          <p:cNvPr id="598" name="Google Shape;598;p69"/>
          <p:cNvSpPr txBox="1"/>
          <p:nvPr/>
        </p:nvSpPr>
        <p:spPr>
          <a:xfrm>
            <a:off x="894075" y="1265775"/>
            <a:ext cx="3144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Hitung U x V dan V x U, apabila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 = 2i + j + 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 = -4i + 3j +k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9" name="Google Shape;59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075" y="2424150"/>
            <a:ext cx="5844999" cy="21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Latihan Soal 2</a:t>
            </a:r>
            <a:endParaRPr/>
          </a:p>
        </p:txBody>
      </p:sp>
      <p:sp>
        <p:nvSpPr>
          <p:cNvPr id="605" name="Google Shape;605;p70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1600"/>
              <a:t>Diberikan vektor u = (1, 0, 0) dan v = (0, 12, 0). 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Tentukan u × v dan ||u </a:t>
            </a:r>
            <a:r>
              <a:rPr lang="en" sz="1600">
                <a:solidFill>
                  <a:schemeClr val="dk1"/>
                </a:solidFill>
              </a:rPr>
              <a:t>× v||</a:t>
            </a:r>
            <a:endParaRPr sz="1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Persamaan Linear</a:t>
            </a:r>
            <a:endParaRPr/>
          </a:p>
        </p:txBody>
      </p:sp>
      <p:sp>
        <p:nvSpPr>
          <p:cNvPr id="611" name="Google Shape;611;p71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Terdapat tiga kemungkinan solusi Sistem (1): 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▶ Tidak ada solusi. 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▶ Terdapat tepat satu solusi 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▶ Terdapat tak berhingga banyaknya solusi. 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Apabila banyak variabel lebih besar dari banyaknya persamaan, yakni n &gt; m, maka dapat dipastikan terdapat tak berhingga banyaknya solusi. Solusi dapat dinyatakan dalam setidaknya m − n parameter</a:t>
            </a:r>
            <a:endParaRPr sz="17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72"/>
          <p:cNvSpPr txBox="1">
            <a:spLocks noGrp="1"/>
          </p:cNvSpPr>
          <p:nvPr>
            <p:ph type="body" idx="1"/>
          </p:nvPr>
        </p:nvSpPr>
        <p:spPr>
          <a:xfrm>
            <a:off x="269250" y="925750"/>
            <a:ext cx="8520600" cy="35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Sistem persamaan linear (1) dapat dinyatakan ke dalam bentuk persamaan matriks berikut:</a:t>
            </a:r>
            <a:endParaRPr sz="16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								    Ax=b</a:t>
            </a:r>
            <a:endParaRPr sz="16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Sistem persamaan linear Ax=b disebut homogen jika b = 0 dan disebut tak homogen jika b </a:t>
            </a:r>
            <a:r>
              <a:rPr lang="en" sz="1200" b="1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lang="en" sz="1600"/>
              <a:t> 0</a:t>
            </a:r>
            <a:endParaRPr sz="1600"/>
          </a:p>
        </p:txBody>
      </p:sp>
      <p:pic>
        <p:nvPicPr>
          <p:cNvPr id="618" name="Google Shape;61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763" y="2042750"/>
            <a:ext cx="53244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Vektor</a:t>
            </a:r>
            <a:endParaRPr/>
          </a:p>
        </p:txBody>
      </p:sp>
      <p:sp>
        <p:nvSpPr>
          <p:cNvPr id="264" name="Google Shape;264;p37"/>
          <p:cNvSpPr txBox="1"/>
          <p:nvPr/>
        </p:nvSpPr>
        <p:spPr>
          <a:xfrm>
            <a:off x="713875" y="1446100"/>
            <a:ext cx="43167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Vektor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: ruas garis yang mempunyai </a:t>
            </a:r>
            <a:r>
              <a:rPr lang="en" sz="1600" b="1">
                <a:solidFill>
                  <a:srgbClr val="FF6B65"/>
                </a:solidFill>
                <a:latin typeface="Montserrat"/>
                <a:ea typeface="Montserrat"/>
                <a:cs typeface="Montserrat"/>
                <a:sym typeface="Montserrat"/>
              </a:rPr>
              <a:t>panjang/besaran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dan </a:t>
            </a:r>
            <a:r>
              <a:rPr lang="en" sz="1600" b="1">
                <a:solidFill>
                  <a:srgbClr val="FF6B65"/>
                </a:solidFill>
                <a:latin typeface="Montserrat"/>
                <a:ea typeface="Montserrat"/>
                <a:cs typeface="Montserrat"/>
                <a:sym typeface="Montserrat"/>
              </a:rPr>
              <a:t>arah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(e.g gaya, kecepatan, perpindahan)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7"/>
          <p:cNvSpPr txBox="1"/>
          <p:nvPr/>
        </p:nvSpPr>
        <p:spPr>
          <a:xfrm>
            <a:off x="713225" y="2620125"/>
            <a:ext cx="43167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Vektor dinotasikan dengan huruf kecil dengan garis di atasnya seperti ū atau 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dua huruf besar yang melambangkan titik pangkal dan titik ujung vektor dengan tanda anak panah di atasnya seperti AB,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6" name="Google Shape;266;p37"/>
          <p:cNvCxnSpPr/>
          <p:nvPr/>
        </p:nvCxnSpPr>
        <p:spPr>
          <a:xfrm rot="10800000" flipH="1">
            <a:off x="5842950" y="1162250"/>
            <a:ext cx="2123100" cy="2123100"/>
          </a:xfrm>
          <a:prstGeom prst="straightConnector1">
            <a:avLst/>
          </a:prstGeom>
          <a:noFill/>
          <a:ln w="28575" cap="flat" cmpd="sng">
            <a:solidFill>
              <a:srgbClr val="00C3B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7" name="Google Shape;267;p37"/>
          <p:cNvSpPr txBox="1"/>
          <p:nvPr/>
        </p:nvSpPr>
        <p:spPr>
          <a:xfrm>
            <a:off x="5630650" y="3285350"/>
            <a:ext cx="353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37"/>
          <p:cNvSpPr txBox="1"/>
          <p:nvPr/>
        </p:nvSpPr>
        <p:spPr>
          <a:xfrm>
            <a:off x="7966050" y="967950"/>
            <a:ext cx="353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37"/>
          <p:cNvSpPr txBox="1"/>
          <p:nvPr/>
        </p:nvSpPr>
        <p:spPr>
          <a:xfrm>
            <a:off x="6899200" y="2277100"/>
            <a:ext cx="353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ū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0" name="Google Shape;270;p37"/>
          <p:cNvCxnSpPr/>
          <p:nvPr/>
        </p:nvCxnSpPr>
        <p:spPr>
          <a:xfrm>
            <a:off x="1596750" y="3900025"/>
            <a:ext cx="26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73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Teorema Diberikan matrik berukuran n × n. 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1. Jika |A| </a:t>
            </a:r>
            <a:r>
              <a:rPr lang="en" sz="1200" b="1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lang="en" sz="1600"/>
              <a:t>0, maka SPL Ax=b mempunyai solusi tunggal dan solusinya x = A −1 b. 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2. Jika |A|</a:t>
            </a:r>
            <a:r>
              <a:rPr lang="en" sz="1200" b="1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lang="en" sz="1600"/>
              <a:t>0, maka SPL Ax=0 mempunyai solusi trivial, yaitu x=0. 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3. Jika |A| = 0, maka SPL Ax=b mempunyai solusi non-trivial. 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4. Jika |A|</a:t>
            </a:r>
            <a:r>
              <a:rPr lang="en" sz="1200" b="1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lang="en" sz="1600"/>
              <a:t> 0, maka SPL Ax=b umumnya tidak mempunyai solusi. 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Di (4), sistem disebut konsisten jika sistem mempunyai solusi dan disebut tidak konsisten jika sistem tidak memiliki solusi.</a:t>
            </a:r>
            <a:endParaRPr sz="1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7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Salah cara untuk menyelesaikan sistem persamaan linear yang berbentuk Ax=b adalah dengan inverse matriks. Berikut langkah-langkah untuk menghitung inverse matriks: Diberikan matriks A(n×n). 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1. Hitung matriks minor M</a:t>
            </a:r>
            <a:r>
              <a:rPr lang="en" sz="1500"/>
              <a:t>n×n</a:t>
            </a:r>
            <a:r>
              <a:rPr lang="en" sz="1700"/>
              <a:t> dari matriks A</a:t>
            </a:r>
            <a:r>
              <a:rPr lang="en" sz="1500"/>
              <a:t>n×n</a:t>
            </a:r>
            <a:r>
              <a:rPr lang="en" sz="1700"/>
              <a:t>. 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2. Ubah matriks minor M</a:t>
            </a:r>
            <a:r>
              <a:rPr lang="en" sz="1500"/>
              <a:t>n×n</a:t>
            </a:r>
            <a:r>
              <a:rPr lang="en" sz="1700"/>
              <a:t> menjadi matriks kofaktor C</a:t>
            </a:r>
            <a:r>
              <a:rPr lang="en" sz="1500"/>
              <a:t>n×n.</a:t>
            </a:r>
            <a:r>
              <a:rPr lang="en" sz="1700"/>
              <a:t> 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3. Ubah matrik kofaktor C</a:t>
            </a:r>
            <a:r>
              <a:rPr lang="en" sz="1500"/>
              <a:t>n×n</a:t>
            </a:r>
            <a:r>
              <a:rPr lang="en" sz="1700"/>
              <a:t> menjadi matriks adjoin Adj(A) dengan cara mentranspose matriks kofaktor C</a:t>
            </a:r>
            <a:r>
              <a:rPr lang="en" sz="1500"/>
              <a:t>n×n</a:t>
            </a:r>
            <a:r>
              <a:rPr lang="en" sz="1700"/>
              <a:t>. 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4. Bagi matriks adjoin Adj(A) dengan |A|.</a:t>
            </a:r>
            <a:endParaRPr sz="17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Cari inversenya</a:t>
            </a:r>
            <a:endParaRPr/>
          </a:p>
        </p:txBody>
      </p:sp>
      <p:sp>
        <p:nvSpPr>
          <p:cNvPr id="636" name="Google Shape;636;p75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/>
          </a:p>
        </p:txBody>
      </p:sp>
      <p:pic>
        <p:nvPicPr>
          <p:cNvPr id="637" name="Google Shape;637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725" y="1214593"/>
            <a:ext cx="2909675" cy="17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Penyelesaian</a:t>
            </a:r>
            <a:endParaRPr/>
          </a:p>
        </p:txBody>
      </p:sp>
      <p:pic>
        <p:nvPicPr>
          <p:cNvPr id="643" name="Google Shape;643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1017725"/>
            <a:ext cx="6340400" cy="34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7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Soal 3</a:t>
            </a:r>
            <a:endParaRPr/>
          </a:p>
        </p:txBody>
      </p:sp>
      <p:sp>
        <p:nvSpPr>
          <p:cNvPr id="649" name="Google Shape;649;p77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Carilah inverse dari matrix A berikut</a:t>
            </a:r>
            <a:endParaRPr sz="1400"/>
          </a:p>
        </p:txBody>
      </p:sp>
      <p:pic>
        <p:nvPicPr>
          <p:cNvPr id="650" name="Google Shape;650;p77" descr=" A = \begin{bmatrix}&#10;1 &amp; -1 &amp; 2 \\&#10;0 &amp; 1 &amp; -1 \\&#10;4 &amp; 0 &amp; 6 &#10;\end{bmatrix}  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850" y="1778125"/>
            <a:ext cx="2814404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7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Jawaban Contoh Soal 3</a:t>
            </a:r>
            <a:endParaRPr/>
          </a:p>
        </p:txBody>
      </p:sp>
      <p:sp>
        <p:nvSpPr>
          <p:cNvPr id="656" name="Google Shape;656;p78"/>
          <p:cNvSpPr txBox="1">
            <a:spLocks noGrp="1"/>
          </p:cNvSpPr>
          <p:nvPr>
            <p:ph type="body" idx="1"/>
          </p:nvPr>
        </p:nvSpPr>
        <p:spPr>
          <a:xfrm>
            <a:off x="713225" y="1695975"/>
            <a:ext cx="3737100" cy="29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Step 1. Mencari adj(A)</a:t>
            </a:r>
            <a:endParaRPr sz="13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57" name="Google Shape;657;p78" descr="A^{-1} = \frac {adj (A)} {|A|} 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100" y="1182525"/>
            <a:ext cx="1326074" cy="45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78" descr="C = \begin{bmatrix}&#10;m_{11} &amp; -m_{12} &amp; m_{13} \\&#10;-m_{21} &amp; m_{22} &amp; -m_{23} \\&#10;m_{31} &amp; -m_{32} &amp; m_{33} &#10;\end{bmatrix}  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6325" y="2483824"/>
            <a:ext cx="2445776" cy="73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78" descr="adj(A) = \begin{bmatrix}&#10;m_{11} &amp; -m_{12} &amp; m_{13} \\&#10;-m_{21} &amp; m_{22} &amp; -m_{23} \\&#10;m_{31} &amp; -m_{32} &amp; m_{33} &#10;\end{bmatrix}^{T}  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3575" y="3449900"/>
            <a:ext cx="3123426" cy="8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78" descr="adj(A) = [cofactor(A)]^{T}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8120" y="2109675"/>
            <a:ext cx="2006236" cy="248275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78"/>
          <p:cNvSpPr txBox="1">
            <a:spLocks noGrp="1"/>
          </p:cNvSpPr>
          <p:nvPr>
            <p:ph type="body" idx="1"/>
          </p:nvPr>
        </p:nvSpPr>
        <p:spPr>
          <a:xfrm>
            <a:off x="5215525" y="512275"/>
            <a:ext cx="3534600" cy="4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Elemen m11 s/d m33 adalah elemen matriks minor (tinjau lagi Slide 20 ya :D)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62" name="Google Shape;662;p78" descr="\\m_{11} = det \begin {bmatrix} 1&amp;-1 \\ 0 &amp; 6 \end {bmatrix} = 6&#10;\\m_{12} = det \begin {bmatrix} 0&amp;-1 \\ 4 &amp; 6 \end {bmatrix} = 4&#10;\\m_{13} = det \begin {bmatrix} 0&amp;1 \\  4 &amp; 0 \end {bmatrix} = -4&#10;\\m_{21} = det \begin {bmatrix} -1&amp;2 \\ 0 &amp; 6 \end {bmatrix} = -6&#10;\\m_{22} = det \begin {bmatrix} 1&amp;2 \\ 4 &amp; 6 \end {bmatrix} = -2&#10;\\m_{23} = det \begin {bmatrix} 1&amp;-1  \\ 4 &amp; 0 \end {bmatrix} = 4&#10;\\m_{31} = det \begin {bmatrix} -1&amp;2 \\ 1 &amp; -1 \end {bmatrix} = -1&#10;\\m_{32} = det \begin {bmatrix} 1&amp;2 \\  0 &amp; -1 \end {bmatrix} = -1&#10;\\m_{33} = det \begin {bmatrix} 1&amp;-1 \\ 0 &amp; 1 \end {bmatrix} = 1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24250" y="1039726"/>
            <a:ext cx="1808350" cy="3774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3" name="Google Shape;663;p78"/>
          <p:cNvCxnSpPr/>
          <p:nvPr/>
        </p:nvCxnSpPr>
        <p:spPr>
          <a:xfrm>
            <a:off x="4827825" y="321325"/>
            <a:ext cx="10200" cy="4601100"/>
          </a:xfrm>
          <a:prstGeom prst="straightConnector1">
            <a:avLst/>
          </a:prstGeom>
          <a:noFill/>
          <a:ln w="38100" cap="flat" cmpd="sng">
            <a:solidFill>
              <a:srgbClr val="E6B8AF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Google Shape;668;p79" descr="adj(A) =  \begin{bmatrix}&#10;6 &amp; -4 &amp; -4 \\&#10;6 &amp; -2 &amp; -4 \\&#10;-1 &amp; 1 &amp; 1 &#10;\end{bmatrix} ^ {T}  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300" y="2358675"/>
            <a:ext cx="2451982" cy="8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79" descr="adj(A) =  \begin{bmatrix}&#10;6 &amp; 6 &amp;-1 \\&#10;-4 &amp; -2 &amp; 1 \\&#10;-4 &amp; -4 &amp; 1 &#10;\end{bmatrix}  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13" y="3313050"/>
            <a:ext cx="2470142" cy="830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70" name="Google Shape;670;p79"/>
          <p:cNvSpPr txBox="1"/>
          <p:nvPr/>
        </p:nvSpPr>
        <p:spPr>
          <a:xfrm>
            <a:off x="3846550" y="3325200"/>
            <a:ext cx="2451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Belum selesai ya, xixi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Lanjut ke step 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1" name="Google Shape;671;p7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Jawaban Contoh Soal 3</a:t>
            </a:r>
            <a:endParaRPr/>
          </a:p>
        </p:txBody>
      </p:sp>
      <p:pic>
        <p:nvPicPr>
          <p:cNvPr id="672" name="Google Shape;672;p79" descr="ingat, adj(A) = C^{T}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8117" y="1557325"/>
            <a:ext cx="2320856" cy="36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79" descr="&#10;C =  \begin{bmatrix}&#10;6 &amp; -(4) &amp; -4 \\&#10; -(6) &amp; -2 &amp; -(4)\\&#10;-1 &amp; -(-1) &amp; 1 &#10;\end{bmatrix}  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225" y="1230800"/>
            <a:ext cx="2828536" cy="922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80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Step 2. Mencari determinan matriks A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Boleh pakai metode </a:t>
            </a:r>
            <a:r>
              <a:rPr lang="en" sz="1300" b="1">
                <a:solidFill>
                  <a:schemeClr val="dk1"/>
                </a:solidFill>
              </a:rPr>
              <a:t>matrix minor-kofaktor</a:t>
            </a:r>
            <a:r>
              <a:rPr lang="en" sz="1300">
                <a:solidFill>
                  <a:schemeClr val="dk1"/>
                </a:solidFill>
              </a:rPr>
              <a:t> atau </a:t>
            </a:r>
            <a:r>
              <a:rPr lang="en" sz="1300" b="1">
                <a:solidFill>
                  <a:schemeClr val="dk1"/>
                </a:solidFill>
              </a:rPr>
              <a:t>aturan sarus (yg ini aturan sarus)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</a:rPr>
              <a:t>IAI= (1 x 1 x 6) + (-1 x -1 x 4) +  (0)- (4 x 1 x 2) - (0) - (0) 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</a:rPr>
              <a:t>IAI = 6 + 4 - 8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</a:rPr>
              <a:t>IAI = 2</a:t>
            </a:r>
            <a:endParaRPr sz="1300" b="1">
              <a:solidFill>
                <a:schemeClr val="dk1"/>
              </a:solidFill>
            </a:endParaRPr>
          </a:p>
        </p:txBody>
      </p:sp>
      <p:cxnSp>
        <p:nvCxnSpPr>
          <p:cNvPr id="679" name="Google Shape;679;p80"/>
          <p:cNvCxnSpPr/>
          <p:nvPr/>
        </p:nvCxnSpPr>
        <p:spPr>
          <a:xfrm>
            <a:off x="1943025" y="2190000"/>
            <a:ext cx="1928700" cy="130590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0" name="Google Shape;680;p8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Jawaban Contoh Soal 3</a:t>
            </a:r>
            <a:endParaRPr/>
          </a:p>
        </p:txBody>
      </p:sp>
      <p:cxnSp>
        <p:nvCxnSpPr>
          <p:cNvPr id="681" name="Google Shape;681;p80"/>
          <p:cNvCxnSpPr/>
          <p:nvPr/>
        </p:nvCxnSpPr>
        <p:spPr>
          <a:xfrm>
            <a:off x="2628825" y="2190000"/>
            <a:ext cx="1928700" cy="130590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2" name="Google Shape;682;p80"/>
          <p:cNvCxnSpPr/>
          <p:nvPr/>
        </p:nvCxnSpPr>
        <p:spPr>
          <a:xfrm>
            <a:off x="3314625" y="2190000"/>
            <a:ext cx="1928700" cy="130590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3" name="Google Shape;683;p80"/>
          <p:cNvCxnSpPr/>
          <p:nvPr/>
        </p:nvCxnSpPr>
        <p:spPr>
          <a:xfrm flipH="1">
            <a:off x="3215875" y="2186500"/>
            <a:ext cx="1928700" cy="13059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4" name="Google Shape;684;p80"/>
          <p:cNvCxnSpPr/>
          <p:nvPr/>
        </p:nvCxnSpPr>
        <p:spPr>
          <a:xfrm flipH="1">
            <a:off x="2530075" y="2186500"/>
            <a:ext cx="1928700" cy="13059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5" name="Google Shape;685;p80"/>
          <p:cNvCxnSpPr/>
          <p:nvPr/>
        </p:nvCxnSpPr>
        <p:spPr>
          <a:xfrm flipH="1">
            <a:off x="1844275" y="2186500"/>
            <a:ext cx="1928700" cy="13059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6" name="Google Shape;686;p80"/>
          <p:cNvSpPr txBox="1"/>
          <p:nvPr/>
        </p:nvSpPr>
        <p:spPr>
          <a:xfrm>
            <a:off x="3572575" y="3398250"/>
            <a:ext cx="502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(+)</a:t>
            </a:r>
            <a:endParaRPr sz="13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80"/>
          <p:cNvSpPr txBox="1"/>
          <p:nvPr/>
        </p:nvSpPr>
        <p:spPr>
          <a:xfrm>
            <a:off x="4213875" y="3398250"/>
            <a:ext cx="502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(+)</a:t>
            </a:r>
            <a:endParaRPr sz="13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8" name="Google Shape;688;p80"/>
          <p:cNvSpPr txBox="1"/>
          <p:nvPr/>
        </p:nvSpPr>
        <p:spPr>
          <a:xfrm>
            <a:off x="4850663" y="3398250"/>
            <a:ext cx="502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(+)</a:t>
            </a:r>
            <a:endParaRPr sz="13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9" name="Google Shape;689;p80"/>
          <p:cNvSpPr txBox="1"/>
          <p:nvPr/>
        </p:nvSpPr>
        <p:spPr>
          <a:xfrm>
            <a:off x="1534325" y="3398250"/>
            <a:ext cx="502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(-)</a:t>
            </a:r>
            <a:endParaRPr sz="13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0" name="Google Shape;690;p80"/>
          <p:cNvSpPr txBox="1"/>
          <p:nvPr/>
        </p:nvSpPr>
        <p:spPr>
          <a:xfrm>
            <a:off x="2175625" y="3398250"/>
            <a:ext cx="502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(-)</a:t>
            </a:r>
            <a:endParaRPr sz="13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1" name="Google Shape;691;p80"/>
          <p:cNvSpPr txBox="1"/>
          <p:nvPr/>
        </p:nvSpPr>
        <p:spPr>
          <a:xfrm>
            <a:off x="2812413" y="3398250"/>
            <a:ext cx="502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(-)</a:t>
            </a:r>
            <a:endParaRPr sz="13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2" name="Google Shape;692;p80"/>
          <p:cNvSpPr txBox="1"/>
          <p:nvPr/>
        </p:nvSpPr>
        <p:spPr>
          <a:xfrm>
            <a:off x="944300" y="2441175"/>
            <a:ext cx="668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|   |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93" name="Google Shape;693;p80" descr="A  =  \begin{vmatrix}&#10;1 &amp; -1 &amp; 2 \\&#10; -0 &amp; 1 &amp; -1\\&#10;4 &amp; -0 &amp; 6 &#10;\end{vmatrix}  &#10;\begin {matrix}&#10;1 &amp; -1 \\&#10;0 &amp; 1\\&#10;4 &amp; 0&#10;\end {matrix}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963" y="2128250"/>
            <a:ext cx="3863118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1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83784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Step 2. Mencari determinan matriks A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Boleh pakai metode </a:t>
            </a:r>
            <a:r>
              <a:rPr lang="en" sz="1300" b="1">
                <a:solidFill>
                  <a:schemeClr val="dk1"/>
                </a:solidFill>
              </a:rPr>
              <a:t>matrix minor-kofaktor</a:t>
            </a:r>
            <a:r>
              <a:rPr lang="en" sz="1300">
                <a:solidFill>
                  <a:schemeClr val="dk1"/>
                </a:solidFill>
              </a:rPr>
              <a:t> atau </a:t>
            </a:r>
            <a:r>
              <a:rPr lang="en" sz="1300" b="1">
                <a:solidFill>
                  <a:schemeClr val="dk1"/>
                </a:solidFill>
              </a:rPr>
              <a:t>aturan sarus (yg ini matriks minor - kofaktor)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00" b="1">
              <a:solidFill>
                <a:schemeClr val="dk1"/>
              </a:solidFill>
            </a:endParaRPr>
          </a:p>
        </p:txBody>
      </p:sp>
      <p:pic>
        <p:nvPicPr>
          <p:cNvPr id="699" name="Google Shape;699;p81" descr=" A = \begin{bmatrix}&#10;1 &amp; -1 &amp; 2 \\&#10;0 &amp; 1 &amp; -1 \\&#10;4 &amp; 0 &amp; 6 &#10;\end{bmatrix}  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850" y="2094950"/>
            <a:ext cx="2372438" cy="1019274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8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Jawaban Contoh Soal 3</a:t>
            </a:r>
            <a:endParaRPr/>
          </a:p>
        </p:txBody>
      </p:sp>
      <p:pic>
        <p:nvPicPr>
          <p:cNvPr id="701" name="Google Shape;701;p81" descr="\\|A| = a_{11}*c_{11} + a_{12}*c_{12} + a_{13}*c_{13}&#10;\\|A| = (1)*(6) + (-1)*(-4)+2*(-4)&#10;\\|A| = 6 +4-8 = 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38" y="3416009"/>
            <a:ext cx="3281450" cy="75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81" descr="&#10;C =  \begin{bmatrix}&#10;6 &amp; -(4) &amp; -4 \\&#10; -(6) &amp; -2 &amp; -(4)\\&#10;-1 &amp; -(-1) &amp; 1 &#10;\end{bmatrix}  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6075" y="1984250"/>
            <a:ext cx="3463500" cy="11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82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Step 3. Cari invers Matriksnya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</a:rPr>
              <a:t>						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</a:rPr>
              <a:t>		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08" name="Google Shape;708;p82" descr="A^{-1} = \frac {adj (A)} {|A|} 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1694875"/>
            <a:ext cx="1326074" cy="45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82" descr="A^{-1 }= \frac { \begin{bmatrix}&#10;6 &amp; 6 &amp; -1 \\&#10; -4 &amp; -2 &amp; 1\\&#10;-4 &amp; -4 &amp; 1 &#10;\end{bmatrix} } {2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5" y="2326000"/>
            <a:ext cx="2270426" cy="94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82" descr="A^{-1 }=  { \begin{bmatrix}&#10;3 &amp; 3 &amp; -1/2 \\&#10; -2 &amp; -1 &amp; 1/2\\&#10;-2 &amp; -2 &amp; 1/2 &#10;\end{bmatrix} }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000" y="3559550"/>
            <a:ext cx="2626416" cy="9422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11" name="Google Shape;711;p82"/>
          <p:cNvSpPr txBox="1"/>
          <p:nvPr/>
        </p:nvSpPr>
        <p:spPr>
          <a:xfrm>
            <a:off x="3698575" y="3918588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yeay!</a:t>
            </a:r>
            <a:endParaRPr sz="13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2" name="Google Shape;712;p8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Jawaban Contoh Soal 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Vektor</a:t>
            </a:r>
            <a:endParaRPr/>
          </a:p>
        </p:txBody>
      </p:sp>
      <p:sp>
        <p:nvSpPr>
          <p:cNvPr id="276" name="Google Shape;276;p38"/>
          <p:cNvSpPr txBox="1"/>
          <p:nvPr/>
        </p:nvSpPr>
        <p:spPr>
          <a:xfrm>
            <a:off x="713238" y="1660038"/>
            <a:ext cx="1955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||ū||= </a:t>
            </a: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38"/>
          <p:cNvSpPr txBox="1"/>
          <p:nvPr/>
        </p:nvSpPr>
        <p:spPr>
          <a:xfrm>
            <a:off x="713302" y="1320050"/>
            <a:ext cx="21693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Panjang Vektor</a:t>
            </a:r>
            <a:endParaRPr sz="20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78" name="Google Shape;278;p38"/>
          <p:cNvSpPr txBox="1"/>
          <p:nvPr/>
        </p:nvSpPr>
        <p:spPr>
          <a:xfrm flipH="1">
            <a:off x="713275" y="3513925"/>
            <a:ext cx="1858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Vektor Satuan</a:t>
            </a:r>
            <a:endParaRPr sz="20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79" name="Google Shape;279;p38"/>
          <p:cNvSpPr txBox="1"/>
          <p:nvPr/>
        </p:nvSpPr>
        <p:spPr>
          <a:xfrm flipH="1">
            <a:off x="713088" y="3853925"/>
            <a:ext cx="1955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||ū||= 1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Ex: ū = (0,0,1)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8"/>
          <p:cNvSpPr txBox="1"/>
          <p:nvPr/>
        </p:nvSpPr>
        <p:spPr>
          <a:xfrm>
            <a:off x="713113" y="2618650"/>
            <a:ext cx="1955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||ū||= 0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Ex: ū = (0,0,0)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38"/>
          <p:cNvSpPr txBox="1"/>
          <p:nvPr/>
        </p:nvSpPr>
        <p:spPr>
          <a:xfrm>
            <a:off x="713163" y="2278650"/>
            <a:ext cx="1858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Vektor Nol</a:t>
            </a:r>
            <a:endParaRPr sz="20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282" name="Google Shape;282;p38" descr="sqrt(u1^2 +u2^2 +...un^2)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302" y="1677050"/>
            <a:ext cx="2248696" cy="3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8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Latihan Soal 3</a:t>
            </a:r>
            <a:endParaRPr/>
          </a:p>
        </p:txBody>
      </p:sp>
      <p:sp>
        <p:nvSpPr>
          <p:cNvPr id="718" name="Google Shape;718;p83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Tentukan matriks inverse dari matriks berikut</a:t>
            </a:r>
            <a:endParaRPr/>
          </a:p>
        </p:txBody>
      </p:sp>
      <p:pic>
        <p:nvPicPr>
          <p:cNvPr id="719" name="Google Shape;71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625" y="1836225"/>
            <a:ext cx="2563825" cy="16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8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Pengerjaan Latihan Soal</a:t>
            </a:r>
            <a:endParaRPr/>
          </a:p>
        </p:txBody>
      </p:sp>
      <p:sp>
        <p:nvSpPr>
          <p:cNvPr id="725" name="Google Shape;725;p8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 sz="1800"/>
              <a:t>Latihan Soal ada di slide 28, 36, dan 49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 sz="1800"/>
              <a:t>Dikerjakan selama 25 menit+toleransi 5 menit=30 menit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 sz="1800"/>
              <a:t>Dikumpulkan melalui google form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 sz="1800"/>
              <a:t>Format penamaan NIU_Nama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Operasi Vektor</a:t>
            </a:r>
            <a:endParaRPr/>
          </a:p>
        </p:txBody>
      </p:sp>
      <p:sp>
        <p:nvSpPr>
          <p:cNvPr id="288" name="Google Shape;288;p39"/>
          <p:cNvSpPr txBox="1"/>
          <p:nvPr/>
        </p:nvSpPr>
        <p:spPr>
          <a:xfrm>
            <a:off x="713223" y="1632900"/>
            <a:ext cx="37968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Penjumlahan vektor</a:t>
            </a:r>
            <a:endParaRPr sz="20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Perkalian dengan skalar</a:t>
            </a:r>
            <a:endParaRPr sz="20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Dot product</a:t>
            </a:r>
            <a:endParaRPr sz="20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Cross product</a:t>
            </a:r>
            <a:endParaRPr sz="20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/>
        </p:nvSpPr>
        <p:spPr>
          <a:xfrm>
            <a:off x="731350" y="3195750"/>
            <a:ext cx="27984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+ b 	= b + 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(u + v) + w	= u + (v + w)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+ 0 	= 0 + a 		= 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+ (-a) 	= 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40"/>
          <p:cNvSpPr txBox="1"/>
          <p:nvPr/>
        </p:nvSpPr>
        <p:spPr>
          <a:xfrm>
            <a:off x="1055650" y="384725"/>
            <a:ext cx="2456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Penjumlahan Vektor</a:t>
            </a:r>
            <a:endParaRPr sz="20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95" name="Google Shape;295;p40"/>
          <p:cNvSpPr txBox="1"/>
          <p:nvPr/>
        </p:nvSpPr>
        <p:spPr>
          <a:xfrm>
            <a:off x="5419425" y="408850"/>
            <a:ext cx="2901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Perkalian dengan Skalar</a:t>
            </a:r>
            <a:endParaRPr sz="20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296" name="Google Shape;296;p40"/>
          <p:cNvCxnSpPr/>
          <p:nvPr/>
        </p:nvCxnSpPr>
        <p:spPr>
          <a:xfrm rot="10800000" flipH="1">
            <a:off x="1456700" y="1743763"/>
            <a:ext cx="509700" cy="729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" name="Google Shape;297;p40"/>
          <p:cNvCxnSpPr/>
          <p:nvPr/>
        </p:nvCxnSpPr>
        <p:spPr>
          <a:xfrm rot="10800000" flipH="1">
            <a:off x="1966377" y="1438919"/>
            <a:ext cx="1137000" cy="30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8" name="Google Shape;298;p40"/>
          <p:cNvCxnSpPr/>
          <p:nvPr/>
        </p:nvCxnSpPr>
        <p:spPr>
          <a:xfrm rot="10800000" flipH="1">
            <a:off x="1456700" y="2168263"/>
            <a:ext cx="1137000" cy="30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9" name="Google Shape;299;p40"/>
          <p:cNvCxnSpPr/>
          <p:nvPr/>
        </p:nvCxnSpPr>
        <p:spPr>
          <a:xfrm rot="10800000" flipH="1">
            <a:off x="2593703" y="1438944"/>
            <a:ext cx="509700" cy="729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" name="Google Shape;300;p40"/>
          <p:cNvCxnSpPr/>
          <p:nvPr/>
        </p:nvCxnSpPr>
        <p:spPr>
          <a:xfrm rot="10800000" flipH="1">
            <a:off x="1464000" y="1449975"/>
            <a:ext cx="1646700" cy="1020000"/>
          </a:xfrm>
          <a:prstGeom prst="straightConnector1">
            <a:avLst/>
          </a:prstGeom>
          <a:noFill/>
          <a:ln w="19050" cap="flat" cmpd="sng">
            <a:solidFill>
              <a:srgbClr val="00C3B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1" name="Google Shape;301;p40"/>
          <p:cNvSpPr txBox="1"/>
          <p:nvPr/>
        </p:nvSpPr>
        <p:spPr>
          <a:xfrm>
            <a:off x="731350" y="877325"/>
            <a:ext cx="3104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+ b = [a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+b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+b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,...,a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+b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]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" name="Google Shape;302;p40"/>
          <p:cNvSpPr txBox="1"/>
          <p:nvPr/>
        </p:nvSpPr>
        <p:spPr>
          <a:xfrm>
            <a:off x="1361025" y="1829550"/>
            <a:ext cx="353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40"/>
          <p:cNvSpPr txBox="1"/>
          <p:nvPr/>
        </p:nvSpPr>
        <p:spPr>
          <a:xfrm>
            <a:off x="2155200" y="1353450"/>
            <a:ext cx="353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40"/>
          <p:cNvSpPr txBox="1"/>
          <p:nvPr/>
        </p:nvSpPr>
        <p:spPr>
          <a:xfrm>
            <a:off x="2810950" y="1743725"/>
            <a:ext cx="353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40"/>
          <p:cNvSpPr txBox="1"/>
          <p:nvPr/>
        </p:nvSpPr>
        <p:spPr>
          <a:xfrm>
            <a:off x="1922050" y="2274588"/>
            <a:ext cx="353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40"/>
          <p:cNvSpPr txBox="1"/>
          <p:nvPr/>
        </p:nvSpPr>
        <p:spPr>
          <a:xfrm>
            <a:off x="2024050" y="1692150"/>
            <a:ext cx="353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>
              <a:solidFill>
                <a:srgbClr val="00C3B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40"/>
          <p:cNvSpPr txBox="1"/>
          <p:nvPr/>
        </p:nvSpPr>
        <p:spPr>
          <a:xfrm>
            <a:off x="5317725" y="877325"/>
            <a:ext cx="3104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= [</a:t>
            </a:r>
            <a:r>
              <a:rPr lang="en" sz="16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" sz="16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,...,</a:t>
            </a:r>
            <a:r>
              <a:rPr lang="en" sz="16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]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8" name="Google Shape;308;p40"/>
          <p:cNvCxnSpPr/>
          <p:nvPr/>
        </p:nvCxnSpPr>
        <p:spPr>
          <a:xfrm rot="10800000" flipH="1">
            <a:off x="6014400" y="1907663"/>
            <a:ext cx="343500" cy="46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p40"/>
          <p:cNvCxnSpPr/>
          <p:nvPr/>
        </p:nvCxnSpPr>
        <p:spPr>
          <a:xfrm rot="10800000" flipH="1">
            <a:off x="6495300" y="1455863"/>
            <a:ext cx="640200" cy="91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" name="Google Shape;310;p40"/>
          <p:cNvCxnSpPr/>
          <p:nvPr/>
        </p:nvCxnSpPr>
        <p:spPr>
          <a:xfrm rot="10800000" flipH="1">
            <a:off x="6997250" y="1907663"/>
            <a:ext cx="343500" cy="46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311" name="Google Shape;311;p40"/>
          <p:cNvCxnSpPr/>
          <p:nvPr/>
        </p:nvCxnSpPr>
        <p:spPr>
          <a:xfrm rot="10800000" flipH="1">
            <a:off x="7521450" y="2141663"/>
            <a:ext cx="171600" cy="22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12" name="Google Shape;312;p40"/>
          <p:cNvSpPr txBox="1"/>
          <p:nvPr/>
        </p:nvSpPr>
        <p:spPr>
          <a:xfrm>
            <a:off x="6298875" y="2402400"/>
            <a:ext cx="47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2a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40"/>
          <p:cNvSpPr txBox="1"/>
          <p:nvPr/>
        </p:nvSpPr>
        <p:spPr>
          <a:xfrm>
            <a:off x="5796550" y="2402400"/>
            <a:ext cx="47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40"/>
          <p:cNvSpPr txBox="1"/>
          <p:nvPr/>
        </p:nvSpPr>
        <p:spPr>
          <a:xfrm>
            <a:off x="6801200" y="2402400"/>
            <a:ext cx="47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-a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40"/>
          <p:cNvSpPr txBox="1"/>
          <p:nvPr/>
        </p:nvSpPr>
        <p:spPr>
          <a:xfrm>
            <a:off x="7219375" y="2402400"/>
            <a:ext cx="640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½ 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40"/>
          <p:cNvSpPr txBox="1"/>
          <p:nvPr/>
        </p:nvSpPr>
        <p:spPr>
          <a:xfrm>
            <a:off x="5419425" y="3088050"/>
            <a:ext cx="2136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(a + b)	= </a:t>
            </a:r>
            <a:r>
              <a:rPr lang="en" i="1"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+ </a:t>
            </a:r>
            <a:r>
              <a:rPr lang="en" i="1"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i="1"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+ </a:t>
            </a:r>
            <a:r>
              <a:rPr lang="en" i="1"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)a	= </a:t>
            </a:r>
            <a:r>
              <a:rPr lang="en" i="1"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+ </a:t>
            </a:r>
            <a:r>
              <a:rPr lang="en" i="1"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i="1"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a) 	= (</a:t>
            </a:r>
            <a:r>
              <a:rPr lang="en" i="1">
                <a:latin typeface="Montserrat"/>
                <a:ea typeface="Montserrat"/>
                <a:cs typeface="Montserrat"/>
                <a:sym typeface="Montserrat"/>
              </a:rPr>
              <a:t>ck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)a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1a 		= 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||</a:t>
            </a:r>
            <a:r>
              <a:rPr lang="en" i="1"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a|| 	= |</a:t>
            </a:r>
            <a:r>
              <a:rPr lang="en" i="1"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| ||a||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/>
        </p:nvSpPr>
        <p:spPr>
          <a:xfrm>
            <a:off x="714575" y="1033475"/>
            <a:ext cx="367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en"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·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b = 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 + 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 + … + 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41"/>
          <p:cNvSpPr txBox="1"/>
          <p:nvPr/>
        </p:nvSpPr>
        <p:spPr>
          <a:xfrm>
            <a:off x="713925" y="1372175"/>
            <a:ext cx="367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en"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·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b = 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|a||b| cos </a:t>
            </a:r>
            <a:r>
              <a:rPr lang="en"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ℽ</a:t>
            </a:r>
            <a:endParaRPr sz="1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41"/>
          <p:cNvSpPr txBox="1"/>
          <p:nvPr/>
        </p:nvSpPr>
        <p:spPr>
          <a:xfrm>
            <a:off x="713927" y="2343175"/>
            <a:ext cx="21693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Panjang Vektor</a:t>
            </a:r>
            <a:endParaRPr sz="20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324" name="Google Shape;324;p41"/>
          <p:cNvSpPr txBox="1"/>
          <p:nvPr/>
        </p:nvSpPr>
        <p:spPr>
          <a:xfrm>
            <a:off x="713925" y="3332475"/>
            <a:ext cx="27543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Sudut antara 2 vektor</a:t>
            </a:r>
            <a:endParaRPr sz="20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325" name="Google Shape;32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85142" y="2002469"/>
            <a:ext cx="4316700" cy="1326503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1"/>
          <p:cNvSpPr txBox="1"/>
          <p:nvPr/>
        </p:nvSpPr>
        <p:spPr>
          <a:xfrm>
            <a:off x="713925" y="384725"/>
            <a:ext cx="4069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Dot Product/Inner Product</a:t>
            </a:r>
            <a:endParaRPr sz="20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327" name="Google Shape;327;p41" descr="cos gamma = (a·b)/(|a||b|) =(a·b)/(sqrt(a·a)sqrt(b·b))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050" y="3689475"/>
            <a:ext cx="2888766" cy="53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1" descr="||a||  = sqrt(a·a)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050" y="2700173"/>
            <a:ext cx="1297024" cy="283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"/>
          <p:cNvSpPr txBox="1">
            <a:spLocks noGrp="1"/>
          </p:cNvSpPr>
          <p:nvPr>
            <p:ph type="title"/>
          </p:nvPr>
        </p:nvSpPr>
        <p:spPr>
          <a:xfrm>
            <a:off x="713250" y="7002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Sifat dot Product</a:t>
            </a:r>
            <a:endParaRPr sz="2100"/>
          </a:p>
        </p:txBody>
      </p:sp>
      <p:sp>
        <p:nvSpPr>
          <p:cNvPr id="334" name="Google Shape;334;p42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35" name="Google Shape;33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38" y="1506213"/>
            <a:ext cx="328612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34324A3A7D6B4093E1B529B22E97BB" ma:contentTypeVersion="7" ma:contentTypeDescription="Create a new document." ma:contentTypeScope="" ma:versionID="f0cebd76442de6769974e66432809b29">
  <xsd:schema xmlns:xsd="http://www.w3.org/2001/XMLSchema" xmlns:xs="http://www.w3.org/2001/XMLSchema" xmlns:p="http://schemas.microsoft.com/office/2006/metadata/properties" xmlns:ns2="e0a566fc-2122-4615-9ab5-280f40f48ee5" xmlns:ns3="eb91bdde-0062-4c06-866b-52c4632049a3" targetNamespace="http://schemas.microsoft.com/office/2006/metadata/properties" ma:root="true" ma:fieldsID="c682f3371c8d2c6d143707402a54893e" ns2:_="" ns3:_="">
    <xsd:import namespace="e0a566fc-2122-4615-9ab5-280f40f48ee5"/>
    <xsd:import namespace="eb91bdde-0062-4c06-866b-52c4632049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a566fc-2122-4615-9ab5-280f40f48e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91bdde-0062-4c06-866b-52c4632049a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70C0CF-5C84-4859-B653-18F55EA595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418333-4B88-4B52-831E-89C2FB954AF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C37853-018C-4481-83CE-12C32E1621C9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51</Slides>
  <Notes>51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Minimalist Business Slides by Slidesgo</vt:lpstr>
      <vt:lpstr>Tutorial Kalkulus Variable Jamak</vt:lpstr>
      <vt:lpstr>Tentang Tutorial</vt:lpstr>
      <vt:lpstr>Bahasan pertemuan ini</vt:lpstr>
      <vt:lpstr>Vektor</vt:lpstr>
      <vt:lpstr>Vektor</vt:lpstr>
      <vt:lpstr>Operasi Vektor</vt:lpstr>
      <vt:lpstr>PowerPoint Presentation</vt:lpstr>
      <vt:lpstr>PowerPoint Presentation</vt:lpstr>
      <vt:lpstr>Sifat dot Product</vt:lpstr>
      <vt:lpstr>Proyeksi Vektor</vt:lpstr>
      <vt:lpstr>Matriks</vt:lpstr>
      <vt:lpstr>Jenis-Jenis Matriks</vt:lpstr>
      <vt:lpstr>Jenis-Jenis Matriks</vt:lpstr>
      <vt:lpstr>Operasi Matriks</vt:lpstr>
      <vt:lpstr>PowerPoint Presentation</vt:lpstr>
      <vt:lpstr>PowerPoint Presentation</vt:lpstr>
      <vt:lpstr>Determinan Matriks</vt:lpstr>
      <vt:lpstr>PowerPoint Presentation</vt:lpstr>
      <vt:lpstr>PowerPoint Presentation</vt:lpstr>
      <vt:lpstr>PowerPoint Presentation</vt:lpstr>
      <vt:lpstr>PowerPoint Presentation</vt:lpstr>
      <vt:lpstr>Sifat Determinan</vt:lpstr>
      <vt:lpstr>Contoh Soal 1</vt:lpstr>
      <vt:lpstr>Jawaban Contoh Soal 1 </vt:lpstr>
      <vt:lpstr>Jawaban Contoh Soal 1 </vt:lpstr>
      <vt:lpstr>Jawaban Contoh Soal 1 </vt:lpstr>
      <vt:lpstr>Jawaban Contoh Soal 1 </vt:lpstr>
      <vt:lpstr>Latihan Soal 1</vt:lpstr>
      <vt:lpstr>Istirahat Sebentar</vt:lpstr>
      <vt:lpstr>Cross Product</vt:lpstr>
      <vt:lpstr>PowerPoint Presentation</vt:lpstr>
      <vt:lpstr>Contoh Soal 1</vt:lpstr>
      <vt:lpstr>Contoh Soal 2</vt:lpstr>
      <vt:lpstr>Sifat-sifat cross product</vt:lpstr>
      <vt:lpstr>Teorema Dua buah vektor di R^3 sejajar jika dan hanya jika u¯ × v¯ = 0</vt:lpstr>
      <vt:lpstr>Contoh soal 3</vt:lpstr>
      <vt:lpstr>Latihan Soal 2</vt:lpstr>
      <vt:lpstr>Persamaan Linear</vt:lpstr>
      <vt:lpstr>PowerPoint Presentation</vt:lpstr>
      <vt:lpstr>PowerPoint Presentation</vt:lpstr>
      <vt:lpstr>PowerPoint Presentation</vt:lpstr>
      <vt:lpstr>Cari inversenya</vt:lpstr>
      <vt:lpstr>Penyelesaian</vt:lpstr>
      <vt:lpstr>Contoh Soal 3</vt:lpstr>
      <vt:lpstr>Jawaban Contoh Soal 3</vt:lpstr>
      <vt:lpstr>Jawaban Contoh Soal 3</vt:lpstr>
      <vt:lpstr>Jawaban Contoh Soal 3</vt:lpstr>
      <vt:lpstr>Jawaban Contoh Soal 3</vt:lpstr>
      <vt:lpstr>Jawaban Contoh Soal 3</vt:lpstr>
      <vt:lpstr>Latihan Soal 3</vt:lpstr>
      <vt:lpstr>Pengerjaan Latihan Soal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Kalkulus Variable Jamak</dc:title>
  <cp:revision>2</cp:revision>
  <dcterms:modified xsi:type="dcterms:W3CDTF">2021-12-07T13:01:00Z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0x0101007334324A3A7D6B4093E1B529B22E97BB</vt:lpwstr>
  </property>
</Properties>
</file>