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PT Sans Narrow" panose="020B050602020302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0DEB2-849E-498E-A533-A29E3144C475}" v="1" dt="2021-11-13T01:49:02.203"/>
    <p1510:client id="{13C7466A-72BB-41B0-BC53-58FC11C9B1AD}" v="1" dt="2021-11-13T01:48:58.191"/>
    <p1510:client id="{4252CB6A-695A-4F02-A08B-72A7CE9583E6}" v="5" dt="2021-11-13T03:00:01.805"/>
    <p1510:client id="{6C125917-270B-49EB-8755-ADAC3AD37688}" v="2" dt="2021-11-13T02:00:11.641"/>
    <p1510:client id="{6ED6D29D-F711-BDDC-E42C-2D239CC04705}" v="4" dt="2021-11-26T17:20:30.759"/>
    <p1510:client id="{80AA04BB-A473-4E8E-BA04-46663A758D3A}" v="4" dt="2021-11-13T01:41:38.898"/>
    <p1510:client id="{CCFE3C3B-80BA-42FB-A76B-0D01DC66F649}" v="2" dt="2021-11-13T02:55:54.890"/>
    <p1510:client id="{D808AA2D-A695-41AD-846F-4B608D72204F}" v="8" dt="2021-11-13T02:24:02.011"/>
    <p1510:client id="{DD275F64-7709-404C-AB97-2C5201EC12BE}" v="1" dt="2021-11-13T11:51:17.954"/>
    <p1510:client id="{E89E27DE-D232-434C-A05A-36FD23929852}" v="1" dt="2021-11-13T02:57:05.092"/>
    <p1510:client id="{F347B365-9070-493B-B1E3-6C9C9FD34AE0}" v="1" dt="2021-11-13T03:27:06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.jati.kuncoro" userId="S::yahya.jati.kuncoro@365.ugm.ac.id::6ce36b81-59b9-4a96-b0ba-98086f91c693" providerId="AD" clId="Web-{4252CB6A-695A-4F02-A08B-72A7CE9583E6}"/>
    <pc:docChg chg="sldOrd">
      <pc:chgData name="yahya.jati.kuncoro" userId="S::yahya.jati.kuncoro@365.ugm.ac.id::6ce36b81-59b9-4a96-b0ba-98086f91c693" providerId="AD" clId="Web-{4252CB6A-695A-4F02-A08B-72A7CE9583E6}" dt="2021-11-13T03:00:01.805" v="4"/>
      <pc:docMkLst>
        <pc:docMk/>
      </pc:docMkLst>
      <pc:sldChg chg="ord">
        <pc:chgData name="yahya.jati.kuncoro" userId="S::yahya.jati.kuncoro@365.ugm.ac.id::6ce36b81-59b9-4a96-b0ba-98086f91c693" providerId="AD" clId="Web-{4252CB6A-695A-4F02-A08B-72A7CE9583E6}" dt="2021-11-13T02:58:40.505" v="2"/>
        <pc:sldMkLst>
          <pc:docMk/>
          <pc:sldMk cId="0" sldId="288"/>
        </pc:sldMkLst>
      </pc:sldChg>
      <pc:sldChg chg="ord">
        <pc:chgData name="yahya.jati.kuncoro" userId="S::yahya.jati.kuncoro@365.ugm.ac.id::6ce36b81-59b9-4a96-b0ba-98086f91c693" providerId="AD" clId="Web-{4252CB6A-695A-4F02-A08B-72A7CE9583E6}" dt="2021-11-13T03:00:01.805" v="4"/>
        <pc:sldMkLst>
          <pc:docMk/>
          <pc:sldMk cId="0" sldId="289"/>
        </pc:sldMkLst>
      </pc:sldChg>
    </pc:docChg>
  </pc:docChgLst>
  <pc:docChgLst>
    <pc:chgData name="bellatrix.gracia0603" userId="S::bellatrix.gracia0603@365.ugm.ac.id::8854ba5b-ca90-4fa1-92bb-ebd7d201915a" providerId="AD" clId="Web-{F347B365-9070-493B-B1E3-6C9C9FD34AE0}"/>
    <pc:docChg chg="sldOrd">
      <pc:chgData name="bellatrix.gracia0603" userId="S::bellatrix.gracia0603@365.ugm.ac.id::8854ba5b-ca90-4fa1-92bb-ebd7d201915a" providerId="AD" clId="Web-{F347B365-9070-493B-B1E3-6C9C9FD34AE0}" dt="2021-11-13T03:27:06.173" v="0"/>
      <pc:docMkLst>
        <pc:docMk/>
      </pc:docMkLst>
      <pc:sldChg chg="ord">
        <pc:chgData name="bellatrix.gracia0603" userId="S::bellatrix.gracia0603@365.ugm.ac.id::8854ba5b-ca90-4fa1-92bb-ebd7d201915a" providerId="AD" clId="Web-{F347B365-9070-493B-B1E3-6C9C9FD34AE0}" dt="2021-11-13T03:27:06.173" v="0"/>
        <pc:sldMkLst>
          <pc:docMk/>
          <pc:sldMk cId="0" sldId="289"/>
        </pc:sldMkLst>
      </pc:sldChg>
    </pc:docChg>
  </pc:docChgLst>
  <pc:docChgLst>
    <pc:chgData name="karuniaperjuangan" userId="S::karuniaperjuangan@365.ugm.ac.id::3969f31e-6528-46c3-bf11-afe866f37dac" providerId="AD" clId="Web-{D808AA2D-A695-41AD-846F-4B608D72204F}"/>
    <pc:docChg chg="modSld">
      <pc:chgData name="karuniaperjuangan" userId="S::karuniaperjuangan@365.ugm.ac.id::3969f31e-6528-46c3-bf11-afe866f37dac" providerId="AD" clId="Web-{D808AA2D-A695-41AD-846F-4B608D72204F}" dt="2021-11-13T02:24:02.011" v="7" actId="20577"/>
      <pc:docMkLst>
        <pc:docMk/>
      </pc:docMkLst>
      <pc:sldChg chg="modSp">
        <pc:chgData name="karuniaperjuangan" userId="S::karuniaperjuangan@365.ugm.ac.id::3969f31e-6528-46c3-bf11-afe866f37dac" providerId="AD" clId="Web-{D808AA2D-A695-41AD-846F-4B608D72204F}" dt="2021-11-13T02:24:02.011" v="7" actId="20577"/>
        <pc:sldMkLst>
          <pc:docMk/>
          <pc:sldMk cId="0" sldId="287"/>
        </pc:sldMkLst>
        <pc:spChg chg="mod">
          <ac:chgData name="karuniaperjuangan" userId="S::karuniaperjuangan@365.ugm.ac.id::3969f31e-6528-46c3-bf11-afe866f37dac" providerId="AD" clId="Web-{D808AA2D-A695-41AD-846F-4B608D72204F}" dt="2021-11-13T02:24:02.011" v="7" actId="20577"/>
          <ac:spMkLst>
            <pc:docMk/>
            <pc:sldMk cId="0" sldId="287"/>
            <ac:spMk id="338" creationId="{00000000-0000-0000-0000-000000000000}"/>
          </ac:spMkLst>
        </pc:spChg>
      </pc:sldChg>
    </pc:docChg>
  </pc:docChgLst>
  <pc:docChgLst>
    <pc:chgData name="karuniaperjuangan" userId="S::karuniaperjuangan@365.ugm.ac.id::3969f31e-6528-46c3-bf11-afe866f37dac" providerId="AD" clId="Web-{80AA04BB-A473-4E8E-BA04-46663A758D3A}"/>
    <pc:docChg chg="modSld">
      <pc:chgData name="karuniaperjuangan" userId="S::karuniaperjuangan@365.ugm.ac.id::3969f31e-6528-46c3-bf11-afe866f37dac" providerId="AD" clId="Web-{80AA04BB-A473-4E8E-BA04-46663A758D3A}" dt="2021-11-13T01:41:38.898" v="3"/>
      <pc:docMkLst>
        <pc:docMk/>
      </pc:docMkLst>
      <pc:sldChg chg="addSp delSp">
        <pc:chgData name="karuniaperjuangan" userId="S::karuniaperjuangan@365.ugm.ac.id::3969f31e-6528-46c3-bf11-afe866f37dac" providerId="AD" clId="Web-{80AA04BB-A473-4E8E-BA04-46663A758D3A}" dt="2021-11-13T01:41:38.898" v="3"/>
        <pc:sldMkLst>
          <pc:docMk/>
          <pc:sldMk cId="0" sldId="256"/>
        </pc:sldMkLst>
        <pc:inkChg chg="add del">
          <ac:chgData name="karuniaperjuangan" userId="S::karuniaperjuangan@365.ugm.ac.id::3969f31e-6528-46c3-bf11-afe866f37dac" providerId="AD" clId="Web-{80AA04BB-A473-4E8E-BA04-46663A758D3A}" dt="2021-11-13T01:41:38.898" v="3"/>
          <ac:inkMkLst>
            <pc:docMk/>
            <pc:sldMk cId="0" sldId="256"/>
            <ac:inkMk id="2" creationId="{DDA52C73-D02C-4AD0-AE0C-7EAEC9E57128}"/>
          </ac:inkMkLst>
        </pc:inkChg>
        <pc:inkChg chg="add del">
          <ac:chgData name="karuniaperjuangan" userId="S::karuniaperjuangan@365.ugm.ac.id::3969f31e-6528-46c3-bf11-afe866f37dac" providerId="AD" clId="Web-{80AA04BB-A473-4E8E-BA04-46663A758D3A}" dt="2021-11-13T01:41:34.461" v="2"/>
          <ac:inkMkLst>
            <pc:docMk/>
            <pc:sldMk cId="0" sldId="256"/>
            <ac:inkMk id="3" creationId="{8786CABC-10AF-4C3B-9EAC-F06BB5D1493F}"/>
          </ac:inkMkLst>
        </pc:inkChg>
      </pc:sldChg>
    </pc:docChg>
  </pc:docChgLst>
  <pc:docChgLst>
    <pc:chgData name="rafi.adhipramana2103" userId="S::rafi.adhipramana2103@365.ugm.ac.id::007e3547-9772-4c48-8374-a4bc9c4191d6" providerId="AD" clId="Web-{6C125917-270B-49EB-8755-ADAC3AD37688}"/>
    <pc:docChg chg="sldOrd">
      <pc:chgData name="rafi.adhipramana2103" userId="S::rafi.adhipramana2103@365.ugm.ac.id::007e3547-9772-4c48-8374-a4bc9c4191d6" providerId="AD" clId="Web-{6C125917-270B-49EB-8755-ADAC3AD37688}" dt="2021-11-13T02:00:11.641" v="1"/>
      <pc:docMkLst>
        <pc:docMk/>
      </pc:docMkLst>
      <pc:sldChg chg="ord">
        <pc:chgData name="rafi.adhipramana2103" userId="S::rafi.adhipramana2103@365.ugm.ac.id::007e3547-9772-4c48-8374-a4bc9c4191d6" providerId="AD" clId="Web-{6C125917-270B-49EB-8755-ADAC3AD37688}" dt="2021-11-13T02:00:11.641" v="1"/>
        <pc:sldMkLst>
          <pc:docMk/>
          <pc:sldMk cId="0" sldId="288"/>
        </pc:sldMkLst>
      </pc:sldChg>
    </pc:docChg>
  </pc:docChgLst>
  <pc:docChgLst>
    <pc:chgData name="muhammad.afiq.zuhdi" userId="S::muhammad.afiq.zuhdi@365.ugm.ac.id::1444512d-e0f6-4cc5-8b14-dc11b1944e08" providerId="AD" clId="Web-{E89E27DE-D232-434C-A05A-36FD23929852}"/>
    <pc:docChg chg="sldOrd">
      <pc:chgData name="muhammad.afiq.zuhdi" userId="S::muhammad.afiq.zuhdi@365.ugm.ac.id::1444512d-e0f6-4cc5-8b14-dc11b1944e08" providerId="AD" clId="Web-{E89E27DE-D232-434C-A05A-36FD23929852}" dt="2021-11-13T02:57:05.092" v="0"/>
      <pc:docMkLst>
        <pc:docMk/>
      </pc:docMkLst>
      <pc:sldChg chg="ord">
        <pc:chgData name="muhammad.afiq.zuhdi" userId="S::muhammad.afiq.zuhdi@365.ugm.ac.id::1444512d-e0f6-4cc5-8b14-dc11b1944e08" providerId="AD" clId="Web-{E89E27DE-D232-434C-A05A-36FD23929852}" dt="2021-11-13T02:57:05.092" v="0"/>
        <pc:sldMkLst>
          <pc:docMk/>
          <pc:sldMk cId="0" sldId="289"/>
        </pc:sldMkLst>
      </pc:sldChg>
    </pc:docChg>
  </pc:docChgLst>
  <pc:docChgLst>
    <pc:chgData name="averina.odelia" userId="S::averina.odelia@365.ugm.ac.id::61cef569-eed4-422f-a0e2-148e5155f76f" providerId="AD" clId="Web-{CCFE3C3B-80BA-42FB-A76B-0D01DC66F649}"/>
    <pc:docChg chg="modSld">
      <pc:chgData name="averina.odelia" userId="S::averina.odelia@365.ugm.ac.id::61cef569-eed4-422f-a0e2-148e5155f76f" providerId="AD" clId="Web-{CCFE3C3B-80BA-42FB-A76B-0D01DC66F649}" dt="2021-11-13T02:55:54.890" v="1" actId="1076"/>
      <pc:docMkLst>
        <pc:docMk/>
      </pc:docMkLst>
      <pc:sldChg chg="modSp">
        <pc:chgData name="averina.odelia" userId="S::averina.odelia@365.ugm.ac.id::61cef569-eed4-422f-a0e2-148e5155f76f" providerId="AD" clId="Web-{CCFE3C3B-80BA-42FB-A76B-0D01DC66F649}" dt="2021-11-13T02:55:54.890" v="1" actId="1076"/>
        <pc:sldMkLst>
          <pc:docMk/>
          <pc:sldMk cId="0" sldId="288"/>
        </pc:sldMkLst>
        <pc:spChg chg="mod">
          <ac:chgData name="averina.odelia" userId="S::averina.odelia@365.ugm.ac.id::61cef569-eed4-422f-a0e2-148e5155f76f" providerId="AD" clId="Web-{CCFE3C3B-80BA-42FB-A76B-0D01DC66F649}" dt="2021-11-13T02:55:54.890" v="1" actId="1076"/>
          <ac:spMkLst>
            <pc:docMk/>
            <pc:sldMk cId="0" sldId="288"/>
            <ac:spMk id="344" creationId="{00000000-0000-0000-0000-000000000000}"/>
          </ac:spMkLst>
        </pc:spChg>
      </pc:sldChg>
    </pc:docChg>
  </pc:docChgLst>
  <pc:docChgLst>
    <pc:chgData clId="Web-{1360DEB2-849E-498E-A533-A29E3144C475}"/>
    <pc:docChg chg="sldOrd">
      <pc:chgData name="" userId="" providerId="" clId="Web-{1360DEB2-849E-498E-A533-A29E3144C475}" dt="2021-11-13T01:49:02.203" v="0"/>
      <pc:docMkLst>
        <pc:docMk/>
      </pc:docMkLst>
      <pc:sldChg chg="ord">
        <pc:chgData name="" userId="" providerId="" clId="Web-{1360DEB2-849E-498E-A533-A29E3144C475}" dt="2021-11-13T01:49:02.203" v="0"/>
        <pc:sldMkLst>
          <pc:docMk/>
          <pc:sldMk cId="0" sldId="289"/>
        </pc:sldMkLst>
      </pc:sldChg>
    </pc:docChg>
  </pc:docChgLst>
  <pc:docChgLst>
    <pc:chgData name="ichsan.dwinanda.handika" userId="S::ichsan.dwinanda.handika@365.ugm.ac.id::47e44151-06e2-493f-b75b-7409558e1c02" providerId="AD" clId="Web-{13C7466A-72BB-41B0-BC53-58FC11C9B1AD}"/>
    <pc:docChg chg="delSld">
      <pc:chgData name="ichsan.dwinanda.handika" userId="S::ichsan.dwinanda.handika@365.ugm.ac.id::47e44151-06e2-493f-b75b-7409558e1c02" providerId="AD" clId="Web-{13C7466A-72BB-41B0-BC53-58FC11C9B1AD}" dt="2021-11-13T01:48:58.191" v="0"/>
      <pc:docMkLst>
        <pc:docMk/>
      </pc:docMkLst>
      <pc:sldChg chg="del">
        <pc:chgData name="ichsan.dwinanda.handika" userId="S::ichsan.dwinanda.handika@365.ugm.ac.id::47e44151-06e2-493f-b75b-7409558e1c02" providerId="AD" clId="Web-{13C7466A-72BB-41B0-BC53-58FC11C9B1AD}" dt="2021-11-13T01:48:58.191" v="0"/>
        <pc:sldMkLst>
          <pc:docMk/>
          <pc:sldMk cId="0" sldId="286"/>
        </pc:sldMkLst>
      </pc:sldChg>
    </pc:docChg>
  </pc:docChgLst>
  <pc:docChgLst>
    <pc:chgData name="antonius.daiva.prabawisesa" userId="S::antonius.daiva.prabawisesa@365.ugm.ac.id::eb262876-11f9-4ac8-bc4e-ca5bd9beec0a" providerId="AD" clId="Web-{DD275F64-7709-404C-AB97-2C5201EC12BE}"/>
    <pc:docChg chg="modSld">
      <pc:chgData name="antonius.daiva.prabawisesa" userId="S::antonius.daiva.prabawisesa@365.ugm.ac.id::eb262876-11f9-4ac8-bc4e-ca5bd9beec0a" providerId="AD" clId="Web-{DD275F64-7709-404C-AB97-2C5201EC12BE}" dt="2021-11-13T11:51:17.954" v="0" actId="1076"/>
      <pc:docMkLst>
        <pc:docMk/>
      </pc:docMkLst>
      <pc:sldChg chg="modSp">
        <pc:chgData name="antonius.daiva.prabawisesa" userId="S::antonius.daiva.prabawisesa@365.ugm.ac.id::eb262876-11f9-4ac8-bc4e-ca5bd9beec0a" providerId="AD" clId="Web-{DD275F64-7709-404C-AB97-2C5201EC12BE}" dt="2021-11-13T11:51:17.954" v="0" actId="1076"/>
        <pc:sldMkLst>
          <pc:docMk/>
          <pc:sldMk cId="0" sldId="288"/>
        </pc:sldMkLst>
        <pc:spChg chg="mod">
          <ac:chgData name="antonius.daiva.prabawisesa" userId="S::antonius.daiva.prabawisesa@365.ugm.ac.id::eb262876-11f9-4ac8-bc4e-ca5bd9beec0a" providerId="AD" clId="Web-{DD275F64-7709-404C-AB97-2C5201EC12BE}" dt="2021-11-13T11:51:17.954" v="0" actId="1076"/>
          <ac:spMkLst>
            <pc:docMk/>
            <pc:sldMk cId="0" sldId="288"/>
            <ac:spMk id="344" creationId="{00000000-0000-0000-0000-000000000000}"/>
          </ac:spMkLst>
        </pc:spChg>
      </pc:sldChg>
    </pc:docChg>
  </pc:docChgLst>
  <pc:docChgLst>
    <pc:chgData name="brahmantio.far2003" userId="S::brahmantio.far2003@365.ugm.ac.id::f280f011-a062-4906-b3e8-317d3d6deaee" providerId="AD" clId="Web-{6ED6D29D-F711-BDDC-E42C-2D239CC04705}"/>
    <pc:docChg chg="sldOrd">
      <pc:chgData name="brahmantio.far2003" userId="S::brahmantio.far2003@365.ugm.ac.id::f280f011-a062-4906-b3e8-317d3d6deaee" providerId="AD" clId="Web-{6ED6D29D-F711-BDDC-E42C-2D239CC04705}" dt="2021-11-26T17:20:30.759" v="3"/>
      <pc:docMkLst>
        <pc:docMk/>
      </pc:docMkLst>
      <pc:sldChg chg="ord">
        <pc:chgData name="brahmantio.far2003" userId="S::brahmantio.far2003@365.ugm.ac.id::f280f011-a062-4906-b3e8-317d3d6deaee" providerId="AD" clId="Web-{6ED6D29D-F711-BDDC-E42C-2D239CC04705}" dt="2021-11-26T17:20:27.868" v="1"/>
        <pc:sldMkLst>
          <pc:docMk/>
          <pc:sldMk cId="0" sldId="288"/>
        </pc:sldMkLst>
      </pc:sldChg>
      <pc:sldChg chg="ord">
        <pc:chgData name="brahmantio.far2003" userId="S::brahmantio.far2003@365.ugm.ac.id::f280f011-a062-4906-b3e8-317d3d6deaee" providerId="AD" clId="Web-{6ED6D29D-F711-BDDC-E42C-2D239CC04705}" dt="2021-11-26T17:20:30.759" v="3"/>
        <pc:sldMkLst>
          <pc:docMk/>
          <pc:sldMk cId="0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17866f60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17866f60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15e6f88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15e6f88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5e6f88e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15e6f88e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17866f60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17866f60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f86709c5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f86709c5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86709c5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f86709c5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86709c5a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86709c5a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f86709c5a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f86709c5a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f86709c5a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f86709c5a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17866f60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17866f60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86709c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86709c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f86709c5a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f86709c5a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f86709c5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f86709c5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f86709c5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f86709c5a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1824124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1824124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01ad2d4db78fc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901ad2d4db78fc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901ad2d4db78fc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901ad2d4db78fc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901ad2d4db78fc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901ad2d4db78fc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f701ba7398c530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f701ba7398c530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f701ba7398c530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f701ba7398c530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f701ba7398c530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f701ba7398c530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5e6f88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5e6f88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1824124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1824124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df37a178e3e5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df37a178e3e5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a7daf96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a7daf96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a7daf96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a7daf96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5e6f88e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15e6f88e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5e6f88e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5e6f88e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15e6f88e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15e6f88e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17866f6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17866f6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15e6f88e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15e6f88e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17866f6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17866f6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engumpulanTugasKV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KVJ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Pertemuan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595900" y="367425"/>
            <a:ext cx="332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Step 3 - Kalkulasi Integral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Cara 1 - Tipe I (</a:t>
            </a:r>
            <a:r>
              <a:rPr lang="en" i="1">
                <a:latin typeface="Open Sans"/>
                <a:ea typeface="Open Sans"/>
                <a:cs typeface="Open Sans"/>
                <a:sym typeface="Open Sans"/>
              </a:rPr>
              <a:t>slice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yz)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r="7450"/>
          <a:stretch/>
        </p:blipFill>
        <p:spPr>
          <a:xfrm>
            <a:off x="1748525" y="1620125"/>
            <a:ext cx="2044050" cy="4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900" y="1089788"/>
            <a:ext cx="1212423" cy="11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000" y="2372812"/>
            <a:ext cx="2501473" cy="2403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5144700" y="474200"/>
            <a:ext cx="332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Cara 2 - Tipe II (</a:t>
            </a:r>
            <a:r>
              <a:rPr lang="en" i="1">
                <a:latin typeface="Open Sans"/>
                <a:ea typeface="Open Sans"/>
                <a:cs typeface="Open Sans"/>
                <a:sym typeface="Open Sans"/>
              </a:rPr>
              <a:t>slice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xz)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2650" y="1198725"/>
            <a:ext cx="1212425" cy="1186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5075" y="1590400"/>
            <a:ext cx="2685814" cy="4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4301" y="2372800"/>
            <a:ext cx="2347508" cy="24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/>
              <a:t>Double Integral </a:t>
            </a:r>
            <a:r>
              <a:rPr lang="en" b="0"/>
              <a:t>dengan </a:t>
            </a:r>
            <a:r>
              <a:rPr lang="en"/>
              <a:t>Koordinat Polar </a:t>
            </a:r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perbedaannya?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38" y="1152425"/>
            <a:ext cx="1979200" cy="16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050" y="1047414"/>
            <a:ext cx="3270525" cy="159821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979125" y="2825825"/>
            <a:ext cx="24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Cartesian Coordinate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266075" y="2825825"/>
            <a:ext cx="24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Polar Coordinate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2950" y="3226050"/>
            <a:ext cx="1320274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9125" y="3323550"/>
            <a:ext cx="1371025" cy="8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2404425" y="2371650"/>
            <a:ext cx="3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6547675" y="2425625"/>
            <a:ext cx="3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4692250" y="883675"/>
            <a:ext cx="3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675050" y="1283875"/>
            <a:ext cx="3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4800" y="4356530"/>
            <a:ext cx="4131651" cy="62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900" y="4272769"/>
            <a:ext cx="1424083" cy="6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8">
            <a:alphaModFix/>
          </a:blip>
          <a:srcRect l="7284" r="30456"/>
          <a:stretch/>
        </p:blipFill>
        <p:spPr>
          <a:xfrm>
            <a:off x="1964025" y="4272775"/>
            <a:ext cx="886600" cy="6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6">
            <a:alphaModFix/>
          </a:blip>
          <a:srcRect l="45832" t="53011" r="10774" b="10201"/>
          <a:stretch/>
        </p:blipFill>
        <p:spPr>
          <a:xfrm>
            <a:off x="2850625" y="4479737"/>
            <a:ext cx="496550" cy="26151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4410775" y="4360550"/>
            <a:ext cx="4139700" cy="615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4314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Hitung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Dengan domain region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25" y="1266325"/>
            <a:ext cx="794925" cy="5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00" y="2226550"/>
            <a:ext cx="3111781" cy="4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0725" y="2902425"/>
            <a:ext cx="1978667" cy="21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402275" y="3002775"/>
            <a:ext cx="311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Solusi: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 1 : Gambar!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347625" y="536825"/>
            <a:ext cx="311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 2 : Kalkulasi Integral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1425" y="1152425"/>
            <a:ext cx="222953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Aplikasi </a:t>
            </a:r>
            <a:r>
              <a:rPr lang="en" i="1"/>
              <a:t>Double Integral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311700" y="40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and Average Value</a:t>
            </a: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Aplikasi double integral pada Mass and Average Value dapat kita pahami secara bertahap dengan kasus-kasus berikut.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R=Region that you are integrating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dA= tiny chunk of area (can be dydx or dxdy)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0" y="2088062"/>
            <a:ext cx="6441301" cy="16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Dengan konsep yang sama sekarang kita memberikan nilai/fungsi density pada tiap luasan integral.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" y="2005650"/>
            <a:ext cx="5477065" cy="2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Value</a:t>
            </a: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45" y="2023200"/>
            <a:ext cx="5665000" cy="17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311700" y="364325"/>
            <a:ext cx="8520600" cy="42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Contoh Kasus Penerapan Averague Value</a:t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50" y="1194675"/>
            <a:ext cx="6226975" cy="25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ContohSoal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 R be the quarter of the unit circle in the first quadrant with density δ(x, y) = y. (* Representasi parametrik lingkaran </a:t>
            </a:r>
            <a:r>
              <a:rPr lang="en" sz="1350" b="1">
                <a:solidFill>
                  <a:srgbClr val="5A5A5A"/>
                </a:solidFill>
                <a:highlight>
                  <a:srgbClr val="FAFAFA"/>
                </a:highlight>
              </a:rPr>
              <a:t>x = rcosθ  y = rsinθ </a:t>
            </a:r>
            <a:r>
              <a:rPr lang="en">
                <a:solidFill>
                  <a:srgbClr val="5A5A5A"/>
                </a:solidFill>
                <a:highlight>
                  <a:srgbClr val="FAFAFA"/>
                </a:highlight>
              </a:rPr>
              <a:t>)</a:t>
            </a:r>
            <a:r>
              <a:rPr lang="en" sz="1350" b="1">
                <a:solidFill>
                  <a:srgbClr val="5A5A5A"/>
                </a:solidFill>
                <a:highlight>
                  <a:srgbClr val="FAFAFA"/>
                </a:highlight>
              </a:rPr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b="1"/>
              <a:t>Analisis bidang xy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kita dapat menggunakan double integral pada koordinat polar. Sehingga batas batasnya menjadi  0 ≤ r ≤ 1 and 0 ≤ θ ≤ π/2. Menggunakan representasi parametrik nilai δ=rsin</a:t>
            </a:r>
            <a:r>
              <a:rPr lang="en">
                <a:solidFill>
                  <a:srgbClr val="5A5A5A"/>
                </a:solidFill>
                <a:highlight>
                  <a:srgbClr val="FAFAFA"/>
                </a:highlight>
              </a:rPr>
              <a:t>θ.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Kalkulasi Integral untuk mencari Mass</a:t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92" y="1947442"/>
            <a:ext cx="1838825" cy="13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425" y="3225850"/>
            <a:ext cx="31813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8646" y="1692325"/>
            <a:ext cx="2754917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906625" y="692925"/>
            <a:ext cx="7434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 b="0"/>
              <a:t>Pokok Pembahasan : </a:t>
            </a:r>
            <a:r>
              <a:rPr lang="en" sz="3640" i="1"/>
              <a:t>Double Integral</a:t>
            </a:r>
            <a:endParaRPr sz="3640" i="1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906625" y="1638150"/>
            <a:ext cx="6381000" cy="20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Definisi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Koordinat Polar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Aplikasi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Metode Substitusi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Lanjutan Contoh Soal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-Find the Center of Mass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13" y="1671043"/>
            <a:ext cx="3495550" cy="5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24" y="2234999"/>
            <a:ext cx="3113514" cy="13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775" y="3789825"/>
            <a:ext cx="2884025" cy="8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0796" y="2156800"/>
            <a:ext cx="3237850" cy="1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0800" y="3731800"/>
            <a:ext cx="3380200" cy="9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300050" y="364325"/>
            <a:ext cx="8532300" cy="42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50" y="364325"/>
            <a:ext cx="6579425" cy="43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-Analisis Bidang xy </a:t>
            </a:r>
            <a:endParaRPr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25" y="1266175"/>
            <a:ext cx="5476899" cy="4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Batas Batas Integral yang didapat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Kalkulasi Integral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 rotWithShape="1">
          <a:blip r:embed="rId4">
            <a:alphaModFix/>
          </a:blip>
          <a:srcRect t="4159"/>
          <a:stretch/>
        </p:blipFill>
        <p:spPr>
          <a:xfrm>
            <a:off x="528750" y="2309212"/>
            <a:ext cx="2119175" cy="17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150" y="2051575"/>
            <a:ext cx="2555850" cy="3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5155" y="2931588"/>
            <a:ext cx="2800482" cy="4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1175" y="3531738"/>
            <a:ext cx="22764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t="2818"/>
          <a:stretch/>
        </p:blipFill>
        <p:spPr>
          <a:xfrm>
            <a:off x="634625" y="1478750"/>
            <a:ext cx="6867525" cy="25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Subsitusi double integral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Subsitusi double integral</a:t>
            </a:r>
            <a:endParaRPr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13" y="3126481"/>
            <a:ext cx="68865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7"/>
          <p:cNvPicPr preferRelativeResize="0"/>
          <p:nvPr/>
        </p:nvPicPr>
        <p:blipFill rotWithShape="1">
          <a:blip r:embed="rId4">
            <a:alphaModFix/>
          </a:blip>
          <a:srcRect b="60735"/>
          <a:stretch/>
        </p:blipFill>
        <p:spPr>
          <a:xfrm>
            <a:off x="2786076" y="2324913"/>
            <a:ext cx="3571875" cy="4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8550" y="1746213"/>
            <a:ext cx="18669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 txBox="1"/>
          <p:nvPr/>
        </p:nvSpPr>
        <p:spPr>
          <a:xfrm>
            <a:off x="1558516" y="1174230"/>
            <a:ext cx="602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Jika region G pada bidang-uv ditransformasi ke region R pada bidang-xy yang memenuhi persamaan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</a:t>
            </a:r>
            <a:endParaRPr/>
          </a:p>
        </p:txBody>
      </p:sp>
      <p:sp>
        <p:nvSpPr>
          <p:cNvPr id="298" name="Google Shape;298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 rotWithShape="1">
          <a:blip r:embed="rId3">
            <a:alphaModFix/>
          </a:blip>
          <a:srcRect t="27719"/>
          <a:stretch/>
        </p:blipFill>
        <p:spPr>
          <a:xfrm>
            <a:off x="311700" y="1266321"/>
            <a:ext cx="8520600" cy="13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52400"/>
            <a:ext cx="329498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152400"/>
            <a:ext cx="40038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3">
            <a:alphaModFix/>
          </a:blip>
          <a:srcRect l="3765" r="3038" b="39305"/>
          <a:stretch/>
        </p:blipFill>
        <p:spPr>
          <a:xfrm>
            <a:off x="393975" y="1266337"/>
            <a:ext cx="8356051" cy="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244" y="152400"/>
            <a:ext cx="34575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667" y="152400"/>
            <a:ext cx="3190675" cy="42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Definisi </a:t>
            </a:r>
            <a:r>
              <a:rPr lang="en" b="0" i="1"/>
              <a:t>Double Integral</a:t>
            </a:r>
            <a:endParaRPr b="0"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Materi 1-2</a:t>
            </a:r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398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Tentukan luas bidang R yang memiliki titik-titik sudut A(0, 0), B(2, 5), C(6, 3), D(4, -5), dan E(0, -4)!</a:t>
            </a:r>
            <a:endParaRPr sz="1500"/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Hint: Gunakan konsep luas dari interpretasi determinan yang sudah pernah dipelajari di kelas, ya!</a:t>
            </a:r>
            <a:endParaRPr sz="1500"/>
          </a:p>
          <a:p>
            <a:pPr marL="457200" lvl="0" indent="-323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Tentukan persamaan bidang yang melewati titik A(2,0,2), B(0,4,4), dan C(1,1,0)!</a:t>
            </a:r>
            <a:endParaRPr sz="1500"/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Hint: Ada hubungannya dengan vektor normal! Gunakan cross product dan dot product.</a:t>
            </a:r>
            <a:endParaRPr sz="1500"/>
          </a:p>
        </p:txBody>
      </p:sp>
      <p:sp>
        <p:nvSpPr>
          <p:cNvPr id="325" name="Google Shape;325;p42"/>
          <p:cNvSpPr txBox="1"/>
          <p:nvPr/>
        </p:nvSpPr>
        <p:spPr>
          <a:xfrm>
            <a:off x="5726825" y="3994125"/>
            <a:ext cx="24246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Gambar untuk Nomor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6" name="Google Shape;3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126" y="892800"/>
            <a:ext cx="2988000" cy="30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materi 5-6</a:t>
            </a:r>
            <a:endParaRPr/>
          </a:p>
        </p:txBody>
      </p:sp>
      <p:sp>
        <p:nvSpPr>
          <p:cNvPr id="338" name="Google Shape;338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/>
              <a:t>Jika </a:t>
            </a:r>
            <a:r>
              <a:rPr lang="en" b="1"/>
              <a:t>Φ</a:t>
            </a:r>
            <a:r>
              <a:rPr lang="en"/>
              <a:t> = xy^2 + 6 z^3 x^2, </a:t>
            </a:r>
            <a:r>
              <a:rPr lang="en" err="1"/>
              <a:t>carilah</a:t>
            </a:r>
            <a:r>
              <a:rPr lang="en"/>
              <a:t> ∇</a:t>
            </a:r>
            <a:r>
              <a:rPr lang="en" b="1"/>
              <a:t>Φ</a:t>
            </a:r>
            <a:r>
              <a:rPr lang="en"/>
              <a:t> dan |∇</a:t>
            </a:r>
            <a:r>
              <a:rPr lang="en" b="1"/>
              <a:t>Φ</a:t>
            </a:r>
            <a:r>
              <a:rPr lang="en"/>
              <a:t>| pada </a:t>
            </a:r>
            <a:r>
              <a:rPr lang="en" err="1"/>
              <a:t>titik</a:t>
            </a:r>
            <a:r>
              <a:rPr lang="en"/>
              <a:t> (6,2,2)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Carilah </a:t>
            </a:r>
            <a:r>
              <a:rPr lang="en" err="1"/>
              <a:t>nilai</a:t>
            </a:r>
            <a:r>
              <a:rPr lang="en"/>
              <a:t> </a:t>
            </a:r>
            <a:r>
              <a:rPr lang="en" err="1"/>
              <a:t>maksimum</a:t>
            </a:r>
            <a:r>
              <a:rPr lang="en"/>
              <a:t> dan minimum </a:t>
            </a:r>
            <a:r>
              <a:rPr lang="en" err="1"/>
              <a:t>dari</a:t>
            </a:r>
            <a:r>
              <a:rPr lang="en"/>
              <a:t> f(</a:t>
            </a:r>
            <a:r>
              <a:rPr lang="en" err="1"/>
              <a:t>x,y</a:t>
            </a:r>
            <a:r>
              <a:rPr lang="en"/>
              <a:t>) : 6x+4y pada </a:t>
            </a:r>
            <a:r>
              <a:rPr lang="en" err="1"/>
              <a:t>lingkaran</a:t>
            </a:r>
            <a:r>
              <a:rPr lang="en"/>
              <a:t> x^2+y^2 =36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Materi 8</a:t>
            </a:r>
            <a:endParaRPr/>
          </a:p>
        </p:txBody>
      </p:sp>
      <p:sp>
        <p:nvSpPr>
          <p:cNvPr id="344" name="Google Shape;344;p45"/>
          <p:cNvSpPr txBox="1">
            <a:spLocks noGrp="1"/>
          </p:cNvSpPr>
          <p:nvPr>
            <p:ph type="body" idx="1"/>
          </p:nvPr>
        </p:nvSpPr>
        <p:spPr>
          <a:xfrm>
            <a:off x="266751" y="1285589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moment inertia of  the halfdisk with mass density </a:t>
            </a:r>
            <a:r>
              <a:rPr lang="en" sz="1400"/>
              <a:t>δ(x, y) =</a:t>
            </a:r>
            <a:r>
              <a:rPr lang="en"/>
              <a:t> 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About the x axis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About the origin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5" name="Google Shape;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875" y="1864063"/>
            <a:ext cx="1978667" cy="21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775" y="2473000"/>
            <a:ext cx="3111781" cy="4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688" y="1266313"/>
            <a:ext cx="9810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Pengerjaan Quiz</a:t>
            </a:r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Dikerjakan seperti latihan soal biasa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Dikumpulkan di form pengumpulan tugas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https://tinyurl.com/PengumpulanTugasKVJ</a:t>
            </a:r>
            <a:r>
              <a:rPr lang="en"/>
              <a:t> (diisi pertemuan 4)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Waktunya sampai jam 10.30 + toleransi pengumpulan 15 menit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nama file NIU_Nama_Quiz1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the pattern~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38" y="2006750"/>
            <a:ext cx="1498756" cy="15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913" y="2006750"/>
            <a:ext cx="1349450" cy="153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2011693" y="2908210"/>
            <a:ext cx="295800" cy="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l="2691" r="6058"/>
          <a:stretch/>
        </p:blipFill>
        <p:spPr>
          <a:xfrm>
            <a:off x="429175" y="3776800"/>
            <a:ext cx="3602725" cy="7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6">
            <a:alphaModFix/>
          </a:blip>
          <a:srcRect r="3993"/>
          <a:stretch/>
        </p:blipFill>
        <p:spPr>
          <a:xfrm>
            <a:off x="4377963" y="3827850"/>
            <a:ext cx="4147850" cy="7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0295" y="2087326"/>
            <a:ext cx="2354522" cy="16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8">
            <a:alphaModFix/>
          </a:blip>
          <a:srcRect l="13895" r="4751"/>
          <a:stretch/>
        </p:blipFill>
        <p:spPr>
          <a:xfrm>
            <a:off x="4326613" y="1992063"/>
            <a:ext cx="2138625" cy="171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>
            <a:off x="4189013" y="1409875"/>
            <a:ext cx="0" cy="335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6"/>
          <p:cNvCxnSpPr/>
          <p:nvPr/>
        </p:nvCxnSpPr>
        <p:spPr>
          <a:xfrm>
            <a:off x="6360293" y="2849623"/>
            <a:ext cx="295800" cy="0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6"/>
          <p:cNvCxnSpPr/>
          <p:nvPr/>
        </p:nvCxnSpPr>
        <p:spPr>
          <a:xfrm>
            <a:off x="4220863" y="1409875"/>
            <a:ext cx="0" cy="3355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1134925" y="1508213"/>
            <a:ext cx="2049300" cy="400200"/>
          </a:xfrm>
          <a:prstGeom prst="rect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Variabel Tunggal</a:t>
            </a:r>
            <a:endParaRPr b="1"/>
          </a:p>
        </p:txBody>
      </p:sp>
      <p:sp>
        <p:nvSpPr>
          <p:cNvPr id="95" name="Google Shape;95;p16"/>
          <p:cNvSpPr txBox="1"/>
          <p:nvPr/>
        </p:nvSpPr>
        <p:spPr>
          <a:xfrm>
            <a:off x="5483525" y="1500875"/>
            <a:ext cx="2049300" cy="40020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Variabel Jamak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6184575" y="445025"/>
            <a:ext cx="2342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Integral Ganda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525" y="2944818"/>
            <a:ext cx="4172975" cy="171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001" y="2944829"/>
            <a:ext cx="2462299" cy="17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50" y="531224"/>
            <a:ext cx="5702401" cy="218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: Gimana cara ngitung integralnya?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Summation of </a:t>
            </a:r>
            <a:r>
              <a:rPr lang="en" i="1"/>
              <a:t>slicing</a:t>
            </a:r>
            <a:r>
              <a:rPr lang="en"/>
              <a:t>! Misal kita </a:t>
            </a:r>
            <a:r>
              <a:rPr lang="en" i="1"/>
              <a:t>slice</a:t>
            </a:r>
            <a:r>
              <a:rPr lang="en"/>
              <a:t> pada sumbu yz: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825" y="2769545"/>
            <a:ext cx="2371550" cy="159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200" y="2769543"/>
            <a:ext cx="2371549" cy="1789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25" y="1803625"/>
            <a:ext cx="3670299" cy="3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7200" y="2247900"/>
            <a:ext cx="2371538" cy="5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021" y="3131925"/>
            <a:ext cx="2707834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025" y="3839325"/>
            <a:ext cx="3609495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852425" y="1929525"/>
            <a:ext cx="16731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Tampak Samping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854050" y="1929525"/>
            <a:ext cx="16731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Tampak Atas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speaking.. ada dua pendekatan penyelesaian: 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395813" y="1396575"/>
            <a:ext cx="16731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Tipe 1 : Slice yz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25" y="1899750"/>
            <a:ext cx="2413678" cy="16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622" y="3796000"/>
            <a:ext cx="3209500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5663013" y="1396575"/>
            <a:ext cx="1673100" cy="40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Tipe 2 : Slice xz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649" y="3876600"/>
            <a:ext cx="3013850" cy="5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1964" y="1949175"/>
            <a:ext cx="2955234" cy="16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Rectangular Region</a:t>
            </a:r>
            <a:endParaRPr b="1" i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Tentukan volume di bawah bidang z dengan: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Solusi : Misal kita pakai Tipe I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r="50386" b="46190"/>
          <a:stretch/>
        </p:blipFill>
        <p:spPr>
          <a:xfrm>
            <a:off x="433800" y="1996650"/>
            <a:ext cx="1315160" cy="3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53075"/>
          <a:stretch/>
        </p:blipFill>
        <p:spPr>
          <a:xfrm>
            <a:off x="433800" y="3195212"/>
            <a:ext cx="1981200" cy="11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t="55040"/>
          <a:stretch/>
        </p:blipFill>
        <p:spPr>
          <a:xfrm>
            <a:off x="1748960" y="2025785"/>
            <a:ext cx="2650890" cy="29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t="45154"/>
          <a:stretch/>
        </p:blipFill>
        <p:spPr>
          <a:xfrm>
            <a:off x="2738625" y="3005475"/>
            <a:ext cx="1981200" cy="131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4828625" y="970950"/>
            <a:ext cx="3718200" cy="3201600"/>
          </a:xfrm>
          <a:prstGeom prst="rect">
            <a:avLst/>
          </a:prstGeom>
          <a:noFill/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Trivia~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Untuk region berbentuk persegi panjang, urutan pengintegrasian bisa langsung dituker-tuker (kalo mau/butuh)!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Mengapa bisa demikian?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Cermati pendekatan penyelesaian Tipe I dan Tipe II untuk region persegi panjang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672" y="2108763"/>
            <a:ext cx="3503866" cy="11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Soal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96600" y="1152425"/>
            <a:ext cx="2502300" cy="3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Non-rectangular Region</a:t>
            </a:r>
            <a:endParaRPr b="1" i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Tentukan volume dari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tetrahedron berikut!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63" y="2760824"/>
            <a:ext cx="2125686" cy="14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5754775" y="535550"/>
            <a:ext cx="25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Step 2 - Analisis bidang xy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000" y="1044325"/>
            <a:ext cx="1492800" cy="127200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3012463" y="535550"/>
            <a:ext cx="252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Solusi: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Step 1 - Cari f(x,y)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4763" y="2571753"/>
            <a:ext cx="3199636" cy="220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5148" y="1247875"/>
            <a:ext cx="3052825" cy="23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4324A3A7D6B4093E1B529B22E97BB" ma:contentTypeVersion="7" ma:contentTypeDescription="Create a new document." ma:contentTypeScope="" ma:versionID="f0cebd76442de6769974e66432809b29">
  <xsd:schema xmlns:xsd="http://www.w3.org/2001/XMLSchema" xmlns:xs="http://www.w3.org/2001/XMLSchema" xmlns:p="http://schemas.microsoft.com/office/2006/metadata/properties" xmlns:ns2="e0a566fc-2122-4615-9ab5-280f40f48ee5" xmlns:ns3="eb91bdde-0062-4c06-866b-52c4632049a3" targetNamespace="http://schemas.microsoft.com/office/2006/metadata/properties" ma:root="true" ma:fieldsID="c682f3371c8d2c6d143707402a54893e" ns2:_="" ns3:_="">
    <xsd:import namespace="e0a566fc-2122-4615-9ab5-280f40f48ee5"/>
    <xsd:import namespace="eb91bdde-0062-4c06-866b-52c4632049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566fc-2122-4615-9ab5-280f40f48e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1bdde-0062-4c06-866b-52c4632049a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81C221-0F39-4898-A5C8-30EA32E858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DC5375-B888-4A84-9515-043EC1B99AD6}"/>
</file>

<file path=customXml/itemProps3.xml><?xml version="1.0" encoding="utf-8"?>
<ds:datastoreItem xmlns:ds="http://schemas.openxmlformats.org/officeDocument/2006/customXml" ds:itemID="{F6D162EB-46B7-4424-BBEF-DDE228E0DDA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33</Slides>
  <Notes>33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Tropic</vt:lpstr>
      <vt:lpstr>Tutorial KVJ</vt:lpstr>
      <vt:lpstr>Pokok Pembahasan : Double Integral</vt:lpstr>
      <vt:lpstr>Definisi Double Integral</vt:lpstr>
      <vt:lpstr>Let’s see the pattern~</vt:lpstr>
      <vt:lpstr>Integral Ganda</vt:lpstr>
      <vt:lpstr>Q : Gimana cara ngitung integralnya?</vt:lpstr>
      <vt:lpstr>Generally speaking.. ada dua pendekatan penyelesaian: </vt:lpstr>
      <vt:lpstr>Contoh Soal</vt:lpstr>
      <vt:lpstr>Contoh Soal</vt:lpstr>
      <vt:lpstr>PowerPoint Presentation</vt:lpstr>
      <vt:lpstr>Double Integral dengan Koordinat Polar </vt:lpstr>
      <vt:lpstr>Apa perbedaannya?</vt:lpstr>
      <vt:lpstr>Contoh Soal</vt:lpstr>
      <vt:lpstr>Aplikasi Double Integral</vt:lpstr>
      <vt:lpstr>Mass and Average Value</vt:lpstr>
      <vt:lpstr>Mass</vt:lpstr>
      <vt:lpstr>Average Value</vt:lpstr>
      <vt:lpstr>PowerPoint Presentation</vt:lpstr>
      <vt:lpstr>ContohSoal</vt:lpstr>
      <vt:lpstr>Lanjutan Contoh Soal</vt:lpstr>
      <vt:lpstr>PowerPoint Presentation</vt:lpstr>
      <vt:lpstr>Contoh Soal</vt:lpstr>
      <vt:lpstr>PowerPoint Presentation</vt:lpstr>
      <vt:lpstr>Subsitusi double integral</vt:lpstr>
      <vt:lpstr>Subsitusi double integral</vt:lpstr>
      <vt:lpstr>Contoh soal</vt:lpstr>
      <vt:lpstr>PowerPoint Presentation</vt:lpstr>
      <vt:lpstr>Contoh soal</vt:lpstr>
      <vt:lpstr>PowerPoint Presentation</vt:lpstr>
      <vt:lpstr>Quiz Materi 1-2</vt:lpstr>
      <vt:lpstr>Quiz materi 5-6</vt:lpstr>
      <vt:lpstr>Quiz Materi 8</vt:lpstr>
      <vt:lpstr>Pengerjaan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KVJ</dc:title>
  <cp:revision>4</cp:revision>
  <dcterms:modified xsi:type="dcterms:W3CDTF">2021-11-26T17:20:36Z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0x0101007334324A3A7D6B4093E1B529B22E97BB</vt:lpwstr>
  </property>
</Properties>
</file>