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5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8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7.xml" ContentType="application/vnd.openxmlformats-officedocument.presentationml.slide+xml"/>
  <Override PartName="/ppt/slides/slide45.xml" ContentType="application/vnd.openxmlformats-officedocument.presentationml.slide+xml"/>
  <Override PartName="/ppt/slides/slide43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4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7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Slides/notesSlide30.xml" ContentType="application/vnd.openxmlformats-officedocument.presentationml.notesSlide+xml"/>
  <Override PartName="/ppt/notesSlides/notesSlide3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47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8" r:id="rId22"/>
    <p:sldId id="321" r:id="rId23"/>
    <p:sldId id="257" r:id="rId24"/>
    <p:sldId id="308" r:id="rId25"/>
    <p:sldId id="309" r:id="rId26"/>
    <p:sldId id="322" r:id="rId27"/>
    <p:sldId id="310" r:id="rId28"/>
    <p:sldId id="311" r:id="rId29"/>
    <p:sldId id="324" r:id="rId30"/>
    <p:sldId id="325" r:id="rId31"/>
    <p:sldId id="323" r:id="rId32"/>
    <p:sldId id="312" r:id="rId33"/>
    <p:sldId id="313" r:id="rId34"/>
    <p:sldId id="354" r:id="rId35"/>
    <p:sldId id="314" r:id="rId36"/>
    <p:sldId id="355" r:id="rId37"/>
    <p:sldId id="315" r:id="rId38"/>
    <p:sldId id="316" r:id="rId39"/>
    <p:sldId id="317" r:id="rId40"/>
    <p:sldId id="318" r:id="rId41"/>
    <p:sldId id="319" r:id="rId42"/>
    <p:sldId id="320" r:id="rId43"/>
    <p:sldId id="305" r:id="rId44"/>
    <p:sldId id="306" r:id="rId45"/>
    <p:sldId id="307" r:id="rId46"/>
    <p:sldId id="296" r:id="rId47"/>
    <p:sldId id="297" r:id="rId48"/>
    <p:sldId id="291" r:id="rId49"/>
    <p:sldId id="298" r:id="rId50"/>
    <p:sldId id="300" r:id="rId51"/>
    <p:sldId id="299" r:id="rId52"/>
    <p:sldId id="301" r:id="rId53"/>
    <p:sldId id="349" r:id="rId54"/>
    <p:sldId id="350" r:id="rId55"/>
    <p:sldId id="351" r:id="rId56"/>
    <p:sldId id="352" r:id="rId57"/>
    <p:sldId id="353" r:id="rId58"/>
    <p:sldId id="290" r:id="rId5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1" autoAdjust="0"/>
    <p:restoredTop sz="96820" autoAdjust="0"/>
  </p:normalViewPr>
  <p:slideViewPr>
    <p:cSldViewPr>
      <p:cViewPr varScale="1">
        <p:scale>
          <a:sx n="71" d="100"/>
          <a:sy n="71" d="100"/>
        </p:scale>
        <p:origin x="12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Matek\Fungs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222222222222396E-2"/>
          <c:y val="5.1400554097404488E-2"/>
          <c:w val="0.9064792213473315"/>
          <c:h val="0.89719889180519308"/>
        </c:manualLayout>
      </c:layout>
      <c:scatterChart>
        <c:scatterStyle val="smoothMarker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'x-1'!$B$3:$B$39</c:f>
              <c:numCache>
                <c:formatCode>General</c:formatCode>
                <c:ptCount val="37"/>
                <c:pt idx="0">
                  <c:v>-36</c:v>
                </c:pt>
                <c:pt idx="1">
                  <c:v>-34</c:v>
                </c:pt>
                <c:pt idx="2">
                  <c:v>-32</c:v>
                </c:pt>
                <c:pt idx="3">
                  <c:v>-30</c:v>
                </c:pt>
                <c:pt idx="4">
                  <c:v>-28</c:v>
                </c:pt>
                <c:pt idx="5">
                  <c:v>-26</c:v>
                </c:pt>
                <c:pt idx="6">
                  <c:v>-24</c:v>
                </c:pt>
                <c:pt idx="7">
                  <c:v>-22</c:v>
                </c:pt>
                <c:pt idx="8">
                  <c:v>-20</c:v>
                </c:pt>
                <c:pt idx="9">
                  <c:v>-18</c:v>
                </c:pt>
                <c:pt idx="10">
                  <c:v>-16</c:v>
                </c:pt>
                <c:pt idx="11">
                  <c:v>-14</c:v>
                </c:pt>
                <c:pt idx="12">
                  <c:v>-12</c:v>
                </c:pt>
                <c:pt idx="13">
                  <c:v>-10</c:v>
                </c:pt>
                <c:pt idx="14">
                  <c:v>-8</c:v>
                </c:pt>
                <c:pt idx="15">
                  <c:v>-6</c:v>
                </c:pt>
                <c:pt idx="16">
                  <c:v>-4</c:v>
                </c:pt>
                <c:pt idx="17">
                  <c:v>-2</c:v>
                </c:pt>
                <c:pt idx="18">
                  <c:v>0</c:v>
                </c:pt>
                <c:pt idx="19">
                  <c:v>2</c:v>
                </c:pt>
                <c:pt idx="20">
                  <c:v>4</c:v>
                </c:pt>
                <c:pt idx="21">
                  <c:v>6</c:v>
                </c:pt>
                <c:pt idx="22">
                  <c:v>8</c:v>
                </c:pt>
                <c:pt idx="23">
                  <c:v>10</c:v>
                </c:pt>
                <c:pt idx="24">
                  <c:v>12</c:v>
                </c:pt>
                <c:pt idx="25">
                  <c:v>14</c:v>
                </c:pt>
                <c:pt idx="26">
                  <c:v>16</c:v>
                </c:pt>
                <c:pt idx="27">
                  <c:v>18</c:v>
                </c:pt>
                <c:pt idx="28">
                  <c:v>20</c:v>
                </c:pt>
                <c:pt idx="29">
                  <c:v>22</c:v>
                </c:pt>
                <c:pt idx="30">
                  <c:v>24</c:v>
                </c:pt>
                <c:pt idx="31">
                  <c:v>26</c:v>
                </c:pt>
                <c:pt idx="32">
                  <c:v>28</c:v>
                </c:pt>
                <c:pt idx="33">
                  <c:v>30</c:v>
                </c:pt>
                <c:pt idx="34">
                  <c:v>32</c:v>
                </c:pt>
                <c:pt idx="35">
                  <c:v>34</c:v>
                </c:pt>
                <c:pt idx="36">
                  <c:v>36</c:v>
                </c:pt>
              </c:numCache>
            </c:numRef>
          </c:xVal>
          <c:yVal>
            <c:numRef>
              <c:f>'x-1'!$C$3:$C$39</c:f>
              <c:numCache>
                <c:formatCode>General</c:formatCode>
                <c:ptCount val="37"/>
                <c:pt idx="0">
                  <c:v>-2.7777777777777894E-2</c:v>
                </c:pt>
                <c:pt idx="1">
                  <c:v>-2.9411764705882356E-2</c:v>
                </c:pt>
                <c:pt idx="2">
                  <c:v>-3.1250000000000062E-2</c:v>
                </c:pt>
                <c:pt idx="3">
                  <c:v>-3.3333333333333395E-2</c:v>
                </c:pt>
                <c:pt idx="4">
                  <c:v>-3.5714285714285712E-2</c:v>
                </c:pt>
                <c:pt idx="5">
                  <c:v>-3.8461538461538484E-2</c:v>
                </c:pt>
                <c:pt idx="6">
                  <c:v>-4.1666666666666692E-2</c:v>
                </c:pt>
                <c:pt idx="7">
                  <c:v>-4.5454545454545484E-2</c:v>
                </c:pt>
                <c:pt idx="8">
                  <c:v>-5.0000000000000093E-2</c:v>
                </c:pt>
                <c:pt idx="9">
                  <c:v>-5.5555555555555546E-2</c:v>
                </c:pt>
                <c:pt idx="10">
                  <c:v>-6.2500000000000125E-2</c:v>
                </c:pt>
                <c:pt idx="11">
                  <c:v>-7.1428571428571494E-2</c:v>
                </c:pt>
                <c:pt idx="12">
                  <c:v>-8.3333333333333537E-2</c:v>
                </c:pt>
                <c:pt idx="13">
                  <c:v>-0.1</c:v>
                </c:pt>
                <c:pt idx="14">
                  <c:v>-0.125</c:v>
                </c:pt>
                <c:pt idx="15">
                  <c:v>-0.16666666666666671</c:v>
                </c:pt>
                <c:pt idx="16">
                  <c:v>-0.25</c:v>
                </c:pt>
                <c:pt idx="17">
                  <c:v>-0.5</c:v>
                </c:pt>
                <c:pt idx="19">
                  <c:v>0.5</c:v>
                </c:pt>
                <c:pt idx="20">
                  <c:v>0.25</c:v>
                </c:pt>
                <c:pt idx="21">
                  <c:v>0.16666666666666671</c:v>
                </c:pt>
                <c:pt idx="22">
                  <c:v>0.125</c:v>
                </c:pt>
                <c:pt idx="23">
                  <c:v>0.1</c:v>
                </c:pt>
                <c:pt idx="24">
                  <c:v>8.3333333333333537E-2</c:v>
                </c:pt>
                <c:pt idx="25">
                  <c:v>7.1428571428571494E-2</c:v>
                </c:pt>
                <c:pt idx="26">
                  <c:v>6.2500000000000125E-2</c:v>
                </c:pt>
                <c:pt idx="27">
                  <c:v>5.5555555555555546E-2</c:v>
                </c:pt>
                <c:pt idx="28">
                  <c:v>5.0000000000000093E-2</c:v>
                </c:pt>
                <c:pt idx="29">
                  <c:v>4.5454545454545484E-2</c:v>
                </c:pt>
                <c:pt idx="30">
                  <c:v>4.1666666666666692E-2</c:v>
                </c:pt>
                <c:pt idx="31">
                  <c:v>3.8461538461538484E-2</c:v>
                </c:pt>
                <c:pt idx="32">
                  <c:v>3.5714285714285712E-2</c:v>
                </c:pt>
                <c:pt idx="33">
                  <c:v>3.3333333333333395E-2</c:v>
                </c:pt>
                <c:pt idx="34">
                  <c:v>3.1250000000000062E-2</c:v>
                </c:pt>
                <c:pt idx="35">
                  <c:v>2.9411764705882356E-2</c:v>
                </c:pt>
                <c:pt idx="36">
                  <c:v>2.7777777777777894E-2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10753328"/>
        <c:axId val="-1410757136"/>
      </c:scatterChart>
      <c:valAx>
        <c:axId val="-1410753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id-ID"/>
            </a:pPr>
            <a:endParaRPr lang="id-ID"/>
          </a:p>
        </c:txPr>
        <c:crossAx val="-1410757136"/>
        <c:crosses val="autoZero"/>
        <c:crossBetween val="midCat"/>
      </c:valAx>
      <c:valAx>
        <c:axId val="-1410757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id-ID"/>
            </a:pPr>
            <a:endParaRPr lang="id-ID"/>
          </a:p>
        </c:txPr>
        <c:crossAx val="-14107533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00000000000001E-2"/>
          <c:y val="5.3944789564620947E-2"/>
          <c:w val="0.9064792213473315"/>
          <c:h val="0.92561125839169711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trendline>
            <c:trendlineType val="poly"/>
            <c:order val="2"/>
            <c:dispRSqr val="0"/>
            <c:dispEq val="1"/>
            <c:trendlineLbl>
              <c:layout/>
              <c:tx>
                <c:rich>
                  <a:bodyPr/>
                  <a:lstStyle/>
                  <a:p>
                    <a:pPr>
                      <a:defRPr lang="id-ID"/>
                    </a:pPr>
                    <a:r>
                      <a:rPr lang="en-US" baseline="0"/>
                      <a:t>y = x</a:t>
                    </a:r>
                    <a:r>
                      <a:rPr lang="en-US" baseline="30000"/>
                      <a:t>2</a:t>
                    </a:r>
                    <a:r>
                      <a:rPr lang="en-US" baseline="0"/>
                      <a:t> </a:t>
                    </a:r>
                    <a:endParaRPr lang="en-US"/>
                  </a:p>
                </c:rich>
              </c:tx>
              <c:numFmt formatCode="General" sourceLinked="0"/>
            </c:trendlineLbl>
          </c:trendline>
          <c:xVal>
            <c:numRef>
              <c:f>'x2'!$B$3:$B$39</c:f>
              <c:numCache>
                <c:formatCode>General</c:formatCode>
                <c:ptCount val="37"/>
                <c:pt idx="0">
                  <c:v>-36</c:v>
                </c:pt>
                <c:pt idx="1">
                  <c:v>-34</c:v>
                </c:pt>
                <c:pt idx="2">
                  <c:v>-32</c:v>
                </c:pt>
                <c:pt idx="3">
                  <c:v>-30</c:v>
                </c:pt>
                <c:pt idx="4">
                  <c:v>-28</c:v>
                </c:pt>
                <c:pt idx="5">
                  <c:v>-26</c:v>
                </c:pt>
                <c:pt idx="6">
                  <c:v>-24</c:v>
                </c:pt>
                <c:pt idx="7">
                  <c:v>-22</c:v>
                </c:pt>
                <c:pt idx="8">
                  <c:v>-20</c:v>
                </c:pt>
                <c:pt idx="9">
                  <c:v>-18</c:v>
                </c:pt>
                <c:pt idx="10">
                  <c:v>-16</c:v>
                </c:pt>
                <c:pt idx="11">
                  <c:v>-14</c:v>
                </c:pt>
                <c:pt idx="12">
                  <c:v>-12</c:v>
                </c:pt>
                <c:pt idx="13">
                  <c:v>-10</c:v>
                </c:pt>
                <c:pt idx="14">
                  <c:v>-8</c:v>
                </c:pt>
                <c:pt idx="15">
                  <c:v>-6</c:v>
                </c:pt>
                <c:pt idx="16">
                  <c:v>-4</c:v>
                </c:pt>
                <c:pt idx="17">
                  <c:v>-2</c:v>
                </c:pt>
                <c:pt idx="18">
                  <c:v>0</c:v>
                </c:pt>
                <c:pt idx="19">
                  <c:v>2</c:v>
                </c:pt>
                <c:pt idx="20">
                  <c:v>4</c:v>
                </c:pt>
                <c:pt idx="21">
                  <c:v>6</c:v>
                </c:pt>
                <c:pt idx="22">
                  <c:v>8</c:v>
                </c:pt>
                <c:pt idx="23">
                  <c:v>10</c:v>
                </c:pt>
                <c:pt idx="24">
                  <c:v>12</c:v>
                </c:pt>
                <c:pt idx="25">
                  <c:v>14</c:v>
                </c:pt>
                <c:pt idx="26">
                  <c:v>16</c:v>
                </c:pt>
                <c:pt idx="27">
                  <c:v>18</c:v>
                </c:pt>
                <c:pt idx="28">
                  <c:v>20</c:v>
                </c:pt>
                <c:pt idx="29">
                  <c:v>22</c:v>
                </c:pt>
                <c:pt idx="30">
                  <c:v>24</c:v>
                </c:pt>
                <c:pt idx="31">
                  <c:v>26</c:v>
                </c:pt>
                <c:pt idx="32">
                  <c:v>28</c:v>
                </c:pt>
                <c:pt idx="33">
                  <c:v>30</c:v>
                </c:pt>
                <c:pt idx="34">
                  <c:v>32</c:v>
                </c:pt>
                <c:pt idx="35">
                  <c:v>34</c:v>
                </c:pt>
                <c:pt idx="36">
                  <c:v>36</c:v>
                </c:pt>
              </c:numCache>
            </c:numRef>
          </c:xVal>
          <c:yVal>
            <c:numRef>
              <c:f>'x2'!$C$3:$C$39</c:f>
              <c:numCache>
                <c:formatCode>General</c:formatCode>
                <c:ptCount val="37"/>
                <c:pt idx="0">
                  <c:v>1296</c:v>
                </c:pt>
                <c:pt idx="1">
                  <c:v>1156</c:v>
                </c:pt>
                <c:pt idx="2">
                  <c:v>1024</c:v>
                </c:pt>
                <c:pt idx="3">
                  <c:v>900</c:v>
                </c:pt>
                <c:pt idx="4">
                  <c:v>784</c:v>
                </c:pt>
                <c:pt idx="5">
                  <c:v>676</c:v>
                </c:pt>
                <c:pt idx="6">
                  <c:v>576</c:v>
                </c:pt>
                <c:pt idx="7">
                  <c:v>484</c:v>
                </c:pt>
                <c:pt idx="8">
                  <c:v>400</c:v>
                </c:pt>
                <c:pt idx="9">
                  <c:v>324</c:v>
                </c:pt>
                <c:pt idx="10">
                  <c:v>256</c:v>
                </c:pt>
                <c:pt idx="11">
                  <c:v>196</c:v>
                </c:pt>
                <c:pt idx="12">
                  <c:v>144</c:v>
                </c:pt>
                <c:pt idx="13">
                  <c:v>100</c:v>
                </c:pt>
                <c:pt idx="14">
                  <c:v>64</c:v>
                </c:pt>
                <c:pt idx="15">
                  <c:v>36</c:v>
                </c:pt>
                <c:pt idx="16">
                  <c:v>16</c:v>
                </c:pt>
                <c:pt idx="17">
                  <c:v>4</c:v>
                </c:pt>
                <c:pt idx="18">
                  <c:v>0</c:v>
                </c:pt>
                <c:pt idx="19">
                  <c:v>4</c:v>
                </c:pt>
                <c:pt idx="20">
                  <c:v>16</c:v>
                </c:pt>
                <c:pt idx="21">
                  <c:v>36</c:v>
                </c:pt>
                <c:pt idx="22">
                  <c:v>64</c:v>
                </c:pt>
                <c:pt idx="23">
                  <c:v>100</c:v>
                </c:pt>
                <c:pt idx="24">
                  <c:v>144</c:v>
                </c:pt>
                <c:pt idx="25">
                  <c:v>196</c:v>
                </c:pt>
                <c:pt idx="26">
                  <c:v>256</c:v>
                </c:pt>
                <c:pt idx="27">
                  <c:v>324</c:v>
                </c:pt>
                <c:pt idx="28">
                  <c:v>400</c:v>
                </c:pt>
                <c:pt idx="29">
                  <c:v>484</c:v>
                </c:pt>
                <c:pt idx="30">
                  <c:v>576</c:v>
                </c:pt>
                <c:pt idx="31">
                  <c:v>676</c:v>
                </c:pt>
                <c:pt idx="32">
                  <c:v>784</c:v>
                </c:pt>
                <c:pt idx="33">
                  <c:v>900</c:v>
                </c:pt>
                <c:pt idx="34">
                  <c:v>1024</c:v>
                </c:pt>
                <c:pt idx="35">
                  <c:v>1156</c:v>
                </c:pt>
                <c:pt idx="36">
                  <c:v>1296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10752240"/>
        <c:axId val="-1410752784"/>
      </c:scatterChart>
      <c:valAx>
        <c:axId val="-141075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id-ID"/>
            </a:pPr>
            <a:endParaRPr lang="id-ID"/>
          </a:p>
        </c:txPr>
        <c:crossAx val="-1410752784"/>
        <c:crosses val="autoZero"/>
        <c:crossBetween val="midCat"/>
      </c:valAx>
      <c:valAx>
        <c:axId val="-1410752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id-ID"/>
            </a:pPr>
            <a:endParaRPr lang="id-ID"/>
          </a:p>
        </c:txPr>
        <c:crossAx val="-14107522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C33A6-2E55-4FB1-B357-C7E791E33601}" type="datetimeFigureOut">
              <a:rPr lang="id-ID" smtClean="0"/>
              <a:pPr/>
              <a:t>18/08/2021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E22C1-D5FD-44D6-96E0-28F471E5716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663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8025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88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1519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1389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1355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4425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7046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0487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145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8065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925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9329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7028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075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820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7251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0179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2856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6260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4467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9152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361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8329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8322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304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>
                <a:solidFill>
                  <a:prstClr val="black"/>
                </a:solidFill>
              </a:rPr>
              <a:pPr/>
              <a:t>40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694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>
                <a:solidFill>
                  <a:prstClr val="black"/>
                </a:solidFill>
              </a:rPr>
              <a:pPr/>
              <a:t>41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875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>
                <a:solidFill>
                  <a:prstClr val="black"/>
                </a:solidFill>
              </a:rPr>
              <a:pPr/>
              <a:t>42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173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>
                <a:solidFill>
                  <a:prstClr val="black"/>
                </a:solidFill>
              </a:rPr>
              <a:pPr/>
              <a:t>43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66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>
                <a:solidFill>
                  <a:prstClr val="black"/>
                </a:solidFill>
              </a:rPr>
              <a:pPr/>
              <a:t>44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243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>
                <a:solidFill>
                  <a:prstClr val="black"/>
                </a:solidFill>
              </a:rPr>
              <a:pPr/>
              <a:t>45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1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6802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413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925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8352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3530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22C1-D5FD-44D6-96E0-28F471E57168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036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503F-1898-417F-9255-D38CE1A8602B}" type="datetime1">
              <a:rPr lang="id-ID" smtClean="0"/>
              <a:pPr/>
              <a:t>18/08/2021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F569-3385-46D5-9630-38E04D94AFDD}" type="datetime1">
              <a:rPr lang="id-ID" smtClean="0"/>
              <a:pPr/>
              <a:t>18/08/2021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EE2-CDDC-4B8C-BC3E-8EF94E843A1C}" type="datetime1">
              <a:rPr lang="id-ID" smtClean="0"/>
              <a:pPr/>
              <a:t>18/08/2021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F4E4-9CC4-40FB-8107-EBCFA8FB6374}" type="datetime1">
              <a:rPr lang="id-ID" smtClean="0"/>
              <a:pPr/>
              <a:t>18/08/2021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7F6-2BF2-454E-93A5-DFD8C6679946}" type="datetime1">
              <a:rPr lang="id-ID" smtClean="0"/>
              <a:pPr/>
              <a:t>18/08/2021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71C-3684-409D-B394-81C65E0E17B0}" type="datetime1">
              <a:rPr lang="id-ID" smtClean="0"/>
              <a:pPr/>
              <a:t>18/08/2021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FFB-EFD9-4F46-9726-33D093179CBE}" type="datetime1">
              <a:rPr lang="id-ID" smtClean="0"/>
              <a:pPr/>
              <a:t>18/08/2021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3E25-72E0-469E-B7C7-99C8DDC52ABE}" type="datetime1">
              <a:rPr lang="id-ID" smtClean="0"/>
              <a:pPr/>
              <a:t>18/08/2021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8824-A7B8-4AA2-94F1-775DCBE0F29E}" type="datetime1">
              <a:rPr lang="id-ID" smtClean="0"/>
              <a:pPr/>
              <a:t>18/08/2021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0AC6-6F6E-4A02-8939-9200D432008B}" type="datetime1">
              <a:rPr lang="id-ID" smtClean="0"/>
              <a:pPr/>
              <a:t>18/08/2021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9B04-9035-4086-9281-488C9D128055}" type="datetime1">
              <a:rPr lang="id-ID" smtClean="0"/>
              <a:pPr/>
              <a:t>18/08/2021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B1BFE-F65B-4EF6-AAB5-484FB5102A4E}" type="datetime1">
              <a:rPr lang="id-ID" smtClean="0"/>
              <a:pPr/>
              <a:t>18/08/2021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C5B18-8807-4EBA-8C1A-2A1C6B98B612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Bilangan dan Fungsi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Pertemuan 1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18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Garis, Lingkaran dan Parabola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18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pPr algn="l"/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Kartesius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4186238" cy="49831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11</a:t>
            </a:fld>
            <a:endParaRPr lang="id-ID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9672" y="1485613"/>
            <a:ext cx="4138608" cy="487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1643050"/>
            <a:ext cx="4010499" cy="4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357158" y="1000108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id-ID" dirty="0" smtClean="0"/>
              <a:t> (</a:t>
            </a:r>
            <a:r>
              <a:rPr lang="id-ID" i="1" dirty="0" smtClean="0"/>
              <a:t>increment</a:t>
            </a:r>
            <a:r>
              <a:rPr lang="id-ID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12</a:t>
            </a:fld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1285860"/>
            <a:ext cx="3500462" cy="4957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47265" y="2108666"/>
            <a:ext cx="41104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benda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bergerak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titik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A (4,-3)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titik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B (2, 5).</a:t>
            </a:r>
          </a:p>
          <a:p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Sehingga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terjadi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>
              <a:buFontTx/>
              <a:buChar char="-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sumbu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x : ∆x = -2</a:t>
            </a:r>
          </a:p>
          <a:p>
            <a:pPr>
              <a:buFontTx/>
              <a:buChar char="-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Terhadap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sumbu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y : ∆y = 8</a:t>
            </a:r>
          </a:p>
          <a:p>
            <a:pPr>
              <a:buFontTx/>
              <a:buChar char="-"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positif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atau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Negatif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57158" y="1142984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Slope – </a:t>
            </a:r>
            <a:r>
              <a:rPr lang="en-US" dirty="0" err="1" smtClean="0"/>
              <a:t>Kemiringan</a:t>
            </a:r>
            <a:r>
              <a:rPr lang="en-US" dirty="0" smtClean="0"/>
              <a:t> - </a:t>
            </a:r>
            <a:r>
              <a:rPr lang="en-US" dirty="0" err="1" smtClean="0"/>
              <a:t>Gradien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166" y="1600200"/>
            <a:ext cx="4400552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Slope (</a:t>
            </a:r>
            <a:r>
              <a:rPr lang="en-US" dirty="0" err="1" smtClean="0"/>
              <a:t>Gradien</a:t>
            </a:r>
            <a:r>
              <a:rPr lang="en-US" dirty="0" smtClean="0"/>
              <a:t>) 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m =              =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800" dirty="0" err="1" smtClean="0"/>
              <a:t>merepresentasikan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Arah</a:t>
            </a:r>
            <a:r>
              <a:rPr lang="en-US" sz="2400" dirty="0" smtClean="0"/>
              <a:t> (</a:t>
            </a:r>
            <a:r>
              <a:rPr lang="en-US" sz="2400" dirty="0" err="1" smtClean="0"/>
              <a:t>naik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turun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Kecuramanan</a:t>
            </a:r>
            <a:endParaRPr lang="en-US" sz="2400" dirty="0" smtClean="0"/>
          </a:p>
          <a:p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sudut</a:t>
            </a:r>
            <a:r>
              <a:rPr lang="en-US" sz="2800" dirty="0" smtClean="0"/>
              <a:t> </a:t>
            </a:r>
            <a:r>
              <a:rPr lang="az-Cyrl-AZ" sz="2800" i="1" dirty="0" smtClean="0">
                <a:latin typeface="Arial"/>
                <a:cs typeface="Arial"/>
              </a:rPr>
              <a:t>Ф</a:t>
            </a:r>
            <a:r>
              <a:rPr lang="en-US" sz="2800" dirty="0" smtClean="0"/>
              <a:t>. (0</a:t>
            </a:r>
            <a:r>
              <a:rPr lang="en-US" sz="2800" baseline="30000" dirty="0" smtClean="0"/>
              <a:t>o</a:t>
            </a:r>
            <a:r>
              <a:rPr lang="en-US" sz="2800" dirty="0" smtClean="0"/>
              <a:t> ≤ </a:t>
            </a:r>
            <a:r>
              <a:rPr lang="az-Cyrl-AZ" sz="2800" i="1" dirty="0" smtClean="0">
                <a:latin typeface="Arial"/>
                <a:cs typeface="Arial"/>
              </a:rPr>
              <a:t>Ф</a:t>
            </a:r>
            <a:r>
              <a:rPr lang="en-US" sz="2800" dirty="0" smtClean="0">
                <a:latin typeface="Arial"/>
                <a:cs typeface="Arial"/>
              </a:rPr>
              <a:t> &lt;180</a:t>
            </a:r>
            <a:r>
              <a:rPr lang="en-US" sz="2800" baseline="30000" dirty="0" smtClean="0">
                <a:latin typeface="Arial"/>
                <a:cs typeface="Arial"/>
              </a:rPr>
              <a:t>o</a:t>
            </a:r>
            <a:r>
              <a:rPr lang="en-US" sz="2800" dirty="0" smtClean="0">
                <a:latin typeface="Arial"/>
                <a:cs typeface="Arial"/>
              </a:rPr>
              <a:t>)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13</a:t>
            </a:fld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" y="1514497"/>
            <a:ext cx="44291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786446" y="2428868"/>
            <a:ext cx="78581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Arial"/>
                <a:cs typeface="Arial"/>
              </a:rPr>
              <a:t>∆</a:t>
            </a:r>
            <a:r>
              <a:rPr lang="en-US" sz="2400" dirty="0" smtClean="0">
                <a:solidFill>
                  <a:srgbClr val="002060"/>
                </a:solidFill>
              </a:rPr>
              <a:t>y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6446" y="3143248"/>
            <a:ext cx="78581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Arial"/>
                <a:cs typeface="Arial"/>
              </a:rPr>
              <a:t>∆</a:t>
            </a:r>
            <a:r>
              <a:rPr lang="en-US" sz="2400" dirty="0" smtClean="0">
                <a:solidFill>
                  <a:srgbClr val="002060"/>
                </a:solidFill>
              </a:rPr>
              <a:t>x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715008" y="3071810"/>
            <a:ext cx="107157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86644" y="2428868"/>
            <a:ext cx="135732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lang="en-US" sz="2400" baseline="-25000" dirty="0" smtClean="0">
                <a:solidFill>
                  <a:srgbClr val="002060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rgbClr val="002060"/>
                </a:solidFill>
                <a:latin typeface="Arial"/>
                <a:cs typeface="Arial"/>
              </a:rPr>
              <a:t> – y</a:t>
            </a:r>
            <a:r>
              <a:rPr lang="en-US" sz="2400" baseline="-25000" dirty="0" smtClean="0">
                <a:solidFill>
                  <a:srgbClr val="002060"/>
                </a:solidFill>
                <a:latin typeface="Arial"/>
                <a:cs typeface="Arial"/>
              </a:rPr>
              <a:t>1</a:t>
            </a:r>
            <a:endParaRPr lang="en-US" sz="2400" baseline="-25000" dirty="0">
              <a:solidFill>
                <a:srgbClr val="00206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429520" y="3071810"/>
            <a:ext cx="107157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86644" y="3143248"/>
            <a:ext cx="135732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Arial"/>
                <a:cs typeface="Arial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rgbClr val="002060"/>
                </a:solidFill>
                <a:latin typeface="Arial"/>
                <a:cs typeface="Arial"/>
              </a:rPr>
              <a:t> – x</a:t>
            </a:r>
            <a:r>
              <a:rPr lang="en-US" sz="2400" baseline="-25000" dirty="0" smtClean="0">
                <a:solidFill>
                  <a:srgbClr val="002060"/>
                </a:solidFill>
                <a:latin typeface="Arial"/>
                <a:cs typeface="Arial"/>
              </a:rPr>
              <a:t>1</a:t>
            </a:r>
            <a:endParaRPr lang="en-US" sz="2400" baseline="-25000" dirty="0">
              <a:solidFill>
                <a:srgbClr val="00206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7158" y="1142984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9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Gradien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(m)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14</a:t>
            </a:fld>
            <a:endParaRPr lang="id-ID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411" y="1428736"/>
            <a:ext cx="360796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429124" y="1357298"/>
            <a:ext cx="3143272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Gradien</a:t>
            </a:r>
            <a:r>
              <a:rPr lang="en-US" sz="2400" dirty="0" smtClean="0"/>
              <a:t> </a:t>
            </a:r>
            <a:r>
              <a:rPr lang="en-US" sz="2400" dirty="0" err="1" smtClean="0"/>
              <a:t>garis</a:t>
            </a:r>
            <a:r>
              <a:rPr lang="en-US" sz="2400" dirty="0" smtClean="0"/>
              <a:t> L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7818" y="2214554"/>
            <a:ext cx="500066" cy="500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3636" y="2428868"/>
            <a:ext cx="785818" cy="500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3- 0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3636" y="1857364"/>
            <a:ext cx="857256" cy="500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 – (-2)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43636" y="2428868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86446" y="2214554"/>
            <a:ext cx="357190" cy="500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=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43636" y="3357562"/>
            <a:ext cx="785818" cy="500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43636" y="2786058"/>
            <a:ext cx="857256" cy="500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143636" y="3357562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786446" y="3143248"/>
            <a:ext cx="357190" cy="500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=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7686" y="3929066"/>
            <a:ext cx="4214842" cy="193899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garis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titik</a:t>
            </a:r>
            <a:r>
              <a:rPr lang="en-US" sz="2400" dirty="0" smtClean="0"/>
              <a:t> 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gradien</a:t>
            </a:r>
            <a:r>
              <a:rPr lang="en-US" sz="2400" dirty="0" smtClean="0"/>
              <a:t> m </a:t>
            </a:r>
            <a:r>
              <a:rPr lang="en-US" sz="2400" dirty="0" err="1" smtClean="0"/>
              <a:t>adalah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    y = 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m(x –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85720" y="1214422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1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Tegak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29180" cy="4525963"/>
          </a:xfrm>
        </p:spPr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yang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gradien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yang </a:t>
            </a:r>
            <a:r>
              <a:rPr lang="en-US" dirty="0" err="1" smtClean="0"/>
              <a:t>tegak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r>
              <a:rPr lang="en-US" dirty="0" smtClean="0"/>
              <a:t>, </a:t>
            </a:r>
            <a:r>
              <a:rPr lang="en-US" dirty="0" err="1" smtClean="0"/>
              <a:t>gradiennya</a:t>
            </a:r>
            <a:r>
              <a:rPr lang="en-US" dirty="0" smtClean="0"/>
              <a:t>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15</a:t>
            </a:fld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5000643"/>
            <a:ext cx="45529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5000628" y="2428868"/>
            <a:ext cx="200026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00760" y="3429000"/>
            <a:ext cx="200026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5965041" y="1464455"/>
            <a:ext cx="1428760" cy="1357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5965041" y="1750207"/>
            <a:ext cx="1643074" cy="1571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16" y="271462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1 </a:t>
            </a:r>
            <a:r>
              <a:rPr lang="en-US" dirty="0" smtClean="0"/>
              <a:t>= m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7319010" y="1142984"/>
            <a:ext cx="3962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 </a:t>
            </a:r>
          </a:p>
          <a:p>
            <a:endParaRPr lang="en-US" baseline="-25000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5000628" y="4857760"/>
            <a:ext cx="200026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00760" y="5857892"/>
            <a:ext cx="200026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6000761" y="4214819"/>
            <a:ext cx="1785950" cy="15001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5965041" y="4179099"/>
            <a:ext cx="1643074" cy="1571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29520" y="514351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1 </a:t>
            </a:r>
            <a:r>
              <a:rPr lang="en-US" dirty="0" smtClean="0"/>
              <a:t>= -1/m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215074" y="3786190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 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7643834" y="4143380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 </a:t>
            </a:r>
            <a:endParaRPr lang="en-US" baseline="-25000" dirty="0"/>
          </a:p>
        </p:txBody>
      </p:sp>
      <p:cxnSp>
        <p:nvCxnSpPr>
          <p:cNvPr id="29" name="Straight Connector 28"/>
          <p:cNvCxnSpPr/>
          <p:nvPr/>
        </p:nvCxnSpPr>
        <p:spPr>
          <a:xfrm rot="16200000" flipH="1">
            <a:off x="6750859" y="4536290"/>
            <a:ext cx="285752" cy="2143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6643702" y="4500570"/>
            <a:ext cx="142876" cy="1428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00694" y="1285860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500694" y="3786190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8001024" y="3429000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7929586" y="5786454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baseline="-25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28596" y="1214422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0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Tegak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6" y="1600200"/>
            <a:ext cx="3614734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∆ ACD </a:t>
            </a:r>
            <a:r>
              <a:rPr lang="en-US" sz="2400" dirty="0" err="1" smtClean="0">
                <a:latin typeface="Arial"/>
                <a:cs typeface="Arial"/>
              </a:rPr>
              <a:t>sebangun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dengan</a:t>
            </a:r>
            <a:r>
              <a:rPr lang="en-US" sz="2400" dirty="0" smtClean="0">
                <a:latin typeface="Arial"/>
                <a:cs typeface="Arial"/>
              </a:rPr>
              <a:t> ∆CDB.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err="1" smtClean="0">
                <a:latin typeface="Arial"/>
                <a:cs typeface="Arial"/>
              </a:rPr>
              <a:t>Sudut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az-Cyrl-AZ" sz="2400" i="1" dirty="0" smtClean="0">
                <a:latin typeface="Arial"/>
                <a:cs typeface="Arial"/>
              </a:rPr>
              <a:t>Ф</a:t>
            </a:r>
            <a:r>
              <a:rPr lang="en-US" sz="2400" i="1" baseline="-25000" dirty="0" smtClean="0">
                <a:latin typeface="Arial"/>
                <a:cs typeface="Arial"/>
              </a:rPr>
              <a:t>1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sama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dengan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sudut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bagian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atas</a:t>
            </a:r>
            <a:r>
              <a:rPr lang="en-US" sz="2400" dirty="0" smtClean="0">
                <a:latin typeface="Arial"/>
                <a:cs typeface="Arial"/>
              </a:rPr>
              <a:t> ∆CDB.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Dari </a:t>
            </a:r>
            <a:r>
              <a:rPr lang="en-US" sz="2400" dirty="0" err="1" smtClean="0">
                <a:latin typeface="Arial"/>
                <a:cs typeface="Arial"/>
              </a:rPr>
              <a:t>sisi</a:t>
            </a:r>
            <a:r>
              <a:rPr lang="en-US" sz="2400" dirty="0" smtClean="0">
                <a:latin typeface="Arial"/>
                <a:cs typeface="Arial"/>
              </a:rPr>
              <a:t> ∆CDB :</a:t>
            </a:r>
          </a:p>
          <a:p>
            <a:pPr>
              <a:buNone/>
            </a:pPr>
            <a:r>
              <a:rPr lang="en-US" sz="2400" dirty="0" smtClean="0">
                <a:latin typeface="Arial"/>
                <a:cs typeface="Arial"/>
              </a:rPr>
              <a:t>		tan </a:t>
            </a:r>
            <a:r>
              <a:rPr lang="az-Cyrl-AZ" sz="2400" i="1" dirty="0" smtClean="0">
                <a:latin typeface="Arial"/>
                <a:cs typeface="Arial"/>
              </a:rPr>
              <a:t>Ф</a:t>
            </a:r>
            <a:r>
              <a:rPr lang="en-US" sz="2400" i="1" baseline="-25000" dirty="0" smtClean="0">
                <a:latin typeface="Arial"/>
                <a:cs typeface="Arial"/>
              </a:rPr>
              <a:t>1</a:t>
            </a:r>
            <a:r>
              <a:rPr lang="en-US" sz="2400" dirty="0" smtClean="0">
                <a:latin typeface="Arial"/>
                <a:cs typeface="Arial"/>
              </a:rPr>
              <a:t> = a/h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16</a:t>
            </a:fld>
            <a:endParaRPr lang="id-ID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647835"/>
            <a:ext cx="46196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285720" y="1214422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4" y="1600200"/>
            <a:ext cx="3643338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Jarak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titik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dihitung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theorema</a:t>
            </a:r>
            <a:r>
              <a:rPr lang="en-US" sz="2800" dirty="0" smtClean="0"/>
              <a:t> Pythagoras.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17</a:t>
            </a:fld>
            <a:endParaRPr lang="id-ID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7" y="1576401"/>
            <a:ext cx="4762497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357158" y="1142984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5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5286388"/>
            <a:ext cx="4038600" cy="83977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  x</a:t>
            </a:r>
            <a:r>
              <a:rPr lang="en-US" baseline="30000" dirty="0" smtClean="0"/>
              <a:t>2</a:t>
            </a:r>
            <a:r>
              <a:rPr lang="en-US" dirty="0" smtClean="0"/>
              <a:t> + y</a:t>
            </a:r>
            <a:r>
              <a:rPr lang="en-US" baseline="30000" dirty="0" smtClean="0"/>
              <a:t>2</a:t>
            </a:r>
            <a:r>
              <a:rPr lang="en-US" dirty="0" smtClean="0"/>
              <a:t>  = 1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5357826"/>
            <a:ext cx="4038600" cy="76833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Persamaan</a:t>
            </a:r>
            <a:r>
              <a:rPr lang="en-US" dirty="0" smtClean="0"/>
              <a:t> interior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eksterior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18</a:t>
            </a:fld>
            <a:endParaRPr lang="id-ID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357298"/>
            <a:ext cx="421484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1538" y="1214423"/>
            <a:ext cx="396242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357158" y="1071546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00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19</a:t>
            </a:fld>
            <a:endParaRPr lang="id-ID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5286412" cy="219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428868"/>
            <a:ext cx="6786610" cy="4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71472" y="0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Contoh 1 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3872" y="2202412"/>
            <a:ext cx="110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Contoh 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pPr algn="l"/>
            <a:r>
              <a:rPr lang="id-ID" dirty="0" smtClean="0"/>
              <a:t>Bilangan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Indonesia,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“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bilangan-bilangan</a:t>
            </a:r>
            <a:r>
              <a:rPr lang="en-US" dirty="0"/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hubungan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antara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bilangan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prosedur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operasional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penyelesaian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masalah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 smtClean="0"/>
              <a:t>”</a:t>
            </a:r>
            <a:endParaRPr lang="id-ID" dirty="0" smtClean="0"/>
          </a:p>
          <a:p>
            <a:r>
              <a:rPr lang="id-ID" dirty="0" smtClean="0"/>
              <a:t>Banyak operasi kalkulus didasarkan pada </a:t>
            </a:r>
            <a:r>
              <a:rPr lang="id-ID" dirty="0" smtClean="0">
                <a:sym typeface="Wingdings" pitchFamily="2" charset="2"/>
              </a:rPr>
              <a:t>sifat-sifat bilangan real.</a:t>
            </a:r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2</a:t>
            </a:fld>
            <a:endParaRPr lang="id-ID"/>
          </a:p>
        </p:txBody>
      </p:sp>
      <p:cxnSp>
        <p:nvCxnSpPr>
          <p:cNvPr id="5" name="Straight Connector 4"/>
          <p:cNvCxnSpPr/>
          <p:nvPr/>
        </p:nvCxnSpPr>
        <p:spPr>
          <a:xfrm>
            <a:off x="285720" y="1071546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0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Parabola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3686172" cy="4525963"/>
          </a:xfrm>
        </p:spPr>
        <p:txBody>
          <a:bodyPr>
            <a:normAutofit fontScale="92500"/>
          </a:bodyPr>
          <a:lstStyle/>
          <a:p>
            <a:r>
              <a:rPr lang="en-US" sz="2000" dirty="0" err="1" smtClean="0"/>
              <a:t>Persamaan</a:t>
            </a:r>
            <a:r>
              <a:rPr lang="en-US" sz="2000" dirty="0" smtClean="0"/>
              <a:t> </a:t>
            </a:r>
            <a:r>
              <a:rPr lang="en-US" sz="2000" dirty="0" err="1" smtClean="0"/>
              <a:t>umum</a:t>
            </a:r>
            <a:r>
              <a:rPr lang="en-US" sz="2000" dirty="0" smtClean="0"/>
              <a:t> parabola :</a:t>
            </a:r>
          </a:p>
          <a:p>
            <a:pPr lvl="2"/>
            <a:r>
              <a:rPr lang="en-US" sz="2000" i="1" dirty="0" smtClean="0"/>
              <a:t>y = ax</a:t>
            </a:r>
            <a:r>
              <a:rPr lang="en-US" sz="2000" i="1" baseline="30000" dirty="0" smtClean="0"/>
              <a:t>2</a:t>
            </a:r>
            <a:r>
              <a:rPr lang="en-US" sz="2000" i="1" dirty="0" smtClean="0"/>
              <a:t> + </a:t>
            </a:r>
            <a:r>
              <a:rPr lang="en-US" sz="2000" i="1" dirty="0" err="1" smtClean="0"/>
              <a:t>bx</a:t>
            </a:r>
            <a:r>
              <a:rPr lang="en-US" sz="2000" i="1" dirty="0" smtClean="0"/>
              <a:t> + c</a:t>
            </a:r>
          </a:p>
          <a:p>
            <a:pPr lvl="2"/>
            <a:endParaRPr lang="en-US" sz="2000" i="1" dirty="0" smtClean="0"/>
          </a:p>
          <a:p>
            <a:r>
              <a:rPr lang="en-US" sz="2000" i="1" dirty="0" err="1" smtClean="0"/>
              <a:t>Sifat</a:t>
            </a:r>
            <a:r>
              <a:rPr lang="en-US" sz="2000" i="1" dirty="0" smtClean="0"/>
              <a:t> Parabola </a:t>
            </a:r>
          </a:p>
          <a:p>
            <a:pPr lvl="1"/>
            <a:r>
              <a:rPr lang="en-US" sz="1600" i="1" dirty="0" err="1" smtClean="0"/>
              <a:t>membuka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atas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bila</a:t>
            </a:r>
            <a:r>
              <a:rPr lang="en-US" sz="1600" i="1" dirty="0" smtClean="0"/>
              <a:t> a &gt; 0 </a:t>
            </a:r>
            <a:r>
              <a:rPr lang="en-US" sz="1600" i="1" dirty="0" err="1" smtClean="0"/>
              <a:t>dan</a:t>
            </a:r>
            <a:r>
              <a:rPr lang="en-US" sz="1600" i="1" dirty="0" smtClean="0"/>
              <a:t> </a:t>
            </a:r>
          </a:p>
          <a:p>
            <a:pPr lvl="1"/>
            <a:r>
              <a:rPr lang="en-US" sz="1600" i="1" dirty="0" err="1" smtClean="0"/>
              <a:t>membuka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kebawah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bila</a:t>
            </a:r>
            <a:r>
              <a:rPr lang="en-US" sz="1600" i="1" dirty="0" smtClean="0"/>
              <a:t> a &lt; 0.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Parabola </a:t>
            </a:r>
            <a:r>
              <a:rPr lang="en-US" sz="2000" i="1" dirty="0" err="1" smtClean="0"/>
              <a:t>makin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membesar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bila</a:t>
            </a:r>
            <a:r>
              <a:rPr lang="en-US" sz="2000" i="1" dirty="0" smtClean="0"/>
              <a:t> a </a:t>
            </a:r>
            <a:r>
              <a:rPr lang="en-US" sz="2000" i="1" dirty="0" err="1" smtClean="0"/>
              <a:t>memdekati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nol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makin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mengecil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bila</a:t>
            </a:r>
            <a:r>
              <a:rPr lang="en-US" sz="2000" i="1" dirty="0" smtClean="0"/>
              <a:t> |a| </a:t>
            </a:r>
            <a:r>
              <a:rPr lang="en-US" sz="2000" i="1" dirty="0" err="1" smtClean="0"/>
              <a:t>sangat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besar</a:t>
            </a:r>
            <a:r>
              <a:rPr lang="en-US" sz="2000" i="1" dirty="0" smtClean="0"/>
              <a:t>. </a:t>
            </a:r>
          </a:p>
          <a:p>
            <a:pPr lvl="1"/>
            <a:endParaRPr lang="en-US" sz="1600" i="1" dirty="0" smtClean="0"/>
          </a:p>
          <a:p>
            <a:r>
              <a:rPr lang="en-US" sz="2000" i="1" dirty="0" err="1" smtClean="0"/>
              <a:t>Titik</a:t>
            </a:r>
            <a:r>
              <a:rPr lang="en-US" sz="2000" i="1" dirty="0" smtClean="0"/>
              <a:t> vertex </a:t>
            </a:r>
            <a:r>
              <a:rPr lang="en-US" sz="2000" i="1" dirty="0" err="1" smtClean="0"/>
              <a:t>merupakan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perpotongan</a:t>
            </a:r>
            <a:r>
              <a:rPr lang="en-US" sz="2000" i="1" dirty="0" smtClean="0"/>
              <a:t> parabola </a:t>
            </a:r>
            <a:r>
              <a:rPr lang="en-US" sz="2000" i="1" dirty="0" err="1" smtClean="0"/>
              <a:t>dengan</a:t>
            </a:r>
            <a:r>
              <a:rPr lang="en-US" sz="2000" i="1" dirty="0" smtClean="0"/>
              <a:t> axis.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20</a:t>
            </a:fld>
            <a:endParaRPr lang="id-ID"/>
          </a:p>
        </p:txBody>
      </p:sp>
      <p:cxnSp>
        <p:nvCxnSpPr>
          <p:cNvPr id="6" name="Straight Connector 5"/>
          <p:cNvCxnSpPr/>
          <p:nvPr/>
        </p:nvCxnSpPr>
        <p:spPr>
          <a:xfrm>
            <a:off x="357158" y="857232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318095"/>
            <a:ext cx="4686300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84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81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pPr algn="l"/>
            <a:r>
              <a:rPr lang="id-ID" dirty="0" smtClean="0"/>
              <a:t>Fungsi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 smtClean="0"/>
              <a:t>Tujuan pembelajaran :</a:t>
            </a:r>
          </a:p>
          <a:p>
            <a:r>
              <a:rPr lang="id-ID" dirty="0" smtClean="0"/>
              <a:t>Memahami fungsi sebagai dasar untuk mempelajari kalkulus</a:t>
            </a:r>
          </a:p>
          <a:p>
            <a:r>
              <a:rPr lang="id-ID" dirty="0" smtClean="0"/>
              <a:t>Memahami fungsi, grafik, kombinasi fungsi, transformasi dan klasifikasi</a:t>
            </a:r>
            <a:r>
              <a:rPr lang="en-US" dirty="0" smtClean="0"/>
              <a:t> </a:t>
            </a:r>
            <a:r>
              <a:rPr lang="id-ID" dirty="0" smtClean="0"/>
              <a:t>fungsi dan inverse</a:t>
            </a:r>
          </a:p>
          <a:p>
            <a:r>
              <a:rPr lang="id-ID" dirty="0" smtClean="0"/>
              <a:t>Memahami fungsi trigonometri, fungsi eksponensial dan fungsi logaritma</a:t>
            </a:r>
          </a:p>
          <a:p>
            <a:r>
              <a:rPr lang="id-ID" dirty="0" smtClean="0"/>
              <a:t>Memahami sistem bilangan, koordinat, garis lurus, parabola dan lingkaran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22</a:t>
            </a:fld>
            <a:endParaRPr lang="id-ID"/>
          </a:p>
        </p:txBody>
      </p:sp>
      <p:cxnSp>
        <p:nvCxnSpPr>
          <p:cNvPr id="5" name="Straight Connector 4"/>
          <p:cNvCxnSpPr/>
          <p:nvPr/>
        </p:nvCxnSpPr>
        <p:spPr>
          <a:xfrm>
            <a:off x="285720" y="1071546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8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pPr algn="l"/>
            <a:r>
              <a:rPr lang="id-ID" dirty="0" smtClean="0"/>
              <a:t>Fungsi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1.1 </a:t>
            </a:r>
            <a:r>
              <a:rPr lang="en-US" dirty="0" smtClean="0"/>
              <a:t>F</a:t>
            </a:r>
            <a:r>
              <a:rPr lang="id-ID" dirty="0" smtClean="0"/>
              <a:t>ungsi dan Grafik</a:t>
            </a:r>
          </a:p>
          <a:p>
            <a:pPr marL="0" indent="0">
              <a:buNone/>
            </a:pPr>
            <a:r>
              <a:rPr lang="id-ID" dirty="0" smtClean="0"/>
              <a:t>1.2 Kombinasi Fungsi : 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   Pergeseran dan Penskalaan Fungsi</a:t>
            </a:r>
          </a:p>
          <a:p>
            <a:pPr marL="0" indent="0">
              <a:buNone/>
            </a:pPr>
            <a:r>
              <a:rPr lang="id-ID" dirty="0" smtClean="0"/>
              <a:t>1.3 Fungsi Trigonometri</a:t>
            </a:r>
          </a:p>
          <a:p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23</a:t>
            </a:fld>
            <a:endParaRPr lang="id-ID"/>
          </a:p>
        </p:txBody>
      </p:sp>
      <p:cxnSp>
        <p:nvCxnSpPr>
          <p:cNvPr id="5" name="Straight Connector 4"/>
          <p:cNvCxnSpPr/>
          <p:nvPr/>
        </p:nvCxnSpPr>
        <p:spPr>
          <a:xfrm>
            <a:off x="285720" y="1071546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92" y="206386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6960"/>
            <a:ext cx="8229600" cy="2313095"/>
          </a:xfrm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tool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nyata</a:t>
            </a:r>
            <a:r>
              <a:rPr lang="en-US" sz="2400" dirty="0" smtClean="0"/>
              <a:t> (</a:t>
            </a:r>
            <a:r>
              <a:rPr lang="en-US" sz="2400" i="1" dirty="0" smtClean="0"/>
              <a:t>real world</a:t>
            </a:r>
            <a:r>
              <a:rPr lang="en-US" sz="2400" dirty="0" smtClean="0"/>
              <a:t>)</a:t>
            </a:r>
            <a:r>
              <a:rPr lang="id-ID" sz="2400" dirty="0" smtClean="0"/>
              <a:t> ke dalam bentuk matematik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 smtClean="0"/>
              <a:t>persamaan</a:t>
            </a:r>
            <a:endParaRPr lang="en-US" sz="21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 smtClean="0"/>
              <a:t>grafik</a:t>
            </a:r>
            <a:endParaRPr lang="en-US" sz="21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 smtClean="0"/>
              <a:t>tabel</a:t>
            </a:r>
            <a:r>
              <a:rPr lang="en-US" sz="2100" dirty="0" smtClean="0"/>
              <a:t> </a:t>
            </a:r>
            <a:r>
              <a:rPr lang="en-US" sz="2100" dirty="0" err="1" smtClean="0"/>
              <a:t>numeris</a:t>
            </a:r>
            <a:r>
              <a:rPr lang="en-US" sz="2100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 smtClean="0"/>
              <a:t>deskrispsi</a:t>
            </a:r>
            <a:r>
              <a:rPr lang="en-US" sz="2100" dirty="0" smtClean="0"/>
              <a:t> verbal.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457200" y="3726520"/>
            <a:ext cx="112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Ilustrasi</a:t>
            </a:r>
            <a:r>
              <a:rPr lang="en-US" sz="2000" dirty="0" smtClean="0"/>
              <a:t> :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8376" y="4162612"/>
            <a:ext cx="8147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Temperatur didih air tergantung pada tinggi tempat dari permukaan air laut.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Bunga yang dibayarkan dari dana investasi tergantung pada lama waktu investasi yang dilakukan.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Luas lingkaran tergantung pada jari-jari lingkaran.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Jarak suatu obyek yang bergerak dengan kecepatan konstan sepanjang lintasan garis lurus tergantung waktu tempuh. </a:t>
            </a:r>
            <a:endParaRPr lang="id-ID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32524" y="1123156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929"/>
            <a:ext cx="4471990" cy="4220005"/>
          </a:xfrm>
          <a:ln w="190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err="1" smtClean="0"/>
              <a:t>Formulasi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:</a:t>
            </a:r>
          </a:p>
          <a:p>
            <a:pPr lvl="2">
              <a:buNone/>
            </a:pPr>
            <a:endParaRPr lang="en-US" i="1" dirty="0" smtClean="0"/>
          </a:p>
          <a:p>
            <a:pPr lvl="2">
              <a:buNone/>
            </a:pPr>
            <a:r>
              <a:rPr lang="en-US" i="1" dirty="0" smtClean="0"/>
              <a:t>y = f(x)   </a:t>
            </a:r>
            <a:r>
              <a:rPr lang="en-US" i="1" dirty="0" smtClean="0">
                <a:sym typeface="Wingdings" pitchFamily="2" charset="2"/>
              </a:rPr>
              <a:t>    y </a:t>
            </a:r>
            <a:r>
              <a:rPr lang="en-US" i="1" dirty="0" err="1" smtClean="0">
                <a:sym typeface="Wingdings" pitchFamily="2" charset="2"/>
              </a:rPr>
              <a:t>fungsi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dari</a:t>
            </a:r>
            <a:r>
              <a:rPr lang="en-US" i="1" dirty="0" smtClean="0">
                <a:sym typeface="Wingdings" pitchFamily="2" charset="2"/>
              </a:rPr>
              <a:t> x</a:t>
            </a:r>
            <a:endParaRPr lang="en-US" i="1" dirty="0" smtClean="0"/>
          </a:p>
          <a:p>
            <a:pPr lvl="2">
              <a:buFont typeface="Wingdings" pitchFamily="2" charset="2"/>
              <a:buChar char="q"/>
            </a:pPr>
            <a:endParaRPr lang="en-US" i="1" dirty="0" smtClean="0"/>
          </a:p>
          <a:p>
            <a:pPr>
              <a:buFont typeface="Wingdings" pitchFamily="2" charset="2"/>
              <a:buChar char="q"/>
            </a:pPr>
            <a:r>
              <a:rPr lang="en-US" sz="2400" i="1" dirty="0" smtClean="0"/>
              <a:t> </a:t>
            </a:r>
            <a:r>
              <a:rPr lang="en-US" sz="2400" dirty="0" smtClean="0"/>
              <a:t>x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variabel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bebas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independent variable</a:t>
            </a:r>
            <a:r>
              <a:rPr lang="en-US" sz="2400" dirty="0" smtClean="0"/>
              <a:t>), 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y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variabel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tidak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bebas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dependent variable</a:t>
            </a:r>
            <a:r>
              <a:rPr lang="en-US" sz="24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25</a:t>
            </a:fld>
            <a:endParaRPr lang="id-ID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284984"/>
            <a:ext cx="3786214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5364088" y="2060848"/>
            <a:ext cx="7200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84168" y="1844824"/>
            <a:ext cx="1152128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 smtClean="0">
                <a:solidFill>
                  <a:srgbClr val="FF0000"/>
                </a:solidFill>
              </a:rPr>
              <a:t>f</a:t>
            </a:r>
            <a:endParaRPr lang="id-ID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236296" y="2060848"/>
            <a:ext cx="7200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68938" y="2225343"/>
            <a:ext cx="103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Input</a:t>
            </a:r>
          </a:p>
          <a:p>
            <a:r>
              <a:rPr lang="id-ID" dirty="0" smtClean="0"/>
              <a:t>(domain)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7380312" y="2222054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Output</a:t>
            </a:r>
          </a:p>
          <a:p>
            <a:r>
              <a:rPr lang="id-ID" dirty="0" smtClean="0"/>
              <a:t>(range)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5392501" y="16273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x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7648754" y="157884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i="1" dirty="0" smtClean="0"/>
              <a:t>f(x)</a:t>
            </a:r>
            <a:endParaRPr lang="id-ID" i="1" dirty="0"/>
          </a:p>
        </p:txBody>
      </p:sp>
      <p:sp>
        <p:nvSpPr>
          <p:cNvPr id="13" name="Rectangle 12"/>
          <p:cNvSpPr/>
          <p:nvPr/>
        </p:nvSpPr>
        <p:spPr>
          <a:xfrm>
            <a:off x="457200" y="5710019"/>
            <a:ext cx="8229600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id-ID" sz="2000" dirty="0" smtClean="0"/>
              <a:t>Fungsi dinyatakan sebagai </a:t>
            </a:r>
            <a:r>
              <a:rPr lang="id-ID" sz="2000" dirty="0" smtClean="0">
                <a:solidFill>
                  <a:srgbClr val="C00000"/>
                </a:solidFill>
              </a:rPr>
              <a:t>formulasi/rumus</a:t>
            </a:r>
            <a:r>
              <a:rPr lang="en-US" sz="2000" dirty="0" smtClean="0"/>
              <a:t> </a:t>
            </a:r>
            <a:r>
              <a:rPr lang="id-ID" sz="2000" dirty="0" smtClean="0"/>
              <a:t>yang menyatakan bagaimana menghitung</a:t>
            </a:r>
            <a:r>
              <a:rPr lang="en-US" sz="2000" dirty="0" smtClean="0"/>
              <a:t> </a:t>
            </a:r>
            <a:r>
              <a:rPr lang="id-ID" sz="2000" dirty="0" smtClean="0"/>
              <a:t>nilai output dari variabel</a:t>
            </a:r>
            <a:r>
              <a:rPr lang="en-US" sz="2000" dirty="0" smtClean="0"/>
              <a:t> input.</a:t>
            </a:r>
            <a:endParaRPr lang="id-ID" sz="2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7544" y="1124744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5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Luas lingkaran formulasi  ?</a:t>
            </a:r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Tegangan Resistor  ?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26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3396880" y="2407736"/>
            <a:ext cx="144016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99792" y="615449"/>
            <a:ext cx="7200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19872" y="399425"/>
            <a:ext cx="1152128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 smtClean="0">
                <a:solidFill>
                  <a:srgbClr val="FF0000"/>
                </a:solidFill>
              </a:rPr>
              <a:t>f</a:t>
            </a:r>
            <a:endParaRPr lang="id-ID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615449"/>
            <a:ext cx="7200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04642" y="779944"/>
            <a:ext cx="103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Input</a:t>
            </a:r>
          </a:p>
          <a:p>
            <a:r>
              <a:rPr lang="id-ID" dirty="0" smtClean="0"/>
              <a:t>(domain)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4716016" y="776655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Output</a:t>
            </a:r>
          </a:p>
          <a:p>
            <a:r>
              <a:rPr lang="id-ID" dirty="0" smtClean="0"/>
              <a:t>(range)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2728205" y="1819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x</a:t>
            </a:r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4984458" y="133444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i="1" dirty="0" smtClean="0"/>
              <a:t>f(x)</a:t>
            </a:r>
            <a:endParaRPr lang="id-ID" i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84730" y="2659764"/>
            <a:ext cx="7200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37041" y="2659764"/>
            <a:ext cx="7200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96880" y="4402926"/>
            <a:ext cx="144016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84730" y="4654954"/>
            <a:ext cx="7200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37041" y="4654954"/>
            <a:ext cx="7200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 smtClean="0"/>
              <a:t>Domain </a:t>
            </a:r>
            <a:r>
              <a:rPr lang="en-US" dirty="0" err="1" smtClean="0"/>
              <a:t>dan</a:t>
            </a:r>
            <a:r>
              <a:rPr lang="en-US" dirty="0" smtClean="0"/>
              <a:t> Range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27</a:t>
            </a:fld>
            <a:endParaRPr lang="id-ID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071546"/>
            <a:ext cx="7572428" cy="258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Chart 5"/>
          <p:cNvGraphicFramePr/>
          <p:nvPr/>
        </p:nvGraphicFramePr>
        <p:xfrm>
          <a:off x="4500562" y="3714752"/>
          <a:ext cx="38576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571472" y="3714752"/>
          <a:ext cx="3857652" cy="278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39552" y="1000108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id-ID" dirty="0" smtClean="0"/>
              <a:t>Grafik 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92643"/>
            <a:ext cx="8072494" cy="1351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id-ID" sz="2400" i="1" dirty="0" smtClean="0"/>
              <a:t>f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domain D, </a:t>
            </a:r>
            <a:r>
              <a:rPr lang="en-US" sz="2400" dirty="0" err="1"/>
              <a:t>grafiknya</a:t>
            </a:r>
            <a:r>
              <a:rPr lang="en-US" sz="2400" dirty="0"/>
              <a:t>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 smtClean="0"/>
              <a:t>titik</a:t>
            </a:r>
            <a:r>
              <a:rPr lang="id-ID" sz="2400" dirty="0" smtClean="0"/>
              <a:t> </a:t>
            </a:r>
            <a:r>
              <a:rPr lang="en-US" sz="2400" dirty="0" err="1" smtClean="0"/>
              <a:t>titik</a:t>
            </a:r>
            <a:r>
              <a:rPr lang="en-US" sz="2400" dirty="0" smtClean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smtClean="0"/>
              <a:t>Cartesian</a:t>
            </a:r>
            <a:r>
              <a:rPr lang="id-ID" sz="2400" dirty="0" smtClean="0"/>
              <a:t> </a:t>
            </a:r>
            <a:r>
              <a:rPr lang="en-US" sz="2400" dirty="0" smtClean="0"/>
              <a:t>yang </a:t>
            </a:r>
            <a:r>
              <a:rPr lang="en-US" sz="2400" dirty="0" err="1"/>
              <a:t>koordinatnya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pasangan</a:t>
            </a:r>
            <a:r>
              <a:rPr lang="en-US" sz="2400" dirty="0"/>
              <a:t> input-output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id-ID" sz="2400" i="1" dirty="0" smtClean="0"/>
              <a:t>f.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28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357158" y="1071546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1857" y="2377423"/>
            <a:ext cx="786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Notasi Grafik :  { (x, f(x)) | x </a:t>
            </a:r>
            <a:r>
              <a:rPr lang="el-GR" sz="2000" dirty="0" smtClean="0">
                <a:latin typeface="Calibri" panose="020F0502020204030204" pitchFamily="34" charset="0"/>
              </a:rPr>
              <a:t>ϵ</a:t>
            </a:r>
            <a:r>
              <a:rPr lang="id-ID" sz="2000" dirty="0" smtClean="0"/>
              <a:t> D }</a:t>
            </a:r>
            <a:endParaRPr lang="id-ID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6613" t="27836" r="22438" b="24880"/>
          <a:stretch/>
        </p:blipFill>
        <p:spPr>
          <a:xfrm>
            <a:off x="827584" y="2777533"/>
            <a:ext cx="7272808" cy="38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9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id-ID" dirty="0" smtClean="0"/>
              <a:t>Penggambaran Grafik Fungsi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29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357158" y="1071546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1156682"/>
            <a:ext cx="786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Gambarkan fungsi kuadrat dengan selang {-2, 2}</a:t>
            </a:r>
            <a:endParaRPr lang="id-ID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414" t="60342" r="26488" b="8627"/>
          <a:stretch/>
        </p:blipFill>
        <p:spPr>
          <a:xfrm>
            <a:off x="4068924" y="2200986"/>
            <a:ext cx="4968552" cy="30243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3226" t="24880" r="59450" b="16015"/>
          <a:stretch/>
        </p:blipFill>
        <p:spPr>
          <a:xfrm>
            <a:off x="395536" y="1616755"/>
            <a:ext cx="3312368" cy="49805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01916" y="5025267"/>
            <a:ext cx="4083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Bagaimana dengan grafik di atas ?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04829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Bilangan Real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Bilangan real </a:t>
            </a:r>
            <a:r>
              <a:rPr lang="id-ID" dirty="0" smtClean="0">
                <a:sym typeface="Wingdings" pitchFamily="2" charset="2"/>
              </a:rPr>
              <a:t> bil</a:t>
            </a:r>
            <a:r>
              <a:rPr lang="en-US" dirty="0" smtClean="0">
                <a:sym typeface="Wingdings" pitchFamily="2" charset="2"/>
              </a:rPr>
              <a:t>a</a:t>
            </a:r>
            <a:r>
              <a:rPr lang="id-ID" dirty="0" smtClean="0">
                <a:sym typeface="Wingdings" pitchFamily="2" charset="2"/>
              </a:rPr>
              <a:t>ngan yang dapat dinyatakan sebagai desimal.</a:t>
            </a:r>
          </a:p>
          <a:p>
            <a:endParaRPr lang="id-ID" dirty="0">
              <a:sym typeface="Wingdings" pitchFamily="2" charset="2"/>
            </a:endParaRPr>
          </a:p>
          <a:p>
            <a:endParaRPr lang="id-ID" dirty="0" smtClean="0">
              <a:sym typeface="Wingdings" pitchFamily="2" charset="2"/>
            </a:endParaRPr>
          </a:p>
          <a:p>
            <a:endParaRPr lang="id-ID" dirty="0">
              <a:sym typeface="Wingdings" pitchFamily="2" charset="2"/>
            </a:endParaRPr>
          </a:p>
          <a:p>
            <a:r>
              <a:rPr lang="id-ID" dirty="0" smtClean="0">
                <a:sym typeface="Wingdings" pitchFamily="2" charset="2"/>
              </a:rPr>
              <a:t>Bilangan real dapat dinyatakan sebagai garis bilangan.</a:t>
            </a:r>
            <a:endParaRPr lang="id-ID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714620"/>
            <a:ext cx="188232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5572140"/>
            <a:ext cx="738599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3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357158" y="1214422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0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id-ID" dirty="0" smtClean="0"/>
              <a:t>Representasi Grafik Numeris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30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357158" y="1071546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1156682"/>
            <a:ext cx="8363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sv-SE" sz="2000" dirty="0"/>
              <a:t>Cara lain untuk merepresentasikan suatu fungsi </a:t>
            </a:r>
            <a:r>
              <a:rPr lang="sv-SE" sz="2000" dirty="0" smtClean="0"/>
              <a:t>adalah</a:t>
            </a:r>
            <a:r>
              <a:rPr lang="id-ID" sz="2000" dirty="0" smtClean="0"/>
              <a:t> </a:t>
            </a:r>
            <a:r>
              <a:rPr lang="sv-SE" sz="2000" dirty="0" smtClean="0"/>
              <a:t>numerik</a:t>
            </a:r>
            <a:r>
              <a:rPr lang="sv-SE" sz="2000" dirty="0"/>
              <a:t>, melalui tabel nilai. </a:t>
            </a:r>
            <a:endParaRPr lang="id-ID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v-SE" sz="2000" dirty="0" smtClean="0"/>
              <a:t>Representasi </a:t>
            </a:r>
            <a:r>
              <a:rPr lang="sv-SE" sz="2000" dirty="0"/>
              <a:t>numerik sering digunakan oleh para </a:t>
            </a:r>
            <a:r>
              <a:rPr lang="sv-SE" sz="2000" dirty="0" smtClean="0"/>
              <a:t>insinyur</a:t>
            </a:r>
            <a:r>
              <a:rPr lang="id-ID" sz="2000" dirty="0" smtClean="0"/>
              <a:t> </a:t>
            </a:r>
            <a:r>
              <a:rPr lang="sv-SE" sz="2000" dirty="0" smtClean="0"/>
              <a:t>dan </a:t>
            </a:r>
            <a:r>
              <a:rPr lang="sv-SE" sz="2000" dirty="0"/>
              <a:t>ilmuwan</a:t>
            </a:r>
            <a:r>
              <a:rPr lang="sv-SE" sz="2000" dirty="0" smtClean="0"/>
              <a:t>.</a:t>
            </a:r>
            <a:endParaRPr lang="id-ID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000" dirty="0"/>
              <a:t>Grafik </a:t>
            </a:r>
            <a:r>
              <a:rPr lang="id-ID" sz="2000" dirty="0" smtClean="0"/>
              <a:t>terdiri </a:t>
            </a:r>
            <a:r>
              <a:rPr lang="id-ID" sz="2000" dirty="0"/>
              <a:t>dari titik-titik dalam tabel disebut scatterplot.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452826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Nada</a:t>
            </a:r>
            <a:r>
              <a:rPr lang="nn-NO" sz="2000" dirty="0" smtClean="0"/>
              <a:t> </a:t>
            </a:r>
            <a:r>
              <a:rPr lang="nn-NO" sz="2000" dirty="0"/>
              <a:t>musik adalah gelombang tekanan di udara</a:t>
            </a:r>
            <a:r>
              <a:rPr lang="nn-NO" sz="2000" dirty="0" smtClean="0"/>
              <a:t>.</a:t>
            </a:r>
            <a:endParaRPr lang="id-ID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4801" t="29313" r="45275" b="13060"/>
          <a:stretch/>
        </p:blipFill>
        <p:spPr>
          <a:xfrm>
            <a:off x="539552" y="2780927"/>
            <a:ext cx="3744416" cy="3842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1575" t="38179" r="24013" b="26358"/>
          <a:stretch/>
        </p:blipFill>
        <p:spPr>
          <a:xfrm>
            <a:off x="4429124" y="2882861"/>
            <a:ext cx="4464496" cy="33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id-ID" dirty="0" smtClean="0"/>
              <a:t>Identifikasi Fungsi : </a:t>
            </a:r>
            <a:r>
              <a:rPr lang="en-US" dirty="0" err="1" smtClean="0"/>
              <a:t>Ragam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2900354" cy="5429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1. Piecewise 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31</a:t>
            </a:fld>
            <a:endParaRPr lang="id-ID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933582"/>
            <a:ext cx="3676650" cy="263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4643446"/>
            <a:ext cx="28384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38728" y="4500570"/>
            <a:ext cx="37338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2066" y="1857364"/>
            <a:ext cx="3356235" cy="2509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>
            <a:off x="357158" y="1071546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64294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Ragam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3114668" cy="5429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Linear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32</a:t>
            </a:fld>
            <a:endParaRPr lang="id-ID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928802"/>
            <a:ext cx="3816783" cy="374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204154" y="5589240"/>
            <a:ext cx="2071702" cy="54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i="1" dirty="0" smtClean="0"/>
              <a:t>f(x) = </a:t>
            </a:r>
            <a:r>
              <a:rPr lang="en-US" sz="2400" i="1" dirty="0" err="1" smtClean="0"/>
              <a:t>mx</a:t>
            </a:r>
            <a:r>
              <a:rPr lang="en-US" sz="2400" i="1" dirty="0" smtClean="0"/>
              <a:t> + b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29124" y="1357298"/>
            <a:ext cx="3114668" cy="54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Pangkat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168846" y="5813434"/>
            <a:ext cx="2071702" cy="54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i="1" dirty="0" smtClean="0"/>
              <a:t>f(x) = </a:t>
            </a:r>
            <a:r>
              <a:rPr lang="en-US" sz="2400" i="1" dirty="0" err="1" smtClean="0"/>
              <a:t>ax</a:t>
            </a:r>
            <a:r>
              <a:rPr lang="en-US" sz="2400" i="1" baseline="30000" dirty="0" err="1" smtClean="0"/>
              <a:t>n</a:t>
            </a:r>
            <a:endParaRPr kumimoji="0" lang="en-US" sz="2400" b="0" i="1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24" y="2414598"/>
            <a:ext cx="23526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2750" y="2400310"/>
            <a:ext cx="2381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428596" y="1000108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49615" y="6153324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Bila m &gt; 0 </a:t>
            </a:r>
            <a:r>
              <a:rPr lang="id-ID" dirty="0" smtClean="0">
                <a:sym typeface="Wingdings" panose="05000000000000000000" pitchFamily="2" charset="2"/>
              </a:rPr>
              <a:t> fungsi naik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Bila m &lt; 0  fungsi turun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5157192"/>
            <a:ext cx="155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Fungsi kuadrat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7121415" y="5157192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Fungsi kubik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93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64294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Ragam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3114668" cy="5429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4.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Polinomial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33</a:t>
            </a:fld>
            <a:endParaRPr lang="id-ID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29124" y="1357298"/>
            <a:ext cx="3114668" cy="54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Rasional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5929330"/>
            <a:ext cx="4143404" cy="657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06" y="2071678"/>
            <a:ext cx="42862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1357298"/>
            <a:ext cx="1600200" cy="723900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6380" y="2571744"/>
            <a:ext cx="3540764" cy="371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>
            <a:off x="357158" y="1000108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8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34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188" t="60343" r="24013" b="4194"/>
          <a:stretch/>
        </p:blipFill>
        <p:spPr>
          <a:xfrm>
            <a:off x="287524" y="274638"/>
            <a:ext cx="8568952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81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64294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Ragam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3114668" cy="5429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6.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Trigonometri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35</a:t>
            </a:fld>
            <a:endParaRPr lang="id-ID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30" y="1662116"/>
            <a:ext cx="38290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4000504"/>
            <a:ext cx="39624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1785926"/>
            <a:ext cx="2428892" cy="255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2" y="4714884"/>
            <a:ext cx="1214446" cy="36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57158" y="5214950"/>
            <a:ext cx="447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Keliling p (s), proporsional dengan jari-jari (r).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7" y="5638818"/>
            <a:ext cx="2357454" cy="42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/>
          <p:cNvCxnSpPr/>
          <p:nvPr/>
        </p:nvCxnSpPr>
        <p:spPr>
          <a:xfrm>
            <a:off x="357158" y="1000108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64294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Ragam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65" y="1104327"/>
            <a:ext cx="3114668" cy="5429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6.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id-ID" sz="2400" dirty="0" smtClean="0"/>
              <a:t>Aljabar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36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7158" y="1000108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338" t="39658" r="26375" b="32268"/>
          <a:stretch/>
        </p:blipFill>
        <p:spPr>
          <a:xfrm>
            <a:off x="192776" y="2210755"/>
            <a:ext cx="8951223" cy="42425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1" y="156520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Fungsi yang terbentuk dari fungsi polinomial melalui operasi aljabar (tambah, kurang, kali, bagi, akar).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954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37</a:t>
            </a:fld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4351380" cy="450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929198"/>
            <a:ext cx="6215074" cy="152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928670"/>
            <a:ext cx="3623367" cy="62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1714488"/>
            <a:ext cx="3442874" cy="53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2428868"/>
            <a:ext cx="3357586" cy="472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85720" y="71414"/>
            <a:ext cx="141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Arah putaran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38</a:t>
            </a:fld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44624"/>
            <a:ext cx="305453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551539"/>
            <a:ext cx="3896642" cy="13431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40" y="4333539"/>
            <a:ext cx="7380820" cy="23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39</a:t>
            </a:fld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827584" y="548680"/>
            <a:ext cx="165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15" y="1124744"/>
            <a:ext cx="2141969" cy="504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12" y="1547500"/>
            <a:ext cx="1958820" cy="801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27969"/>
            <a:ext cx="3464153" cy="6850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011" y="3397045"/>
            <a:ext cx="2493907" cy="715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588" y="4299296"/>
            <a:ext cx="2039244" cy="10872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761" y="5880624"/>
            <a:ext cx="2509550" cy="47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Real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Sifat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Aljabar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	- kali (x), </a:t>
            </a:r>
            <a:r>
              <a:rPr lang="en-US" dirty="0" err="1" smtClean="0"/>
              <a:t>bagi</a:t>
            </a:r>
            <a:r>
              <a:rPr lang="en-US" dirty="0" smtClean="0"/>
              <a:t> (:), </a:t>
            </a:r>
            <a:r>
              <a:rPr lang="en-US" dirty="0" err="1" smtClean="0"/>
              <a:t>tambah</a:t>
            </a:r>
            <a:r>
              <a:rPr lang="en-US" dirty="0" smtClean="0"/>
              <a:t> (+), </a:t>
            </a:r>
            <a:r>
              <a:rPr lang="en-US" dirty="0" err="1" smtClean="0"/>
              <a:t>kurang</a:t>
            </a:r>
            <a:r>
              <a:rPr lang="en-US" dirty="0" smtClean="0"/>
              <a:t> (-)</a:t>
            </a:r>
          </a:p>
          <a:p>
            <a:pPr>
              <a:buNone/>
            </a:pPr>
            <a:r>
              <a:rPr lang="en-US" dirty="0" smtClean="0"/>
              <a:t>	-  “</a:t>
            </a:r>
            <a:r>
              <a:rPr lang="en-US" dirty="0" err="1" smtClean="0"/>
              <a:t>pipolondo</a:t>
            </a:r>
            <a:r>
              <a:rPr lang="en-US" dirty="0" smtClean="0"/>
              <a:t>” (ping, </a:t>
            </a:r>
            <a:r>
              <a:rPr lang="en-US" dirty="0" err="1" smtClean="0"/>
              <a:t>para</a:t>
            </a:r>
            <a:r>
              <a:rPr lang="en-US" dirty="0" smtClean="0"/>
              <a:t>, </a:t>
            </a:r>
            <a:r>
              <a:rPr lang="en-US" dirty="0" err="1" smtClean="0"/>
              <a:t>lan</a:t>
            </a:r>
            <a:r>
              <a:rPr lang="en-US" dirty="0" smtClean="0"/>
              <a:t>, </a:t>
            </a:r>
            <a:r>
              <a:rPr lang="en-US" dirty="0" err="1" smtClean="0"/>
              <a:t>suda</a:t>
            </a:r>
            <a:r>
              <a:rPr lang="en-US" dirty="0" smtClean="0"/>
              <a:t>) </a:t>
            </a:r>
          </a:p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Sifat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Operasi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Asosiatif</a:t>
            </a:r>
            <a:r>
              <a:rPr lang="en-US" dirty="0" smtClean="0"/>
              <a:t> : (</a:t>
            </a:r>
            <a:r>
              <a:rPr lang="en-US" dirty="0" err="1" smtClean="0"/>
              <a:t>a+b</a:t>
            </a:r>
            <a:r>
              <a:rPr lang="en-US" dirty="0" smtClean="0"/>
              <a:t>) + c = a+(b + c) ,  (</a:t>
            </a:r>
            <a:r>
              <a:rPr lang="en-US" dirty="0" err="1" smtClean="0"/>
              <a:t>ab</a:t>
            </a:r>
            <a:r>
              <a:rPr lang="en-US" dirty="0" smtClean="0"/>
              <a:t>) c = a (</a:t>
            </a:r>
            <a:r>
              <a:rPr lang="en-US" dirty="0" err="1" smtClean="0"/>
              <a:t>bc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Komutatif</a:t>
            </a:r>
            <a:r>
              <a:rPr lang="en-US" dirty="0" smtClean="0"/>
              <a:t> : a + b = </a:t>
            </a:r>
            <a:r>
              <a:rPr lang="en-US" dirty="0" err="1" smtClean="0"/>
              <a:t>b+a</a:t>
            </a:r>
            <a:r>
              <a:rPr lang="en-US" dirty="0" smtClean="0"/>
              <a:t>   ; </a:t>
            </a:r>
            <a:r>
              <a:rPr lang="en-US" dirty="0" err="1" smtClean="0"/>
              <a:t>ab</a:t>
            </a:r>
            <a:r>
              <a:rPr lang="en-US" dirty="0" smtClean="0"/>
              <a:t> = </a:t>
            </a:r>
            <a:r>
              <a:rPr lang="en-US" dirty="0" err="1" smtClean="0"/>
              <a:t>ba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Distributif</a:t>
            </a:r>
            <a:r>
              <a:rPr lang="en-US" dirty="0" smtClean="0"/>
              <a:t> : a (</a:t>
            </a:r>
            <a:r>
              <a:rPr lang="en-US" dirty="0" err="1" smtClean="0"/>
              <a:t>b+c</a:t>
            </a:r>
            <a:r>
              <a:rPr lang="en-US" dirty="0" smtClean="0"/>
              <a:t>) = </a:t>
            </a:r>
            <a:r>
              <a:rPr lang="en-US" dirty="0" err="1" smtClean="0"/>
              <a:t>ab</a:t>
            </a:r>
            <a:r>
              <a:rPr lang="en-US" dirty="0" smtClean="0"/>
              <a:t> + ac</a:t>
            </a: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Sifat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Penyempurna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Completeness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dirty="0" smtClean="0"/>
              <a:t>: </a:t>
            </a:r>
            <a:r>
              <a:rPr lang="en-US" dirty="0" err="1" smtClean="0"/>
              <a:t>bilangan</a:t>
            </a:r>
            <a:r>
              <a:rPr lang="en-US" dirty="0" smtClean="0"/>
              <a:t> real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gap/hole</a:t>
            </a:r>
            <a:r>
              <a:rPr lang="id-ID" dirty="0" smtClean="0"/>
              <a:t> </a:t>
            </a:r>
            <a:r>
              <a:rPr lang="id-ID" dirty="0" smtClean="0">
                <a:sym typeface="Wingdings" pitchFamily="2" charset="2"/>
              </a:rPr>
              <a:t> limit dan kontinuitas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4</a:t>
            </a:fld>
            <a:endParaRPr lang="id-ID"/>
          </a:p>
        </p:txBody>
      </p:sp>
      <p:cxnSp>
        <p:nvCxnSpPr>
          <p:cNvPr id="5" name="Straight Connector 4"/>
          <p:cNvCxnSpPr/>
          <p:nvPr/>
        </p:nvCxnSpPr>
        <p:spPr>
          <a:xfrm>
            <a:off x="357158" y="1142984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9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64294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Ragam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1472" y="1357298"/>
            <a:ext cx="3114668" cy="54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7. </a:t>
            </a:r>
            <a:r>
              <a:rPr lang="en-US" sz="2400" dirty="0" err="1" smtClean="0">
                <a:solidFill>
                  <a:prstClr val="black"/>
                </a:solidFill>
              </a:rPr>
              <a:t>Fungsi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Eksponensial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928832"/>
            <a:ext cx="42672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150473" y="2433662"/>
            <a:ext cx="23738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: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i="1" dirty="0" smtClean="0"/>
              <a:t>f(x) = a</a:t>
            </a:r>
            <a:r>
              <a:rPr lang="en-US" i="1" baseline="30000" dirty="0" smtClean="0"/>
              <a:t>x</a:t>
            </a:r>
            <a:endParaRPr lang="en-US" i="1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5151406" y="3702625"/>
            <a:ext cx="33999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Domain ( -∞, ∞) </a:t>
            </a:r>
            <a:r>
              <a:rPr lang="en-US" dirty="0" err="1" smtClean="0"/>
              <a:t>dan</a:t>
            </a:r>
            <a:r>
              <a:rPr lang="en-US" dirty="0" smtClean="0"/>
              <a:t> Range (0, ∞)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64294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Ragam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(6)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1472" y="1357298"/>
            <a:ext cx="3114668" cy="54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id-ID" sz="2400" dirty="0" smtClean="0">
                <a:solidFill>
                  <a:prstClr val="black"/>
                </a:solidFill>
              </a:rPr>
              <a:t>8</a:t>
            </a:r>
            <a:r>
              <a:rPr lang="en-US" sz="2400" dirty="0" smtClean="0">
                <a:solidFill>
                  <a:prstClr val="black"/>
                </a:solidFill>
              </a:rPr>
              <a:t>. </a:t>
            </a:r>
            <a:r>
              <a:rPr lang="en-US" sz="2400" dirty="0" err="1" smtClean="0">
                <a:solidFill>
                  <a:prstClr val="black"/>
                </a:solidFill>
              </a:rPr>
              <a:t>Fungsi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Logaritma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1875" y="2213781"/>
            <a:ext cx="2861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: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i="1" dirty="0" smtClean="0"/>
              <a:t>f(x) = </a:t>
            </a:r>
            <a:r>
              <a:rPr lang="en-US" i="1" dirty="0" err="1" smtClean="0"/>
              <a:t>log</a:t>
            </a:r>
            <a:r>
              <a:rPr lang="en-US" i="1" baseline="-25000" dirty="0" err="1" smtClean="0"/>
              <a:t>a</a:t>
            </a:r>
            <a:r>
              <a:rPr lang="en-US" i="1" dirty="0" err="1" smtClean="0"/>
              <a:t>x</a:t>
            </a:r>
            <a:r>
              <a:rPr lang="en-US" i="1" dirty="0" smtClean="0"/>
              <a:t>  </a:t>
            </a:r>
            <a:r>
              <a:rPr lang="en-US" i="1" dirty="0" err="1" smtClean="0"/>
              <a:t>dengan</a:t>
            </a:r>
            <a:r>
              <a:rPr lang="en-US" i="1" dirty="0" smtClean="0"/>
              <a:t> a≠ 1</a:t>
            </a:r>
            <a:endParaRPr lang="en-US" i="1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5310747" y="3573016"/>
            <a:ext cx="33470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Inverse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eksponensial</a:t>
            </a:r>
            <a:r>
              <a:rPr lang="en-US" dirty="0" smtClean="0"/>
              <a:t>.</a:t>
            </a:r>
          </a:p>
          <a:p>
            <a:r>
              <a:rPr lang="en-US" dirty="0"/>
              <a:t>Domain </a:t>
            </a:r>
            <a:r>
              <a:rPr lang="en-US" dirty="0" smtClean="0"/>
              <a:t>(0, </a:t>
            </a:r>
            <a:r>
              <a:rPr lang="en-US" dirty="0"/>
              <a:t>∞) </a:t>
            </a:r>
            <a:r>
              <a:rPr lang="en-US" dirty="0" err="1"/>
              <a:t>dan</a:t>
            </a:r>
            <a:r>
              <a:rPr lang="en-US" dirty="0"/>
              <a:t> Range </a:t>
            </a:r>
            <a:r>
              <a:rPr lang="en-US" dirty="0" smtClean="0"/>
              <a:t>(-∞, </a:t>
            </a:r>
            <a:r>
              <a:rPr lang="en-US" dirty="0"/>
              <a:t>∞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36" t="15261" r="53153" b="23582"/>
          <a:stretch/>
        </p:blipFill>
        <p:spPr>
          <a:xfrm>
            <a:off x="899592" y="2060848"/>
            <a:ext cx="3672408" cy="30874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4067" y="5148275"/>
            <a:ext cx="230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Grafik fungsi logaritma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906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pPr algn="l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4419620"/>
            <a:ext cx="69151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1488032"/>
            <a:ext cx="3028950" cy="237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4515" y="1416594"/>
            <a:ext cx="3076575" cy="243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617558" y="3916924"/>
            <a:ext cx="21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Fungsi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Genap</a:t>
            </a:r>
            <a:r>
              <a:rPr lang="id-ID" dirty="0" smtClean="0">
                <a:solidFill>
                  <a:prstClr val="black"/>
                </a:solidFill>
              </a:rPr>
              <a:t> (</a:t>
            </a:r>
            <a:r>
              <a:rPr lang="id-ID" i="1" dirty="0" smtClean="0">
                <a:solidFill>
                  <a:prstClr val="black"/>
                </a:solidFill>
              </a:rPr>
              <a:t>even</a:t>
            </a:r>
            <a:r>
              <a:rPr lang="id-ID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0333" y="3845486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Fungsi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Ganjil</a:t>
            </a:r>
            <a:r>
              <a:rPr lang="id-ID" dirty="0" smtClean="0">
                <a:solidFill>
                  <a:prstClr val="black"/>
                </a:solidFill>
              </a:rPr>
              <a:t> (</a:t>
            </a:r>
            <a:r>
              <a:rPr lang="id-ID" i="1" dirty="0" smtClean="0">
                <a:solidFill>
                  <a:prstClr val="black"/>
                </a:solidFill>
              </a:rPr>
              <a:t>odd</a:t>
            </a:r>
            <a:r>
              <a:rPr lang="id-ID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57158" y="1214422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Penggeseran</a:t>
            </a:r>
            <a:r>
              <a:rPr lang="id-ID" dirty="0" smtClean="0"/>
              <a:t> (</a:t>
            </a:r>
            <a:r>
              <a:rPr lang="id-ID" i="1" dirty="0" smtClean="0"/>
              <a:t>Shift</a:t>
            </a:r>
            <a:r>
              <a:rPr lang="id-ID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928670"/>
            <a:ext cx="69056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2408" y="3429024"/>
            <a:ext cx="3676650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57697" y="3500438"/>
            <a:ext cx="4772021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56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Penskalaan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Pencerminan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785926"/>
            <a:ext cx="807249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428596" y="1214422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Penskalaan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Pencerminan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99"/>
            <a:ext cx="2133600" cy="365125"/>
          </a:xfrm>
        </p:spPr>
        <p:txBody>
          <a:bodyPr/>
          <a:lstStyle/>
          <a:p>
            <a:fld id="{477C5B18-8807-4EBA-8C1A-2A1C6B98B612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617" y="1136657"/>
            <a:ext cx="312325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534" y="1208095"/>
            <a:ext cx="347611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3174" y="3997840"/>
            <a:ext cx="3429024" cy="2425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929322" y="3565549"/>
            <a:ext cx="223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Penskalaan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horisontal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7090" y="6351631"/>
            <a:ext cx="373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Pencerminan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terhadap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sumbu</a:t>
            </a:r>
            <a:r>
              <a:rPr lang="en-US" dirty="0" smtClean="0">
                <a:solidFill>
                  <a:prstClr val="black"/>
                </a:solidFill>
              </a:rPr>
              <a:t> x </a:t>
            </a:r>
            <a:r>
              <a:rPr lang="en-US" dirty="0" err="1" smtClean="0">
                <a:solidFill>
                  <a:prstClr val="black"/>
                </a:solidFill>
              </a:rPr>
              <a:t>dan</a:t>
            </a:r>
            <a:r>
              <a:rPr lang="en-US" dirty="0" smtClean="0">
                <a:solidFill>
                  <a:prstClr val="black"/>
                </a:solidFill>
              </a:rPr>
              <a:t> 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3565549"/>
            <a:ext cx="197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Penskalaan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vertikal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8596" y="928670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Fungsi Periodis: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46</a:t>
            </a:fld>
            <a:endParaRPr lang="id-ID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2" y="1142984"/>
            <a:ext cx="9144001" cy="3034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3929066"/>
            <a:ext cx="4452408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47</a:t>
            </a:fld>
            <a:endParaRPr lang="id-ID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989704"/>
            <a:ext cx="7500990" cy="429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4928409"/>
            <a:ext cx="4738749" cy="85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Tranformasi Fungsi Trigonometri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48</a:t>
            </a:fld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643050"/>
            <a:ext cx="6357982" cy="2905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428596" y="1214422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Aplikasi Komputer dalam Grafik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Komputer dapat membantu dalam menggambar grafik fungsi yang rumit dengan tingkat keakuratan yang tinggi.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49</a:t>
            </a:fld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857224" y="2377040"/>
            <a:ext cx="291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Pemilihan jendela (window)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924944"/>
            <a:ext cx="759106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714752"/>
            <a:ext cx="764386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428596" y="1214422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Real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Bilangan</a:t>
            </a:r>
            <a:r>
              <a:rPr lang="en-US" dirty="0" smtClean="0"/>
              <a:t> natural : 1,2,3,….</a:t>
            </a:r>
          </a:p>
          <a:p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/integer : 0, ±1, ±2, ±3, ….</a:t>
            </a:r>
          </a:p>
          <a:p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rasional</a:t>
            </a:r>
            <a:r>
              <a:rPr lang="en-US" dirty="0" smtClean="0"/>
              <a:t> (</a:t>
            </a:r>
            <a:r>
              <a:rPr lang="en-US" dirty="0" err="1" smtClean="0"/>
              <a:t>pecahan</a:t>
            </a:r>
            <a:r>
              <a:rPr lang="en-US" dirty="0" smtClean="0"/>
              <a:t> ) : 1/3, 5/7, -4/9, …</a:t>
            </a:r>
            <a:endParaRPr lang="id-ID" dirty="0" smtClean="0"/>
          </a:p>
          <a:p>
            <a:pPr lvl="1"/>
            <a:r>
              <a:rPr lang="id-ID" dirty="0" smtClean="0"/>
              <a:t>Desimal Berujung : ¾  = 0,7500000</a:t>
            </a:r>
          </a:p>
          <a:p>
            <a:pPr lvl="1"/>
            <a:r>
              <a:rPr lang="id-ID" dirty="0" smtClean="0"/>
              <a:t>Desimal Berulang  : 1/3 = 0,333333...</a:t>
            </a:r>
            <a:endParaRPr lang="en-US" dirty="0" smtClean="0"/>
          </a:p>
          <a:p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irrasional</a:t>
            </a:r>
            <a:r>
              <a:rPr lang="id-ID" dirty="0" smtClean="0"/>
              <a:t> (desimal tidak berulang)</a:t>
            </a:r>
            <a:r>
              <a:rPr lang="en-US" dirty="0" smtClean="0"/>
              <a:t> : </a:t>
            </a:r>
            <a:r>
              <a:rPr lang="el-GR" dirty="0" smtClean="0"/>
              <a:t>π</a:t>
            </a:r>
            <a:r>
              <a:rPr lang="en-US" dirty="0" smtClean="0"/>
              <a:t>, √2, √5, 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5</a:t>
            </a:fld>
            <a:endParaRPr lang="id-ID"/>
          </a:p>
        </p:txBody>
      </p:sp>
      <p:cxnSp>
        <p:nvCxnSpPr>
          <p:cNvPr id="5" name="Straight Connector 4"/>
          <p:cNvCxnSpPr/>
          <p:nvPr/>
        </p:nvCxnSpPr>
        <p:spPr>
          <a:xfrm>
            <a:off x="428596" y="1142984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8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Ukuran jendela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50</a:t>
            </a:fld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7143800" cy="287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643446"/>
            <a:ext cx="785818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428596" y="1214422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Grafik Fungsi Osilasi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51</a:t>
            </a:fld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9"/>
            <a:ext cx="7572428" cy="29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" y="4714884"/>
            <a:ext cx="907259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428596" y="1214422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52</a:t>
            </a:fld>
            <a:endParaRPr lang="id-ID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280"/>
            <a:ext cx="7759543" cy="311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099" y="4643446"/>
            <a:ext cx="691986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 Matematika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24" y="2005031"/>
            <a:ext cx="68580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571472" y="1142984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0066" y="1214422"/>
            <a:ext cx="835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Untuk memahami kondisi nyata (real world) dengan baik, fenomena suatu fenomena dinyatakan dalam model matematika </a:t>
            </a:r>
            <a:r>
              <a:rPr lang="id-ID" dirty="0" smtClean="0">
                <a:sym typeface="Wingdings" pitchFamily="2" charset="2"/>
              </a:rPr>
              <a:t> fungsi atau persamaan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53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08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 Matematika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Mempunyai keterbatasan </a:t>
            </a:r>
            <a:r>
              <a:rPr lang="id-ID" dirty="0" smtClean="0">
                <a:sym typeface="Wingdings" pitchFamily="2" charset="2"/>
              </a:rPr>
              <a:t> </a:t>
            </a:r>
            <a:r>
              <a:rPr lang="id-ID" dirty="0" smtClean="0"/>
              <a:t>penyederhanaan</a:t>
            </a:r>
          </a:p>
          <a:p>
            <a:r>
              <a:rPr lang="id-ID" dirty="0" smtClean="0"/>
              <a:t>Pendekatan kondisi sesungguhnya</a:t>
            </a:r>
          </a:p>
          <a:p>
            <a:r>
              <a:rPr lang="id-ID" dirty="0" smtClean="0"/>
              <a:t>Salah satu model yang sederhana adalah proposionalitas</a:t>
            </a:r>
          </a:p>
          <a:p>
            <a:r>
              <a:rPr lang="id-ID" dirty="0" smtClean="0"/>
              <a:t>Misal dua variabel x dan y adalah proporsional satu dengan yang lain;</a:t>
            </a:r>
          </a:p>
          <a:p>
            <a:r>
              <a:rPr lang="id-ID" dirty="0" smtClean="0"/>
              <a:t>              </a:t>
            </a:r>
            <a:r>
              <a:rPr lang="id-ID" i="1" dirty="0" smtClean="0"/>
              <a:t>y = kx     , dengan k = konstanta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54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83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Hukum Kepler III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2276478"/>
            <a:ext cx="4405089" cy="3152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1148348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Johannes Kepler, astronom dari Jerman pada abad ke-17, menyatakan bahwa bila </a:t>
            </a:r>
          </a:p>
          <a:p>
            <a:r>
              <a:rPr lang="id-ID" dirty="0" smtClean="0"/>
              <a:t>T :  periode planet mengelilingi matahari dan,</a:t>
            </a:r>
          </a:p>
          <a:p>
            <a:r>
              <a:rPr lang="id-ID" dirty="0" smtClean="0"/>
              <a:t>R :  jarak  rata-rata planet ke matahari, maka T proporsional dengan R pangkat 3/2.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0166" y="2643182"/>
            <a:ext cx="104868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d-ID" sz="2000" i="1" dirty="0" smtClean="0"/>
              <a:t>T = kR</a:t>
            </a:r>
            <a:r>
              <a:rPr lang="id-ID" sz="2000" i="1" baseline="30000" dirty="0" smtClean="0"/>
              <a:t>3/2</a:t>
            </a:r>
            <a:endParaRPr lang="en-US" sz="2000" i="1" baseline="30000" dirty="0"/>
          </a:p>
        </p:txBody>
      </p:sp>
      <p:sp>
        <p:nvSpPr>
          <p:cNvPr id="7" name="Down Arrow 6"/>
          <p:cNvSpPr/>
          <p:nvPr/>
        </p:nvSpPr>
        <p:spPr>
          <a:xfrm>
            <a:off x="1857356" y="2143116"/>
            <a:ext cx="28575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143240" y="2571744"/>
            <a:ext cx="42862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00298" y="3357562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Data Almanak Tahun 1993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55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57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Grafik Fungsi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571612"/>
            <a:ext cx="457203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1538" y="192880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Sumbu x : </a:t>
            </a:r>
            <a:r>
              <a:rPr lang="id-ID" i="1" dirty="0" smtClean="0"/>
              <a:t>R</a:t>
            </a:r>
            <a:r>
              <a:rPr lang="id-ID" i="1" baseline="30000" dirty="0" smtClean="0"/>
              <a:t>3/2</a:t>
            </a:r>
            <a:endParaRPr lang="en-US" i="1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2285992"/>
            <a:ext cx="217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Sumbu y : T (</a:t>
            </a:r>
            <a:r>
              <a:rPr lang="id-ID" i="1" dirty="0" smtClean="0"/>
              <a:t>Periode)</a:t>
            </a:r>
            <a:endParaRPr lang="en-US" i="1" baseline="30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000372"/>
            <a:ext cx="261937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1" y="2285992"/>
            <a:ext cx="153591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56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36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Model Empiris : Trend dari sekumpulan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2916"/>
          </a:xfrm>
        </p:spPr>
        <p:txBody>
          <a:bodyPr>
            <a:normAutofit/>
          </a:bodyPr>
          <a:lstStyle/>
          <a:p>
            <a:r>
              <a:rPr lang="id-ID" sz="2000" dirty="0" smtClean="0"/>
              <a:t>Fitting garis regresi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16859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143116"/>
            <a:ext cx="52578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2786050" y="2357430"/>
            <a:ext cx="285752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3643314"/>
            <a:ext cx="20193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5400000">
            <a:off x="5250661" y="3107529"/>
            <a:ext cx="500066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4500570"/>
            <a:ext cx="20574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8CBF-742A-4B31-A1AD-8E67851BBFBD}" type="slidenum">
              <a:rPr lang="id-ID" smtClean="0"/>
              <a:pPr/>
              <a:t>57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74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Bagian 1.1 :   9, 11, 59, 62, 64, 72</a:t>
            </a:r>
          </a:p>
          <a:p>
            <a:r>
              <a:rPr lang="id-ID" dirty="0" smtClean="0"/>
              <a:t>Bagian </a:t>
            </a:r>
            <a:r>
              <a:rPr lang="id-ID" dirty="0" smtClean="0"/>
              <a:t>1.3 </a:t>
            </a:r>
            <a:r>
              <a:rPr lang="id-ID" smtClean="0"/>
              <a:t>:   12</a:t>
            </a:r>
            <a:r>
              <a:rPr lang="id-ID" dirty="0" smtClean="0"/>
              <a:t>, 19, 27, 38, </a:t>
            </a:r>
            <a:r>
              <a:rPr lang="id-ID" dirty="0" smtClean="0"/>
              <a:t>40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58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Himpunan</a:t>
            </a:r>
            <a:r>
              <a:rPr lang="en-US" dirty="0" smtClean="0"/>
              <a:t> :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anggotanya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>
                <a:sym typeface="Wingdings" pitchFamily="2" charset="2"/>
              </a:rPr>
              <a:t>himpunan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maka</a:t>
            </a:r>
            <a:r>
              <a:rPr lang="en-US" dirty="0" smtClean="0">
                <a:sym typeface="Wingdings" pitchFamily="2" charset="2"/>
              </a:rPr>
              <a:t> :</a:t>
            </a:r>
          </a:p>
          <a:p>
            <a:pPr lvl="1">
              <a:buNone/>
            </a:pPr>
            <a:r>
              <a:rPr lang="en-US" dirty="0" smtClean="0"/>
              <a:t>	a </a:t>
            </a:r>
            <a:r>
              <a:rPr lang="az-Cyrl-AZ" dirty="0" smtClean="0"/>
              <a:t>є</a:t>
            </a:r>
            <a:r>
              <a:rPr lang="en-US" dirty="0" smtClean="0"/>
              <a:t> S </a:t>
            </a:r>
            <a:r>
              <a:rPr lang="en-US" dirty="0" smtClean="0">
                <a:sym typeface="Wingdings" pitchFamily="2" charset="2"/>
              </a:rPr>
              <a:t> a </a:t>
            </a:r>
            <a:r>
              <a:rPr lang="en-US" dirty="0" err="1" smtClean="0">
                <a:sym typeface="Wingdings" pitchFamily="2" charset="2"/>
              </a:rPr>
              <a:t>adalah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elemen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himpunan</a:t>
            </a:r>
            <a:r>
              <a:rPr lang="en-US" dirty="0" smtClean="0">
                <a:sym typeface="Wingdings" pitchFamily="2" charset="2"/>
              </a:rPr>
              <a:t> S.</a:t>
            </a:r>
          </a:p>
          <a:p>
            <a:pPr lvl="1">
              <a:buNone/>
            </a:pPr>
            <a:r>
              <a:rPr lang="en-US" dirty="0" smtClean="0"/>
              <a:t>	a </a:t>
            </a:r>
            <a:r>
              <a:rPr lang="az-Cyrl-AZ" dirty="0" smtClean="0"/>
              <a:t>є</a:t>
            </a:r>
            <a:r>
              <a:rPr lang="en-US" dirty="0" smtClean="0"/>
              <a:t> S</a:t>
            </a:r>
            <a:r>
              <a:rPr lang="en-US" dirty="0" smtClean="0">
                <a:sym typeface="Wingdings" pitchFamily="2" charset="2"/>
              </a:rPr>
              <a:t>  a </a:t>
            </a:r>
            <a:r>
              <a:rPr lang="en-US" dirty="0" err="1" smtClean="0">
                <a:sym typeface="Wingdings" pitchFamily="2" charset="2"/>
              </a:rPr>
              <a:t>bukan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elemen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himpunan</a:t>
            </a:r>
            <a:r>
              <a:rPr lang="en-US" dirty="0" smtClean="0">
                <a:sym typeface="Wingdings" pitchFamily="2" charset="2"/>
              </a:rPr>
              <a:t> S.</a:t>
            </a:r>
          </a:p>
          <a:p>
            <a:r>
              <a:rPr lang="en-US" dirty="0" smtClean="0"/>
              <a:t>S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U</a:t>
            </a:r>
            <a:r>
              <a:rPr lang="en-US" dirty="0" smtClean="0"/>
              <a:t> T  :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S </a:t>
            </a:r>
            <a:r>
              <a:rPr lang="en-US" dirty="0" err="1" smtClean="0"/>
              <a:t>dan</a:t>
            </a:r>
            <a:r>
              <a:rPr lang="en-US" dirty="0" smtClean="0"/>
              <a:t> T</a:t>
            </a:r>
          </a:p>
          <a:p>
            <a:r>
              <a:rPr lang="en-US" dirty="0" smtClean="0"/>
              <a:t>S     T  : </a:t>
            </a:r>
            <a:r>
              <a:rPr lang="en-US" dirty="0" err="1" smtClean="0"/>
              <a:t>Irisan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S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T</a:t>
            </a:r>
          </a:p>
          <a:p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: A = { 1, 2, 3, 4, 5 } </a:t>
            </a:r>
            <a:r>
              <a:rPr lang="en-US" dirty="0" err="1" smtClean="0"/>
              <a:t>atau</a:t>
            </a:r>
            <a:endParaRPr lang="en-US" dirty="0" smtClean="0"/>
          </a:p>
          <a:p>
            <a:pPr lvl="7">
              <a:buNone/>
            </a:pPr>
            <a:r>
              <a:rPr lang="en-US" dirty="0" smtClean="0"/>
              <a:t>  A   = { x | x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  <a:r>
              <a:rPr lang="id-ID" dirty="0" smtClean="0"/>
              <a:t> asli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6}</a:t>
            </a:r>
          </a:p>
          <a:p>
            <a:pPr lvl="7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475656" y="3573016"/>
            <a:ext cx="214314" cy="214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10800000">
            <a:off x="928662" y="4357694"/>
            <a:ext cx="642942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U        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6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357158" y="1214422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5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Selang</a:t>
            </a:r>
            <a:r>
              <a:rPr lang="en-US" dirty="0" smtClean="0"/>
              <a:t> / Interval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237" y="928670"/>
            <a:ext cx="8027693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mtClean="0"/>
              <a:pPr/>
              <a:t>7</a:t>
            </a:fld>
            <a:endParaRPr lang="id-ID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838200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Pertidaksamaan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00200"/>
            <a:ext cx="3929090" cy="4525963"/>
          </a:xfrm>
          <a:ln w="28575"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2x -1 &lt; x + 3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Solusi</a:t>
            </a:r>
            <a:r>
              <a:rPr lang="en-US" dirty="0" smtClean="0"/>
              <a:t> :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sz="2400" dirty="0" smtClean="0"/>
              <a:t>2x – x &lt; 3 + 1</a:t>
            </a:r>
          </a:p>
          <a:p>
            <a:pPr lvl="2">
              <a:buNone/>
            </a:pPr>
            <a:r>
              <a:rPr lang="en-US" dirty="0" smtClean="0"/>
              <a:t>    x  &lt; 4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solusinya</a:t>
            </a:r>
            <a:r>
              <a:rPr lang="en-US" dirty="0" smtClean="0"/>
              <a:t> ( ∞,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z="1600" b="1" smtClean="0"/>
              <a:pPr/>
              <a:t>8</a:t>
            </a:fld>
            <a:endParaRPr lang="id-ID" sz="16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3438" y="1643050"/>
            <a:ext cx="4043362" cy="4525963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/ (x-1) ≥ 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742950" lvl="1" indent="-28575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lang="en-US" sz="2800" dirty="0" smtClean="0"/>
              <a:t>6 ≥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(x-1)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800" dirty="0" smtClean="0"/>
              <a:t>	11 </a:t>
            </a:r>
            <a:r>
              <a:rPr lang="en-US" sz="2400" dirty="0" smtClean="0"/>
              <a:t>≥ 5x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 dirty="0" smtClean="0"/>
              <a:t>	11/5 ≥ x </a:t>
            </a:r>
            <a:r>
              <a:rPr lang="en-US" sz="2400" dirty="0" err="1" smtClean="0"/>
              <a:t>atau</a:t>
            </a:r>
            <a:r>
              <a:rPr lang="en-US" sz="2400" dirty="0" smtClean="0"/>
              <a:t> x ≤ 11/5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Jadi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solusinya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( 1, 11/5]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61" y="5214950"/>
            <a:ext cx="389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5191142"/>
            <a:ext cx="39433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357158" y="1071546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Pertidaksamaan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00200"/>
            <a:ext cx="3929090" cy="4525963"/>
          </a:xfrm>
          <a:ln w="28575"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|2x -3|≤ 1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Solusi</a:t>
            </a:r>
            <a:r>
              <a:rPr lang="en-US" dirty="0" smtClean="0"/>
              <a:t> :</a:t>
            </a:r>
          </a:p>
          <a:p>
            <a:pPr lvl="1">
              <a:buNone/>
            </a:pPr>
            <a:r>
              <a:rPr lang="en-US" dirty="0" smtClean="0"/>
              <a:t>-1 ≤ 2x - 3 ≤ 1</a:t>
            </a:r>
          </a:p>
          <a:p>
            <a:pPr marL="804863" lvl="2" indent="-341313">
              <a:buNone/>
            </a:pPr>
            <a:r>
              <a:rPr lang="en-US" sz="2800" dirty="0" smtClean="0"/>
              <a:t>   2 ≤ 2x ≤ 4</a:t>
            </a:r>
          </a:p>
          <a:p>
            <a:pPr marL="804863" lvl="2" indent="-341313">
              <a:buNone/>
            </a:pPr>
            <a:r>
              <a:rPr lang="en-US" sz="2800" dirty="0" smtClean="0"/>
              <a:t>   1 ≤ x ≤ 2</a:t>
            </a:r>
          </a:p>
          <a:p>
            <a:pPr lvl="1">
              <a:buNone/>
            </a:pP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solusinya</a:t>
            </a:r>
            <a:r>
              <a:rPr lang="en-US" dirty="0" smtClean="0"/>
              <a:t> [ 1, 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5B18-8807-4EBA-8C1A-2A1C6B98B612}" type="slidenum">
              <a:rPr lang="id-ID" sz="1600" b="1" smtClean="0"/>
              <a:pPr/>
              <a:t>9</a:t>
            </a:fld>
            <a:endParaRPr lang="id-ID" sz="16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3438" y="1643050"/>
            <a:ext cx="4043362" cy="4525963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buFont typeface="+mj-lt"/>
              <a:buAutoNum type="arabicPeriod" startAt="4"/>
            </a:pPr>
            <a:r>
              <a:rPr lang="en-US" sz="3200" dirty="0" smtClean="0"/>
              <a:t>|2x -3|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≥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742950" lvl="1" indent="-28575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/>
              <a:t>2x-3 ≥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2x-3 </a:t>
            </a:r>
            <a:r>
              <a:rPr lang="en-US" sz="2800" dirty="0" smtClean="0"/>
              <a:t>≤ -1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800" dirty="0" smtClean="0"/>
              <a:t>	2x </a:t>
            </a:r>
            <a:r>
              <a:rPr lang="en-US" sz="2400" dirty="0" smtClean="0"/>
              <a:t>≥ 4               2x ≤  2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 dirty="0" smtClean="0"/>
              <a:t>	   x ≥ 2     </a:t>
            </a:r>
            <a:r>
              <a:rPr lang="en-US" sz="2400" dirty="0" err="1" smtClean="0"/>
              <a:t>atau</a:t>
            </a:r>
            <a:r>
              <a:rPr lang="en-US" sz="2400" dirty="0" smtClean="0"/>
              <a:t>    x ≤ 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Jadi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solusinya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(-∞,1] U [ 2</a:t>
            </a:r>
            <a:r>
              <a:rPr lang="en-US" sz="2200" dirty="0" smtClean="0"/>
              <a:t>, ∞)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357826"/>
            <a:ext cx="3786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5278557"/>
            <a:ext cx="3929090" cy="50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357158" y="1071546"/>
            <a:ext cx="8143932" cy="1588"/>
          </a:xfrm>
          <a:prstGeom prst="line">
            <a:avLst/>
          </a:prstGeom>
          <a:ln w="57150" cmpd="thickThin">
            <a:gradFill flip="none" rotWithShape="1">
              <a:gsLst>
                <a:gs pos="4200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2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872D934E54304CA8D8DEF4FF128EED" ma:contentTypeVersion="0" ma:contentTypeDescription="Create a new document." ma:contentTypeScope="" ma:versionID="ad4ae21d2bf0feae1f67ccc2dd80fc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578011-636D-4520-A939-A731834A2296}"/>
</file>

<file path=customXml/itemProps2.xml><?xml version="1.0" encoding="utf-8"?>
<ds:datastoreItem xmlns:ds="http://schemas.openxmlformats.org/officeDocument/2006/customXml" ds:itemID="{7AF04E43-9A2A-4E13-BD27-5BF4C12521C5}"/>
</file>

<file path=customXml/itemProps3.xml><?xml version="1.0" encoding="utf-8"?>
<ds:datastoreItem xmlns:ds="http://schemas.openxmlformats.org/officeDocument/2006/customXml" ds:itemID="{2233626F-5642-4453-B8B3-9F622FD2FBD0}"/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1424</Words>
  <Application>Microsoft Office PowerPoint</Application>
  <PresentationFormat>On-screen Show (4:3)</PresentationFormat>
  <Paragraphs>377</Paragraphs>
  <Slides>58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Wingdings</vt:lpstr>
      <vt:lpstr>Office Theme</vt:lpstr>
      <vt:lpstr>Bilangan dan Fungsi</vt:lpstr>
      <vt:lpstr>Bilangan </vt:lpstr>
      <vt:lpstr>Bilangan Real</vt:lpstr>
      <vt:lpstr>Sifat Bilangan Real</vt:lpstr>
      <vt:lpstr>Jenis Bilangan Real</vt:lpstr>
      <vt:lpstr>Himpunan Bilangan</vt:lpstr>
      <vt:lpstr>Selang / Interval</vt:lpstr>
      <vt:lpstr>Penyelesaian Pertidaksamaan (1)</vt:lpstr>
      <vt:lpstr>Penyelesaian Pertidaksamaan (2)</vt:lpstr>
      <vt:lpstr>Garis, Lingkaran dan Parabola</vt:lpstr>
      <vt:lpstr>Koordinat Kartesius</vt:lpstr>
      <vt:lpstr>Garis dan Perubahan (increment) </vt:lpstr>
      <vt:lpstr>Slope – Kemiringan - Gradien</vt:lpstr>
      <vt:lpstr>Gradien Garis (m)</vt:lpstr>
      <vt:lpstr>Garis Paralel dan Tegak Lurus</vt:lpstr>
      <vt:lpstr>Sifat Garis Tegak Lurus</vt:lpstr>
      <vt:lpstr>Jarak Dua Titik</vt:lpstr>
      <vt:lpstr>Jarak titik pada lingkaran</vt:lpstr>
      <vt:lpstr>PowerPoint Presentation</vt:lpstr>
      <vt:lpstr>Parabola</vt:lpstr>
      <vt:lpstr>Fungsi</vt:lpstr>
      <vt:lpstr>Fungsi</vt:lpstr>
      <vt:lpstr>Fungsi</vt:lpstr>
      <vt:lpstr>Fungsi</vt:lpstr>
      <vt:lpstr>Fungsi Satu Variabel</vt:lpstr>
      <vt:lpstr>PowerPoint Presentation</vt:lpstr>
      <vt:lpstr>Domain dan Range Suatu Fungsi</vt:lpstr>
      <vt:lpstr>Grafik Fungsi</vt:lpstr>
      <vt:lpstr>Penggambaran Grafik Fungsi</vt:lpstr>
      <vt:lpstr>Representasi Grafik Numeris</vt:lpstr>
      <vt:lpstr>Identifikasi Fungsi : Ragam Fungsi (1)</vt:lpstr>
      <vt:lpstr>Ragam Fungsi (2)</vt:lpstr>
      <vt:lpstr>Ragam Fungsi (3)</vt:lpstr>
      <vt:lpstr>PowerPoint Presentation</vt:lpstr>
      <vt:lpstr>Ragam Fungsi (4)</vt:lpstr>
      <vt:lpstr>Ragam Fungsi (4)</vt:lpstr>
      <vt:lpstr>PowerPoint Presentation</vt:lpstr>
      <vt:lpstr>PowerPoint Presentation</vt:lpstr>
      <vt:lpstr>PowerPoint Presentation</vt:lpstr>
      <vt:lpstr>Ragam Fungsi (5)</vt:lpstr>
      <vt:lpstr>Ragam Fungsi (6)</vt:lpstr>
      <vt:lpstr>Fungsi Ganjil dan Genap</vt:lpstr>
      <vt:lpstr>Penggeseran (Shift) Fungsi</vt:lpstr>
      <vt:lpstr>Penskalaan dan Pencerminan Fungsi</vt:lpstr>
      <vt:lpstr>Penskalaan dan Pencerminan Fungsi</vt:lpstr>
      <vt:lpstr>Contoh Fungsi Periodis: </vt:lpstr>
      <vt:lpstr>PowerPoint Presentation</vt:lpstr>
      <vt:lpstr>Tranformasi Fungsi Trigonometri</vt:lpstr>
      <vt:lpstr>Aplikasi Komputer dalam Grafik</vt:lpstr>
      <vt:lpstr>Ukuran jendela</vt:lpstr>
      <vt:lpstr>Grafik Fungsi Osilasi</vt:lpstr>
      <vt:lpstr>PowerPoint Presentation</vt:lpstr>
      <vt:lpstr>Model Matematika</vt:lpstr>
      <vt:lpstr>Model Matematika</vt:lpstr>
      <vt:lpstr>Hukum Kepler III</vt:lpstr>
      <vt:lpstr>Grafik Fungsi</vt:lpstr>
      <vt:lpstr>Model Empiris : Trend dari sekumpulan data</vt:lpstr>
      <vt:lpstr>PR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Bilangan dan Fungsi</dc:title>
  <dc:creator>danang</dc:creator>
  <cp:lastModifiedBy>Danang Wijaya</cp:lastModifiedBy>
  <cp:revision>91</cp:revision>
  <dcterms:created xsi:type="dcterms:W3CDTF">2010-08-31T09:48:10Z</dcterms:created>
  <dcterms:modified xsi:type="dcterms:W3CDTF">2021-08-18T00:09:33Z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0x01010029872D934E54304CA8D8DEF4FF128EED</vt:lpwstr>
  </property>
</Properties>
</file>