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3"/>
  </p:sldMasterIdLst>
  <p:notesMasterIdLst>
    <p:notesMasterId r:id="rId55"/>
  </p:notesMasterIdLst>
  <p:sldIdLst>
    <p:sldId id="278" r:id="rId4"/>
    <p:sldId id="626" r:id="rId5"/>
    <p:sldId id="674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76" r:id="rId14"/>
    <p:sldId id="675" r:id="rId15"/>
    <p:sldId id="677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6" r:id="rId27"/>
    <p:sldId id="705" r:id="rId28"/>
    <p:sldId id="644" r:id="rId29"/>
    <p:sldId id="706" r:id="rId30"/>
    <p:sldId id="648" r:id="rId31"/>
    <p:sldId id="649" r:id="rId32"/>
    <p:sldId id="681" r:id="rId33"/>
    <p:sldId id="682" r:id="rId34"/>
    <p:sldId id="680" r:id="rId35"/>
    <p:sldId id="678" r:id="rId36"/>
    <p:sldId id="679" r:id="rId37"/>
    <p:sldId id="622" r:id="rId38"/>
    <p:sldId id="683" r:id="rId39"/>
    <p:sldId id="686" r:id="rId40"/>
    <p:sldId id="688" r:id="rId41"/>
    <p:sldId id="707" r:id="rId42"/>
    <p:sldId id="708" r:id="rId43"/>
    <p:sldId id="709" r:id="rId44"/>
    <p:sldId id="689" r:id="rId45"/>
    <p:sldId id="711" r:id="rId46"/>
    <p:sldId id="716" r:id="rId47"/>
    <p:sldId id="712" r:id="rId48"/>
    <p:sldId id="713" r:id="rId49"/>
    <p:sldId id="714" r:id="rId50"/>
    <p:sldId id="715" r:id="rId51"/>
    <p:sldId id="279" r:id="rId52"/>
    <p:sldId id="685" r:id="rId53"/>
    <p:sldId id="71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7FD6F7-13E7-4491-BF1B-52DE1AED5E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F541E-5259-4755-9CDB-6047017DD0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8A766BA-BFD8-4734-A829-94C8CDC7881C}" type="datetimeFigureOut">
              <a:rPr lang="id-ID"/>
              <a:pPr>
                <a:defRPr/>
              </a:pPr>
              <a:t>10/09/2021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AC28E6-81ED-4A98-83EC-18FDA78C6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817162-6FD5-4BB8-9AF0-ACC554EB3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367E-0696-4577-8859-B2E27C30B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2A152-B716-4ED0-B67D-43C65FC6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A26529-A2D2-4EFE-B1E4-2F978281CC7C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1926FC8-F143-4FE4-BA72-531DA9763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82E76C-B215-471E-8542-C30E83E94833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8999087-601C-408F-90DB-5D6C9DB524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63650" y="725488"/>
            <a:ext cx="4776788" cy="3582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DAB2E19-A17F-4C7A-A5A1-8B43ACBE0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5FEDC94-C658-47FF-8790-BF6522C28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597D3-CDB2-4A36-9367-8C9BDBB63814}" type="slidenum">
              <a:rPr lang="ar-EG" altLang="en-US"/>
              <a:pPr/>
              <a:t>43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8CAEAF8-5F54-463A-AF53-EAD838FD7B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D456A6B-94C7-423C-9D0A-D53FC527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E107D9F-B052-4EE1-A211-97C4C1D8B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50202-4384-46E3-8562-9B596D7BE72B}" type="slidenum">
              <a:rPr lang="ar-EG" altLang="en-US"/>
              <a:pPr/>
              <a:t>45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0FF7C5C-CF95-486A-BC2A-989CDC6CDB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B1B2B65-154B-438A-B3F8-6971ABE20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Using </a:t>
            </a:r>
            <a:r>
              <a:rPr lang="en-US" altLang="en-US" b="1"/>
              <a:t>for</a:t>
            </a:r>
            <a:r>
              <a:rPr lang="en-US" altLang="en-US"/>
              <a:t> nested statements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1105B89-8A7F-45E0-B827-25E231B53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196E0F-5873-4E62-B818-9395DCB8BBBD}" type="slidenum">
              <a:rPr lang="ar-EG" altLang="en-US"/>
              <a:pPr/>
              <a:t>46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D78BBDB-1698-4F41-8878-5111790F41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265B892-643F-415A-9DFC-C93C3B608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Notice the change of the number of stars on each line.</a:t>
            </a:r>
          </a:p>
          <a:p>
            <a:pPr>
              <a:buFontTx/>
              <a:buChar char="•"/>
            </a:pPr>
            <a:r>
              <a:rPr lang="en-US" altLang="en-US"/>
              <a:t>Hence you control the inner loop with the counter of the outer loop.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4523185-DE8B-4830-BB66-FBEF523DD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0C7477-D771-43F2-B2D8-A419ECC4B9BB}" type="slidenum">
              <a:rPr lang="ar-EG" altLang="en-US"/>
              <a:pPr/>
              <a:t>47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BE869DF-891E-4FBC-AD6E-EB1FD98A48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B0B68AA-628E-491D-9FE9-FA5E0EC85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exactly like a) with the difference that you output a sequence of numbers graphics instead of ‘*’.</a:t>
            </a:r>
          </a:p>
          <a:p>
            <a:pPr>
              <a:buFontTx/>
              <a:buChar char="•"/>
            </a:pPr>
            <a:r>
              <a:rPr lang="en-US" altLang="en-US"/>
              <a:t>Hence you output </a:t>
            </a:r>
            <a:r>
              <a:rPr lang="en-US" altLang="en-US" i="1"/>
              <a:t>col.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1ADF975-DD55-4709-A230-9CBBA37AD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DA6C2-6028-4794-9BF0-AFEF4C532305}" type="slidenum">
              <a:rPr lang="ar-EG" altLang="en-US"/>
              <a:pPr/>
              <a:t>48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8E39DD3-020E-4034-BCCD-C4D2371876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89EFD50-ECBB-4F2D-89BB-63B63990F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similar to b) but you output numbers like in c).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6AE3D4F-55C5-43D0-A62B-823D0FFE1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3B727DB-4D6E-43FA-BFD8-B5EBC2020605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5FC0627-E866-4224-B8AF-B1D61B32B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9C0EB3E-D357-4CCD-B9FC-DCA128ACB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4919635-07B5-48B1-A660-69D8E4CDD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1EAFE3-919E-4940-A22A-969153716A0B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330B430-B221-4513-A39C-E177565FD9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73391E2-24DB-4AEF-B3BF-60F6EB51DD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D82D5E5-F7F0-46CE-B839-695AB2799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116F1-2A9B-4803-B323-FAB5AA135834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D03B3F7-9EB6-4AC0-8671-D3A71CBB64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D033C83-1009-417C-BD3B-EB5C3461B8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8B2BDE3-53C7-46F5-9509-E5C9CB7E3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05499A6-8021-404E-A341-E5A520D0A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D2D9F2B-7FD1-4AFE-8105-D9A525548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467A5D-F9AC-4FDC-8316-2F414233A5CD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9A142AF-44A9-4758-AE51-9AD7A06EB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E1B83-25C0-49B4-8230-117B751488B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F254097-09B5-47CA-A3FD-59BC1D4AD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7DF7E40-22A6-4178-A9A5-C222173AE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11DB685-9D95-4D4E-BCF6-138B79A46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9294E-F174-4119-8F99-F160003FEE2F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0BB034B-15E1-4355-8E82-2B1C4D9AF2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A89D9B3-E599-4330-B338-8510E32B66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2CEB0C2-CAEE-41C1-8444-956F2D2AC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1A35DB-B8DB-40F6-A302-2B988831E605}" type="slidenum">
              <a:rPr lang="ar-EG" altLang="en-US"/>
              <a:pPr/>
              <a:t>39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A8E4F1B-FAF6-4D08-B2A9-8B07B580C1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49A2914-2E4F-4494-A890-46FCA79D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86BD348-D86A-4735-AEE7-560DF23DD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D6A7B0-296B-4C79-8E83-637B6B05923D}" type="slidenum">
              <a:rPr lang="ar-EG" altLang="en-US"/>
              <a:pPr/>
              <a:t>40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4C07C11-65B6-4163-A1B7-281352EEF7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EFB2286-1CB8-4D44-B4B2-B3B5EA3D9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Char char="•"/>
            </a:pPr>
            <a:r>
              <a:rPr lang="en-US" altLang="en-US">
                <a:latin typeface="Times" panose="02020603050405020304" pitchFamily="18" charset="0"/>
              </a:rPr>
              <a:t>I want you to solve it using the</a:t>
            </a:r>
            <a:r>
              <a:rPr lang="en-US" altLang="en-US" b="1" i="1">
                <a:latin typeface="Times" panose="02020603050405020304" pitchFamily="18" charset="0"/>
              </a:rPr>
              <a:t> for</a:t>
            </a:r>
            <a:r>
              <a:rPr lang="en-US" altLang="en-US">
                <a:latin typeface="Times" panose="02020603050405020304" pitchFamily="18" charset="0"/>
              </a:rPr>
              <a:t> statement.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68522FF-0875-42B7-8FBB-926147E30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7F5A9-CAAD-4299-A33C-33F798474C04}" type="slidenum">
              <a:rPr lang="ar-EG" altLang="en-US"/>
              <a:pPr/>
              <a:t>41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7218B85-9690-4738-A20B-A9443CF1B9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C6C8C91-3F90-48F5-99B4-FF0228F62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552FE24B-2D83-486D-81A1-E3E8691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593BC2ED-22F3-451F-8301-354E085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3210A686-274C-4188-B050-1587B54A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CCB1EA2-A88F-4EAB-9E1B-8832A6D2A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0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EBA9BD4-DF78-495A-9817-F52062C0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5CC5F8F-A9EC-4DF0-9702-4785EA72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91506A7-FD39-409A-8A4E-DB3BE90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083E0-282E-4880-B9FF-F02A43CB1A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9CC97840-B0F5-427B-9617-2F8E5272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FD3746D-BD91-4FD6-95D3-09F9DA9B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12FA6A4-9A61-4BB5-BC98-6D091551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B30F2-09F1-4F49-AA2D-84F46A23D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7D3C9-8970-4985-93BE-08B4F5E04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en-US"/>
              <a:t>CSCE 106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EE814-EF24-46FC-B2C2-B8C8DD772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Majalla UI"/>
              </a:defRPr>
            </a:lvl1pPr>
          </a:lstStyle>
          <a:p>
            <a:fld id="{D6A4D7D7-86DF-455B-89B9-88F6AB9F421A}" type="slidenum">
              <a:rPr lang="ar-EG" altLang="en-US"/>
              <a:pPr/>
              <a:t>‹#›</a:t>
            </a:fld>
            <a:endParaRPr lang="en-US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1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E91DBD6-99E8-4D56-A869-0F6AE897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26766D9-819E-4826-945B-59A8C303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541105E-8BBD-40AF-9927-CEDB7F83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0AA14-6429-4502-B1BE-D98B2241A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4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DA28-A451-4848-A51D-99ACE95E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CCAB-414B-4F8D-A4C7-7208E20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4FB1-38D5-483E-82F7-8CF4D8FC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E73442E-1E01-4A36-A527-7C1283DDA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591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0A046057-F76C-4551-85A8-B61ACE6A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331C7BB7-3543-4D3A-AB32-DF5BEDC3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9366A53C-9EC2-497B-875D-49FB12E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CDD50-7C51-41C5-A070-839F07097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D312933-7DDC-45A8-8E38-38F3D9E7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0E524DE3-B5BC-4923-B441-B460CE67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30B51809-BF3E-4284-9EC6-32CD836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0A3F9-F05A-46DE-9CB6-ED572FDD4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5F4A61A2-2704-463D-957E-CA517B32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A22C2798-9C28-4577-9691-0AACA44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A1CB7ED3-EF0E-4006-86C3-D90540A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A2FB4-4E8A-4DC9-8B6E-C84DBEBC4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94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CD7EF4BC-EA25-4556-A893-1F9C3E5F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0CA4E4F2-6F13-4BC6-8F3A-7CEA6244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33819903-9DC8-40C4-8CD7-3CCFE6F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FEDDC-03EE-482C-B04B-DA3FD8DEB5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9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41BE1F3-A3B3-485B-8255-DE794E4D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C182BF9-9E50-4A49-8835-05309F1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2DBCB26-E9DF-42F8-B627-47A5C1F7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39D9-2492-4A12-B3F3-3D3A0EE72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41A67A22-60A8-4407-95EB-BCA67C199FC0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01C357D-57EF-461F-86FC-401655C6AAC0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5FF30C98-B2B7-46BB-B82F-49AEAD7299A4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6EB3D07-C6AE-4974-AFCD-E77A4E34586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61C7D13-EB1A-4F43-B97E-BA7D47F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9B7FEBF-14E4-4D8C-BB46-4CF64B1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08601046-1D3B-477B-9CFC-6760C8FF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53E4894-D83E-4069-828B-9BAD834B2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CF58DFBB-BD6D-4BC4-8DA3-AD32BDF85672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8DC809-9ABB-4C15-ADC6-3535532C7458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FD69A94F-9627-47D4-9BD4-15A0D7D2A3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4B9D118C-E6B5-4944-A295-EFE8F86211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55E3CD6-148B-47D9-91AE-14973298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3AFA17C-8018-4C93-819A-929EC701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64882-3B9C-4F58-ACDD-1F9FA2B62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E721E4E-ABF7-450D-9546-0CFA5EC8C11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E10F5BD7-E9A1-42E3-8CED-C2F03B8D29CF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F982B3-8135-4745-8A7E-96B881E17BD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BAE597A-2A2D-410C-A52E-97154E8123B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72" r:id="rId2"/>
    <p:sldLayoutId id="2147484181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82" r:id="rId9"/>
    <p:sldLayoutId id="2147484178" r:id="rId10"/>
    <p:sldLayoutId id="2147484179" r:id="rId11"/>
    <p:sldLayoutId id="21474841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>
            <a:extLst>
              <a:ext uri="{FF2B5EF4-FFF2-40B4-BE49-F238E27FC236}">
                <a16:creationId xmlns:a16="http://schemas.microsoft.com/office/drawing/2014/main" id="{91485978-026D-44C2-A94B-B1104DBCB5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3429000" cy="1470025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ITERATION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76DE4297-7542-4BBF-96E8-BBB2E1D88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5561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4">
            <a:extLst>
              <a:ext uri="{FF2B5EF4-FFF2-40B4-BE49-F238E27FC236}">
                <a16:creationId xmlns:a16="http://schemas.microsoft.com/office/drawing/2014/main" id="{CA479884-E37A-4EC4-B5C7-3C2DCAA3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643188"/>
            <a:ext cx="214312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Value != sentinel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2B717894-D177-45C1-B461-7F368EAF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43BD0F53-8AD0-445C-941F-82EF1E96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00ABE246-83F3-4F81-83C0-C7AAD9C0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6390" name="Straight Arrow Connector 21">
            <a:extLst>
              <a:ext uri="{FF2B5EF4-FFF2-40B4-BE49-F238E27FC236}">
                <a16:creationId xmlns:a16="http://schemas.microsoft.com/office/drawing/2014/main" id="{5E461101-FFC1-4C60-A98E-64B85767F1D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23">
            <a:extLst>
              <a:ext uri="{FF2B5EF4-FFF2-40B4-BE49-F238E27FC236}">
                <a16:creationId xmlns:a16="http://schemas.microsoft.com/office/drawing/2014/main" id="{64000C20-089C-4503-92F1-7F75529FB2CF}"/>
              </a:ext>
            </a:extLst>
          </p:cNvPr>
          <p:cNvCxnSpPr>
            <a:cxnSpLocks noChangeShapeType="1"/>
            <a:stCxn id="16386" idx="2"/>
            <a:endCxn id="16387" idx="0"/>
          </p:cNvCxnSpPr>
          <p:nvPr/>
        </p:nvCxnSpPr>
        <p:spPr bwMode="auto">
          <a:xfrm rot="5400000">
            <a:off x="3643312" y="4129088"/>
            <a:ext cx="4095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Connector 26">
            <a:extLst>
              <a:ext uri="{FF2B5EF4-FFF2-40B4-BE49-F238E27FC236}">
                <a16:creationId xmlns:a16="http://schemas.microsoft.com/office/drawing/2014/main" id="{DD4E2529-0895-4895-A750-521D3B70B4A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23013" y="3606800"/>
            <a:ext cx="22145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31">
            <a:extLst>
              <a:ext uri="{FF2B5EF4-FFF2-40B4-BE49-F238E27FC236}">
                <a16:creationId xmlns:a16="http://schemas.microsoft.com/office/drawing/2014/main" id="{B284EBE4-6607-41B6-8BAF-554932D9A0B0}"/>
              </a:ext>
            </a:extLst>
          </p:cNvPr>
          <p:cNvCxnSpPr>
            <a:cxnSpLocks noChangeShapeType="1"/>
            <a:endCxn id="16387" idx="3"/>
          </p:cNvCxnSpPr>
          <p:nvPr/>
        </p:nvCxnSpPr>
        <p:spPr bwMode="auto">
          <a:xfrm rot="10800000">
            <a:off x="4629150" y="4700588"/>
            <a:ext cx="2762250" cy="238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Rectangle 5">
            <a:extLst>
              <a:ext uri="{FF2B5EF4-FFF2-40B4-BE49-F238E27FC236}">
                <a16:creationId xmlns:a16="http://schemas.microsoft.com/office/drawing/2014/main" id="{90C506F7-8946-4EA4-B351-2EC869A90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sentinel = -1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6395" name="Straight Arrow Connector 24">
            <a:extLst>
              <a:ext uri="{FF2B5EF4-FFF2-40B4-BE49-F238E27FC236}">
                <a16:creationId xmlns:a16="http://schemas.microsoft.com/office/drawing/2014/main" id="{83A043A6-F86F-4D26-AFC0-42C91E3A87F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30">
            <a:extLst>
              <a:ext uri="{FF2B5EF4-FFF2-40B4-BE49-F238E27FC236}">
                <a16:creationId xmlns:a16="http://schemas.microsoft.com/office/drawing/2014/main" id="{16A3702B-EB84-4B8C-AC49-F36B070C625C}"/>
              </a:ext>
            </a:extLst>
          </p:cNvPr>
          <p:cNvCxnSpPr>
            <a:cxnSpLocks noChangeShapeType="1"/>
            <a:stCxn id="16386" idx="1"/>
          </p:cNvCxnSpPr>
          <p:nvPr/>
        </p:nvCxnSpPr>
        <p:spPr bwMode="auto">
          <a:xfrm rot="10800000" flipV="1">
            <a:off x="1643063" y="3287713"/>
            <a:ext cx="1143000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32">
            <a:extLst>
              <a:ext uri="{FF2B5EF4-FFF2-40B4-BE49-F238E27FC236}">
                <a16:creationId xmlns:a16="http://schemas.microsoft.com/office/drawing/2014/main" id="{443CB495-0F60-42A3-8E6A-B7D8466EB7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5631" y="4321969"/>
            <a:ext cx="20732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Rectangle 41">
            <a:extLst>
              <a:ext uri="{FF2B5EF4-FFF2-40B4-BE49-F238E27FC236}">
                <a16:creationId xmlns:a16="http://schemas.microsoft.com/office/drawing/2014/main" id="{D6D96851-E288-4A30-B7AA-8AB6F275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185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sentinel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6399" name="Straight Arrow Connector 43">
            <a:extLst>
              <a:ext uri="{FF2B5EF4-FFF2-40B4-BE49-F238E27FC236}">
                <a16:creationId xmlns:a16="http://schemas.microsoft.com/office/drawing/2014/main" id="{6EC7B6BB-493F-4F50-B58D-ECC183DF43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81200" y="1828800"/>
            <a:ext cx="7620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45">
            <a:extLst>
              <a:ext uri="{FF2B5EF4-FFF2-40B4-BE49-F238E27FC236}">
                <a16:creationId xmlns:a16="http://schemas.microsoft.com/office/drawing/2014/main" id="{C81C14EB-8744-4B94-AD0E-0056EDBF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14400"/>
            <a:ext cx="378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1" name="Straight Arrow Connector 48">
            <a:extLst>
              <a:ext uri="{FF2B5EF4-FFF2-40B4-BE49-F238E27FC236}">
                <a16:creationId xmlns:a16="http://schemas.microsoft.com/office/drawing/2014/main" id="{9C98E509-C325-464A-BF81-E54B168E45E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72063" y="1295400"/>
            <a:ext cx="947737" cy="4905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Rectangle 52">
            <a:extLst>
              <a:ext uri="{FF2B5EF4-FFF2-40B4-BE49-F238E27FC236}">
                <a16:creationId xmlns:a16="http://schemas.microsoft.com/office/drawing/2014/main" id="{056965FE-B49F-4804-AA21-64F301B2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124200"/>
            <a:ext cx="4000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Tidak sama dengan nilai 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3" name="Straight Arrow Connector 54">
            <a:extLst>
              <a:ext uri="{FF2B5EF4-FFF2-40B4-BE49-F238E27FC236}">
                <a16:creationId xmlns:a16="http://schemas.microsoft.com/office/drawing/2014/main" id="{330C6699-C391-4CE5-96B9-00BB5A4F9C8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38575" y="3446463"/>
            <a:ext cx="1503363" cy="174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619EC2C-B9CC-465F-8ECC-B19C34AB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6F5E5-1402-45B9-9656-24E9CB88F399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FB2F6A7-7B64-4133-9D1E-4A73C2161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805613" cy="762000"/>
          </a:xfrm>
        </p:spPr>
        <p:txBody>
          <a:bodyPr/>
          <a:lstStyle/>
          <a:p>
            <a:pPr>
              <a:defRPr/>
            </a:pPr>
            <a:r>
              <a:rPr lang="en-GB" altLang="en-US" dirty="0">
                <a:solidFill>
                  <a:schemeClr val="accent3"/>
                </a:solidFill>
              </a:rPr>
              <a:t>C/C++ Loop Structures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2690DD-E131-4596-A833-9E1A02598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b="1"/>
              <a:t>Pre-test  (the test is made before entering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while 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general purpose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Event controlled (</a:t>
            </a:r>
            <a:r>
              <a:rPr lang="en-GB" altLang="en-US" sz="2400" b="1"/>
              <a:t>variable condition</a:t>
            </a:r>
            <a:r>
              <a:rPr lang="en-GB" altLang="en-US" sz="2400"/>
              <a:t>)</a:t>
            </a:r>
            <a:r>
              <a:rPr lang="en-GB" altLang="en-US" sz="2400" b="1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for loops</a:t>
            </a:r>
            <a:r>
              <a:rPr lang="en-GB" altLang="en-US">
                <a:solidFill>
                  <a:srgbClr val="C00000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know how many times (</a:t>
            </a:r>
            <a:r>
              <a:rPr lang="en-GB" altLang="en-US" sz="2400" b="1"/>
              <a:t>fixed condition</a:t>
            </a:r>
            <a:r>
              <a:rPr lang="en-GB" alt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process arrays (more in later lectures)</a:t>
            </a:r>
          </a:p>
          <a:p>
            <a:pPr>
              <a:lnSpc>
                <a:spcPct val="90000"/>
              </a:lnSpc>
            </a:pPr>
            <a:r>
              <a:rPr lang="en-GB" altLang="en-US" sz="2400" b="1"/>
              <a:t>Post-test (the test is done at the end of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do … while</a:t>
            </a:r>
            <a:r>
              <a:rPr lang="en-GB" altLang="en-US">
                <a:solidFill>
                  <a:srgbClr val="C00000"/>
                </a:solidFill>
              </a:rPr>
              <a:t> </a:t>
            </a:r>
            <a:r>
              <a:rPr lang="en-GB" altLang="en-US" b="1">
                <a:solidFill>
                  <a:srgbClr val="C00000"/>
                </a:solidFill>
              </a:rPr>
              <a:t>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do not know how many times, but you know you need at least one pass.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Data entry from users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E56B77D1-CD46-418F-AC80-06D3848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6CDC8-DA9F-41D2-8450-93C57FB87600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B8FCBB5-F122-4C42-BB52-A4CC1CBB8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229600" cy="70485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Types of loops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2DC8EE0-04FA-4BA7-9999-0CEF66C3D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while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for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do..while</a:t>
            </a:r>
            <a:endParaRPr lang="en-US" altLang="en-US" sz="4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AD48A012-469F-48B6-81AE-E089B8A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74842-92E5-49EE-BFC2-5C3DDBCB79EB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63D7E6-E821-48B5-862D-CDF40F3AA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8486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Do-While Loop</a:t>
            </a:r>
            <a:r>
              <a:rPr lang="en-US" altLang="en-US">
                <a:solidFill>
                  <a:srgbClr val="00CC99"/>
                </a:solidFill>
              </a:rPr>
              <a:t> </a:t>
            </a:r>
            <a:r>
              <a:rPr lang="en-US" altLang="en-US"/>
              <a:t>vs. </a:t>
            </a:r>
            <a:r>
              <a:rPr lang="en-US" altLang="en-US">
                <a:solidFill>
                  <a:schemeClr val="folHlink"/>
                </a:solidFill>
              </a:rPr>
              <a:t>While Loop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245D12E-BEC9-4961-871F-2BDDC07FFE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2006600"/>
            <a:ext cx="4064000" cy="4140200"/>
          </a:xfrm>
          <a:solidFill>
            <a:schemeClr val="bg2"/>
          </a:solidFill>
          <a:ln w="50800" cap="flat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POST-TEST loop (exit-condition)</a:t>
            </a:r>
          </a:p>
          <a:p>
            <a:r>
              <a:rPr lang="en-US" altLang="en-US"/>
              <a:t>The looping condition is tested after executing the loop body.</a:t>
            </a:r>
          </a:p>
          <a:p>
            <a:r>
              <a:rPr lang="en-US" altLang="en-US"/>
              <a:t>Loop body is always executed at least once.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699DCCD9-39F6-4EDF-8CE7-573C0BCB89F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49800" y="2006600"/>
            <a:ext cx="3987800" cy="4140200"/>
          </a:xfrm>
          <a:solidFill>
            <a:schemeClr val="bg2"/>
          </a:solidFill>
          <a:ln w="50800" cap="flat">
            <a:solidFill>
              <a:srgbClr val="FF6633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PRE-TEST loop (entry-condition)</a:t>
            </a:r>
          </a:p>
          <a:p>
            <a:r>
              <a:rPr lang="en-US" altLang="en-US"/>
              <a:t>The looping condition is tested before executing the loop body.</a:t>
            </a:r>
          </a:p>
          <a:p>
            <a:r>
              <a:rPr lang="en-US" altLang="en-US"/>
              <a:t>Loop body may not be executed at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E5A0CA-F44D-4E49-BF13-04B285CE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315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While statement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BA600D-CBCF-4FB3-BCEC-13C9FE34C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Fungsi loop while adalah mengerjakan statement/ urutan statement jika kondisi/syarat dipenuhi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Pada loop while, syarat dibaca terlebih dahulu, baru kemudian mengerjakan statement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Kondisi berupa expression bisa berupa conditonal statement atau bilangan, sama dengan syarat pada statement ‘if’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Perintah dalam while akan dikerjakan selama kondisi bernilai</a:t>
            </a:r>
            <a:r>
              <a:rPr lang="en-GB" altLang="ja-JP" sz="2800">
                <a:ea typeface="MS PGothic" panose="020B0600070205080204" pitchFamily="34" charset="-128"/>
              </a:rPr>
              <a:t> </a:t>
            </a:r>
            <a:r>
              <a:rPr lang="en-GB" altLang="en-US" sz="2800"/>
              <a:t>benar.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Proses perulangan terjadi minimal 0 kali.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092E5F-193D-498C-BEEA-012D589A4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3" y="36195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2531" name="AutoShape 4">
            <a:extLst>
              <a:ext uri="{FF2B5EF4-FFF2-40B4-BE49-F238E27FC236}">
                <a16:creationId xmlns:a16="http://schemas.microsoft.com/office/drawing/2014/main" id="{8E301F8D-45E3-4579-A0FD-50D45174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2532" name="AutoShape 5">
            <a:extLst>
              <a:ext uri="{FF2B5EF4-FFF2-40B4-BE49-F238E27FC236}">
                <a16:creationId xmlns:a16="http://schemas.microsoft.com/office/drawing/2014/main" id="{03661F3E-D4DA-4876-A827-1688EE86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124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3F152AB6-DD4F-4669-8F20-83A21D81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2534" name="AutoShape 8">
            <a:extLst>
              <a:ext uri="{FF2B5EF4-FFF2-40B4-BE49-F238E27FC236}">
                <a16:creationId xmlns:a16="http://schemas.microsoft.com/office/drawing/2014/main" id="{C2B5C3C2-E309-466B-B593-9161E134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2535" name="AutoShape 9">
            <a:extLst>
              <a:ext uri="{FF2B5EF4-FFF2-40B4-BE49-F238E27FC236}">
                <a16:creationId xmlns:a16="http://schemas.microsoft.com/office/drawing/2014/main" id="{7F5EDF3B-F23D-405C-B009-D9AF914DE1D5}"/>
              </a:ext>
            </a:extLst>
          </p:cNvPr>
          <p:cNvCxnSpPr>
            <a:cxnSpLocks noChangeShapeType="1"/>
            <a:stCxn id="22531" idx="2"/>
            <a:endCxn id="22532" idx="0"/>
          </p:cNvCxnSpPr>
          <p:nvPr/>
        </p:nvCxnSpPr>
        <p:spPr bwMode="auto">
          <a:xfrm rot="5400000">
            <a:off x="4081463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0">
            <a:extLst>
              <a:ext uri="{FF2B5EF4-FFF2-40B4-BE49-F238E27FC236}">
                <a16:creationId xmlns:a16="http://schemas.microsoft.com/office/drawing/2014/main" id="{E2604A54-4F99-48F7-B183-65D44446C1DA}"/>
              </a:ext>
            </a:extLst>
          </p:cNvPr>
          <p:cNvCxnSpPr>
            <a:cxnSpLocks noChangeShapeType="1"/>
            <a:stCxn id="22532" idx="2"/>
            <a:endCxn id="22533" idx="0"/>
          </p:cNvCxnSpPr>
          <p:nvPr/>
        </p:nvCxnSpPr>
        <p:spPr bwMode="auto">
          <a:xfrm rot="5400000">
            <a:off x="4079082" y="38838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2">
            <a:extLst>
              <a:ext uri="{FF2B5EF4-FFF2-40B4-BE49-F238E27FC236}">
                <a16:creationId xmlns:a16="http://schemas.microsoft.com/office/drawing/2014/main" id="{A461A5CE-8FB0-4074-8D7D-B481A0C98F9A}"/>
              </a:ext>
            </a:extLst>
          </p:cNvPr>
          <p:cNvCxnSpPr>
            <a:cxnSpLocks noChangeShapeType="1"/>
            <a:stCxn id="22532" idx="3"/>
            <a:endCxn id="22534" idx="0"/>
          </p:cNvCxnSpPr>
          <p:nvPr/>
        </p:nvCxnSpPr>
        <p:spPr bwMode="auto">
          <a:xfrm>
            <a:off x="4995863" y="3390900"/>
            <a:ext cx="1366837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 Box 13">
            <a:extLst>
              <a:ext uri="{FF2B5EF4-FFF2-40B4-BE49-F238E27FC236}">
                <a16:creationId xmlns:a16="http://schemas.microsoft.com/office/drawing/2014/main" id="{15990844-3754-41ED-A167-DBE1F86A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982913"/>
            <a:ext cx="122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While(syarat)</a:t>
            </a: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8250B600-5543-44A2-8D42-415C8BD2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982913"/>
            <a:ext cx="214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sudah tak berlaku</a:t>
            </a:r>
          </a:p>
        </p:txBody>
      </p:sp>
      <p:sp>
        <p:nvSpPr>
          <p:cNvPr id="22540" name="Text Box 15">
            <a:extLst>
              <a:ext uri="{FF2B5EF4-FFF2-40B4-BE49-F238E27FC236}">
                <a16:creationId xmlns:a16="http://schemas.microsoft.com/office/drawing/2014/main" id="{FEB851AC-22C3-42CF-95C9-3E26F33E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744913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2541" name="Line 16">
            <a:extLst>
              <a:ext uri="{FF2B5EF4-FFF2-40B4-BE49-F238E27FC236}">
                <a16:creationId xmlns:a16="http://schemas.microsoft.com/office/drawing/2014/main" id="{2989F8D5-B286-41B4-ACF7-452A29467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7">
            <a:extLst>
              <a:ext uri="{FF2B5EF4-FFF2-40B4-BE49-F238E27FC236}">
                <a16:creationId xmlns:a16="http://schemas.microsoft.com/office/drawing/2014/main" id="{FB75F5F8-44E3-4A57-ACF8-9FF1071FB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9">
            <a:extLst>
              <a:ext uri="{FF2B5EF4-FFF2-40B4-BE49-F238E27FC236}">
                <a16:creationId xmlns:a16="http://schemas.microsoft.com/office/drawing/2014/main" id="{060560D3-777A-427C-8D30-9B4C180E0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20">
            <a:extLst>
              <a:ext uri="{FF2B5EF4-FFF2-40B4-BE49-F238E27FC236}">
                <a16:creationId xmlns:a16="http://schemas.microsoft.com/office/drawing/2014/main" id="{625B54D9-14ED-4DB1-895A-7A656B661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95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1">
            <a:extLst>
              <a:ext uri="{FF2B5EF4-FFF2-40B4-BE49-F238E27FC236}">
                <a16:creationId xmlns:a16="http://schemas.microsoft.com/office/drawing/2014/main" id="{3BD9BE99-9446-457E-BDBF-A3372F756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CC4-06A6-4EF8-9983-662BD3B9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 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2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60000"/>
              </a:lnSpc>
              <a:buFontTx/>
              <a:buNone/>
              <a:defRPr/>
            </a:pPr>
            <a:endParaRPr lang="en-US" sz="2400" dirty="0"/>
          </a:p>
          <a:p>
            <a:pPr marL="342900" lvl="2" indent="-342900">
              <a:lnSpc>
                <a:spcPct val="90000"/>
              </a:lnSpc>
              <a:buClr>
                <a:schemeClr val="folHlink"/>
              </a:buClr>
              <a:buSzPct val="75000"/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}</a:t>
            </a:r>
          </a:p>
          <a:p>
            <a:pPr>
              <a:defRPr/>
            </a:pPr>
            <a:endParaRPr lang="id-ID" sz="2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031E177-0FD4-4145-B02F-879609F2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C3F071-E36B-41B4-95C2-20A79D2F3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8F24AD-FFD8-4427-9BA2-1C762211E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eaLnBrk="1" hangingPunct="1"/>
            <a:r>
              <a:rPr lang="en-GB" altLang="en-US"/>
              <a:t>Hampir sama dengan while…</a:t>
            </a:r>
          </a:p>
          <a:p>
            <a:pPr eaLnBrk="1" hangingPunct="1"/>
            <a:r>
              <a:rPr lang="en-GB" altLang="en-US"/>
              <a:t>Proses cek kondisi berada di bagian while</a:t>
            </a:r>
          </a:p>
          <a:p>
            <a:r>
              <a:rPr lang="en-US" altLang="en-US"/>
              <a:t>Trailing loop, statement dieksekusi baru dilakukan pengecekan syarat</a:t>
            </a:r>
          </a:p>
          <a:p>
            <a:r>
              <a:rPr lang="en-US" altLang="en-US"/>
              <a:t>Statement dieksekusi paling tidak satu kali</a:t>
            </a:r>
          </a:p>
          <a:p>
            <a:r>
              <a:rPr lang="en-US" altLang="en-US"/>
              <a:t>Statement dieksekusi selama  syarat  dipenuhi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extLst>
              <a:ext uri="{FF2B5EF4-FFF2-40B4-BE49-F238E27FC236}">
                <a16:creationId xmlns:a16="http://schemas.microsoft.com/office/drawing/2014/main" id="{5EFE72C1-A121-4896-94A3-53C6B71D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Proses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5603" name="AutoShape 5">
            <a:extLst>
              <a:ext uri="{FF2B5EF4-FFF2-40B4-BE49-F238E27FC236}">
                <a16:creationId xmlns:a16="http://schemas.microsoft.com/office/drawing/2014/main" id="{67638760-387B-49AE-B6E9-4D4DF8EA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1910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C50244CB-4A30-429D-B718-6C87DD89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2004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5605" name="AutoShape 8">
            <a:extLst>
              <a:ext uri="{FF2B5EF4-FFF2-40B4-BE49-F238E27FC236}">
                <a16:creationId xmlns:a16="http://schemas.microsoft.com/office/drawing/2014/main" id="{B1520644-6376-4584-B484-C7FA03DE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5606" name="AutoShape 9">
            <a:extLst>
              <a:ext uri="{FF2B5EF4-FFF2-40B4-BE49-F238E27FC236}">
                <a16:creationId xmlns:a16="http://schemas.microsoft.com/office/drawing/2014/main" id="{40AE8556-4E50-4730-A03E-9D9F67C3EFEA}"/>
              </a:ext>
            </a:extLst>
          </p:cNvPr>
          <p:cNvCxnSpPr>
            <a:cxnSpLocks noChangeShapeType="1"/>
            <a:stCxn id="25602" idx="2"/>
            <a:endCxn id="25604" idx="0"/>
          </p:cNvCxnSpPr>
          <p:nvPr/>
        </p:nvCxnSpPr>
        <p:spPr bwMode="auto">
          <a:xfrm rot="5400000">
            <a:off x="4055269" y="2931319"/>
            <a:ext cx="53340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10">
            <a:extLst>
              <a:ext uri="{FF2B5EF4-FFF2-40B4-BE49-F238E27FC236}">
                <a16:creationId xmlns:a16="http://schemas.microsoft.com/office/drawing/2014/main" id="{B25ADF9F-92C9-4E83-BB5B-A09414E1D0CE}"/>
              </a:ext>
            </a:extLst>
          </p:cNvPr>
          <p:cNvCxnSpPr>
            <a:cxnSpLocks noChangeShapeType="1"/>
            <a:stCxn id="25604" idx="2"/>
            <a:endCxn id="25603" idx="0"/>
          </p:cNvCxnSpPr>
          <p:nvPr/>
        </p:nvCxnSpPr>
        <p:spPr bwMode="auto">
          <a:xfrm rot="5400000">
            <a:off x="4088607" y="39600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Line 11">
            <a:extLst>
              <a:ext uri="{FF2B5EF4-FFF2-40B4-BE49-F238E27FC236}">
                <a16:creationId xmlns:a16="http://schemas.microsoft.com/office/drawing/2014/main" id="{CA433B02-E90E-4DA9-9A06-B84EFB184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EEC8FB13-B1EE-4871-BBD7-D7362FDA35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6525D0C9-7F15-489F-83D8-44878038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971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30357B75-8EA2-407F-A849-03AD420D0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2" name="AutoShape 15">
            <a:extLst>
              <a:ext uri="{FF2B5EF4-FFF2-40B4-BE49-F238E27FC236}">
                <a16:creationId xmlns:a16="http://schemas.microsoft.com/office/drawing/2014/main" id="{44770283-9865-49C9-A637-64FADAFB33A5}"/>
              </a:ext>
            </a:extLst>
          </p:cNvPr>
          <p:cNvCxnSpPr>
            <a:cxnSpLocks noChangeShapeType="1"/>
            <a:stCxn id="25603" idx="3"/>
            <a:endCxn id="25605" idx="0"/>
          </p:cNvCxnSpPr>
          <p:nvPr/>
        </p:nvCxnSpPr>
        <p:spPr bwMode="auto">
          <a:xfrm>
            <a:off x="5000625" y="4457700"/>
            <a:ext cx="981075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Text Box 16">
            <a:extLst>
              <a:ext uri="{FF2B5EF4-FFF2-40B4-BE49-F238E27FC236}">
                <a16:creationId xmlns:a16="http://schemas.microsoft.com/office/drawing/2014/main" id="{880867E9-1D39-43DA-833B-97BBB53D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7035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25614" name="Text Box 17">
            <a:extLst>
              <a:ext uri="{FF2B5EF4-FFF2-40B4-BE49-F238E27FC236}">
                <a16:creationId xmlns:a16="http://schemas.microsoft.com/office/drawing/2014/main" id="{568DAA80-F1D4-4E54-B94C-2F043F66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while</a:t>
            </a:r>
          </a:p>
        </p:txBody>
      </p:sp>
      <p:sp>
        <p:nvSpPr>
          <p:cNvPr id="25615" name="Text Box 18">
            <a:extLst>
              <a:ext uri="{FF2B5EF4-FFF2-40B4-BE49-F238E27FC236}">
                <a16:creationId xmlns:a16="http://schemas.microsoft.com/office/drawing/2014/main" id="{4EC2800D-A90D-4B30-9703-6FA13F4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14191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5616" name="Text Box 19">
            <a:extLst>
              <a:ext uri="{FF2B5EF4-FFF2-40B4-BE49-F238E27FC236}">
                <a16:creationId xmlns:a16="http://schemas.microsoft.com/office/drawing/2014/main" id="{667791AE-B78F-42B1-BA2E-7CFD1FDC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75113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tak berlaku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C9283CC-308D-4B99-9399-AB68C61DA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538163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5A4A4576-8B91-4761-96AC-8C03B5E6E11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2819400" cy="2193925"/>
          </a:xfrm>
          <a:noFill/>
        </p:spPr>
      </p:pic>
      <p:pic>
        <p:nvPicPr>
          <p:cNvPr id="26627" name="Picture 5">
            <a:extLst>
              <a:ext uri="{FF2B5EF4-FFF2-40B4-BE49-F238E27FC236}">
                <a16:creationId xmlns:a16="http://schemas.microsoft.com/office/drawing/2014/main" id="{B6A12EF3-CB5F-4B9D-852D-262166D11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74015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DC8D81F-F4CB-43B2-935B-E7A0A03E6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8DC838-5DC4-4B37-BA1E-BC27133F8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15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3"/>
                </a:solidFill>
              </a:rPr>
              <a:t>PENGULANGAN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420ACEEE-D759-42AD-BD03-1C2EF99AC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id-ID" altLang="en-US" sz="2400"/>
              <a:t>Struktur pengulangan digunakan untuk mengulang pernyataan atau blok </a:t>
            </a:r>
            <a:r>
              <a:rPr lang="en-US" altLang="en-US" sz="2400"/>
              <a:t>instruksi</a:t>
            </a:r>
            <a:r>
              <a:rPr lang="id-ID" altLang="en-US" sz="2400"/>
              <a:t>.</a:t>
            </a:r>
            <a:br>
              <a:rPr lang="id-ID" altLang="en-US" sz="2400"/>
            </a:br>
            <a:r>
              <a:rPr lang="id-ID" altLang="en-US" sz="2400"/>
              <a:t>Keputusan apakah akan mengulang </a:t>
            </a:r>
            <a:r>
              <a:rPr lang="en-US" altLang="en-US" sz="2400"/>
              <a:t>instruksi </a:t>
            </a:r>
            <a:r>
              <a:rPr lang="id-ID" altLang="en-US" sz="2400"/>
              <a:t> didasarkan pada evaluasi ekspresi logis</a:t>
            </a:r>
            <a:r>
              <a:rPr lang="en-US" altLang="en-US" sz="2400"/>
              <a:t> (persyaratan yang ditetapkan)</a:t>
            </a:r>
            <a:r>
              <a:rPr lang="id-ID" altLang="en-US" sz="2400"/>
              <a:t>. Jika </a:t>
            </a:r>
            <a:r>
              <a:rPr lang="en-US" altLang="en-US" sz="2400"/>
              <a:t>persyaratan dipenuhi (</a:t>
            </a:r>
            <a:r>
              <a:rPr lang="id-ID" altLang="en-US" sz="2400"/>
              <a:t>benar</a:t>
            </a:r>
            <a:r>
              <a:rPr lang="en-US" altLang="en-US" sz="2400"/>
              <a:t>) maka instruksi</a:t>
            </a:r>
            <a:r>
              <a:rPr lang="id-ID" altLang="en-US" sz="2400"/>
              <a:t> dijalankan</a:t>
            </a:r>
            <a:r>
              <a:rPr lang="en-US" altLang="en-US" sz="2400"/>
              <a:t> lagi</a:t>
            </a:r>
            <a:r>
              <a:rPr lang="id-ID" altLang="en-US" sz="2400"/>
              <a:t>. Jika </a:t>
            </a:r>
            <a:r>
              <a:rPr lang="en-US" altLang="en-US" sz="2400"/>
              <a:t>salah</a:t>
            </a:r>
            <a:r>
              <a:rPr lang="id-ID" altLang="en-US" sz="2400"/>
              <a:t>, </a:t>
            </a:r>
            <a:r>
              <a:rPr lang="en-US" altLang="en-US" sz="2400"/>
              <a:t>instruksi</a:t>
            </a:r>
            <a:r>
              <a:rPr lang="id-ID" altLang="en-US" sz="2400"/>
              <a:t> ini tidak dijalankan</a:t>
            </a:r>
            <a:r>
              <a:rPr lang="en-US" altLang="en-US" sz="2400"/>
              <a:t> lagi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/>
            <a:r>
              <a:rPr lang="id-ID" altLang="en-US" sz="2400"/>
              <a:t>Struktur Pengulangan dapat mengulang </a:t>
            </a:r>
            <a:r>
              <a:rPr lang="en-US" altLang="en-US" sz="2400"/>
              <a:t>instruksi</a:t>
            </a:r>
            <a:r>
              <a:rPr lang="id-ID" altLang="en-US" sz="2400"/>
              <a:t> </a:t>
            </a:r>
            <a:r>
              <a:rPr lang="en-US" altLang="en-US" sz="2400"/>
              <a:t>dalam </a:t>
            </a:r>
            <a:r>
              <a:rPr lang="id-ID" altLang="en-US" sz="2400"/>
              <a:t>jumlah tertentu atau </a:t>
            </a:r>
            <a:r>
              <a:rPr lang="en-US" altLang="en-US" sz="2400"/>
              <a:t>bisa juga </a:t>
            </a:r>
            <a:r>
              <a:rPr lang="id-ID" altLang="en-US" sz="2400"/>
              <a:t>tak terbatas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Akan tetapi program yang baik akan membatasi jumlah perulangan.</a:t>
            </a:r>
            <a:endParaRPr lang="id-ID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FFBAC87-388C-4A84-BFDC-3544D32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4724400" cy="6096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D5103F0-9F33-4A6A-BB0F-54FBDAFE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altLang="en-US"/>
              <a:t>For statement </a:t>
            </a:r>
            <a:r>
              <a:rPr lang="id-ID" altLang="en-US"/>
              <a:t>menangani </a:t>
            </a:r>
            <a:r>
              <a:rPr lang="en-GB" altLang="en-US" sz="2400"/>
              <a:t>Counter-controlled repetition secara </a:t>
            </a:r>
            <a:r>
              <a:rPr lang="id-ID" altLang="en-US"/>
              <a:t>"otomatis".</a:t>
            </a:r>
            <a:endParaRPr lang="en-US" altLang="en-US"/>
          </a:p>
          <a:p>
            <a:r>
              <a:rPr lang="en-US" altLang="en-US"/>
              <a:t>Memerlukan :</a:t>
            </a:r>
            <a:br>
              <a:rPr lang="id-ID" altLang="en-US"/>
            </a:br>
            <a:r>
              <a:rPr lang="id-ID" altLang="en-US"/>
              <a:t>Inisialisasi variabel kontrol loop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tes kondisi terminasi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modifikasi variabel kontrol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Format umum: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for (initialization; condition; increase/decrease) statement;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46E6C0-CA8A-4653-87A5-78B277C1E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0E65E005-0F6F-4271-A637-E97519DD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4648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>
            <a:extLst>
              <a:ext uri="{FF2B5EF4-FFF2-40B4-BE49-F238E27FC236}">
                <a16:creationId xmlns:a16="http://schemas.microsoft.com/office/drawing/2014/main" id="{B4D53889-3552-4E55-9E5E-430A16F0102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30400"/>
            <a:ext cx="4800600" cy="1382713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DEBA964-E1B0-452C-89AA-437194C7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18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1. </a:t>
            </a:r>
            <a:r>
              <a:rPr lang="en-US" altLang="en-US" sz="2200">
                <a:solidFill>
                  <a:srgbClr val="FF0000"/>
                </a:solidFill>
              </a:rPr>
              <a:t>Count Forwards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for ( i = 1; i &lt; 10; i = i + 1)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}	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0070C0"/>
                </a:solidFill>
              </a:rPr>
              <a:t>Initialization	 test kondisi	modifikasi/incremet counter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2. </a:t>
            </a:r>
            <a:r>
              <a:rPr lang="en-US" altLang="en-US" sz="2200">
                <a:solidFill>
                  <a:srgbClr val="FF0000"/>
                </a:solidFill>
              </a:rPr>
              <a:t>Count Backwards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for(i=9; i&gt;=0; i=i-1)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endParaRPr lang="id-ID" altLang="en-US"/>
          </a:p>
        </p:txBody>
      </p:sp>
      <p:cxnSp>
        <p:nvCxnSpPr>
          <p:cNvPr id="29699" name="Straight Arrow Connector 4">
            <a:extLst>
              <a:ext uri="{FF2B5EF4-FFF2-40B4-BE49-F238E27FC236}">
                <a16:creationId xmlns:a16="http://schemas.microsoft.com/office/drawing/2014/main" id="{C5F3FCA4-CB63-4D72-B6D4-B69DA0B1E9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3369" y="3261519"/>
            <a:ext cx="1571625" cy="714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traight Arrow Connector 6">
            <a:extLst>
              <a:ext uri="{FF2B5EF4-FFF2-40B4-BE49-F238E27FC236}">
                <a16:creationId xmlns:a16="http://schemas.microsoft.com/office/drawing/2014/main" id="{BC7DFF87-5A48-4A34-9C93-9C98A1BDCFB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11463" y="2570163"/>
            <a:ext cx="1965325" cy="15128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Straight Arrow Connector 8">
            <a:extLst>
              <a:ext uri="{FF2B5EF4-FFF2-40B4-BE49-F238E27FC236}">
                <a16:creationId xmlns:a16="http://schemas.microsoft.com/office/drawing/2014/main" id="{C178D35A-3A91-4DD8-AAED-D29B1DA24E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35163" y="2667000"/>
            <a:ext cx="731837" cy="14160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CAA84376-54BE-486C-85B6-06FFDA3C5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2F1F12BD-289F-449F-B0DA-BE6BE7CD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4538"/>
            <a:ext cx="1143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Kondisi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B4AC915-4E4A-4D63-A511-8D06846E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24" name="Line 6">
            <a:extLst>
              <a:ext uri="{FF2B5EF4-FFF2-40B4-BE49-F238E27FC236}">
                <a16:creationId xmlns:a16="http://schemas.microsoft.com/office/drawing/2014/main" id="{C35D7472-97C9-4CF6-A520-6549DCE1A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7">
            <a:extLst>
              <a:ext uri="{FF2B5EF4-FFF2-40B4-BE49-F238E27FC236}">
                <a16:creationId xmlns:a16="http://schemas.microsoft.com/office/drawing/2014/main" id="{4DC6CC5D-960F-4883-88DE-7EDA6705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6" name="Text Box 8">
            <a:extLst>
              <a:ext uri="{FF2B5EF4-FFF2-40B4-BE49-F238E27FC236}">
                <a16:creationId xmlns:a16="http://schemas.microsoft.com/office/drawing/2014/main" id="{EA73A007-DE1D-43BB-8F8D-3F2748B88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27" name="Line 10">
            <a:extLst>
              <a:ext uri="{FF2B5EF4-FFF2-40B4-BE49-F238E27FC236}">
                <a16:creationId xmlns:a16="http://schemas.microsoft.com/office/drawing/2014/main" id="{3E236021-86CA-4592-9FF2-12B1994CE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213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1">
            <a:extLst>
              <a:ext uri="{FF2B5EF4-FFF2-40B4-BE49-F238E27FC236}">
                <a16:creationId xmlns:a16="http://schemas.microsoft.com/office/drawing/2014/main" id="{CAE900DA-0EA5-41E9-8FB1-D50F366D6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3789363"/>
            <a:ext cx="0" cy="2230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E964E31-EFB7-44CB-9F66-53226A94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78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3">
            <a:extLst>
              <a:ext uri="{FF2B5EF4-FFF2-40B4-BE49-F238E27FC236}">
                <a16:creationId xmlns:a16="http://schemas.microsoft.com/office/drawing/2014/main" id="{C24FCFC1-C2F6-404B-934C-8770B3468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860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4">
            <a:extLst>
              <a:ext uri="{FF2B5EF4-FFF2-40B4-BE49-F238E27FC236}">
                <a16:creationId xmlns:a16="http://schemas.microsoft.com/office/drawing/2014/main" id="{604EB664-DA56-4A6A-99B6-F0FB27B2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860800"/>
            <a:ext cx="71437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8">
            <a:extLst>
              <a:ext uri="{FF2B5EF4-FFF2-40B4-BE49-F238E27FC236}">
                <a16:creationId xmlns:a16="http://schemas.microsoft.com/office/drawing/2014/main" id="{1B3DC6C4-B671-4EB7-9D81-A7CFE68F62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59113" y="2205038"/>
            <a:ext cx="1970087" cy="6000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Inisialisasi</a:t>
            </a:r>
            <a:endParaRPr lang="en-US" altLang="en-US"/>
          </a:p>
        </p:txBody>
      </p:sp>
      <p:sp>
        <p:nvSpPr>
          <p:cNvPr id="30733" name="Rectangle 19">
            <a:extLst>
              <a:ext uri="{FF2B5EF4-FFF2-40B4-BE49-F238E27FC236}">
                <a16:creationId xmlns:a16="http://schemas.microsoft.com/office/drawing/2014/main" id="{BE35789C-ED7F-4B7C-9127-A74682D6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3405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Increment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34" name="Line 20">
            <a:extLst>
              <a:ext uri="{FF2B5EF4-FFF2-40B4-BE49-F238E27FC236}">
                <a16:creationId xmlns:a16="http://schemas.microsoft.com/office/drawing/2014/main" id="{7117CA98-814E-41EB-85D0-CA0F1D11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21">
            <a:extLst>
              <a:ext uri="{FF2B5EF4-FFF2-40B4-BE49-F238E27FC236}">
                <a16:creationId xmlns:a16="http://schemas.microsoft.com/office/drawing/2014/main" id="{64A647D5-A104-48E7-A01B-2F1F926A1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6" name="Line 22">
            <a:extLst>
              <a:ext uri="{FF2B5EF4-FFF2-40B4-BE49-F238E27FC236}">
                <a16:creationId xmlns:a16="http://schemas.microsoft.com/office/drawing/2014/main" id="{1F62C1DF-DFC3-4423-BA1A-FFE91065D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37893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1C53F32-963F-44F5-BD35-1810E75DC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379413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FD997C4-5B1E-4A35-9B41-E291E0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6172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Flowchart loop “for”</a:t>
            </a:r>
          </a:p>
        </p:txBody>
      </p:sp>
      <p:sp>
        <p:nvSpPr>
          <p:cNvPr id="31747" name="AutoShape 4">
            <a:extLst>
              <a:ext uri="{FF2B5EF4-FFF2-40B4-BE49-F238E27FC236}">
                <a16:creationId xmlns:a16="http://schemas.microsoft.com/office/drawing/2014/main" id="{F1F8B68E-6880-4D04-9D8A-7042B616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9812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31748" name="AutoShape 5">
            <a:extLst>
              <a:ext uri="{FF2B5EF4-FFF2-40B4-BE49-F238E27FC236}">
                <a16:creationId xmlns:a16="http://schemas.microsoft.com/office/drawing/2014/main" id="{E4252268-86BE-4D5F-9B92-D0C6B6A0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i&lt;=10</a:t>
            </a:r>
          </a:p>
        </p:txBody>
      </p:sp>
      <p:sp>
        <p:nvSpPr>
          <p:cNvPr id="31749" name="AutoShape 6">
            <a:extLst>
              <a:ext uri="{FF2B5EF4-FFF2-40B4-BE49-F238E27FC236}">
                <a16:creationId xmlns:a16="http://schemas.microsoft.com/office/drawing/2014/main" id="{1360D5ED-7E16-43A7-A115-C29C4B33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31750" name="AutoShape 7">
            <a:extLst>
              <a:ext uri="{FF2B5EF4-FFF2-40B4-BE49-F238E27FC236}">
                <a16:creationId xmlns:a16="http://schemas.microsoft.com/office/drawing/2014/main" id="{9E46375A-6B24-4BC1-B0C8-71CDC3CB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371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i=i+1</a:t>
            </a:r>
          </a:p>
        </p:txBody>
      </p:sp>
      <p:sp>
        <p:nvSpPr>
          <p:cNvPr id="31751" name="AutoShape 24">
            <a:extLst>
              <a:ext uri="{FF2B5EF4-FFF2-40B4-BE49-F238E27FC236}">
                <a16:creationId xmlns:a16="http://schemas.microsoft.com/office/drawing/2014/main" id="{29216F5C-4045-494A-8D1C-2C54B085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31752" name="AutoShape 26">
            <a:extLst>
              <a:ext uri="{FF2B5EF4-FFF2-40B4-BE49-F238E27FC236}">
                <a16:creationId xmlns:a16="http://schemas.microsoft.com/office/drawing/2014/main" id="{C2A7A398-A067-47BC-990C-D1261284F06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9200" y="2971800"/>
            <a:ext cx="55563" cy="2103438"/>
          </a:xfrm>
          <a:prstGeom prst="bentConnector3">
            <a:avLst>
              <a:gd name="adj1" fmla="val -3935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 Box 27">
            <a:extLst>
              <a:ext uri="{FF2B5EF4-FFF2-40B4-BE49-F238E27FC236}">
                <a16:creationId xmlns:a16="http://schemas.microsoft.com/office/drawing/2014/main" id="{866E0B48-1DFC-4CBB-8306-BDF70B382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00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belum selesai</a:t>
            </a:r>
          </a:p>
        </p:txBody>
      </p:sp>
      <p:sp>
        <p:nvSpPr>
          <p:cNvPr id="31754" name="Text Box 29">
            <a:extLst>
              <a:ext uri="{FF2B5EF4-FFF2-40B4-BE49-F238E27FC236}">
                <a16:creationId xmlns:a16="http://schemas.microsoft.com/office/drawing/2014/main" id="{AE8A53F1-FDC1-4085-83F8-6F3A2A4D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065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55" name="Text Box 30">
            <a:extLst>
              <a:ext uri="{FF2B5EF4-FFF2-40B4-BE49-F238E27FC236}">
                <a16:creationId xmlns:a16="http://schemas.microsoft.com/office/drawing/2014/main" id="{A5215844-0E52-47D2-B40C-8619D761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selesai</a:t>
            </a:r>
          </a:p>
        </p:txBody>
      </p:sp>
      <p:sp>
        <p:nvSpPr>
          <p:cNvPr id="31756" name="Text Box 31">
            <a:extLst>
              <a:ext uri="{FF2B5EF4-FFF2-40B4-BE49-F238E27FC236}">
                <a16:creationId xmlns:a16="http://schemas.microsoft.com/office/drawing/2014/main" id="{0D42D282-CD8B-4868-AC25-646B3EF9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0574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inisialisasi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61BAA1-D0D6-49E3-9035-034BC83AC1A1}"/>
              </a:ext>
            </a:extLst>
          </p:cNvPr>
          <p:cNvCxnSpPr/>
          <p:nvPr/>
        </p:nvCxnSpPr>
        <p:spPr>
          <a:xfrm rot="5400000">
            <a:off x="4153694" y="3466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FB71A-DC3B-439C-91B4-2C6CE32021BC}"/>
              </a:ext>
            </a:extLst>
          </p:cNvPr>
          <p:cNvCxnSpPr/>
          <p:nvPr/>
        </p:nvCxnSpPr>
        <p:spPr>
          <a:xfrm rot="5400000">
            <a:off x="4206875" y="2574925"/>
            <a:ext cx="2746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1CBDE6-42D1-4981-91F3-48130013A9C3}"/>
              </a:ext>
            </a:extLst>
          </p:cNvPr>
          <p:cNvCxnSpPr/>
          <p:nvPr/>
        </p:nvCxnSpPr>
        <p:spPr>
          <a:xfrm rot="5400000">
            <a:off x="4069556" y="4541044"/>
            <a:ext cx="5492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FFB7EF1-7490-4551-824F-52EBD5C0E776}"/>
              </a:ext>
            </a:extLst>
          </p:cNvPr>
          <p:cNvCxnSpPr/>
          <p:nvPr/>
        </p:nvCxnSpPr>
        <p:spPr>
          <a:xfrm rot="10800000" flipV="1">
            <a:off x="2103438" y="3048000"/>
            <a:ext cx="1554162" cy="685800"/>
          </a:xfrm>
          <a:prstGeom prst="bentConnector3">
            <a:avLst>
              <a:gd name="adj1" fmla="val 997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C1BEBBA-D7E7-4B4D-A5A1-5AC40334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E73F750-CB39-44F3-AA5E-51C9B5F72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98450"/>
            <a:ext cx="7693025" cy="682625"/>
          </a:xfrm>
          <a:noFill/>
        </p:spPr>
        <p:txBody>
          <a:bodyPr anchor="ctr"/>
          <a:lstStyle/>
          <a:p>
            <a:r>
              <a:rPr lang="en-US" altLang="en-US"/>
              <a:t>The for Statement</a:t>
            </a:r>
            <a:r>
              <a:rPr lang="en-GB" altLang="en-US"/>
              <a:t> Syntax</a:t>
            </a:r>
            <a:endParaRPr lang="en-US" alt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D3EDC8E-9E6A-44A0-89EA-9F745A9A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915400" cy="2397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Example: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for (count=1; count &lt; 7; count++)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   {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	cout </a:t>
            </a:r>
            <a:r>
              <a:rPr lang="en-GB" altLang="en-US" sz="2800" b="1">
                <a:latin typeface="Courier New" panose="02070309020205020404" pitchFamily="49" charset="0"/>
              </a:rPr>
              <a:t>&lt;&lt; </a:t>
            </a:r>
            <a:r>
              <a:rPr lang="en-US" altLang="en-US" sz="2800" b="1">
                <a:latin typeface="Courier New" panose="02070309020205020404" pitchFamily="49" charset="0"/>
              </a:rPr>
              <a:t>count &lt;&lt; endl;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}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//next C++ statements;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0264A70-41B8-4AF9-B0F4-E1CE16E9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41763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start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216F2B3C-01B2-4638-A57C-8297747A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371600"/>
            <a:ext cx="277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change expression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254637D9-BE0D-493D-AE80-D6D0B8BA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1371600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while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88C4978B-312C-41F1-BF19-8E55235C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7056A67A-38B1-471A-B301-72AADC25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8" name="AutoShape 10">
            <a:extLst>
              <a:ext uri="{FF2B5EF4-FFF2-40B4-BE49-F238E27FC236}">
                <a16:creationId xmlns:a16="http://schemas.microsoft.com/office/drawing/2014/main" id="{D2B07600-D070-4138-B88E-E8559C26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812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1CB2786-6596-4867-B71E-5C5BDD8BE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420688"/>
            <a:ext cx="3581400" cy="81915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8C4D616-841C-4AEB-8B80-50C1E8AD7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252538"/>
            <a:ext cx="4733925" cy="232886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r>
              <a:rPr lang="en-US" altLang="en-US" sz="2400"/>
              <a:t>for(i=1;i&lt;=10,i++)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cout&lt;&lt; i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D5812-93A7-4B85-BEEA-3A660C1D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838200"/>
            <a:ext cx="358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000" dirty="0" err="1">
                <a:solidFill>
                  <a:schemeClr val="accent3"/>
                </a:solidFill>
              </a:rPr>
              <a:t>Penjelasan</a:t>
            </a:r>
            <a:r>
              <a:rPr lang="en-US" altLang="en-US" sz="2000" dirty="0">
                <a:solidFill>
                  <a:schemeClr val="accent3"/>
                </a:solidFill>
              </a:rPr>
              <a:t> </a:t>
            </a:r>
            <a:r>
              <a:rPr lang="en-US" altLang="en-US" sz="2000" dirty="0" err="1">
                <a:solidFill>
                  <a:schemeClr val="accent3"/>
                </a:solidFill>
              </a:rPr>
              <a:t>contoh</a:t>
            </a:r>
            <a:r>
              <a:rPr lang="en-US" altLang="en-US" sz="2000" dirty="0">
                <a:solidFill>
                  <a:schemeClr val="accent3"/>
                </a:solidFill>
              </a:rPr>
              <a:t> loop “for”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variabel,disebut</a:t>
            </a:r>
            <a:r>
              <a:rPr lang="en-US" altLang="en-US" sz="2000" dirty="0"/>
              <a:t> variable </a:t>
            </a:r>
            <a:r>
              <a:rPr lang="en-US" altLang="en-US" sz="2000" dirty="0" err="1"/>
              <a:t>kontrol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= 1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Bilangan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misal:i</a:t>
            </a:r>
            <a:r>
              <a:rPr lang="en-US" altLang="en-US" sz="2000" dirty="0"/>
              <a:t>=2)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=a)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&lt;=10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syarat</a:t>
            </a:r>
            <a:r>
              <a:rPr lang="en-US" altLang="en-US" sz="2000" dirty="0"/>
              <a:t> / </a:t>
            </a:r>
            <a:r>
              <a:rPr lang="en-US" altLang="en-US" sz="2000" dirty="0" err="1"/>
              <a:t>kondisi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&lt;=8)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&lt;=y)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++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increment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Potongan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dijelaskan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kalimat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Dari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&lt;=10, </a:t>
            </a:r>
            <a:r>
              <a:rPr lang="en-US" altLang="en-US" sz="2000" dirty="0" err="1"/>
              <a:t>tampilkan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teks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ke-i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kemudian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1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=i+1)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8706D4E-1984-46E1-90D2-AB7451E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D21EE8A-6201-4BF8-9B8B-BEAB79071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188913"/>
            <a:ext cx="8229600" cy="1143000"/>
          </a:xfrm>
        </p:spPr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70F3F54-0391-4C70-9C81-2F2571453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3429000"/>
          </a:xfrm>
        </p:spPr>
        <p:txBody>
          <a:bodyPr/>
          <a:lstStyle/>
          <a:p>
            <a:r>
              <a:rPr lang="en-US" altLang="en-US" sz="2800"/>
              <a:t>Used as a counting loop</a:t>
            </a:r>
            <a:endParaRPr lang="en-GB" altLang="en-US" sz="2800"/>
          </a:p>
          <a:p>
            <a:r>
              <a:rPr lang="en-GB" altLang="en-US" sz="2800"/>
              <a:t>Used when we can work out in advance the number of iterations, i.e. the number of times that we want to loop around.</a:t>
            </a:r>
            <a:endParaRPr lang="en-US" altLang="en-US" sz="2800"/>
          </a:p>
          <a:p>
            <a:r>
              <a:rPr lang="en-US" altLang="en-US" sz="2800"/>
              <a:t>Semicolons separate the items in the for loop block</a:t>
            </a:r>
          </a:p>
          <a:p>
            <a:pPr lvl="1"/>
            <a:r>
              <a:rPr lang="en-GB" altLang="en-US"/>
              <a:t>There is no semi colon at the end of the for loop definition at the beginning of the statement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E4DB527-3A54-4D7F-A3D4-3674B495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20713"/>
            <a:ext cx="8229600" cy="677862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Ekivalen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>
                <a:solidFill>
                  <a:schemeClr val="accent3"/>
                </a:solidFill>
              </a:rPr>
              <a:t>antara</a:t>
            </a:r>
            <a:r>
              <a:rPr lang="en-US" altLang="en-US" dirty="0">
                <a:solidFill>
                  <a:schemeClr val="accent3"/>
                </a:solidFill>
              </a:rPr>
              <a:t> For </a:t>
            </a:r>
            <a:r>
              <a:rPr lang="en-US" altLang="en-US" dirty="0" err="1">
                <a:solidFill>
                  <a:schemeClr val="accent3"/>
                </a:solidFill>
              </a:rPr>
              <a:t>dan</a:t>
            </a:r>
            <a:r>
              <a:rPr lang="en-US" altLang="en-US" dirty="0">
                <a:solidFill>
                  <a:schemeClr val="accent3"/>
                </a:solidFill>
              </a:rPr>
              <a:t> While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0AAA3F00-F140-45F8-A0B9-5532A561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13" y="1555750"/>
            <a:ext cx="4040187" cy="658813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For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2" name="Content Placeholder 3">
            <a:extLst>
              <a:ext uri="{FF2B5EF4-FFF2-40B4-BE49-F238E27FC236}">
                <a16:creationId xmlns:a16="http://schemas.microsoft.com/office/drawing/2014/main" id="{DEEEAC6F-CC2E-47C0-AC19-C0BC2927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313" y="2174875"/>
            <a:ext cx="4214812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Menangani  semua detail dari </a:t>
            </a:r>
            <a:r>
              <a:rPr lang="id-ID" altLang="en-US" sz="2000"/>
              <a:t>counter-controlled repetition </a:t>
            </a:r>
            <a:r>
              <a:rPr lang="en-US" altLang="en-US" sz="2000"/>
              <a:t>secara otomatis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 (inisialisasi; kondisi;kendali konter)</a:t>
            </a:r>
            <a:endParaRPr lang="id-ID" altLang="en-US" sz="2000"/>
          </a:p>
        </p:txBody>
      </p:sp>
      <p:sp>
        <p:nvSpPr>
          <p:cNvPr id="37893" name="Text Placeholder 4">
            <a:extLst>
              <a:ext uri="{FF2B5EF4-FFF2-40B4-BE49-F238E27FC236}">
                <a16:creationId xmlns:a16="http://schemas.microsoft.com/office/drawing/2014/main" id="{3616A0CC-C3D6-4103-A565-04E1EE3E6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4875" y="1520825"/>
            <a:ext cx="4041775" cy="654050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While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4" name="Content Placeholder 5">
            <a:extLst>
              <a:ext uri="{FF2B5EF4-FFF2-40B4-BE49-F238E27FC236}">
                <a16:creationId xmlns:a16="http://schemas.microsoft.com/office/drawing/2014/main" id="{5268356C-A4F2-4283-80EF-1CBEF83E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4875" y="2174875"/>
            <a:ext cx="4143375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"for" statement dapat disajikan dalam bentuk </a:t>
            </a:r>
            <a:r>
              <a:rPr lang="id-ID" altLang="en-US" sz="2000"/>
              <a:t>e</a:t>
            </a:r>
            <a:r>
              <a:rPr lang="en-US" altLang="en-US" sz="2000"/>
              <a:t>ki</a:t>
            </a:r>
            <a:r>
              <a:rPr lang="id-ID" altLang="en-US" sz="2000"/>
              <a:t>valen</a:t>
            </a:r>
            <a:r>
              <a:rPr lang="en-US" altLang="en-US" sz="2000"/>
              <a:t> dengan “</a:t>
            </a:r>
            <a:r>
              <a:rPr lang="id-ID" altLang="en-US" sz="2000"/>
              <a:t>while" st</a:t>
            </a:r>
            <a:r>
              <a:rPr lang="en-US" altLang="en-US" sz="2000"/>
              <a:t>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inisialisasi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while (</a:t>
            </a:r>
            <a:r>
              <a:rPr lang="en-US" altLang="en-US" sz="2000"/>
              <a:t>kondisi</a:t>
            </a:r>
            <a:r>
              <a:rPr lang="id-ID" altLang="en-US" sz="20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id-ID" altLang="en-US" sz="2000"/>
              <a:t>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kendali konter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}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E26CCBF7-0451-414D-A9D4-38A43978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214563"/>
            <a:ext cx="4214812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284B6745-48E7-4721-99A6-9AC108D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214563"/>
            <a:ext cx="4214813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7B61C3F-B9E2-471D-8D3D-AFF8781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3581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B350ECC-893B-46D4-8821-19C6BAC4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3505200" cy="1265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Permasalahan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Tulislah deret bilangan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1 2 3 4 5 6 7 8 9 10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2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6176CD3-2842-4E1E-8161-95CA8E94B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Deret_Bilangan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{ Tujuan untuk menampilkan deret 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1 2 3 4 5 6 7 8 9 10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input Counter  bilangan bertipe data integer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output Counter bertipe integer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0	: Mulai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1 	: inisialisasi Counter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2	:</a:t>
            </a:r>
            <a:r>
              <a:rPr lang="en-US" altLang="en-US" sz="2000"/>
              <a:t> Cetak Counter</a:t>
            </a:r>
            <a:endParaRPr lang="en-US" altLang="ja-JP" sz="200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3 	: Counter = Counter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4 	: Tes kondisi Counter , jika 		   Counter &lt;=10 ulangi 		  	   langkah 2, jika tidak ke 		   langkah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5	 : Selesai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D7711D6-B4C4-421F-8863-5BB8A50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4908D-F13A-40BB-AF17-942A193FBB04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B1AAF24-D1F8-49A8-9545-244A4E5AC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5950"/>
            <a:ext cx="7848600" cy="68580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Most Common Uses of Loops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A1C5999-A71F-44BD-85E6-B762F5647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r>
              <a:rPr lang="en-GB" altLang="en-US" sz="2800"/>
              <a:t>For counting</a:t>
            </a:r>
          </a:p>
          <a:p>
            <a:r>
              <a:rPr lang="en-GB" altLang="en-US" sz="2800"/>
              <a:t>For accumulating, i.e. summing </a:t>
            </a:r>
          </a:p>
          <a:p>
            <a:r>
              <a:rPr lang="en-GB" altLang="en-US" sz="2800"/>
              <a:t>For searching</a:t>
            </a:r>
          </a:p>
          <a:p>
            <a:r>
              <a:rPr lang="en-GB" altLang="en-US" sz="2800"/>
              <a:t>For sorting</a:t>
            </a:r>
          </a:p>
          <a:p>
            <a:r>
              <a:rPr lang="en-GB" altLang="en-US" sz="2800"/>
              <a:t>For displaying tables</a:t>
            </a:r>
          </a:p>
          <a:p>
            <a:r>
              <a:rPr lang="en-GB" altLang="en-US" sz="2800"/>
              <a:t>For data entry – from files and users</a:t>
            </a:r>
          </a:p>
          <a:p>
            <a:r>
              <a:rPr lang="en-GB" altLang="en-US" sz="2800"/>
              <a:t>For menu processing</a:t>
            </a:r>
          </a:p>
          <a:p>
            <a:r>
              <a:rPr lang="en-GB" altLang="en-US" sz="2800"/>
              <a:t>For list processing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B282FA-F253-471E-9093-8BB21956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93863"/>
            <a:ext cx="3167063" cy="830262"/>
          </a:xfrm>
        </p:spPr>
        <p:txBody>
          <a:bodyPr/>
          <a:lstStyle/>
          <a:p>
            <a:r>
              <a:rPr lang="en-US" altLang="en-US" sz="2400"/>
              <a:t>Deklarasi</a:t>
            </a:r>
            <a:br>
              <a:rPr lang="id-ID" altLang="en-US" sz="2400" b="1"/>
            </a:br>
            <a:r>
              <a:rPr lang="en-US" altLang="en-US" sz="2400"/>
              <a:t>i    : integer</a:t>
            </a:r>
            <a:endParaRPr lang="id-ID" altLang="en-US" sz="240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A9EEA67-314F-45AD-BDA6-677E2F76E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714625"/>
            <a:ext cx="2928938" cy="2643188"/>
          </a:xfrm>
          <a:solidFill>
            <a:schemeClr val="accent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for loop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Deskripsi</a:t>
            </a:r>
            <a:endParaRPr lang="id-ID" altLang="en-US" sz="2400" b="1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for  i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1 to 10 do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write (i)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endfor</a:t>
            </a:r>
            <a:endParaRPr lang="id-ID" altLang="en-US" sz="2400"/>
          </a:p>
          <a:p>
            <a:endParaRPr lang="id-ID" altLang="en-US"/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37F1029B-866A-4E9D-846B-6EC2DE03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0" y="2714625"/>
            <a:ext cx="2857500" cy="3571875"/>
          </a:xfr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/>
              <a:t>while loop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Deskripsi</a:t>
            </a:r>
            <a:endParaRPr lang="id-ID" sz="2400" b="1" dirty="0"/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1		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&lt;= 10) do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 write 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endwhile</a:t>
            </a:r>
            <a:endParaRPr lang="id-ID" sz="2400" dirty="0"/>
          </a:p>
          <a:p>
            <a:pPr>
              <a:defRPr/>
            </a:pPr>
            <a:endParaRPr lang="id-ID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7285011-2469-42B7-9F1A-3FF0EA4B5456}"/>
              </a:ext>
            </a:extLst>
          </p:cNvPr>
          <p:cNvSpPr txBox="1">
            <a:spLocks/>
          </p:cNvSpPr>
          <p:nvPr/>
        </p:nvSpPr>
        <p:spPr bwMode="auto">
          <a:xfrm>
            <a:off x="6178550" y="2643188"/>
            <a:ext cx="2965450" cy="40624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kern="0" dirty="0">
                <a:latin typeface="+mn-lt"/>
              </a:rPr>
              <a:t>do -while loop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Deskripsi</a:t>
            </a:r>
            <a:endParaRPr lang="id-ID" sz="24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1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dirty="0"/>
              <a:t>	write 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kern="0" dirty="0">
                <a:latin typeface="+mn-lt"/>
              </a:rPr>
              <a:t>	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+ 1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kern="0" dirty="0"/>
              <a:t>while (</a:t>
            </a:r>
            <a:r>
              <a:rPr lang="en-US" sz="2400" kern="0" dirty="0" err="1"/>
              <a:t>i</a:t>
            </a:r>
            <a:r>
              <a:rPr lang="en-US" sz="2400" kern="0" dirty="0"/>
              <a:t> &lt;= 10)</a:t>
            </a:r>
            <a:endParaRPr lang="id-ID" sz="24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enddowhile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id-ID" sz="2400" kern="0" dirty="0">
              <a:latin typeface="+mn-lt"/>
            </a:endParaRP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CCDB7024-9C12-4AB7-9702-3F52581F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3163"/>
            <a:ext cx="70723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 : Mencetak angka 1 sampai 10 ke piranti keluaran</a:t>
            </a: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}</a:t>
            </a:r>
            <a:r>
              <a:rPr lang="id-ID" altLang="en-US" sz="9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9B472F-CDC0-4FFE-B07F-7D8EF3D8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52463"/>
            <a:ext cx="8162925" cy="584200"/>
          </a:xfrm>
        </p:spPr>
        <p:txBody>
          <a:bodyPr/>
          <a:lstStyle/>
          <a:p>
            <a:pPr eaLnBrk="1" hangingPunct="1"/>
            <a:r>
              <a:rPr lang="en-US" altLang="en-US" sz="3200"/>
              <a:t>ketiga flowchart :</a:t>
            </a:r>
          </a:p>
        </p:txBody>
      </p:sp>
      <p:grpSp>
        <p:nvGrpSpPr>
          <p:cNvPr id="41987" name="Group 59">
            <a:extLst>
              <a:ext uri="{FF2B5EF4-FFF2-40B4-BE49-F238E27FC236}">
                <a16:creationId xmlns:a16="http://schemas.microsoft.com/office/drawing/2014/main" id="{7172587E-BA36-4218-A708-BF837170475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7467600" cy="4343400"/>
            <a:chOff x="1862" y="1125"/>
            <a:chExt cx="7956" cy="5104"/>
          </a:xfrm>
        </p:grpSpPr>
        <p:grpSp>
          <p:nvGrpSpPr>
            <p:cNvPr id="41992" name="Group 60">
              <a:extLst>
                <a:ext uri="{FF2B5EF4-FFF2-40B4-BE49-F238E27FC236}">
                  <a16:creationId xmlns:a16="http://schemas.microsoft.com/office/drawing/2014/main" id="{AC28A6F8-A88F-4A17-A41F-716E79890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125"/>
              <a:ext cx="7956" cy="5104"/>
              <a:chOff x="1862" y="1125"/>
              <a:chExt cx="7956" cy="5104"/>
            </a:xfrm>
          </p:grpSpPr>
          <p:grpSp>
            <p:nvGrpSpPr>
              <p:cNvPr id="41994" name="Group 61">
                <a:extLst>
                  <a:ext uri="{FF2B5EF4-FFF2-40B4-BE49-F238E27FC236}">
                    <a16:creationId xmlns:a16="http://schemas.microsoft.com/office/drawing/2014/main" id="{EE83692B-DFF9-4CD7-825A-27E2123D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2" y="1125"/>
                <a:ext cx="7956" cy="5104"/>
                <a:chOff x="1862" y="1125"/>
                <a:chExt cx="7956" cy="5104"/>
              </a:xfrm>
            </p:grpSpPr>
            <p:grpSp>
              <p:nvGrpSpPr>
                <p:cNvPr id="41996" name="Group 62">
                  <a:extLst>
                    <a:ext uri="{FF2B5EF4-FFF2-40B4-BE49-F238E27FC236}">
                      <a16:creationId xmlns:a16="http://schemas.microsoft.com/office/drawing/2014/main" id="{F88583E9-5E94-4F51-A62D-06670D71E1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62" y="1170"/>
                  <a:ext cx="1846" cy="3330"/>
                  <a:chOff x="1862" y="1170"/>
                  <a:chExt cx="1846" cy="3330"/>
                </a:xfrm>
              </p:grpSpPr>
              <p:grpSp>
                <p:nvGrpSpPr>
                  <p:cNvPr id="42042" name="Group 63">
                    <a:extLst>
                      <a:ext uri="{FF2B5EF4-FFF2-40B4-BE49-F238E27FC236}">
                        <a16:creationId xmlns:a16="http://schemas.microsoft.com/office/drawing/2014/main" id="{BDBCE0BA-7764-478D-A019-1AE99758F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62" y="1170"/>
                    <a:ext cx="1846" cy="2860"/>
                    <a:chOff x="1862" y="1170"/>
                    <a:chExt cx="1846" cy="2860"/>
                  </a:xfrm>
                </p:grpSpPr>
                <p:sp>
                  <p:nvSpPr>
                    <p:cNvPr id="42044" name="Line 64">
                      <a:extLst>
                        <a:ext uri="{FF2B5EF4-FFF2-40B4-BE49-F238E27FC236}">
                          <a16:creationId xmlns:a16="http://schemas.microsoft.com/office/drawing/2014/main" id="{87A6C35E-32E3-4037-9D75-8203FBA891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1714"/>
                      <a:ext cx="0" cy="4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5" name="Line 65">
                      <a:extLst>
                        <a:ext uri="{FF2B5EF4-FFF2-40B4-BE49-F238E27FC236}">
                          <a16:creationId xmlns:a16="http://schemas.microsoft.com/office/drawing/2014/main" id="{DEE0424A-E56A-43D2-9F7E-8BD9105A94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2640"/>
                      <a:ext cx="0" cy="5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6" name="Line 66">
                      <a:extLst>
                        <a:ext uri="{FF2B5EF4-FFF2-40B4-BE49-F238E27FC236}">
                          <a16:creationId xmlns:a16="http://schemas.microsoft.com/office/drawing/2014/main" id="{83B68164-60F1-46B4-869A-4449E5B515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349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7" name="AutoShape 67">
                      <a:extLst>
                        <a:ext uri="{FF2B5EF4-FFF2-40B4-BE49-F238E27FC236}">
                          <a16:creationId xmlns:a16="http://schemas.microsoft.com/office/drawing/2014/main" id="{D9128C14-655C-4BE3-B324-51CBCE92C3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2" y="1170"/>
                      <a:ext cx="994" cy="540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Mulai</a:t>
                      </a:r>
                    </a:p>
                  </p:txBody>
                </p:sp>
                <p:sp>
                  <p:nvSpPr>
                    <p:cNvPr id="42048" name="Text Box 68">
                      <a:extLst>
                        <a:ext uri="{FF2B5EF4-FFF2-40B4-BE49-F238E27FC236}">
                          <a16:creationId xmlns:a16="http://schemas.microsoft.com/office/drawing/2014/main" id="{7D23AC4C-19DF-4D1B-83FC-1015B44768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2" y="2160"/>
                      <a:ext cx="1846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for i = 1 to 10 do</a:t>
                      </a:r>
                    </a:p>
                  </p:txBody>
                </p:sp>
                <p:sp>
                  <p:nvSpPr>
                    <p:cNvPr id="42049" name="AutoShape 69">
                      <a:extLst>
                        <a:ext uri="{FF2B5EF4-FFF2-40B4-BE49-F238E27FC236}">
                          <a16:creationId xmlns:a16="http://schemas.microsoft.com/office/drawing/2014/main" id="{8399E69A-6676-4C29-878D-E85FF36C79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8" y="3150"/>
                      <a:ext cx="720" cy="360"/>
                    </a:xfrm>
                    <a:prstGeom prst="flowChartInputOutpu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  i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2043" name="AutoShape 70">
                    <a:extLst>
                      <a:ext uri="{FF2B5EF4-FFF2-40B4-BE49-F238E27FC236}">
                        <a16:creationId xmlns:a16="http://schemas.microsoft.com/office/drawing/2014/main" id="{577AE474-66B1-4C39-B773-8AF7E7C25A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4035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</p:grpSp>
            <p:grpSp>
              <p:nvGrpSpPr>
                <p:cNvPr id="41997" name="Group 71">
                  <a:extLst>
                    <a:ext uri="{FF2B5EF4-FFF2-40B4-BE49-F238E27FC236}">
                      <a16:creationId xmlns:a16="http://schemas.microsoft.com/office/drawing/2014/main" id="{8A51F18C-D172-4E09-B21D-E8794D44F8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75" y="1125"/>
                  <a:ext cx="1926" cy="5100"/>
                  <a:chOff x="4975" y="1125"/>
                  <a:chExt cx="1926" cy="5100"/>
                </a:xfrm>
              </p:grpSpPr>
              <p:sp>
                <p:nvSpPr>
                  <p:cNvPr id="42020" name="AutoShape 72">
                    <a:extLst>
                      <a:ext uri="{FF2B5EF4-FFF2-40B4-BE49-F238E27FC236}">
                        <a16:creationId xmlns:a16="http://schemas.microsoft.com/office/drawing/2014/main" id="{BBF7C301-B9F1-404A-85E9-2114D4A21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9" y="5760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  <p:grpSp>
                <p:nvGrpSpPr>
                  <p:cNvPr id="42021" name="Group 73">
                    <a:extLst>
                      <a:ext uri="{FF2B5EF4-FFF2-40B4-BE49-F238E27FC236}">
                        <a16:creationId xmlns:a16="http://schemas.microsoft.com/office/drawing/2014/main" id="{A23E44DF-87F7-4A12-B2FE-97ADA297F4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75" y="1125"/>
                    <a:ext cx="1926" cy="4643"/>
                    <a:chOff x="4975" y="1125"/>
                    <a:chExt cx="1926" cy="4643"/>
                  </a:xfrm>
                </p:grpSpPr>
                <p:grpSp>
                  <p:nvGrpSpPr>
                    <p:cNvPr id="42022" name="Group 74">
                      <a:extLst>
                        <a:ext uri="{FF2B5EF4-FFF2-40B4-BE49-F238E27FC236}">
                          <a16:creationId xmlns:a16="http://schemas.microsoft.com/office/drawing/2014/main" id="{4E6F550F-8FB7-41B7-98E2-6C4C340941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5" y="1125"/>
                      <a:ext cx="1926" cy="4643"/>
                      <a:chOff x="4975" y="1125"/>
                      <a:chExt cx="1926" cy="4643"/>
                    </a:xfrm>
                  </p:grpSpPr>
                  <p:sp>
                    <p:nvSpPr>
                      <p:cNvPr id="42025" name="Line 75">
                        <a:extLst>
                          <a:ext uri="{FF2B5EF4-FFF2-40B4-BE49-F238E27FC236}">
                            <a16:creationId xmlns:a16="http://schemas.microsoft.com/office/drawing/2014/main" id="{E724E2F0-8807-44C8-88F4-C5CA76D83A9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2527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6" name="Line 76">
                        <a:extLst>
                          <a:ext uri="{FF2B5EF4-FFF2-40B4-BE49-F238E27FC236}">
                            <a16:creationId xmlns:a16="http://schemas.microsoft.com/office/drawing/2014/main" id="{DC44CF37-8C89-4ED6-A9F0-4B5D4BBC79D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168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7" name="AutoShape 77">
                        <a:extLst>
                          <a:ext uri="{FF2B5EF4-FFF2-40B4-BE49-F238E27FC236}">
                            <a16:creationId xmlns:a16="http://schemas.microsoft.com/office/drawing/2014/main" id="{93ADE681-2154-49A5-B7B3-EA0AD45070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59" y="1125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28" name="Text Box 78">
                        <a:extLst>
                          <a:ext uri="{FF2B5EF4-FFF2-40B4-BE49-F238E27FC236}">
                            <a16:creationId xmlns:a16="http://schemas.microsoft.com/office/drawing/2014/main" id="{80F0E29D-B2C3-4673-A679-88B5A20C943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5" y="204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  <p:grpSp>
                    <p:nvGrpSpPr>
                      <p:cNvPr id="42029" name="Group 79">
                        <a:extLst>
                          <a:ext uri="{FF2B5EF4-FFF2-40B4-BE49-F238E27FC236}">
                            <a16:creationId xmlns:a16="http://schemas.microsoft.com/office/drawing/2014/main" id="{9F676FDB-845D-4CC2-8C5A-F65BCD55932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5" y="2715"/>
                        <a:ext cx="1926" cy="3053"/>
                        <a:chOff x="4975" y="2715"/>
                        <a:chExt cx="1926" cy="3053"/>
                      </a:xfrm>
                    </p:grpSpPr>
                    <p:sp>
                      <p:nvSpPr>
                        <p:cNvPr id="42030" name="Line 80">
                          <a:extLst>
                            <a:ext uri="{FF2B5EF4-FFF2-40B4-BE49-F238E27FC236}">
                              <a16:creationId xmlns:a16="http://schemas.microsoft.com/office/drawing/2014/main" id="{517B5C92-D1D2-4819-B41E-7FC03A10E8D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3780"/>
                          <a:ext cx="0" cy="3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31" name="Line 81">
                          <a:extLst>
                            <a:ext uri="{FF2B5EF4-FFF2-40B4-BE49-F238E27FC236}">
                              <a16:creationId xmlns:a16="http://schemas.microsoft.com/office/drawing/2014/main" id="{BA4E68D9-DDC5-42A7-90A0-8D0D063CAEF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5220"/>
                          <a:ext cx="0" cy="5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32" name="Group 82">
                          <a:extLst>
                            <a:ext uri="{FF2B5EF4-FFF2-40B4-BE49-F238E27FC236}">
                              <a16:creationId xmlns:a16="http://schemas.microsoft.com/office/drawing/2014/main" id="{1C26D637-42A1-43F1-A096-5065E25FB12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771" y="3330"/>
                          <a:ext cx="1130" cy="2025"/>
                          <a:chOff x="5771" y="3330"/>
                          <a:chExt cx="1130" cy="2025"/>
                        </a:xfrm>
                      </p:grpSpPr>
                      <p:sp>
                        <p:nvSpPr>
                          <p:cNvPr id="42039" name="Line 83">
                            <a:extLst>
                              <a:ext uri="{FF2B5EF4-FFF2-40B4-BE49-F238E27FC236}">
                                <a16:creationId xmlns:a16="http://schemas.microsoft.com/office/drawing/2014/main" id="{4FF2355C-EB88-42AE-BD59-618B8917805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466" y="3330"/>
                            <a:ext cx="435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0" name="Line 84">
                            <a:extLst>
                              <a:ext uri="{FF2B5EF4-FFF2-40B4-BE49-F238E27FC236}">
                                <a16:creationId xmlns:a16="http://schemas.microsoft.com/office/drawing/2014/main" id="{0B34DCCF-2E2E-4E82-8548-2A43922FE1D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885" y="3339"/>
                            <a:ext cx="0" cy="201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1" name="Line 85">
                            <a:extLst>
                              <a:ext uri="{FF2B5EF4-FFF2-40B4-BE49-F238E27FC236}">
                                <a16:creationId xmlns:a16="http://schemas.microsoft.com/office/drawing/2014/main" id="{E3CDE051-D5DF-45A4-9960-D1831A8F866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771" y="5355"/>
                            <a:ext cx="1123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2033" name="Group 86">
                          <a:extLst>
                            <a:ext uri="{FF2B5EF4-FFF2-40B4-BE49-F238E27FC236}">
                              <a16:creationId xmlns:a16="http://schemas.microsoft.com/office/drawing/2014/main" id="{4C7F39E1-929B-470E-BCE7-D553F01BD7E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975" y="2715"/>
                          <a:ext cx="725" cy="2310"/>
                          <a:chOff x="4975" y="2700"/>
                          <a:chExt cx="725" cy="2310"/>
                        </a:xfrm>
                      </p:grpSpPr>
                      <p:sp>
                        <p:nvSpPr>
                          <p:cNvPr id="42036" name="Line 87">
                            <a:extLst>
                              <a:ext uri="{FF2B5EF4-FFF2-40B4-BE49-F238E27FC236}">
                                <a16:creationId xmlns:a16="http://schemas.microsoft.com/office/drawing/2014/main" id="{83D6FF75-0903-4AE5-A5D7-9738059F227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7" y="5010"/>
                            <a:ext cx="21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7" name="Line 88">
                            <a:extLst>
                              <a:ext uri="{FF2B5EF4-FFF2-40B4-BE49-F238E27FC236}">
                                <a16:creationId xmlns:a16="http://schemas.microsoft.com/office/drawing/2014/main" id="{80045EB6-4ED3-4006-A840-940259F0ADE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75" y="2700"/>
                            <a:ext cx="0" cy="230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8" name="Line 89">
                            <a:extLst>
                              <a:ext uri="{FF2B5EF4-FFF2-40B4-BE49-F238E27FC236}">
                                <a16:creationId xmlns:a16="http://schemas.microsoft.com/office/drawing/2014/main" id="{DBEECE9F-17C7-4882-945E-FA39C82AEF0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0" y="2700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34" name="AutoShape 90">
                          <a:extLst>
                            <a:ext uri="{FF2B5EF4-FFF2-40B4-BE49-F238E27FC236}">
                              <a16:creationId xmlns:a16="http://schemas.microsoft.com/office/drawing/2014/main" id="{A37F00DD-CB7C-4DA8-9494-9EF7E762899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03" y="4890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sp>
                      <p:nvSpPr>
                        <p:cNvPr id="42035" name="AutoShape 91">
                          <a:extLst>
                            <a:ext uri="{FF2B5EF4-FFF2-40B4-BE49-F238E27FC236}">
                              <a16:creationId xmlns:a16="http://schemas.microsoft.com/office/drawing/2014/main" id="{E15F8F53-89B7-45FF-AF0F-DC6FC0DECEB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06" y="288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  <a:sym typeface="Math3"/>
                            </a:rPr>
                            <a:t>&lt;=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10</a:t>
                          </a:r>
                        </a:p>
                      </p:txBody>
                    </p:sp>
                  </p:grpSp>
                </p:grpSp>
                <p:sp>
                  <p:nvSpPr>
                    <p:cNvPr id="42023" name="Text Box 92">
                      <a:extLst>
                        <a:ext uri="{FF2B5EF4-FFF2-40B4-BE49-F238E27FC236}">
                          <a16:creationId xmlns:a16="http://schemas.microsoft.com/office/drawing/2014/main" id="{CADE538B-F388-4FAC-809E-013EFF80E6D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68" y="28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2024" name="Text Box 93">
                      <a:extLst>
                        <a:ext uri="{FF2B5EF4-FFF2-40B4-BE49-F238E27FC236}">
                          <a16:creationId xmlns:a16="http://schemas.microsoft.com/office/drawing/2014/main" id="{753499DB-E9E7-46BC-A1CB-E38D1363377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00" y="37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</p:grpSp>
            </p:grpSp>
            <p:grpSp>
              <p:nvGrpSpPr>
                <p:cNvPr id="41998" name="Group 94">
                  <a:extLst>
                    <a:ext uri="{FF2B5EF4-FFF2-40B4-BE49-F238E27FC236}">
                      <a16:creationId xmlns:a16="http://schemas.microsoft.com/office/drawing/2014/main" id="{5624F6E5-B914-41D4-A4DB-DE8C3AE0BE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43" y="1170"/>
                  <a:ext cx="1775" cy="5059"/>
                  <a:chOff x="8043" y="1170"/>
                  <a:chExt cx="1775" cy="5059"/>
                </a:xfrm>
              </p:grpSpPr>
              <p:grpSp>
                <p:nvGrpSpPr>
                  <p:cNvPr id="41999" name="Group 95">
                    <a:extLst>
                      <a:ext uri="{FF2B5EF4-FFF2-40B4-BE49-F238E27FC236}">
                        <a16:creationId xmlns:a16="http://schemas.microsoft.com/office/drawing/2014/main" id="{D9739C6F-2D9D-4564-BE73-E5E303BCD6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02" y="1170"/>
                    <a:ext cx="1716" cy="5059"/>
                    <a:chOff x="7351" y="1170"/>
                    <a:chExt cx="1716" cy="5059"/>
                  </a:xfrm>
                </p:grpSpPr>
                <p:sp>
                  <p:nvSpPr>
                    <p:cNvPr id="42002" name="Line 96">
                      <a:extLst>
                        <a:ext uri="{FF2B5EF4-FFF2-40B4-BE49-F238E27FC236}">
                          <a16:creationId xmlns:a16="http://schemas.microsoft.com/office/drawing/2014/main" id="{75C59C28-77DF-4489-B601-45D3179F02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55" y="2460"/>
                      <a:ext cx="0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03" name="Group 97">
                      <a:extLst>
                        <a:ext uri="{FF2B5EF4-FFF2-40B4-BE49-F238E27FC236}">
                          <a16:creationId xmlns:a16="http://schemas.microsoft.com/office/drawing/2014/main" id="{20C75CA1-103F-48BA-8540-F732E05E5C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45" y="1170"/>
                      <a:ext cx="994" cy="1440"/>
                      <a:chOff x="7845" y="1170"/>
                      <a:chExt cx="994" cy="1440"/>
                    </a:xfrm>
                  </p:grpSpPr>
                  <p:sp>
                    <p:nvSpPr>
                      <p:cNvPr id="42017" name="Line 98">
                        <a:extLst>
                          <a:ext uri="{FF2B5EF4-FFF2-40B4-BE49-F238E27FC236}">
                            <a16:creationId xmlns:a16="http://schemas.microsoft.com/office/drawing/2014/main" id="{EFB41438-36D5-4652-9647-239A5C43AF1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40" y="171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18" name="AutoShape 99">
                        <a:extLst>
                          <a:ext uri="{FF2B5EF4-FFF2-40B4-BE49-F238E27FC236}">
                            <a16:creationId xmlns:a16="http://schemas.microsoft.com/office/drawing/2014/main" id="{9A2523BB-8387-49FC-87A9-131D268B5F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45" y="1170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19" name="Text Box 100">
                        <a:extLst>
                          <a:ext uri="{FF2B5EF4-FFF2-40B4-BE49-F238E27FC236}">
                            <a16:creationId xmlns:a16="http://schemas.microsoft.com/office/drawing/2014/main" id="{20B731D4-B64B-4C93-905A-9A4642DA37B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42" y="207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</p:grpSp>
                <p:grpSp>
                  <p:nvGrpSpPr>
                    <p:cNvPr id="42004" name="Group 101">
                      <a:extLst>
                        <a:ext uri="{FF2B5EF4-FFF2-40B4-BE49-F238E27FC236}">
                          <a16:creationId xmlns:a16="http://schemas.microsoft.com/office/drawing/2014/main" id="{2C77E0ED-8A86-4729-B81E-5E0F37CA39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51" y="2850"/>
                      <a:ext cx="1716" cy="3379"/>
                      <a:chOff x="7351" y="3060"/>
                      <a:chExt cx="1716" cy="3379"/>
                    </a:xfrm>
                  </p:grpSpPr>
                  <p:sp>
                    <p:nvSpPr>
                      <p:cNvPr id="42005" name="Line 102">
                        <a:extLst>
                          <a:ext uri="{FF2B5EF4-FFF2-40B4-BE49-F238E27FC236}">
                            <a16:creationId xmlns:a16="http://schemas.microsoft.com/office/drawing/2014/main" id="{FFC62419-A459-4E0E-88C3-2DC42FE626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85" y="4528"/>
                        <a:ext cx="0" cy="5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06" name="Group 103">
                        <a:extLst>
                          <a:ext uri="{FF2B5EF4-FFF2-40B4-BE49-F238E27FC236}">
                            <a16:creationId xmlns:a16="http://schemas.microsoft.com/office/drawing/2014/main" id="{CC1661D6-57C2-47F5-B1E4-C83FDF41604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51" y="3060"/>
                        <a:ext cx="1716" cy="3379"/>
                        <a:chOff x="7351" y="3081"/>
                        <a:chExt cx="1716" cy="3379"/>
                      </a:xfrm>
                    </p:grpSpPr>
                    <p:sp>
                      <p:nvSpPr>
                        <p:cNvPr id="42007" name="Line 104">
                          <a:extLst>
                            <a:ext uri="{FF2B5EF4-FFF2-40B4-BE49-F238E27FC236}">
                              <a16:creationId xmlns:a16="http://schemas.microsoft.com/office/drawing/2014/main" id="{37CAEFAE-C5ED-467B-A359-BBF61E8DDD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70" y="3751"/>
                          <a:ext cx="0" cy="40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08" name="AutoShape 105">
                          <a:extLst>
                            <a:ext uri="{FF2B5EF4-FFF2-40B4-BE49-F238E27FC236}">
                              <a16:creationId xmlns:a16="http://schemas.microsoft.com/office/drawing/2014/main" id="{D79CC5E5-60CB-467D-8F67-056CB5B457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5995"/>
                          <a:ext cx="1080" cy="465"/>
                        </a:xfrm>
                        <a:prstGeom prst="flowChartTerminator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Selesai</a:t>
                          </a:r>
                        </a:p>
                      </p:txBody>
                    </p:sp>
                    <p:sp>
                      <p:nvSpPr>
                        <p:cNvPr id="42009" name="Line 106">
                          <a:extLst>
                            <a:ext uri="{FF2B5EF4-FFF2-40B4-BE49-F238E27FC236}">
                              <a16:creationId xmlns:a16="http://schemas.microsoft.com/office/drawing/2014/main" id="{1961FC93-7604-41DF-ADB3-71F250D743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83" y="562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10" name="AutoShape 107">
                          <a:extLst>
                            <a:ext uri="{FF2B5EF4-FFF2-40B4-BE49-F238E27FC236}">
                              <a16:creationId xmlns:a16="http://schemas.microsoft.com/office/drawing/2014/main" id="{D0B497CE-93B8-4AB8-95FE-81D49490AAE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4155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grpSp>
                      <p:nvGrpSpPr>
                        <p:cNvPr id="42011" name="Group 108">
                          <a:extLst>
                            <a:ext uri="{FF2B5EF4-FFF2-40B4-BE49-F238E27FC236}">
                              <a16:creationId xmlns:a16="http://schemas.microsoft.com/office/drawing/2014/main" id="{A3B7F926-B594-4750-B704-9B72D08E154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51" y="3081"/>
                          <a:ext cx="1008" cy="2088"/>
                          <a:chOff x="7351" y="3081"/>
                          <a:chExt cx="1008" cy="2088"/>
                        </a:xfrm>
                      </p:grpSpPr>
                      <p:sp>
                        <p:nvSpPr>
                          <p:cNvPr id="42014" name="Line 109">
                            <a:extLst>
                              <a:ext uri="{FF2B5EF4-FFF2-40B4-BE49-F238E27FC236}">
                                <a16:creationId xmlns:a16="http://schemas.microsoft.com/office/drawing/2014/main" id="{9CCB65DF-C3F8-459C-84C1-8C7BEE46766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5160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5" name="Line 110">
                            <a:extLst>
                              <a:ext uri="{FF2B5EF4-FFF2-40B4-BE49-F238E27FC236}">
                                <a16:creationId xmlns:a16="http://schemas.microsoft.com/office/drawing/2014/main" id="{3422B768-AC2A-4058-B8D3-D98255B0D48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0" cy="208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6" name="Line 111">
                            <a:extLst>
                              <a:ext uri="{FF2B5EF4-FFF2-40B4-BE49-F238E27FC236}">
                                <a16:creationId xmlns:a16="http://schemas.microsoft.com/office/drawing/2014/main" id="{307C4AC1-89F0-4729-9D85-1C57FF2257C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1008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12" name="AutoShape 112">
                          <a:extLst>
                            <a:ext uri="{FF2B5EF4-FFF2-40B4-BE49-F238E27FC236}">
                              <a16:creationId xmlns:a16="http://schemas.microsoft.com/office/drawing/2014/main" id="{3910F8AD-1CC9-46EC-8FF2-08156F0001C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017" y="3390"/>
                          <a:ext cx="720" cy="360"/>
                        </a:xfrm>
                        <a:prstGeom prst="flowChartInputOutpu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 i</a:t>
                          </a:r>
                          <a:endParaRPr lang="en-US" altLang="en-US" sz="1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2013" name="AutoShape 113">
                          <a:extLst>
                            <a:ext uri="{FF2B5EF4-FFF2-40B4-BE49-F238E27FC236}">
                              <a16:creationId xmlns:a16="http://schemas.microsoft.com/office/drawing/2014/main" id="{F6FCDEA8-F8B5-4B4E-8267-FA2B5046E47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18" y="471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&lt;=10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42000" name="Text Box 114">
                    <a:extLst>
                      <a:ext uri="{FF2B5EF4-FFF2-40B4-BE49-F238E27FC236}">
                        <a16:creationId xmlns:a16="http://schemas.microsoft.com/office/drawing/2014/main" id="{E9161B6E-85E7-4E53-8639-7A66DC740E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3" y="4500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42001" name="Text Box 115">
                    <a:extLst>
                      <a:ext uri="{FF2B5EF4-FFF2-40B4-BE49-F238E27FC236}">
                        <a16:creationId xmlns:a16="http://schemas.microsoft.com/office/drawing/2014/main" id="{1F3E5F75-6990-46D5-8D15-458361702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7" y="5355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41995" name="Line 116">
                <a:extLst>
                  <a:ext uri="{FF2B5EF4-FFF2-40B4-BE49-F238E27FC236}">
                    <a16:creationId xmlns:a16="http://schemas.microsoft.com/office/drawing/2014/main" id="{EB5F4607-B1E4-4A2E-BD95-710B5D6B1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1" y="450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3" name="AutoShape 117">
              <a:extLst>
                <a:ext uri="{FF2B5EF4-FFF2-40B4-BE49-F238E27FC236}">
                  <a16:creationId xmlns:a16="http://schemas.microsoft.com/office/drawing/2014/main" id="{4647FC66-8AEC-4E30-B2D9-30E71CC8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140"/>
              <a:ext cx="600" cy="36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1988" name="Group 122">
            <a:extLst>
              <a:ext uri="{FF2B5EF4-FFF2-40B4-BE49-F238E27FC236}">
                <a16:creationId xmlns:a16="http://schemas.microsoft.com/office/drawing/2014/main" id="{8F65C957-24C7-4CE5-9C6F-CEB005C0B0C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6248400"/>
            <a:ext cx="7785100" cy="466725"/>
            <a:chOff x="960" y="3936"/>
            <a:chExt cx="4424" cy="294"/>
          </a:xfrm>
        </p:grpSpPr>
        <p:sp>
          <p:nvSpPr>
            <p:cNvPr id="41989" name="Text Box 119">
              <a:extLst>
                <a:ext uri="{FF2B5EF4-FFF2-40B4-BE49-F238E27FC236}">
                  <a16:creationId xmlns:a16="http://schemas.microsoft.com/office/drawing/2014/main" id="{BFC86712-CC93-4B0D-B711-77D21DC8B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for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0" name="Text Box 120">
              <a:extLst>
                <a:ext uri="{FF2B5EF4-FFF2-40B4-BE49-F238E27FC236}">
                  <a16:creationId xmlns:a16="http://schemas.microsoft.com/office/drawing/2014/main" id="{80CEB28A-6D1E-46DF-B714-03D483A5D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1" name="Text Box 121">
              <a:extLst>
                <a:ext uri="{FF2B5EF4-FFF2-40B4-BE49-F238E27FC236}">
                  <a16:creationId xmlns:a16="http://schemas.microsoft.com/office/drawing/2014/main" id="{89E8C6CB-EE23-461D-A83D-B44A615C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36"/>
              <a:ext cx="1160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do - 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1147C4A2-8B88-4868-993A-2B18B4D1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{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for(i = 1; i &lt;= 10; i++)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007C0E72-F526-4AD4-BD6D-75F0D84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= 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while (i &lt;= 10)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219BEA7-C2CC-4C1A-9D1B-60D3297C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int i = 1;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// do...while loop from 1 to 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do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while (i &lt;= 10);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1432730-3D82-4F29-B697-097A9B63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FB0CF023-ED0E-4144-87FE-229BFF89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1638" y="228600"/>
            <a:ext cx="7086600" cy="1098550"/>
          </a:xfrm>
          <a:noFill/>
        </p:spPr>
        <p:txBody>
          <a:bodyPr anchor="ctr"/>
          <a:lstStyle/>
          <a:p>
            <a:br>
              <a:rPr lang="en-US" altLang="en-US"/>
            </a:br>
            <a:endParaRPr lang="en-US" altLang="en-US" sz="37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252952E3-C53B-445A-B8D4-863DFC90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03700"/>
            <a:ext cx="5791200" cy="1803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NUMBER		SQUARE		CUBE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----------	----------	------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1                    1           1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2                    4           8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10                   100        1000  </a:t>
            </a:r>
            <a:endParaRPr lang="en-US" altLang="en-US" sz="16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47109" name="Content Placeholder 1">
            <a:extLst>
              <a:ext uri="{FF2B5EF4-FFF2-40B4-BE49-F238E27FC236}">
                <a16:creationId xmlns:a16="http://schemas.microsoft.com/office/drawing/2014/main" id="{2B2D9FCE-5460-4EAB-9061-D222AEED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027237"/>
          </a:xfrm>
        </p:spPr>
        <p:txBody>
          <a:bodyPr/>
          <a:lstStyle/>
          <a:p>
            <a:r>
              <a:rPr lang="en-US" altLang="en-US"/>
              <a:t>membuat tabel terdiri dari 3 kolom , kolom pertama diberi judul NUMBER, kolom kedua SQUARE dan kolom ketiga CUBE. Isi dari tiap kolom adalah bilangan cacah, bilangan kuadrat, bilangan pangkat tiga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0F5C869-E9A8-40C2-BF4E-DCCF1482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int num;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"NUMBER\t SQUARE\t CUBE\n";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"------\t ------\t ----\n";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for (num = 1; num &lt; 11; num++)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&lt;&lt; "\t"&lt;&lt;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* num&lt;&lt;"\n";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30AA4D1-2180-4EA5-B97C-3D7CD55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B2F578E-E33E-44DB-AA05-1F96939F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100"/>
              <a:t>NUMBER</a:t>
            </a:r>
            <a:r>
              <a:rPr lang="en-US" altLang="en-US" sz="2000"/>
              <a:t>	</a:t>
            </a:r>
            <a:r>
              <a:rPr lang="en-US" altLang="en-US" sz="1200"/>
              <a:t>SQUARE</a:t>
            </a:r>
            <a:r>
              <a:rPr lang="en-US" altLang="en-US" sz="2000"/>
              <a:t>	</a:t>
            </a:r>
            <a:r>
              <a:rPr lang="en-US" altLang="en-US" sz="1200"/>
              <a:t>CUBE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------	------	----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	      1	       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2	     4	      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3	     9	      27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4	     16	     64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5	     25	     125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6	     36	     216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7	     49	     343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8	     64	     512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9	     81	     729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10	     100	    1000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3D98F5B-105E-4AAE-9135-A6B791BC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276600" cy="4008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10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FDE3132-87BF-44B6-9FF9-E7CCB55F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572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std::cout;</a:t>
            </a:r>
          </a:p>
          <a:p>
            <a:r>
              <a:rPr lang="en-US" altLang="en-US"/>
              <a:t>using std::endl;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int main()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int sum; </a:t>
            </a:r>
          </a:p>
          <a:p>
            <a:r>
              <a:rPr lang="en-US" altLang="en-US"/>
              <a:t>   int x;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x = 1; </a:t>
            </a:r>
          </a:p>
          <a:p>
            <a:r>
              <a:rPr lang="en-US" altLang="en-US"/>
              <a:t>   sum = 0;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while ( x &lt;= 10 )</a:t>
            </a:r>
          </a:p>
          <a:p>
            <a:r>
              <a:rPr lang="en-US" altLang="en-US"/>
              <a:t>   {</a:t>
            </a:r>
          </a:p>
          <a:p>
            <a:r>
              <a:rPr lang="en-US" altLang="en-US"/>
              <a:t>      sum += x;</a:t>
            </a:r>
          </a:p>
          <a:p>
            <a:r>
              <a:rPr lang="en-US" altLang="en-US"/>
              <a:t>      x++;</a:t>
            </a:r>
          </a:p>
          <a:p>
            <a:r>
              <a:rPr lang="en-US" altLang="en-US"/>
              <a:t>   }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cout &lt;&lt; "The sum is: " &lt;&lt; sum &lt;&lt; endl;</a:t>
            </a:r>
          </a:p>
          <a:p>
            <a:r>
              <a:rPr lang="en-US" altLang="en-US"/>
              <a:t>   return 0;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>
            <a:extLst>
              <a:ext uri="{FF2B5EF4-FFF2-40B4-BE49-F238E27FC236}">
                <a16:creationId xmlns:a16="http://schemas.microsoft.com/office/drawing/2014/main" id="{77707D03-4459-43FD-BF22-139851442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439150" cy="4967287"/>
          </a:xfrm>
        </p:spPr>
        <p:txBody>
          <a:bodyPr/>
          <a:lstStyle/>
          <a:p>
            <a:pPr marL="365125" indent="-365125">
              <a:lnSpc>
                <a:spcPct val="80000"/>
              </a:lnSpc>
            </a:pPr>
            <a:r>
              <a:rPr lang="en-US" altLang="en-US" b="1"/>
              <a:t>Problem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Analyse, design, and implement an algorithm that calculates and outputs the following sum: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sum = 1 + 2 + 3 + ……. + n	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up to any number (</a:t>
            </a:r>
            <a:r>
              <a:rPr lang="en-US" altLang="en-US" i="1"/>
              <a:t>n</a:t>
            </a:r>
            <a:r>
              <a:rPr lang="en-US" altLang="en-US"/>
              <a:t>) input by the user</a:t>
            </a:r>
          </a:p>
          <a:p>
            <a:pPr marL="365125" indent="-365125">
              <a:lnSpc>
                <a:spcPct val="80000"/>
              </a:lnSpc>
            </a:pPr>
            <a:r>
              <a:rPr lang="en-US" altLang="en-US" b="1"/>
              <a:t>Analysis</a:t>
            </a:r>
            <a:r>
              <a:rPr lang="en-US" altLang="en-US"/>
              <a:t> </a:t>
            </a:r>
            <a:endParaRPr lang="en-US" altLang="en-US" b="1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Input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n: upper limit</a:t>
            </a:r>
            <a:endParaRPr lang="en-US" altLang="en-US" sz="2000" b="1" u="sng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Output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sum: sum of series </a:t>
            </a:r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400" b="1"/>
              <a:t>Intermediate variables</a:t>
            </a:r>
            <a:endParaRPr lang="en-US" altLang="en-US" sz="2400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i: the current iteration number</a:t>
            </a:r>
            <a:endParaRPr lang="en-US" altLang="en-US" sz="2000" b="1" u="sng"/>
          </a:p>
          <a:p>
            <a:pPr marL="1793875" lvl="2" indent="-984250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8C86B4C-FA7C-4D39-A249-EDE8632FC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9342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dirty="0" err="1">
                <a:solidFill>
                  <a:schemeClr val="accent3"/>
                </a:solidFill>
              </a:rPr>
              <a:t>Unsur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pada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en-US" sz="4000" dirty="0" err="1">
                <a:solidFill>
                  <a:schemeClr val="accent3"/>
                </a:solidFill>
              </a:rPr>
              <a:t>Struktur</a:t>
            </a:r>
            <a:r>
              <a:rPr lang="en-US" altLang="en-US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</a:t>
            </a:r>
            <a:r>
              <a:rPr lang="en-US" altLang="en-US" sz="4000" dirty="0" err="1">
                <a:solidFill>
                  <a:schemeClr val="accent3"/>
                </a:solidFill>
              </a:rPr>
              <a:t>erulangan</a:t>
            </a:r>
            <a:endParaRPr lang="en-GB" altLang="en-US" sz="4000" dirty="0">
              <a:solidFill>
                <a:schemeClr val="accent3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FDB9BEF-16C6-464B-9999-051B3C95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Kondisi perulangan </a:t>
            </a:r>
            <a:r>
              <a:rPr lang="en-US" altLang="en-US" sz="2400"/>
              <a:t>: suatu kondisi yang harus dipenuhi agar  perulangan dapat terjadi.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Badan (body) perulangan </a:t>
            </a:r>
            <a:r>
              <a:rPr lang="en-US" altLang="en-US" sz="2400"/>
              <a:t>: deretan instruksi </a:t>
            </a:r>
            <a:r>
              <a:rPr lang="en-US" altLang="ja-JP" sz="2400">
                <a:ea typeface="MS PGothic" panose="020B0600070205080204" pitchFamily="34" charset="-128"/>
              </a:rPr>
              <a:t>atau statement </a:t>
            </a:r>
            <a:r>
              <a:rPr lang="en-US" altLang="en-US" sz="2400"/>
              <a:t>yang akan diulang-ulang pelaksanaannya.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Pencacah (Counter) perulangan </a:t>
            </a:r>
            <a:r>
              <a:rPr lang="en-US" altLang="en-US" sz="2400"/>
              <a:t>: suatu variabel yang nilainya harus berubah agar perulangan dapat terjadi dan pada akhirnya membatasi jumlah perulangan yang dapat dilaksanakan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>
            <a:extLst>
              <a:ext uri="{FF2B5EF4-FFF2-40B4-BE49-F238E27FC236}">
                <a16:creationId xmlns:a16="http://schemas.microsoft.com/office/drawing/2014/main" id="{08EEC340-46BB-4F26-8782-FA67EA4E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844675"/>
            <a:ext cx="1871663" cy="574675"/>
          </a:xfrm>
          <a:prstGeom prst="parallelogram">
            <a:avLst>
              <a:gd name="adj" fmla="val 81423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2A69350-EFFA-4472-BC87-D7F56442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771650"/>
            <a:ext cx="1944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276" name="AutoShape 4">
            <a:extLst>
              <a:ext uri="{FF2B5EF4-FFF2-40B4-BE49-F238E27FC236}">
                <a16:creationId xmlns:a16="http://schemas.microsoft.com/office/drawing/2014/main" id="{922B23ED-DD41-49F9-BC4A-BD549571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932238"/>
            <a:ext cx="1655763" cy="576262"/>
          </a:xfrm>
          <a:prstGeom prst="parallelogram">
            <a:avLst>
              <a:gd name="adj" fmla="val 71832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1ECF593E-3259-4A00-9E14-0A88533C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60800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281CAC2B-BCE7-4303-8546-92A5F65D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125538"/>
            <a:ext cx="1511300" cy="3587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F8F500FD-FE09-4319-9329-CA5D9B12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123950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A6485403-F59E-4546-B257-6103DEE2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868863"/>
            <a:ext cx="1727200" cy="503237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3AD13555-7ED5-4CFD-865F-AC078E9F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9037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0452F17C-D40B-458F-AAAF-3132ADD5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762250"/>
            <a:ext cx="1441450" cy="59531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252D9590-0644-41A3-B8A0-DD5F9DC91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0" cy="503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0E3D5A41-9126-40E0-9D37-6D81821A2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50850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004A5433-7887-4B5D-97FF-060DCBA7A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54550"/>
            <a:ext cx="0" cy="430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AE6E610D-B176-4C20-92EA-42BDA1CA4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48431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0034534A-FE39-43FA-BCA2-07C3729FF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44450"/>
            <a:ext cx="3327401" cy="3309938"/>
          </a:xfrm>
          <a:noFill/>
        </p:spPr>
        <p:txBody>
          <a:bodyPr/>
          <a:lstStyle/>
          <a:p>
            <a:pPr marL="365125" indent="-365125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238A22D9-C39A-48BB-BE8B-252FF35F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860800"/>
            <a:ext cx="1584325" cy="792163"/>
          </a:xfrm>
          <a:prstGeom prst="diamond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CBCA35C9-FDC6-476D-B511-94243326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40401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&lt;= n ?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F17ADFE9-BC77-421D-90F5-E7107C8E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58152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8A74E2ED-54BE-484E-A758-4FBD5F90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32238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6F33E7C9-D241-4651-8561-3FA7E9F3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165850"/>
            <a:ext cx="172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5D0A402C-308E-43BE-B66E-DCB74460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708275"/>
            <a:ext cx="103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B6FE2BD-7F9B-4263-A9CF-0F01E88D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3573463"/>
            <a:ext cx="17287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FD474D56-774F-44D9-9F1D-60644000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083175"/>
            <a:ext cx="2016125" cy="64928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1B833E5F-F270-4C4A-A8B6-9719AA0F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5010150"/>
            <a:ext cx="2135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i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i + 1 </a:t>
            </a: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2A9A7871-4975-4EFA-8C53-06CFE630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35638"/>
            <a:ext cx="0" cy="430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728F0A09-1EAA-4C1E-B234-F3E40F8F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73463"/>
            <a:ext cx="0" cy="2592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Line 27">
            <a:extLst>
              <a:ext uri="{FF2B5EF4-FFF2-40B4-BE49-F238E27FC236}">
                <a16:creationId xmlns:a16="http://schemas.microsoft.com/office/drawing/2014/main" id="{F0E9DD31-227F-4CFC-A7F3-B088140E3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1935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B5319278-2FDF-4179-A6E6-0771B31695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4292600"/>
            <a:ext cx="10080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E8B1B501-B611-438D-B399-7ED492EF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09600"/>
            <a:ext cx="3600450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5125" indent="-36512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54451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793875" indent="-98425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2659063" indent="-609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3448050" indent="-609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39052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43624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48196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52768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int n, i, 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cin  &gt;&gt; n;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 = 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sum = 0;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(i &lt;= n)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 = sum + i;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 = i +1;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cout &lt;&lt; “The sum is “&lt;&lt;sum;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B860C831-1D44-4552-A902-2A38E8695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59CF4-C2AC-48D4-BA47-709FF46A609D}" type="slidenum">
              <a:rPr lang="ar-EG" altLang="en-US">
                <a:solidFill>
                  <a:srgbClr val="045C75"/>
                </a:solidFill>
              </a:rPr>
              <a:pPr/>
              <a:t>41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2ECD96C-E316-4944-B918-1A27C9BA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1075"/>
            <a:ext cx="79279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EDB311E3-37D8-4596-8FDD-87C7A780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00200"/>
            <a:ext cx="8353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2000"/>
              <a:t>#include &lt;iostream&gt;</a:t>
            </a:r>
          </a:p>
          <a:p>
            <a:pPr lvl="1"/>
            <a:r>
              <a:rPr lang="en-US" altLang="en-US" sz="2000"/>
              <a:t>using namespace std;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void main()</a:t>
            </a:r>
          </a:p>
          <a:p>
            <a:pPr lvl="1"/>
            <a:r>
              <a:rPr lang="en-US" altLang="en-US" sz="2000"/>
              <a:t>{</a:t>
            </a:r>
          </a:p>
          <a:p>
            <a:pPr lvl="1"/>
            <a:r>
              <a:rPr lang="en-US" altLang="en-US" sz="2000"/>
              <a:t>    int i, n, sum = 0;</a:t>
            </a:r>
          </a:p>
          <a:p>
            <a:pPr lvl="1"/>
            <a:r>
              <a:rPr lang="en-US" altLang="en-US" sz="2000"/>
              <a:t>    cout &lt;&lt; “Please enter a whole number:“ &lt;&lt; endl;</a:t>
            </a:r>
          </a:p>
          <a:p>
            <a:pPr lvl="1"/>
            <a:r>
              <a:rPr lang="en-US" altLang="en-US" sz="2000"/>
              <a:t>    cin &gt;&gt; n;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    for (i=1; i &lt;= n; i = i + 1)</a:t>
            </a:r>
          </a:p>
          <a:p>
            <a:r>
              <a:rPr lang="en-US" altLang="en-US" sz="2000"/>
              <a:t>	   sum = sum +  i;</a:t>
            </a:r>
          </a:p>
          <a:p>
            <a:endParaRPr lang="en-US" altLang="en-US" sz="2000"/>
          </a:p>
          <a:p>
            <a:r>
              <a:rPr lang="en-US" altLang="en-US" sz="2000"/>
              <a:t>         cout &lt;&lt; “The summation is:“ &lt;&lt;  sum &lt;&lt; endl;</a:t>
            </a:r>
          </a:p>
          <a:p>
            <a:r>
              <a:rPr lang="en-US" altLang="en-US" sz="2000"/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09372E7-F13A-4232-93EA-DBE95128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3886200" cy="56388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N (n diinput oleh user) lalu menghitung reratanya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4BD7B8F-956B-4F03-9211-B4BB1D9F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5288"/>
            <a:ext cx="40386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int main() </a:t>
            </a:r>
          </a:p>
          <a:p>
            <a:r>
              <a:rPr lang="en-US" altLang="en-US"/>
              <a:t> { </a:t>
            </a:r>
          </a:p>
          <a:p>
            <a:r>
              <a:rPr lang="en-US" altLang="en-US"/>
              <a:t>       int sum, n, i ; </a:t>
            </a:r>
          </a:p>
          <a:p>
            <a:r>
              <a:rPr lang="en-US" altLang="en-US"/>
              <a:t>       float av;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    cout&lt;&lt;"\n Enter the Value of N:"; </a:t>
            </a:r>
          </a:p>
          <a:p>
            <a:r>
              <a:rPr lang="en-US" altLang="en-US"/>
              <a:t>       cin&gt;&gt;n; </a:t>
            </a:r>
          </a:p>
          <a:p>
            <a:r>
              <a:rPr lang="en-US" altLang="en-US"/>
              <a:t>       sum=0; </a:t>
            </a:r>
          </a:p>
          <a:p>
            <a:r>
              <a:rPr lang="en-US" altLang="en-US"/>
              <a:t>       i = 1; </a:t>
            </a:r>
          </a:p>
          <a:p>
            <a:r>
              <a:rPr lang="en-US" altLang="en-US"/>
              <a:t>      do </a:t>
            </a:r>
          </a:p>
          <a:p>
            <a:r>
              <a:rPr lang="en-US" altLang="en-US"/>
              <a:t>        { </a:t>
            </a:r>
          </a:p>
          <a:p>
            <a:r>
              <a:rPr lang="en-US" altLang="en-US"/>
              <a:t>            sum= sum + i ; </a:t>
            </a:r>
          </a:p>
          <a:p>
            <a:r>
              <a:rPr lang="en-US" altLang="en-US"/>
              <a:t>            i = i + 1; </a:t>
            </a:r>
          </a:p>
          <a:p>
            <a:r>
              <a:rPr lang="en-US" altLang="en-US"/>
              <a:t>        } </a:t>
            </a:r>
          </a:p>
          <a:p>
            <a:r>
              <a:rPr lang="en-US" altLang="en-US"/>
              <a:t>      while( i &lt;= n); </a:t>
            </a:r>
          </a:p>
          <a:p>
            <a:r>
              <a:rPr lang="en-US" altLang="en-US"/>
              <a:t>      cout&lt;&lt;"\n Sum is: "&lt;&lt;sum; </a:t>
            </a:r>
          </a:p>
          <a:p>
            <a:r>
              <a:rPr lang="en-US" altLang="en-US"/>
              <a:t>      av=(float) sum/n; </a:t>
            </a:r>
          </a:p>
          <a:p>
            <a:r>
              <a:rPr lang="en-US" altLang="en-US"/>
              <a:t>      cout&lt;&lt;"\n Average is :"&lt;&lt;av; </a:t>
            </a:r>
          </a:p>
          <a:p>
            <a:r>
              <a:rPr lang="en-US" altLang="en-US"/>
              <a:t>      return 0; </a:t>
            </a:r>
          </a:p>
          <a:p>
            <a:r>
              <a:rPr lang="en-US" altLang="en-US"/>
              <a:t>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B5D5440D-F9B9-4146-BDB5-B8C0B9B74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9795BC1-B2E1-4C6D-820A-15EB3D03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with </a:t>
            </a:r>
            <a:r>
              <a:rPr lang="en-US" altLang="en-US" b="1"/>
              <a:t>if</a:t>
            </a:r>
            <a:r>
              <a:rPr lang="en-US" altLang="en-US"/>
              <a:t> statements, loop statements can be nested</a:t>
            </a:r>
          </a:p>
          <a:p>
            <a:r>
              <a:rPr lang="en-US" altLang="en-US"/>
              <a:t>Each time outer loop is repeated, any inner loop is restarted - loop control components are reevaluated and all required iterations are performed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A938A4-D1EE-4FDD-8D86-78098B7E1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91200" cy="838200"/>
          </a:xfrm>
        </p:spPr>
        <p:txBody>
          <a:bodyPr/>
          <a:lstStyle/>
          <a:p>
            <a:pPr eaLnBrk="1" hangingPunct="1"/>
            <a:r>
              <a:rPr lang="en-US" altLang="en-US"/>
              <a:t>Nested for Loops</a:t>
            </a: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B64A616-AB59-47B2-BEE8-33876E258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for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&lt; 5;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for( j = 1; j &lt; 3; j = j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	statements	  	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statement;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F1770AE5-40CE-4126-B26F-B50B745E4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E2383AA1-F4BC-4E11-8EA6-6E9A6E35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Write a program fragment that uses </a:t>
            </a:r>
            <a:r>
              <a:rPr lang="en-US" altLang="en-US" b="1" i="1" u="sng"/>
              <a:t>nested loops</a:t>
            </a:r>
            <a:r>
              <a:rPr lang="en-US" altLang="en-US" i="1" u="sng"/>
              <a:t> </a:t>
            </a:r>
            <a:r>
              <a:rPr lang="en-US" altLang="en-US"/>
              <a:t>to produce the following graphics: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a)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D5032253-7A5B-4E46-9B2B-FA9CAC1F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62263"/>
            <a:ext cx="6697662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/>
      <p:bldP spid="610307" grpId="0" uiExpand="1" build="p"/>
      <p:bldP spid="61030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831C2F68-F6BA-4445-A5AA-A6CEA72D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5B10FD9B-C89A-4D2E-A5ED-CF4D94A8E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b)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</a:t>
            </a:r>
          </a:p>
        </p:txBody>
      </p:sp>
      <p:sp>
        <p:nvSpPr>
          <p:cNvPr id="665604" name="Rectangle 4">
            <a:extLst>
              <a:ext uri="{FF2B5EF4-FFF2-40B4-BE49-F238E27FC236}">
                <a16:creationId xmlns:a16="http://schemas.microsoft.com/office/drawing/2014/main" id="{8A3F71F6-B45F-4688-A8B7-377ACAFE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341438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/>
      <p:bldP spid="665603" grpId="0" uiExpand="1" build="p"/>
      <p:bldP spid="66560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109744E4-7593-44E1-9DC9-C4E6E3B32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B001BB31-A8B1-4774-8884-947A6F706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</p:txBody>
      </p:sp>
      <p:sp>
        <p:nvSpPr>
          <p:cNvPr id="667652" name="Rectangle 4">
            <a:extLst>
              <a:ext uri="{FF2B5EF4-FFF2-40B4-BE49-F238E27FC236}">
                <a16:creationId xmlns:a16="http://schemas.microsoft.com/office/drawing/2014/main" id="{36792B7D-C7E9-4CE0-B4AB-D5AA7C7E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71625"/>
            <a:ext cx="5597525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/>
      <p:bldP spid="667651" grpId="0" uiExpand="1" build="p"/>
      <p:bldP spid="66765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07788A80-7C35-4AEC-8291-9C360AC5C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DD67C0B9-A256-4E5F-9290-F8FFDCDB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d)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</a:t>
            </a:r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FA27962C-8072-46EA-93A5-0A3265DF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106613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/>
      <p:bldP spid="669699" grpId="0" uiExpand="1" build="p"/>
      <p:bldP spid="66970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jumping_question_hg_clr">
            <a:extLst>
              <a:ext uri="{FF2B5EF4-FFF2-40B4-BE49-F238E27FC236}">
                <a16:creationId xmlns:a16="http://schemas.microsoft.com/office/drawing/2014/main" id="{7D50A194-BB7F-446D-A5F1-225CB6C5B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22177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 descr="question_marks_bubbling_hg_clr">
            <a:extLst>
              <a:ext uri="{FF2B5EF4-FFF2-40B4-BE49-F238E27FC236}">
                <a16:creationId xmlns:a16="http://schemas.microsoft.com/office/drawing/2014/main" id="{BBC5652C-F35D-497C-A2AB-C57CF5A120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657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question_marks_bubbling_hg_clr">
            <a:extLst>
              <a:ext uri="{FF2B5EF4-FFF2-40B4-BE49-F238E27FC236}">
                <a16:creationId xmlns:a16="http://schemas.microsoft.com/office/drawing/2014/main" id="{646AC23B-6130-4545-8486-54C676FBD7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question_marks_bubbling_hg_clr">
            <a:extLst>
              <a:ext uri="{FF2B5EF4-FFF2-40B4-BE49-F238E27FC236}">
                <a16:creationId xmlns:a16="http://schemas.microsoft.com/office/drawing/2014/main" id="{BC3D481A-FAC7-49A4-AA63-2CC9D957FA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62794EE-09C1-44F6-9F02-E30FE0F3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65C43D3-26FA-4EB6-869F-2E59EC65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6934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Loop/</a:t>
            </a:r>
            <a:r>
              <a:rPr lang="en-US" altLang="en-US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B0AD22B-359A-4682-9CB4-C759D9A9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Loop atau perulangan digunakan untuk proses-proses yang diulang beberapa kali menggunakan perintah berulang, baik menggunakan atau tanpa variabel kontrol.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/>
          </a:p>
          <a:p>
            <a:r>
              <a:rPr lang="en-US" altLang="en-US" sz="2400"/>
              <a:t>Jika menggunakan variabel kontrol perlu dilakukan :</a:t>
            </a:r>
          </a:p>
          <a:p>
            <a:pPr lvl="2"/>
            <a:r>
              <a:rPr lang="en-US" altLang="en-US" sz="2400"/>
              <a:t>Setup atau inisialisasi variabel kontrol</a:t>
            </a:r>
          </a:p>
          <a:p>
            <a:pPr lvl="2"/>
            <a:r>
              <a:rPr lang="en-US" altLang="en-US" sz="2400"/>
              <a:t>Testing variabel  untuk  pengecekan syarat</a:t>
            </a:r>
          </a:p>
          <a:p>
            <a:pPr lvl="2"/>
            <a:r>
              <a:rPr lang="en-US" altLang="en-US" sz="2400"/>
              <a:t>Modifikasi variabel kontrol, increment atau decrement</a:t>
            </a:r>
          </a:p>
          <a:p>
            <a:pPr lvl="2"/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C174DFA-FBF4-4443-B610-A3326513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304800"/>
            <a:ext cx="4572000" cy="914400"/>
          </a:xfrm>
        </p:spPr>
        <p:txBody>
          <a:bodyPr/>
          <a:lstStyle/>
          <a:p>
            <a:r>
              <a:rPr lang="en-US" altLang="en-US"/>
              <a:t>LATIHAN </a:t>
            </a:r>
            <a:endParaRPr lang="id-ID" altLang="en-US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701957D-287C-4A38-ABF1-78DC34A2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mengubah suhu dari Celsius ke Fahrenheit setiap kenaikan 15 derajat. Tampilkan dalam bentuk tabel sederhana 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mencari nilai rerata 10 mahasiswa, kesepuluh nilai diinputkan oleh user</a:t>
            </a:r>
            <a:endParaRPr lang="id-ID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D519D8DD-68CA-4C92-8629-1F491B8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398B8-E136-4E64-A23F-178A765D364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D68FCDC-84E9-4C79-85D8-A5D6B5D19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152400"/>
            <a:ext cx="8229600" cy="66675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704C9E3-C243-44BE-98B6-00F86AEF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400" dirty="0"/>
              <a:t>3. Write a program that prints in two columns n even numbers starting from 2, and a running sum of those values. For example suppose user enters 5 for n, then the program should generate the following table: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Enter  n (the number of even numbers): 5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Value   Sum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2         2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4         6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6        12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8        20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10        30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C4128D-1AA2-4687-884D-8C50793B2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741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/>
              <a:t> </a:t>
            </a:r>
            <a:r>
              <a:rPr lang="en-US" altLang="ja-JP" dirty="0">
                <a:solidFill>
                  <a:schemeClr val="accent3"/>
                </a:solidFill>
              </a:rPr>
              <a:t>Statement </a:t>
            </a:r>
            <a:r>
              <a:rPr lang="en-US" altLang="ja-JP" dirty="0" err="1">
                <a:solidFill>
                  <a:schemeClr val="accent3"/>
                </a:solidFill>
              </a:rPr>
              <a:t>dan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Jenis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97F296-D3B1-4B46-B3B9-54A43ECFD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905000"/>
            <a:ext cx="7480300" cy="4038600"/>
          </a:xfrm>
        </p:spPr>
        <p:txBody>
          <a:bodyPr/>
          <a:lstStyle/>
          <a:p>
            <a:pPr marL="419100" indent="-419100" eaLnBrk="1" hangingPunct="1">
              <a:buFont typeface="Wingdings 2" panose="05020102010507070707" pitchFamily="18" charset="2"/>
              <a:buNone/>
              <a:defRPr/>
            </a:pPr>
            <a:r>
              <a:rPr lang="en-US" sz="2800" dirty="0"/>
              <a:t>2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endParaRPr lang="en-US" sz="2800" dirty="0"/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Counter-controlled repetition </a:t>
            </a:r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Event-controlled repetition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7809236-34A0-432D-9603-A744A0B9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68675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Counter-controlled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07D5D2D-802B-4958-8475-3A5B2C41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715375" cy="4832350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Counter-controlled repetition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Definite Repetition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GB" sz="2400" dirty="0" err="1"/>
              <a:t>perulangan</a:t>
            </a:r>
            <a:r>
              <a:rPr lang="en-GB" sz="2400" dirty="0"/>
              <a:t>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jumlahnya</a:t>
            </a:r>
            <a:r>
              <a:rPr lang="en-GB" sz="2400" dirty="0"/>
              <a:t> </a:t>
            </a:r>
            <a:r>
              <a:rPr lang="en-GB" sz="2400" dirty="0" err="1"/>
              <a:t>tertentu</a:t>
            </a:r>
            <a:r>
              <a:rPr lang="en-GB" sz="2400" dirty="0"/>
              <a:t> </a:t>
            </a:r>
            <a:r>
              <a:rPr lang="en-GB" sz="2400" dirty="0" err="1"/>
              <a:t>selama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jumlah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counter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telah</a:t>
            </a:r>
            <a:r>
              <a:rPr lang="en-GB" sz="2400" dirty="0"/>
              <a:t> </a:t>
            </a:r>
            <a:r>
              <a:rPr lang="en-GB" sz="2400" dirty="0" err="1"/>
              <a:t>ditetapkan</a:t>
            </a:r>
            <a:r>
              <a:rPr lang="en-GB" sz="2400" dirty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GB" sz="2400" dirty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2400" dirty="0"/>
              <a:t>Counter-controlled repetition </a:t>
            </a:r>
            <a:r>
              <a:rPr lang="id-ID" sz="2400" dirty="0"/>
              <a:t>membutuhkan</a:t>
            </a:r>
            <a:r>
              <a:rPr lang="en-US" sz="2400" dirty="0"/>
              <a:t> :</a:t>
            </a:r>
            <a:br>
              <a:rPr lang="id-ID" sz="2400" dirty="0"/>
            </a:br>
            <a:r>
              <a:rPr lang="en-US" sz="2400" dirty="0"/>
              <a:t>1.	</a:t>
            </a:r>
            <a:r>
              <a:rPr lang="id-ID" sz="2400" dirty="0"/>
              <a:t>Nama variabel kontrol (atau loop counter)</a:t>
            </a:r>
            <a:br>
              <a:rPr lang="id-ID" sz="2400" dirty="0"/>
            </a:br>
            <a:r>
              <a:rPr lang="en-US" sz="2400" dirty="0"/>
              <a:t>2. 	</a:t>
            </a:r>
            <a:r>
              <a:rPr lang="id-ID" sz="2400" dirty="0"/>
              <a:t>Nilai awal dari variabel kontrol</a:t>
            </a:r>
            <a:br>
              <a:rPr lang="id-ID" sz="2400" dirty="0"/>
            </a:br>
            <a:r>
              <a:rPr lang="en-US" sz="2400" dirty="0"/>
              <a:t>3. 	</a:t>
            </a:r>
            <a:r>
              <a:rPr lang="id-ID" sz="2400" dirty="0"/>
              <a:t>Kenaikan (atau penurunan) dimana variabel kontrol </a:t>
            </a:r>
            <a:r>
              <a:rPr lang="en-US" sz="2400" dirty="0"/>
              <a:t>	</a:t>
            </a:r>
            <a:r>
              <a:rPr lang="id-ID" sz="2400" dirty="0"/>
              <a:t>dimodifikasi setiap kali melalui loop</a:t>
            </a:r>
            <a:br>
              <a:rPr lang="id-ID" sz="2400" dirty="0"/>
            </a:br>
            <a:r>
              <a:rPr lang="en-US" sz="2400" dirty="0"/>
              <a:t>4. 	</a:t>
            </a:r>
            <a:r>
              <a:rPr lang="id-ID" sz="2400" dirty="0"/>
              <a:t>Sebuah kondisi yang menguji nilai akhir dari variabel </a:t>
            </a:r>
            <a:r>
              <a:rPr lang="en-US" sz="2400" dirty="0"/>
              <a:t>	</a:t>
            </a:r>
            <a:r>
              <a:rPr lang="id-ID" sz="2400" dirty="0"/>
              <a:t>kontrol (yaitu, apakah looping harus dilanjutkan)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extLst>
              <a:ext uri="{FF2B5EF4-FFF2-40B4-BE49-F238E27FC236}">
                <a16:creationId xmlns:a16="http://schemas.microsoft.com/office/drawing/2014/main" id="{12AC9AD1-71D6-4C37-AD5D-1DE1B8D6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643188"/>
            <a:ext cx="143827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&lt;= 10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7D71C03E-4289-4797-9BE1-8403B52C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357688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0" name="Text Box 7">
            <a:extLst>
              <a:ext uri="{FF2B5EF4-FFF2-40B4-BE49-F238E27FC236}">
                <a16:creationId xmlns:a16="http://schemas.microsoft.com/office/drawing/2014/main" id="{0A5F7479-20FD-48CF-BC4F-ACA38E6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3BFCBC3D-0520-4E9A-97BA-23724390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14342" name="Straight Arrow Connector 21">
            <a:extLst>
              <a:ext uri="{FF2B5EF4-FFF2-40B4-BE49-F238E27FC236}">
                <a16:creationId xmlns:a16="http://schemas.microsoft.com/office/drawing/2014/main" id="{316D80A7-6FBC-4F9D-BD18-5BA1375A93E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Arrow Connector 23">
            <a:extLst>
              <a:ext uri="{FF2B5EF4-FFF2-40B4-BE49-F238E27FC236}">
                <a16:creationId xmlns:a16="http://schemas.microsoft.com/office/drawing/2014/main" id="{16B2325F-7BF5-4DD7-91D8-C89F1B1CD109}"/>
              </a:ext>
            </a:extLst>
          </p:cNvPr>
          <p:cNvCxnSpPr>
            <a:cxnSpLocks noChangeShapeType="1"/>
            <a:stCxn id="14338" idx="2"/>
          </p:cNvCxnSpPr>
          <p:nvPr/>
        </p:nvCxnSpPr>
        <p:spPr bwMode="auto">
          <a:xfrm rot="5400000">
            <a:off x="3719512" y="4143376"/>
            <a:ext cx="423863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26">
            <a:extLst>
              <a:ext uri="{FF2B5EF4-FFF2-40B4-BE49-F238E27FC236}">
                <a16:creationId xmlns:a16="http://schemas.microsoft.com/office/drawing/2014/main" id="{634B23F0-2FD7-47A0-8FDA-37BC2CC52DD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794" y="4214019"/>
            <a:ext cx="3429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31">
            <a:extLst>
              <a:ext uri="{FF2B5EF4-FFF2-40B4-BE49-F238E27FC236}">
                <a16:creationId xmlns:a16="http://schemas.microsoft.com/office/drawing/2014/main" id="{6AF98112-35CA-48A8-9952-D67747DC867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4875" y="5857875"/>
            <a:ext cx="270510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tangle 5">
            <a:extLst>
              <a:ext uri="{FF2B5EF4-FFF2-40B4-BE49-F238E27FC236}">
                <a16:creationId xmlns:a16="http://schemas.microsoft.com/office/drawing/2014/main" id="{6BD331D1-E1A6-4043-A367-69CE23F66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 = 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7A64AFA-0FFA-4B01-A9F9-99FCC198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500688"/>
            <a:ext cx="1785937" cy="688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US" altLang="ja-JP" kern="0" dirty="0">
                <a:latin typeface="Times New Roman" pitchFamily="18" charset="0"/>
                <a:ea typeface="ＭＳ Ｐゴシック" pitchFamily="34" charset="-128"/>
              </a:rPr>
              <a:t> = i+1</a:t>
            </a:r>
            <a:endParaRPr lang="en-US" kern="0" dirty="0">
              <a:latin typeface="Times New Roman" pitchFamily="18" charset="0"/>
            </a:endParaRPr>
          </a:p>
        </p:txBody>
      </p:sp>
      <p:cxnSp>
        <p:nvCxnSpPr>
          <p:cNvPr id="14348" name="Straight Arrow Connector 24">
            <a:extLst>
              <a:ext uri="{FF2B5EF4-FFF2-40B4-BE49-F238E27FC236}">
                <a16:creationId xmlns:a16="http://schemas.microsoft.com/office/drawing/2014/main" id="{552EB9F2-B167-4F9A-AB3E-4002AD8941C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30">
            <a:extLst>
              <a:ext uri="{FF2B5EF4-FFF2-40B4-BE49-F238E27FC236}">
                <a16:creationId xmlns:a16="http://schemas.microsoft.com/office/drawing/2014/main" id="{5139D956-6378-4094-BF6A-1758BF77D8E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43063" y="3286125"/>
            <a:ext cx="1581150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Straight Arrow Connector 32">
            <a:extLst>
              <a:ext uri="{FF2B5EF4-FFF2-40B4-BE49-F238E27FC236}">
                <a16:creationId xmlns:a16="http://schemas.microsoft.com/office/drawing/2014/main" id="{E911A792-0FAE-420D-B839-F4A845D8941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35718" y="4964906"/>
            <a:ext cx="3429000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Straight Arrow Connector 40">
            <a:extLst>
              <a:ext uri="{FF2B5EF4-FFF2-40B4-BE49-F238E27FC236}">
                <a16:creationId xmlns:a16="http://schemas.microsoft.com/office/drawing/2014/main" id="{FE88EB60-8A43-46FE-903E-41174EEB5C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17131" y="5283995"/>
            <a:ext cx="42862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Rectangle 41">
            <a:extLst>
              <a:ext uri="{FF2B5EF4-FFF2-40B4-BE49-F238E27FC236}">
                <a16:creationId xmlns:a16="http://schemas.microsoft.com/office/drawing/2014/main" id="{46EFD8FE-EB92-40BB-86E1-CCF0B354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785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variabel kontrol </a:t>
            </a:r>
          </a:p>
        </p:txBody>
      </p:sp>
      <p:cxnSp>
        <p:nvCxnSpPr>
          <p:cNvPr id="14353" name="Straight Arrow Connector 43">
            <a:extLst>
              <a:ext uri="{FF2B5EF4-FFF2-40B4-BE49-F238E27FC236}">
                <a16:creationId xmlns:a16="http://schemas.microsoft.com/office/drawing/2014/main" id="{DAA73131-BB58-4A8A-8A96-334034381D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85938"/>
            <a:ext cx="1571625" cy="2143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ectangle 45">
            <a:extLst>
              <a:ext uri="{FF2B5EF4-FFF2-40B4-BE49-F238E27FC236}">
                <a16:creationId xmlns:a16="http://schemas.microsoft.com/office/drawing/2014/main" id="{5461475A-8E7E-46BD-9F12-A55A6F65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642938"/>
            <a:ext cx="378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variabel kontrol</a:t>
            </a:r>
          </a:p>
        </p:txBody>
      </p:sp>
      <p:cxnSp>
        <p:nvCxnSpPr>
          <p:cNvPr id="14355" name="Straight Arrow Connector 48">
            <a:extLst>
              <a:ext uri="{FF2B5EF4-FFF2-40B4-BE49-F238E27FC236}">
                <a16:creationId xmlns:a16="http://schemas.microsoft.com/office/drawing/2014/main" id="{D607782F-C85E-4794-928E-75CBC41764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40200" y="1071563"/>
            <a:ext cx="1646238" cy="6905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Rectangle 49">
            <a:extLst>
              <a:ext uri="{FF2B5EF4-FFF2-40B4-BE49-F238E27FC236}">
                <a16:creationId xmlns:a16="http://schemas.microsoft.com/office/drawing/2014/main" id="{6848D2DD-96FC-490D-BF58-EBD4561F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929188"/>
            <a:ext cx="3500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Kenaikan (atau penurunan)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ariabel kontrol</a:t>
            </a:r>
          </a:p>
        </p:txBody>
      </p:sp>
      <p:cxnSp>
        <p:nvCxnSpPr>
          <p:cNvPr id="14357" name="Straight Arrow Connector 51">
            <a:extLst>
              <a:ext uri="{FF2B5EF4-FFF2-40B4-BE49-F238E27FC236}">
                <a16:creationId xmlns:a16="http://schemas.microsoft.com/office/drawing/2014/main" id="{8751C840-92D4-4EEC-877B-751C2BD249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9125" y="5334000"/>
            <a:ext cx="2200275" cy="5953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52">
            <a:extLst>
              <a:ext uri="{FF2B5EF4-FFF2-40B4-BE49-F238E27FC236}">
                <a16:creationId xmlns:a16="http://schemas.microsoft.com/office/drawing/2014/main" id="{023067BE-183C-4A9D-91B7-547772C4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928938"/>
            <a:ext cx="4000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dari variabel kontrol</a:t>
            </a:r>
          </a:p>
        </p:txBody>
      </p:sp>
      <p:cxnSp>
        <p:nvCxnSpPr>
          <p:cNvPr id="14359" name="Straight Arrow Connector 54">
            <a:extLst>
              <a:ext uri="{FF2B5EF4-FFF2-40B4-BE49-F238E27FC236}">
                <a16:creationId xmlns:a16="http://schemas.microsoft.com/office/drawing/2014/main" id="{6C014F0E-7941-49F2-B8AD-76DFD97067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29063" y="3200400"/>
            <a:ext cx="1633537" cy="508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FCF5179-B89B-4B7C-9DD4-4501AC0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33400"/>
            <a:ext cx="67913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Event-controlled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56FED2B-0158-4B13-A989-3271E636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GB" altLang="en-US" sz="2400"/>
              <a:t>Event-controlled repetition digunakan untuk </a:t>
            </a:r>
            <a:r>
              <a:rPr lang="en-US" altLang="en-US" sz="2400">
                <a:solidFill>
                  <a:srgbClr val="FF0000"/>
                </a:solidFill>
              </a:rPr>
              <a:t>Indefinite Repetition </a:t>
            </a:r>
            <a:r>
              <a:rPr lang="en-US" altLang="en-US" sz="2400"/>
              <a:t>atau perulangan yang jumlahnya tidak diketahui secara pasti sehingga </a:t>
            </a:r>
            <a:r>
              <a:rPr lang="en-GB" altLang="en-US" sz="2400"/>
              <a:t>perulangan akan terus terjadi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sampai ditemukannya suatu event yang menghentikan perulangan.</a:t>
            </a:r>
          </a:p>
          <a:p>
            <a:r>
              <a:rPr lang="en-US" altLang="en-US" sz="2400"/>
              <a:t>Event dapat berupa suatu </a:t>
            </a:r>
            <a:r>
              <a:rPr lang="id-ID" altLang="en-US" sz="2400"/>
              <a:t>nilai sentinel</a:t>
            </a:r>
            <a:r>
              <a:rPr lang="en-US" altLang="en-US" sz="2400"/>
              <a:t> atau event lainnya </a:t>
            </a:r>
            <a:r>
              <a:rPr lang="id-ID" altLang="en-US" sz="2400"/>
              <a:t>, seperti mencapai akhir dari file data</a:t>
            </a:r>
            <a:endParaRPr lang="en-GB" altLang="en-US" sz="2400"/>
          </a:p>
          <a:p>
            <a:r>
              <a:rPr lang="en-GB" altLang="en-US" sz="2400"/>
              <a:t>sentinel value (disebut juga special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value, signal value, dummy value atau flag value) merupakan nilai yang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menandakan proses perulangan harus berhenti.</a:t>
            </a:r>
          </a:p>
          <a:p>
            <a:endParaRPr lang="id-ID" alt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51362E8B631B478C62F0C5072E9CA9" ma:contentTypeVersion="10" ma:contentTypeDescription="Buat sebuah dokumen baru." ma:contentTypeScope="" ma:versionID="b6f672dc5753c76239f3a3ce4b2ae23d">
  <xsd:schema xmlns:xsd="http://www.w3.org/2001/XMLSchema" xmlns:xs="http://www.w3.org/2001/XMLSchema" xmlns:p="http://schemas.microsoft.com/office/2006/metadata/properties" xmlns:ns2="680f7d39-3e87-4282-ba61-dadbd0c626a6" xmlns:ns3="2562b61b-d1cc-4623-bf1a-ea4b659a00cb" targetNamespace="http://schemas.microsoft.com/office/2006/metadata/properties" ma:root="true" ma:fieldsID="88c0f9f6bb963a7bb0862ab5b4d9cea5" ns2:_="" ns3:_="">
    <xsd:import namespace="680f7d39-3e87-4282-ba61-dadbd0c626a6"/>
    <xsd:import namespace="2562b61b-d1cc-4623-bf1a-ea4b659a0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f7d39-3e87-4282-ba61-dadbd0c62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2b61b-d1cc-4623-bf1a-ea4b659a0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B8D3E-FB95-4120-B48D-11A345C146A8}"/>
</file>

<file path=customXml/itemProps2.xml><?xml version="1.0" encoding="utf-8"?>
<ds:datastoreItem xmlns:ds="http://schemas.openxmlformats.org/officeDocument/2006/customXml" ds:itemID="{2AAAD99D-4822-4FDB-9419-F3C5BF7BB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D392C-303C-4E5B-BCCA-2F88757A8B94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3595</TotalTime>
  <Words>1982</Words>
  <Application>Microsoft Office PowerPoint</Application>
  <PresentationFormat>On-screen Show (4:3)</PresentationFormat>
  <Paragraphs>568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Lecture 4 ITERATION</vt:lpstr>
      <vt:lpstr>PENGULANGAN</vt:lpstr>
      <vt:lpstr>Most Common Uses of Loops</vt:lpstr>
      <vt:lpstr>Unsur pada Struktur Perulangan</vt:lpstr>
      <vt:lpstr>Loop/Perulangan</vt:lpstr>
      <vt:lpstr> Statement dan Jenis Perulangan</vt:lpstr>
      <vt:lpstr>Counter-controlled repetition</vt:lpstr>
      <vt:lpstr>PowerPoint Presentation</vt:lpstr>
      <vt:lpstr>Event-controlled repetition</vt:lpstr>
      <vt:lpstr>PowerPoint Presentation</vt:lpstr>
      <vt:lpstr>C/C++ Loop Structures</vt:lpstr>
      <vt:lpstr>Types of loops</vt:lpstr>
      <vt:lpstr>Do-While Loop vs. While Loop</vt:lpstr>
      <vt:lpstr>While statement</vt:lpstr>
      <vt:lpstr>While Statement</vt:lpstr>
      <vt:lpstr>While Statement</vt:lpstr>
      <vt:lpstr>DO – WHILE Statement</vt:lpstr>
      <vt:lpstr>DO – WHILE Statement</vt:lpstr>
      <vt:lpstr>DO – WHILE Statement</vt:lpstr>
      <vt:lpstr>FOR Statement</vt:lpstr>
      <vt:lpstr>FOR Statement</vt:lpstr>
      <vt:lpstr>FOR Statement</vt:lpstr>
      <vt:lpstr>FOR Statement</vt:lpstr>
      <vt:lpstr>Flowchart loop “for”</vt:lpstr>
      <vt:lpstr>The for Statement Syntax</vt:lpstr>
      <vt:lpstr>Contoh</vt:lpstr>
      <vt:lpstr>The for Statement</vt:lpstr>
      <vt:lpstr>Ekivalen antara For dan While</vt:lpstr>
      <vt:lpstr>Contoh</vt:lpstr>
      <vt:lpstr>Deklarasi i    : integer</vt:lpstr>
      <vt:lpstr>ketiga flowchart :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Loops</vt:lpstr>
      <vt:lpstr>Nested for Loops</vt:lpstr>
      <vt:lpstr>Nested Loops (cont’d)</vt:lpstr>
      <vt:lpstr>Nested Loops (cont’d)</vt:lpstr>
      <vt:lpstr>Nested Loops (cont’d)</vt:lpstr>
      <vt:lpstr>Nested Loops (cont’d)</vt:lpstr>
      <vt:lpstr>Questions?</vt:lpstr>
      <vt:lpstr>LATIHAN </vt:lpstr>
      <vt:lpstr>PowerPoint Presentation</vt:lpstr>
    </vt:vector>
  </TitlesOfParts>
  <Company>pesse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Operators &amp; Expressions</dc:title>
  <dc:creator>abc</dc:creator>
  <cp:lastModifiedBy>Silmi</cp:lastModifiedBy>
  <cp:revision>291</cp:revision>
  <dcterms:created xsi:type="dcterms:W3CDTF">2006-10-25T08:28:47Z</dcterms:created>
  <dcterms:modified xsi:type="dcterms:W3CDTF">2021-09-10T12:00:28Z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0x010100D151362E8B631B478C62F0C5072E9CA9</vt:lpwstr>
  </property>
</Properties>
</file>