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notesMasterIdLst>
    <p:notesMasterId r:id="rId56"/>
  </p:notesMasterIdLst>
  <p:sldIdLst>
    <p:sldId id="278" r:id="rId5"/>
    <p:sldId id="626" r:id="rId6"/>
    <p:sldId id="674" r:id="rId7"/>
    <p:sldId id="627" r:id="rId8"/>
    <p:sldId id="628" r:id="rId9"/>
    <p:sldId id="629" r:id="rId10"/>
    <p:sldId id="630" r:id="rId11"/>
    <p:sldId id="631" r:id="rId12"/>
    <p:sldId id="632" r:id="rId13"/>
    <p:sldId id="633" r:id="rId14"/>
    <p:sldId id="676" r:id="rId15"/>
    <p:sldId id="675" r:id="rId16"/>
    <p:sldId id="677" r:id="rId17"/>
    <p:sldId id="634" r:id="rId18"/>
    <p:sldId id="635" r:id="rId19"/>
    <p:sldId id="636" r:id="rId20"/>
    <p:sldId id="637" r:id="rId21"/>
    <p:sldId id="638" r:id="rId22"/>
    <p:sldId id="639" r:id="rId23"/>
    <p:sldId id="640" r:id="rId24"/>
    <p:sldId id="641" r:id="rId25"/>
    <p:sldId id="642" r:id="rId26"/>
    <p:sldId id="643" r:id="rId27"/>
    <p:sldId id="646" r:id="rId28"/>
    <p:sldId id="705" r:id="rId29"/>
    <p:sldId id="644" r:id="rId30"/>
    <p:sldId id="706" r:id="rId31"/>
    <p:sldId id="648" r:id="rId32"/>
    <p:sldId id="649" r:id="rId33"/>
    <p:sldId id="681" r:id="rId34"/>
    <p:sldId id="682" r:id="rId35"/>
    <p:sldId id="680" r:id="rId36"/>
    <p:sldId id="678" r:id="rId37"/>
    <p:sldId id="679" r:id="rId38"/>
    <p:sldId id="622" r:id="rId39"/>
    <p:sldId id="683" r:id="rId40"/>
    <p:sldId id="686" r:id="rId41"/>
    <p:sldId id="688" r:id="rId42"/>
    <p:sldId id="707" r:id="rId43"/>
    <p:sldId id="708" r:id="rId44"/>
    <p:sldId id="709" r:id="rId45"/>
    <p:sldId id="689" r:id="rId46"/>
    <p:sldId id="711" r:id="rId47"/>
    <p:sldId id="716" r:id="rId48"/>
    <p:sldId id="712" r:id="rId49"/>
    <p:sldId id="713" r:id="rId50"/>
    <p:sldId id="714" r:id="rId51"/>
    <p:sldId id="715" r:id="rId52"/>
    <p:sldId id="279" r:id="rId53"/>
    <p:sldId id="685" r:id="rId54"/>
    <p:sldId id="710" r:id="rId5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FF33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434BD4-F691-444D-AF75-D22605036507}" v="2" dt="2021-09-16T08:54:23.7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35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microsoft.com/office/2016/11/relationships/changesInfo" Target="changesInfos/changesInfo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endra.damar.setiyawan" userId="S::rajendra.damar.setiyawan@365.ugm.ac.id::bea16d78-3acc-47d3-99a3-44b8462e483e" providerId="AD" clId="Web-{D1434BD4-F691-444D-AF75-D22605036507}"/>
    <pc:docChg chg="sldOrd">
      <pc:chgData name="rajendra.damar.setiyawan" userId="S::rajendra.damar.setiyawan@365.ugm.ac.id::bea16d78-3acc-47d3-99a3-44b8462e483e" providerId="AD" clId="Web-{D1434BD4-F691-444D-AF75-D22605036507}" dt="2021-09-16T08:54:23.779" v="1"/>
      <pc:docMkLst>
        <pc:docMk/>
      </pc:docMkLst>
      <pc:sldChg chg="ord">
        <pc:chgData name="rajendra.damar.setiyawan" userId="S::rajendra.damar.setiyawan@365.ugm.ac.id::bea16d78-3acc-47d3-99a3-44b8462e483e" providerId="AD" clId="Web-{D1434BD4-F691-444D-AF75-D22605036507}" dt="2021-09-16T08:54:23.779" v="1"/>
        <pc:sldMkLst>
          <pc:docMk/>
          <pc:sldMk cId="0" sldId="70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E532D94-C730-46AD-9338-0A2F840313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4F92FC-B297-4DE0-854E-7AC0D7BC932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F93B2B81-9E13-43AA-906A-E9FBFDE15838}" type="datetimeFigureOut">
              <a:rPr lang="id-ID"/>
              <a:pPr>
                <a:defRPr/>
              </a:pPr>
              <a:t>16/09/2021</a:t>
            </a:fld>
            <a:endParaRPr lang="id-ID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5F7A414-9ED8-4CF0-89CB-4DB03DD7A4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d-ID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167D917-5C37-4C60-A677-59C8FD20E7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id-ID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4B14E-9C2C-4A96-9A27-648B408EB3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FF0D7-0673-4C41-9049-861E860162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8FE717C-763F-4353-BB04-EC2426F62884}" type="slidenum">
              <a:rPr lang="id-ID" altLang="en-US"/>
              <a:pPr/>
              <a:t>‹#›</a:t>
            </a:fld>
            <a:endParaRPr lang="id-ID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CBB3C758-0C97-4340-AAAE-B61AF76F55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EF9F794-AAA5-4390-B084-861D4A8A0104}" type="slidenum">
              <a:rPr lang="en-US" altLang="en-US" sz="1100"/>
              <a:pPr/>
              <a:t>13</a:t>
            </a:fld>
            <a:endParaRPr lang="en-US" altLang="en-US" sz="11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B28C8EFF-DE2C-4E92-964F-04A47ACB55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3650" y="725488"/>
            <a:ext cx="4776788" cy="35829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E2F0963E-B471-409D-9AC7-4D707CDB5E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41C65696-C5F2-473F-B2DF-C094DDD1B5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DD3CFBF-AEBB-4AB1-B24E-2EC5310B0986}" type="slidenum">
              <a:rPr lang="ar-EG" altLang="en-US"/>
              <a:pPr/>
              <a:t>43</a:t>
            </a:fld>
            <a:endParaRPr lang="en-US" altLang="en-US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A02B538E-F50A-476A-8E6D-1FB712D41B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FC448DBB-19F4-4BC8-B88B-23F52D3186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FD0BA0CF-587F-42C5-AB1A-5FDDAB0BD3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6298924-CC47-47CD-A4AC-E6A908F16617}" type="slidenum">
              <a:rPr lang="ar-EG" altLang="en-US"/>
              <a:pPr/>
              <a:t>45</a:t>
            </a:fld>
            <a:endParaRPr lang="en-US" altLang="en-US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351EB591-E188-465B-9BEA-EF332F6315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98037F74-D083-4397-8E6B-2E4903D836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en-US" altLang="en-US"/>
              <a:t>Using </a:t>
            </a:r>
            <a:r>
              <a:rPr lang="en-US" altLang="en-US" b="1"/>
              <a:t>for</a:t>
            </a:r>
            <a:r>
              <a:rPr lang="en-US" altLang="en-US"/>
              <a:t> nested statements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8CF557CF-5FCB-4DAB-A44D-4267C5EB74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DCBFBD1-57AB-4FE3-A901-DE7305770CEE}" type="slidenum">
              <a:rPr lang="ar-EG" altLang="en-US"/>
              <a:pPr/>
              <a:t>46</a:t>
            </a:fld>
            <a:endParaRPr lang="en-US" altLang="en-US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2797F37B-C0D9-44DB-8F19-569C1CC9D3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70491321-29FD-47CA-8BB4-3801E141D3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en-US" altLang="en-US"/>
              <a:t>Notice the change of the number of stars on each line.</a:t>
            </a:r>
          </a:p>
          <a:p>
            <a:pPr>
              <a:buFontTx/>
              <a:buChar char="•"/>
            </a:pPr>
            <a:r>
              <a:rPr lang="en-US" altLang="en-US"/>
              <a:t>Hence you control the inner loop with the counter of the outer loop.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2E97BBF9-973E-43BF-94DB-280CCA9FE6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0509BA2-58CA-4E81-A2EE-AD739B4BC6B7}" type="slidenum">
              <a:rPr lang="ar-EG" altLang="en-US"/>
              <a:pPr/>
              <a:t>47</a:t>
            </a:fld>
            <a:endParaRPr lang="en-US" altLang="en-US"/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D9F4E404-FCF5-4A92-81D0-C33DF419F8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B6492EFB-B445-41B5-B149-A5D45F76FB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en-US" altLang="en-US"/>
              <a:t>This is exactly like a) with the difference that you output a sequence of numbers graphics instead of ‘*’.</a:t>
            </a:r>
          </a:p>
          <a:p>
            <a:pPr>
              <a:buFontTx/>
              <a:buChar char="•"/>
            </a:pPr>
            <a:r>
              <a:rPr lang="en-US" altLang="en-US"/>
              <a:t>Hence you output </a:t>
            </a:r>
            <a:r>
              <a:rPr lang="en-US" altLang="en-US" i="1"/>
              <a:t>col.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598373EC-D76F-4BE9-A344-6B2A54A060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3E2FF25-FEF9-4A45-9AB6-2188B25EF507}" type="slidenum">
              <a:rPr lang="ar-EG" altLang="en-US"/>
              <a:pPr/>
              <a:t>48</a:t>
            </a:fld>
            <a:endParaRPr lang="en-US" altLang="en-US"/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1B36CE89-2C89-4344-AC84-E91D3D99B0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700FE658-A382-414E-9191-75002E5F09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en-US" altLang="en-US"/>
              <a:t>This is similar to b) but you output numbers like in c).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438C8F32-A6A3-408B-82A4-94571ADFF4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>
              <a:spcBef>
                <a:spcPct val="0"/>
              </a:spcBef>
            </a:pPr>
            <a:fld id="{4125539F-1AE7-44D6-ABB4-3827F3782F03}" type="slidenum">
              <a:rPr lang="en-US" altLang="en-US">
                <a:latin typeface="Times New Roman" panose="02020603050405020304" pitchFamily="18" charset="0"/>
              </a:rPr>
              <a:pPr eaLnBrk="0" hangingPunct="0">
                <a:spcBef>
                  <a:spcPct val="0"/>
                </a:spcBef>
              </a:pPr>
              <a:t>51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DF1103B4-6C66-4488-B256-DAAF8A6C24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99E0EF78-19DC-4FD2-8203-F8D07A25A6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C9DF09D4-1BAE-40A7-A65B-41D5174671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A8DC693-307F-44B7-9756-3B1813398BFD}" type="slidenum">
              <a:rPr lang="en-US" altLang="en-US" sz="1100"/>
              <a:pPr/>
              <a:t>25</a:t>
            </a:fld>
            <a:endParaRPr lang="en-US" altLang="en-US" sz="11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F15B271A-0826-443B-9118-9FAE488EF3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363913" y="168275"/>
            <a:ext cx="3657600" cy="27432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A30070EE-B4F6-4E0E-8FFD-B1498A051F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3078163"/>
            <a:ext cx="6905625" cy="59039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lIns="95253" tIns="47627" rIns="95253" bIns="47627" numCol="1" anchor="t" anchorCtr="0" compatLnSpc="1">
            <a:prstTxWarp prst="textNoShape">
              <a:avLst/>
            </a:prstTxWarp>
          </a:bodyPr>
          <a:lstStyle/>
          <a:p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336663D6-5204-4C26-AE16-30A94D3D6A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4E19216-74A1-4DA3-8135-447E042E1D1D}" type="slidenum">
              <a:rPr lang="en-US" altLang="en-US" sz="1100"/>
              <a:pPr/>
              <a:t>27</a:t>
            </a:fld>
            <a:endParaRPr lang="en-US" altLang="en-US" sz="11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90372990-3F6B-4CDE-9B54-89D1C2D054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363913" y="168275"/>
            <a:ext cx="3657600" cy="27432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32464E34-4D44-412B-A165-83CB83F3B0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3078163"/>
            <a:ext cx="6905625" cy="59039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lIns="95253" tIns="47627" rIns="95253" bIns="47627" numCol="1" anchor="t" anchorCtr="0" compatLnSpc="1">
            <a:prstTxWarp prst="textNoShape">
              <a:avLst/>
            </a:prstTxWarp>
          </a:bodyPr>
          <a:lstStyle/>
          <a:p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>
            <a:extLst>
              <a:ext uri="{FF2B5EF4-FFF2-40B4-BE49-F238E27FC236}">
                <a16:creationId xmlns:a16="http://schemas.microsoft.com/office/drawing/2014/main" id="{D88BF838-475D-402D-8826-8E3BC979E6A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>
            <a:extLst>
              <a:ext uri="{FF2B5EF4-FFF2-40B4-BE49-F238E27FC236}">
                <a16:creationId xmlns:a16="http://schemas.microsoft.com/office/drawing/2014/main" id="{EDF27581-5F66-44D4-8D2F-593DD4E85B2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altLang="en-US"/>
          </a:p>
        </p:txBody>
      </p:sp>
      <p:sp>
        <p:nvSpPr>
          <p:cNvPr id="40964" name="Slide Number Placeholder 3">
            <a:extLst>
              <a:ext uri="{FF2B5EF4-FFF2-40B4-BE49-F238E27FC236}">
                <a16:creationId xmlns:a16="http://schemas.microsoft.com/office/drawing/2014/main" id="{E160041A-82E4-44A8-8821-C752886A57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F0C3721-E890-4368-83B9-1A72704668B2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30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C14776B4-D0F9-4B2D-8F50-08E1F8739B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A213D7-4BC2-4CAC-AEBB-68BD9D0A2742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6539BB81-A3A8-4B4F-A96A-7C62778ABF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D80AB78D-F370-4F44-AA5E-1FF24F5CBF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AB94E864-9E36-40EB-9783-D5B8A12725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0BCE4FA-F4FF-4F77-B839-2C2F49556485}" type="slidenum">
              <a:rPr lang="en-US" altLang="en-US" sz="1100"/>
              <a:pPr/>
              <a:t>35</a:t>
            </a:fld>
            <a:endParaRPr lang="en-US" altLang="en-US" sz="110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02D2B6DE-DBB5-404A-AB8A-99B2659B73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363913" y="168275"/>
            <a:ext cx="3657600" cy="27432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667A3AC8-0D7B-4830-9650-9DC2E824B7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3078163"/>
            <a:ext cx="6905625" cy="59039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lIns="95253" tIns="47627" rIns="95253" bIns="47627" numCol="1" anchor="t" anchorCtr="0" compatLnSpc="1">
            <a:prstTxWarp prst="textNoShape">
              <a:avLst/>
            </a:prstTxWarp>
          </a:bodyPr>
          <a:lstStyle/>
          <a:p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8C2BDBFF-2456-4B0E-80CE-E335987D67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4929468-360B-4C2E-92E6-4FA76D661D47}" type="slidenum">
              <a:rPr lang="ar-EG" altLang="en-US"/>
              <a:pPr/>
              <a:t>39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FD81751F-547F-4778-A237-E1CE1D2E02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2D4D6B9F-4242-4DFC-A404-A311D9B561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90000"/>
              </a:lnSpc>
            </a:pPr>
            <a:endParaRPr lang="en-US" altLang="en-US" sz="9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C2BB3FF5-7876-4C8C-8DC5-9DB0E804BC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5A09D12-B73A-4060-B060-68A66BDDB2BF}" type="slidenum">
              <a:rPr lang="ar-EG" altLang="en-US"/>
              <a:pPr/>
              <a:t>40</a:t>
            </a:fld>
            <a:endParaRPr lang="en-US" altLang="en-US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06914AFF-3F50-42BB-A8D4-B2BD5D549B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820A6C5F-2948-4F78-986E-C89DC270BD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>
              <a:buFontTx/>
              <a:buChar char="•"/>
            </a:pPr>
            <a:r>
              <a:rPr lang="en-US" altLang="en-US">
                <a:latin typeface="Times" panose="02020603050405020304" pitchFamily="18" charset="0"/>
              </a:rPr>
              <a:t>I want you to solve it using the</a:t>
            </a:r>
            <a:r>
              <a:rPr lang="en-US" altLang="en-US" b="1" i="1">
                <a:latin typeface="Times" panose="02020603050405020304" pitchFamily="18" charset="0"/>
              </a:rPr>
              <a:t> for</a:t>
            </a:r>
            <a:r>
              <a:rPr lang="en-US" altLang="en-US">
                <a:latin typeface="Times" panose="02020603050405020304" pitchFamily="18" charset="0"/>
              </a:rPr>
              <a:t> statement.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8E8C5E7B-8C5D-4F15-A03A-89BEBCEE81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7D25423-3784-43C3-95CB-2EB61FD83F1D}" type="slidenum">
              <a:rPr lang="ar-EG" altLang="en-US"/>
              <a:pPr/>
              <a:t>41</a:t>
            </a:fld>
            <a:endParaRPr lang="en-US" altLang="en-US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006B095B-0D33-4F35-9452-0D746EB10E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79FF042D-2932-4966-A2E6-022B3D1EAE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9">
            <a:extLst>
              <a:ext uri="{FF2B5EF4-FFF2-40B4-BE49-F238E27FC236}">
                <a16:creationId xmlns:a16="http://schemas.microsoft.com/office/drawing/2014/main" id="{E8054063-8F93-4C75-9E56-6FC582F06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Footer Placeholder 18">
            <a:extLst>
              <a:ext uri="{FF2B5EF4-FFF2-40B4-BE49-F238E27FC236}">
                <a16:creationId xmlns:a16="http://schemas.microsoft.com/office/drawing/2014/main" id="{1639BB87-864C-40AF-A268-972D21D01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26">
            <a:extLst>
              <a:ext uri="{FF2B5EF4-FFF2-40B4-BE49-F238E27FC236}">
                <a16:creationId xmlns:a16="http://schemas.microsoft.com/office/drawing/2014/main" id="{2EC6EFF3-125E-4F2D-AF51-B69DF3A18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79298BD1-8DE7-4748-B6B5-220DD2C398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35838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576D9246-1719-43EB-810F-326670C02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1622EFAE-7ED4-4FF6-BFDD-F29BDC881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id="{DBCF6148-8A09-4F7C-A19D-48C1F0463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1733FD-90B8-4758-AF06-53A91D6248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24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3C7D0ADD-678F-49F0-94BD-AB111937E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A7EB6099-128B-4DFD-A9DA-3D3D87B70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id="{80641BBD-D431-48E6-8FB6-63E4A21B1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B78C5C-7B22-421F-AE1E-C617F0F943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99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36FD62-5AF3-4555-B3E8-3D1A57F411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68313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ar-SA" altLang="en-US"/>
              <a:t>CSCE 106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AC29A6-B175-4C2A-B6C8-7076422197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>
                <a:ea typeface="Majalla UI"/>
              </a:defRPr>
            </a:lvl1pPr>
          </a:lstStyle>
          <a:p>
            <a:fld id="{D7890C63-F411-4056-A437-E5CCA876F472}" type="slidenum">
              <a:rPr lang="ar-EG" altLang="en-US"/>
              <a:pPr/>
              <a:t>‹#›</a:t>
            </a:fld>
            <a:endParaRPr lang="en-US" altLang="en-US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95206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6A4E27E5-41C6-47CD-803A-B43D82B8E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980776DE-5834-4FD0-8606-94F44AF18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id="{8FD4EF4D-DD92-4AE5-8CA9-7C4CF3BAC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325ACD-7054-484F-9844-A69E19A095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3038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2BCD3-22AC-4A64-B975-1FD1F65B4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79FD8-13BD-4FED-9B05-3F2527DA1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460AD-845D-4803-A721-E16B7D091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B5C5308E-17C0-42AD-A488-20A80B700B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12229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>
            <a:extLst>
              <a:ext uri="{FF2B5EF4-FFF2-40B4-BE49-F238E27FC236}">
                <a16:creationId xmlns:a16="http://schemas.microsoft.com/office/drawing/2014/main" id="{A18E08C1-0DCF-40EA-9B46-FA2D6AF8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Footer Placeholder 21">
            <a:extLst>
              <a:ext uri="{FF2B5EF4-FFF2-40B4-BE49-F238E27FC236}">
                <a16:creationId xmlns:a16="http://schemas.microsoft.com/office/drawing/2014/main" id="{F408686B-9F5C-4ECC-8425-F313D9214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17">
            <a:extLst>
              <a:ext uri="{FF2B5EF4-FFF2-40B4-BE49-F238E27FC236}">
                <a16:creationId xmlns:a16="http://schemas.microsoft.com/office/drawing/2014/main" id="{26CF4FD4-0CF0-4618-A365-21E232101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D698F3-3744-4AA5-8812-AFCF9AB337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6500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>
            <a:extLst>
              <a:ext uri="{FF2B5EF4-FFF2-40B4-BE49-F238E27FC236}">
                <a16:creationId xmlns:a16="http://schemas.microsoft.com/office/drawing/2014/main" id="{F7A05C62-CB5E-4B67-84EB-E0AE00153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8" name="Footer Placeholder 21">
            <a:extLst>
              <a:ext uri="{FF2B5EF4-FFF2-40B4-BE49-F238E27FC236}">
                <a16:creationId xmlns:a16="http://schemas.microsoft.com/office/drawing/2014/main" id="{2B003493-28B5-4458-B84B-6560A29AB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9" name="Slide Number Placeholder 17">
            <a:extLst>
              <a:ext uri="{FF2B5EF4-FFF2-40B4-BE49-F238E27FC236}">
                <a16:creationId xmlns:a16="http://schemas.microsoft.com/office/drawing/2014/main" id="{95A4CACE-6ADC-4B50-B30A-F5FB51B72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BA17D5-D371-4935-9EE1-3942595172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3083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9">
            <a:extLst>
              <a:ext uri="{FF2B5EF4-FFF2-40B4-BE49-F238E27FC236}">
                <a16:creationId xmlns:a16="http://schemas.microsoft.com/office/drawing/2014/main" id="{B82EFA80-E797-45F0-9992-07CC0EFF2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4" name="Footer Placeholder 21">
            <a:extLst>
              <a:ext uri="{FF2B5EF4-FFF2-40B4-BE49-F238E27FC236}">
                <a16:creationId xmlns:a16="http://schemas.microsoft.com/office/drawing/2014/main" id="{99A22B53-2B6B-4D4C-94FD-8D4CE2991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Slide Number Placeholder 17">
            <a:extLst>
              <a:ext uri="{FF2B5EF4-FFF2-40B4-BE49-F238E27FC236}">
                <a16:creationId xmlns:a16="http://schemas.microsoft.com/office/drawing/2014/main" id="{2D1F9699-F949-484C-A112-568C24A08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4C48CD-E4C2-4615-885A-F048524123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9053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>
            <a:extLst>
              <a:ext uri="{FF2B5EF4-FFF2-40B4-BE49-F238E27FC236}">
                <a16:creationId xmlns:a16="http://schemas.microsoft.com/office/drawing/2014/main" id="{950829F9-4FB4-4AAA-8A8B-7E645660D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" name="Footer Placeholder 21">
            <a:extLst>
              <a:ext uri="{FF2B5EF4-FFF2-40B4-BE49-F238E27FC236}">
                <a16:creationId xmlns:a16="http://schemas.microsoft.com/office/drawing/2014/main" id="{12F838DC-97D9-4830-B5C3-145F8D2CD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4" name="Slide Number Placeholder 17">
            <a:extLst>
              <a:ext uri="{FF2B5EF4-FFF2-40B4-BE49-F238E27FC236}">
                <a16:creationId xmlns:a16="http://schemas.microsoft.com/office/drawing/2014/main" id="{27A7A325-1B66-4943-8474-3BC57E82B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9A9B7E-DEAB-4A29-8CDB-EFBC5B6284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5887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>
            <a:extLst>
              <a:ext uri="{FF2B5EF4-FFF2-40B4-BE49-F238E27FC236}">
                <a16:creationId xmlns:a16="http://schemas.microsoft.com/office/drawing/2014/main" id="{F8DF672D-ED34-4F47-8EF0-B52DBB8D8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Footer Placeholder 21">
            <a:extLst>
              <a:ext uri="{FF2B5EF4-FFF2-40B4-BE49-F238E27FC236}">
                <a16:creationId xmlns:a16="http://schemas.microsoft.com/office/drawing/2014/main" id="{70654190-AB97-44D9-A6C1-105E05E64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17">
            <a:extLst>
              <a:ext uri="{FF2B5EF4-FFF2-40B4-BE49-F238E27FC236}">
                <a16:creationId xmlns:a16="http://schemas.microsoft.com/office/drawing/2014/main" id="{87277BBD-03BF-445F-A61A-6944D2527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408F50-A79F-4E1D-93AE-0523DF9959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2934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13">
            <a:extLst>
              <a:ext uri="{FF2B5EF4-FFF2-40B4-BE49-F238E27FC236}">
                <a16:creationId xmlns:a16="http://schemas.microsoft.com/office/drawing/2014/main" id="{BF3D694E-E07F-4F65-944B-545ADA2DB947}"/>
              </a:ext>
            </a:extLst>
          </p:cNvPr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id-ID">
              <a:solidFill>
                <a:srgbClr val="FFFFFF"/>
              </a:solidFill>
            </a:endParaRPr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F62572E1-D10B-43F6-87BD-ADB7389B1333}"/>
              </a:ext>
            </a:extLst>
          </p:cNvPr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id-ID">
              <a:solidFill>
                <a:srgbClr val="FFFFFF"/>
              </a:solidFill>
            </a:endParaRPr>
          </a:p>
        </p:txBody>
      </p:sp>
      <p:sp>
        <p:nvSpPr>
          <p:cNvPr id="7" name="Freeform 15">
            <a:extLst>
              <a:ext uri="{FF2B5EF4-FFF2-40B4-BE49-F238E27FC236}">
                <a16:creationId xmlns:a16="http://schemas.microsoft.com/office/drawing/2014/main" id="{016F952C-75C6-4782-A8A3-1853F43E9B1D}"/>
              </a:ext>
            </a:extLst>
          </p:cNvPr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id-ID">
              <a:latin typeface="Constantia" pitchFamily="18" charset="0"/>
            </a:endParaRPr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3A7BCAC3-2B4E-470B-87F2-064545B7C6D0}"/>
              </a:ext>
            </a:extLst>
          </p:cNvPr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id-ID">
              <a:latin typeface="Constant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2D6A1BE1-5CB0-40F0-88E2-C4E16EE57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955873C7-34F0-4C5A-9459-38F6DA7E9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E87B7E4C-96EF-4BC9-8D65-A2BF000A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91B9AEA7-B2B7-44E4-9DA6-DFA9A44147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3146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0FB0F700-95B8-44A3-B408-BE562B42990F}"/>
              </a:ext>
            </a:extLst>
          </p:cNvPr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id-ID">
              <a:latin typeface="Constantia" pitchFamily="18" charset="0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08A3DEC7-BBFB-4302-878C-D9B2A3F5949F}"/>
              </a:ext>
            </a:extLst>
          </p:cNvPr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id-ID">
              <a:latin typeface="Constantia" pitchFamily="18" charset="0"/>
            </a:endParaRPr>
          </a:p>
        </p:txBody>
      </p:sp>
      <p:sp>
        <p:nvSpPr>
          <p:cNvPr id="1028" name="Title Placeholder 8">
            <a:extLst>
              <a:ext uri="{FF2B5EF4-FFF2-40B4-BE49-F238E27FC236}">
                <a16:creationId xmlns:a16="http://schemas.microsoft.com/office/drawing/2014/main" id="{4DFBF244-687A-4EF2-A363-62D420F5964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Text Placeholder 29">
            <a:extLst>
              <a:ext uri="{FF2B5EF4-FFF2-40B4-BE49-F238E27FC236}">
                <a16:creationId xmlns:a16="http://schemas.microsoft.com/office/drawing/2014/main" id="{43604BA2-C62E-4E2D-8A46-9A04ACF21DF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64241EF-30F2-481C-8E3A-09017A8C45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rgbClr val="045C75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BA5E532C-B9AF-4F8A-9FCB-E61A1246D7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rgbClr val="045C75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180F9AB3-C089-4DFA-B39E-24FC9A029B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45C75"/>
                </a:solidFill>
              </a:defRPr>
            </a:lvl1pPr>
          </a:lstStyle>
          <a:p>
            <a:fld id="{7C738CE2-7EC8-4BFC-A994-B93625D5391B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33" name="Group 1">
            <a:extLst>
              <a:ext uri="{FF2B5EF4-FFF2-40B4-BE49-F238E27FC236}">
                <a16:creationId xmlns:a16="http://schemas.microsoft.com/office/drawing/2014/main" id="{97A59824-D849-4EA2-A45C-8D2AAEAD270B}"/>
              </a:ext>
            </a:extLst>
          </p:cNvPr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3D30416E-CC80-4345-9BCD-3B9CCFDB380F}"/>
                </a:ext>
              </a:extLst>
            </p:cNvPr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r" eaLnBrk="1" hangingPunct="1">
                <a:defRPr/>
              </a:pPr>
              <a:endParaRPr lang="id-ID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C574082-1CBA-4D78-B3D6-7B5631C1EF08}"/>
                </a:ext>
              </a:extLst>
            </p:cNvPr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r" eaLnBrk="1" hangingPunct="1">
                <a:defRPr/>
              </a:pPr>
              <a:endParaRPr lang="id-ID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0" r:id="rId1"/>
    <p:sldLayoutId id="2147484172" r:id="rId2"/>
    <p:sldLayoutId id="2147484181" r:id="rId3"/>
    <p:sldLayoutId id="2147484173" r:id="rId4"/>
    <p:sldLayoutId id="2147484174" r:id="rId5"/>
    <p:sldLayoutId id="2147484175" r:id="rId6"/>
    <p:sldLayoutId id="2147484176" r:id="rId7"/>
    <p:sldLayoutId id="2147484177" r:id="rId8"/>
    <p:sldLayoutId id="2147484182" r:id="rId9"/>
    <p:sldLayoutId id="2147484178" r:id="rId10"/>
    <p:sldLayoutId id="2147484179" r:id="rId11"/>
    <p:sldLayoutId id="214748418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7">
            <a:extLst>
              <a:ext uri="{FF2B5EF4-FFF2-40B4-BE49-F238E27FC236}">
                <a16:creationId xmlns:a16="http://schemas.microsoft.com/office/drawing/2014/main" id="{0FD642E6-DD64-4562-9F54-9DD3A0B237F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81000" y="3581400"/>
            <a:ext cx="3429000" cy="1470025"/>
          </a:xfrm>
          <a:ln>
            <a:miter lim="800000"/>
            <a:headEnd/>
            <a:tailEnd/>
          </a:ln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/>
              <a:t>Lecture 4</a:t>
            </a:r>
            <a:br>
              <a:rPr lang="en-US" dirty="0"/>
            </a:br>
            <a:r>
              <a:rPr lang="en-US" dirty="0"/>
              <a:t>ITERATION</a:t>
            </a:r>
          </a:p>
        </p:txBody>
      </p:sp>
      <p:pic>
        <p:nvPicPr>
          <p:cNvPr id="7171" name="Picture 1">
            <a:extLst>
              <a:ext uri="{FF2B5EF4-FFF2-40B4-BE49-F238E27FC236}">
                <a16:creationId xmlns:a16="http://schemas.microsoft.com/office/drawing/2014/main" id="{DE73E10B-E38A-4756-BA35-1CA94EFB2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524000"/>
            <a:ext cx="4556125" cy="455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4">
            <a:extLst>
              <a:ext uri="{FF2B5EF4-FFF2-40B4-BE49-F238E27FC236}">
                <a16:creationId xmlns:a16="http://schemas.microsoft.com/office/drawing/2014/main" id="{6781AEB3-4AC0-41B2-9120-72A7C4C0E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6063" y="2643188"/>
            <a:ext cx="2143125" cy="1290637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Value != sentinel</a:t>
            </a:r>
          </a:p>
        </p:txBody>
      </p:sp>
      <p:sp>
        <p:nvSpPr>
          <p:cNvPr id="16387" name="Rectangle 5">
            <a:extLst>
              <a:ext uri="{FF2B5EF4-FFF2-40B4-BE49-F238E27FC236}">
                <a16:creationId xmlns:a16="http://schemas.microsoft.com/office/drawing/2014/main" id="{38A20C57-D5AD-4514-BB0D-DE19F1ABF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343400"/>
            <a:ext cx="1581150" cy="7143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800">
                <a:latin typeface="Times New Roman" panose="02020603050405020304" pitchFamily="18" charset="0"/>
                <a:ea typeface="MS PGothic" panose="020B0600070205080204" pitchFamily="34" charset="-128"/>
              </a:rPr>
              <a:t>Statement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6388" name="Text Box 7">
            <a:extLst>
              <a:ext uri="{FF2B5EF4-FFF2-40B4-BE49-F238E27FC236}">
                <a16:creationId xmlns:a16="http://schemas.microsoft.com/office/drawing/2014/main" id="{BC88E196-BFC1-4FD1-BBF5-EF9C9375F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4005263"/>
            <a:ext cx="381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16389" name="Text Box 8">
            <a:extLst>
              <a:ext uri="{FF2B5EF4-FFF2-40B4-BE49-F238E27FC236}">
                <a16:creationId xmlns:a16="http://schemas.microsoft.com/office/drawing/2014/main" id="{E8DC1F86-130F-4A90-9624-D99156C3B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3500438"/>
            <a:ext cx="381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F</a:t>
            </a:r>
          </a:p>
        </p:txBody>
      </p:sp>
      <p:cxnSp>
        <p:nvCxnSpPr>
          <p:cNvPr id="16390" name="Straight Arrow Connector 21">
            <a:extLst>
              <a:ext uri="{FF2B5EF4-FFF2-40B4-BE49-F238E27FC236}">
                <a16:creationId xmlns:a16="http://schemas.microsoft.com/office/drawing/2014/main" id="{564B0259-0CC6-423E-9DE2-DD563B335695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3536156" y="2250282"/>
            <a:ext cx="78581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1" name="Straight Arrow Connector 23">
            <a:extLst>
              <a:ext uri="{FF2B5EF4-FFF2-40B4-BE49-F238E27FC236}">
                <a16:creationId xmlns:a16="http://schemas.microsoft.com/office/drawing/2014/main" id="{0B9F88F1-4D11-4621-AC31-AABBFB948AE3}"/>
              </a:ext>
            </a:extLst>
          </p:cNvPr>
          <p:cNvCxnSpPr>
            <a:cxnSpLocks noChangeShapeType="1"/>
            <a:stCxn id="16386" idx="2"/>
            <a:endCxn id="16387" idx="0"/>
          </p:cNvCxnSpPr>
          <p:nvPr/>
        </p:nvCxnSpPr>
        <p:spPr bwMode="auto">
          <a:xfrm rot="5400000">
            <a:off x="3643312" y="4129088"/>
            <a:ext cx="409575" cy="190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2" name="Straight Connector 26">
            <a:extLst>
              <a:ext uri="{FF2B5EF4-FFF2-40B4-BE49-F238E27FC236}">
                <a16:creationId xmlns:a16="http://schemas.microsoft.com/office/drawing/2014/main" id="{8A319FAE-0770-4FC0-8FB5-68E1AA7CBE18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6323013" y="3606800"/>
            <a:ext cx="2214562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3" name="Straight Connector 31">
            <a:extLst>
              <a:ext uri="{FF2B5EF4-FFF2-40B4-BE49-F238E27FC236}">
                <a16:creationId xmlns:a16="http://schemas.microsoft.com/office/drawing/2014/main" id="{244C7E5C-8270-4757-9339-37D8D331DCD2}"/>
              </a:ext>
            </a:extLst>
          </p:cNvPr>
          <p:cNvCxnSpPr>
            <a:cxnSpLocks noChangeShapeType="1"/>
            <a:endCxn id="16387" idx="3"/>
          </p:cNvCxnSpPr>
          <p:nvPr/>
        </p:nvCxnSpPr>
        <p:spPr bwMode="auto">
          <a:xfrm rot="10800000">
            <a:off x="4629150" y="4700588"/>
            <a:ext cx="2762250" cy="23812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4" name="Rectangle 5">
            <a:extLst>
              <a:ext uri="{FF2B5EF4-FFF2-40B4-BE49-F238E27FC236}">
                <a16:creationId xmlns:a16="http://schemas.microsoft.com/office/drawing/2014/main" id="{F67CAD78-587C-4326-85C3-E281FC0889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57500" y="1428750"/>
            <a:ext cx="2143125" cy="688975"/>
          </a:xfrm>
          <a:solidFill>
            <a:schemeClr val="accent1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ja-JP" sz="1800">
                <a:latin typeface="Times New Roman" panose="02020603050405020304" pitchFamily="18" charset="0"/>
                <a:ea typeface="MS PGothic" panose="020B0600070205080204" pitchFamily="34" charset="-128"/>
              </a:rPr>
              <a:t>sentinel = -1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  <p:cxnSp>
        <p:nvCxnSpPr>
          <p:cNvPr id="16395" name="Straight Arrow Connector 24">
            <a:extLst>
              <a:ext uri="{FF2B5EF4-FFF2-40B4-BE49-F238E27FC236}">
                <a16:creationId xmlns:a16="http://schemas.microsoft.com/office/drawing/2014/main" id="{4864051D-C696-45DD-8E7D-A63E41F597D1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3929063" y="2500313"/>
            <a:ext cx="3500437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6" name="Straight Connector 30">
            <a:extLst>
              <a:ext uri="{FF2B5EF4-FFF2-40B4-BE49-F238E27FC236}">
                <a16:creationId xmlns:a16="http://schemas.microsoft.com/office/drawing/2014/main" id="{BD4CE116-43CC-4F24-BFBA-316A818C6EC3}"/>
              </a:ext>
            </a:extLst>
          </p:cNvPr>
          <p:cNvCxnSpPr>
            <a:cxnSpLocks noChangeShapeType="1"/>
            <a:stCxn id="16386" idx="1"/>
          </p:cNvCxnSpPr>
          <p:nvPr/>
        </p:nvCxnSpPr>
        <p:spPr bwMode="auto">
          <a:xfrm rot="10800000" flipV="1">
            <a:off x="1643063" y="3287713"/>
            <a:ext cx="1143000" cy="28575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7" name="Straight Arrow Connector 32">
            <a:extLst>
              <a:ext uri="{FF2B5EF4-FFF2-40B4-BE49-F238E27FC236}">
                <a16:creationId xmlns:a16="http://schemas.microsoft.com/office/drawing/2014/main" id="{3D3D4EF4-8344-43E5-884B-1B5016DC1480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605631" y="4321969"/>
            <a:ext cx="2073275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8" name="Rectangle 41">
            <a:extLst>
              <a:ext uri="{FF2B5EF4-FFF2-40B4-BE49-F238E27FC236}">
                <a16:creationId xmlns:a16="http://schemas.microsoft.com/office/drawing/2014/main" id="{CB98AFF0-4AE1-401C-88D9-E209DE13B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52600"/>
            <a:ext cx="18573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d-ID" altLang="en-US" sz="1800">
                <a:solidFill>
                  <a:srgbClr val="FF0000"/>
                </a:solidFill>
                <a:latin typeface="Arial" panose="020B0604020202020204" pitchFamily="34" charset="0"/>
              </a:rPr>
              <a:t>Nama 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nilai sentinel</a:t>
            </a:r>
            <a:r>
              <a:rPr lang="id-ID" altLang="en-US" sz="180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</a:p>
        </p:txBody>
      </p:sp>
      <p:cxnSp>
        <p:nvCxnSpPr>
          <p:cNvPr id="16399" name="Straight Arrow Connector 43">
            <a:extLst>
              <a:ext uri="{FF2B5EF4-FFF2-40B4-BE49-F238E27FC236}">
                <a16:creationId xmlns:a16="http://schemas.microsoft.com/office/drawing/2014/main" id="{802572D7-EF4D-4EF2-8884-C94E7DDB439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981200" y="1828800"/>
            <a:ext cx="762000" cy="2286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00" name="Rectangle 45">
            <a:extLst>
              <a:ext uri="{FF2B5EF4-FFF2-40B4-BE49-F238E27FC236}">
                <a16:creationId xmlns:a16="http://schemas.microsoft.com/office/drawing/2014/main" id="{D45C930C-1F69-40CA-B29B-4498D0647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914400"/>
            <a:ext cx="3786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d-ID" altLang="en-US" sz="1800">
                <a:solidFill>
                  <a:srgbClr val="FF0000"/>
                </a:solidFill>
                <a:latin typeface="Arial" panose="020B0604020202020204" pitchFamily="34" charset="0"/>
              </a:rPr>
              <a:t>Nilai awal dari 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sentinel</a:t>
            </a:r>
            <a:endParaRPr lang="id-ID" altLang="en-US" sz="18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cxnSp>
        <p:nvCxnSpPr>
          <p:cNvPr id="16401" name="Straight Arrow Connector 48">
            <a:extLst>
              <a:ext uri="{FF2B5EF4-FFF2-40B4-BE49-F238E27FC236}">
                <a16:creationId xmlns:a16="http://schemas.microsoft.com/office/drawing/2014/main" id="{2EC5B51B-E720-4EB2-91FF-A2683CC08725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5072063" y="1295400"/>
            <a:ext cx="947737" cy="490538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02" name="Rectangle 52">
            <a:extLst>
              <a:ext uri="{FF2B5EF4-FFF2-40B4-BE49-F238E27FC236}">
                <a16:creationId xmlns:a16="http://schemas.microsoft.com/office/drawing/2014/main" id="{E3242D1C-0C0D-400F-8EFA-B59B2ACE5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3638" y="3124200"/>
            <a:ext cx="4000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d-ID" altLang="en-US" sz="1800">
                <a:solidFill>
                  <a:srgbClr val="FF0000"/>
                </a:solidFill>
                <a:latin typeface="Arial" panose="020B0604020202020204" pitchFamily="34" charset="0"/>
              </a:rPr>
              <a:t>kondisi yang menguji nilai akhir </a:t>
            </a:r>
            <a:endParaRPr lang="en-US" altLang="en-US" sz="180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Tidak sama dengan nilai sentinel</a:t>
            </a:r>
            <a:endParaRPr lang="id-ID" altLang="en-US" sz="18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cxnSp>
        <p:nvCxnSpPr>
          <p:cNvPr id="16403" name="Straight Arrow Connector 54">
            <a:extLst>
              <a:ext uri="{FF2B5EF4-FFF2-40B4-BE49-F238E27FC236}">
                <a16:creationId xmlns:a16="http://schemas.microsoft.com/office/drawing/2014/main" id="{9CAF4C0C-3FEB-4B2B-88DF-4F889075A439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3838575" y="3446463"/>
            <a:ext cx="1503363" cy="174625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>
            <a:extLst>
              <a:ext uri="{FF2B5EF4-FFF2-40B4-BE49-F238E27FC236}">
                <a16:creationId xmlns:a16="http://schemas.microsoft.com/office/drawing/2014/main" id="{A62770D7-290E-4977-8A57-78271D055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91E070A-5AEA-4491-AE88-FEF3E64F1317}" type="slidenum">
              <a:rPr lang="en-US" altLang="en-US" sz="1400"/>
              <a:pPr/>
              <a:t>11</a:t>
            </a:fld>
            <a:endParaRPr lang="en-US" altLang="en-US" sz="14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142A4C89-A96D-45EA-82E0-65F288D6D9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6805613" cy="762000"/>
          </a:xfrm>
        </p:spPr>
        <p:txBody>
          <a:bodyPr/>
          <a:lstStyle/>
          <a:p>
            <a:pPr>
              <a:defRPr/>
            </a:pPr>
            <a:r>
              <a:rPr lang="en-GB" altLang="en-US" dirty="0">
                <a:solidFill>
                  <a:schemeClr val="accent3"/>
                </a:solidFill>
              </a:rPr>
              <a:t>C/C++ Loop Structures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F94B1124-E971-4D40-B508-51956A97C2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458200" cy="3962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400" b="1"/>
              <a:t>Pre-test  (the test is made before entering the loop)</a:t>
            </a:r>
          </a:p>
          <a:p>
            <a:pPr lvl="1">
              <a:lnSpc>
                <a:spcPct val="90000"/>
              </a:lnSpc>
            </a:pPr>
            <a:r>
              <a:rPr lang="en-GB" altLang="en-US" b="1">
                <a:solidFill>
                  <a:srgbClr val="C00000"/>
                </a:solidFill>
              </a:rPr>
              <a:t>while loops</a:t>
            </a:r>
          </a:p>
          <a:p>
            <a:pPr lvl="2">
              <a:lnSpc>
                <a:spcPct val="90000"/>
              </a:lnSpc>
            </a:pPr>
            <a:r>
              <a:rPr lang="en-GB" altLang="en-US" sz="2400"/>
              <a:t>general purpose</a:t>
            </a:r>
          </a:p>
          <a:p>
            <a:pPr lvl="2">
              <a:lnSpc>
                <a:spcPct val="90000"/>
              </a:lnSpc>
            </a:pPr>
            <a:r>
              <a:rPr lang="en-GB" altLang="en-US" sz="2400"/>
              <a:t>Event controlled (</a:t>
            </a:r>
            <a:r>
              <a:rPr lang="en-GB" altLang="en-US" sz="2400" b="1"/>
              <a:t>variable condition</a:t>
            </a:r>
            <a:r>
              <a:rPr lang="en-GB" altLang="en-US" sz="2400"/>
              <a:t>)</a:t>
            </a:r>
            <a:r>
              <a:rPr lang="en-GB" altLang="en-US" sz="2400" b="1"/>
              <a:t> </a:t>
            </a:r>
          </a:p>
          <a:p>
            <a:pPr lvl="1">
              <a:lnSpc>
                <a:spcPct val="90000"/>
              </a:lnSpc>
            </a:pPr>
            <a:r>
              <a:rPr lang="en-GB" altLang="en-US" b="1">
                <a:solidFill>
                  <a:srgbClr val="C00000"/>
                </a:solidFill>
              </a:rPr>
              <a:t>for loops</a:t>
            </a:r>
            <a:r>
              <a:rPr lang="en-GB" altLang="en-US">
                <a:solidFill>
                  <a:srgbClr val="C00000"/>
                </a:solidFill>
              </a:rPr>
              <a:t> </a:t>
            </a:r>
          </a:p>
          <a:p>
            <a:pPr lvl="2">
              <a:lnSpc>
                <a:spcPct val="90000"/>
              </a:lnSpc>
            </a:pPr>
            <a:r>
              <a:rPr lang="en-GB" altLang="en-US" sz="2400"/>
              <a:t>When you know how many times (</a:t>
            </a:r>
            <a:r>
              <a:rPr lang="en-GB" altLang="en-US" sz="2400" b="1"/>
              <a:t>fixed condition</a:t>
            </a:r>
            <a:r>
              <a:rPr lang="en-GB" altLang="en-US" sz="2400"/>
              <a:t>)</a:t>
            </a:r>
          </a:p>
          <a:p>
            <a:pPr lvl="2">
              <a:lnSpc>
                <a:spcPct val="90000"/>
              </a:lnSpc>
            </a:pPr>
            <a:r>
              <a:rPr lang="en-GB" altLang="en-US" sz="2400"/>
              <a:t>When you process arrays (more in later lectures)</a:t>
            </a:r>
          </a:p>
          <a:p>
            <a:pPr>
              <a:lnSpc>
                <a:spcPct val="90000"/>
              </a:lnSpc>
            </a:pPr>
            <a:r>
              <a:rPr lang="en-GB" altLang="en-US" sz="2400" b="1"/>
              <a:t>Post-test (the test is done at the end of the loop)</a:t>
            </a:r>
          </a:p>
          <a:p>
            <a:pPr lvl="1">
              <a:lnSpc>
                <a:spcPct val="90000"/>
              </a:lnSpc>
            </a:pPr>
            <a:r>
              <a:rPr lang="en-GB" altLang="en-US" b="1">
                <a:solidFill>
                  <a:srgbClr val="C00000"/>
                </a:solidFill>
              </a:rPr>
              <a:t>do … while</a:t>
            </a:r>
            <a:r>
              <a:rPr lang="en-GB" altLang="en-US">
                <a:solidFill>
                  <a:srgbClr val="C00000"/>
                </a:solidFill>
              </a:rPr>
              <a:t> </a:t>
            </a:r>
            <a:r>
              <a:rPr lang="en-GB" altLang="en-US" b="1">
                <a:solidFill>
                  <a:srgbClr val="C00000"/>
                </a:solidFill>
              </a:rPr>
              <a:t>loops</a:t>
            </a:r>
          </a:p>
          <a:p>
            <a:pPr lvl="2">
              <a:lnSpc>
                <a:spcPct val="90000"/>
              </a:lnSpc>
            </a:pPr>
            <a:r>
              <a:rPr lang="en-GB" altLang="en-US" sz="2400"/>
              <a:t>When you do not know how many times, but you know you need at least one pass.</a:t>
            </a:r>
          </a:p>
          <a:p>
            <a:pPr lvl="2">
              <a:lnSpc>
                <a:spcPct val="90000"/>
              </a:lnSpc>
            </a:pPr>
            <a:r>
              <a:rPr lang="en-GB" altLang="en-US" sz="2400"/>
              <a:t>Data entry from users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>
            <a:extLst>
              <a:ext uri="{FF2B5EF4-FFF2-40B4-BE49-F238E27FC236}">
                <a16:creationId xmlns:a16="http://schemas.microsoft.com/office/drawing/2014/main" id="{8FF5755E-7FCD-4D8F-AF63-7BFD65BBB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91FD10D-FC60-41C7-85B4-595CDBBDDA55}" type="slidenum">
              <a:rPr lang="en-US" altLang="en-US" sz="1400"/>
              <a:pPr/>
              <a:t>12</a:t>
            </a:fld>
            <a:endParaRPr lang="en-US" altLang="en-US" sz="14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EAC2803F-7C6D-46A3-B00F-AACC09F27F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609600"/>
            <a:ext cx="8229600" cy="704850"/>
          </a:xfrm>
        </p:spPr>
        <p:txBody>
          <a:bodyPr/>
          <a:lstStyle/>
          <a:p>
            <a:r>
              <a:rPr lang="en-GB" altLang="en-US">
                <a:solidFill>
                  <a:srgbClr val="00B0F0"/>
                </a:solidFill>
              </a:rPr>
              <a:t>Types of loops</a:t>
            </a:r>
            <a:endParaRPr lang="en-US" altLang="en-US">
              <a:solidFill>
                <a:srgbClr val="00B0F0"/>
              </a:solidFill>
            </a:endParaRP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9E72C2E7-3914-4A2E-948C-7CF68BEC28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8458200" cy="4114800"/>
          </a:xfrm>
        </p:spPr>
        <p:txBody>
          <a:bodyPr/>
          <a:lstStyle/>
          <a:p>
            <a:pPr marL="742950" indent="-742950">
              <a:buFont typeface="Calibri" panose="020F0502020204030204" pitchFamily="34" charset="0"/>
              <a:buAutoNum type="arabicPeriod"/>
            </a:pPr>
            <a:r>
              <a:rPr lang="en-GB" altLang="en-US" sz="4400"/>
              <a:t>while </a:t>
            </a:r>
          </a:p>
          <a:p>
            <a:pPr marL="742950" indent="-742950">
              <a:buFont typeface="Calibri" panose="020F0502020204030204" pitchFamily="34" charset="0"/>
              <a:buAutoNum type="arabicPeriod"/>
            </a:pPr>
            <a:r>
              <a:rPr lang="en-GB" altLang="en-US" sz="4400"/>
              <a:t>for </a:t>
            </a:r>
          </a:p>
          <a:p>
            <a:pPr marL="742950" indent="-742950">
              <a:buFont typeface="Calibri" panose="020F0502020204030204" pitchFamily="34" charset="0"/>
              <a:buAutoNum type="arabicPeriod"/>
            </a:pPr>
            <a:r>
              <a:rPr lang="en-GB" altLang="en-US" sz="4400"/>
              <a:t>do..while</a:t>
            </a:r>
            <a:endParaRPr lang="en-US" altLang="en-US" sz="440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6">
            <a:extLst>
              <a:ext uri="{FF2B5EF4-FFF2-40B4-BE49-F238E27FC236}">
                <a16:creationId xmlns:a16="http://schemas.microsoft.com/office/drawing/2014/main" id="{5987C43B-1C16-4425-ADD2-98C786398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790C755-B3C4-4A9B-B85E-326C63F74B13}" type="slidenum">
              <a:rPr lang="en-US" altLang="en-US" sz="1400"/>
              <a:pPr/>
              <a:t>13</a:t>
            </a:fld>
            <a:endParaRPr lang="en-US" altLang="en-US" sz="14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9785C33A-4ED6-45FD-B7F0-6ED25FB059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7848600" cy="1143000"/>
          </a:xfrm>
          <a:noFill/>
        </p:spPr>
        <p:txBody>
          <a:bodyPr/>
          <a:lstStyle/>
          <a:p>
            <a:r>
              <a:rPr lang="en-US" altLang="en-US">
                <a:solidFill>
                  <a:srgbClr val="0000CC"/>
                </a:solidFill>
              </a:rPr>
              <a:t>Do-While Loop</a:t>
            </a:r>
            <a:r>
              <a:rPr lang="en-US" altLang="en-US">
                <a:solidFill>
                  <a:srgbClr val="00CC99"/>
                </a:solidFill>
              </a:rPr>
              <a:t> </a:t>
            </a:r>
            <a:r>
              <a:rPr lang="en-US" altLang="en-US"/>
              <a:t>vs. </a:t>
            </a:r>
            <a:r>
              <a:rPr lang="en-US" altLang="en-US">
                <a:solidFill>
                  <a:schemeClr val="folHlink"/>
                </a:solidFill>
              </a:rPr>
              <a:t>While Loop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399CCD04-50E2-440F-ACBF-C65B597444E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30200" y="2006600"/>
            <a:ext cx="4064000" cy="4140200"/>
          </a:xfrm>
          <a:solidFill>
            <a:schemeClr val="bg2"/>
          </a:solidFill>
          <a:ln w="50800" cap="flat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POST-TEST loop (exit-condition)</a:t>
            </a:r>
          </a:p>
          <a:p>
            <a:r>
              <a:rPr lang="en-US" altLang="en-US"/>
              <a:t>The looping condition is tested after executing the loop body.</a:t>
            </a:r>
          </a:p>
          <a:p>
            <a:r>
              <a:rPr lang="en-US" altLang="en-US"/>
              <a:t>Loop body is always executed at least once.</a:t>
            </a:r>
          </a:p>
        </p:txBody>
      </p:sp>
      <p:sp>
        <p:nvSpPr>
          <p:cNvPr id="19461" name="Rectangle 4">
            <a:extLst>
              <a:ext uri="{FF2B5EF4-FFF2-40B4-BE49-F238E27FC236}">
                <a16:creationId xmlns:a16="http://schemas.microsoft.com/office/drawing/2014/main" id="{90254E26-A0F2-471B-AE33-D3C78735FDE2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749800" y="2006600"/>
            <a:ext cx="3987800" cy="4140200"/>
          </a:xfrm>
          <a:solidFill>
            <a:schemeClr val="bg2"/>
          </a:solidFill>
          <a:ln w="50800" cap="flat">
            <a:solidFill>
              <a:srgbClr val="FF6633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PRE-TEST loop (entry-condition)</a:t>
            </a:r>
          </a:p>
          <a:p>
            <a:r>
              <a:rPr lang="en-US" altLang="en-US"/>
              <a:t>The looping condition is tested before executing the loop body.</a:t>
            </a:r>
          </a:p>
          <a:p>
            <a:r>
              <a:rPr lang="en-US" altLang="en-US"/>
              <a:t>Loop body may not be executed at all.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C105D14F-B373-47B2-8AEC-93C2120F10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457200"/>
            <a:ext cx="7315200" cy="8382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chemeClr val="accent3"/>
                </a:solidFill>
              </a:rPr>
              <a:t>While statement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44E23FDB-4A39-4BEF-A6BE-5DD252D827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Fungsi loop while adalah mengerjakan statement/ urutan statement jika kondisi/syarat dipenuhi</a:t>
            </a:r>
          </a:p>
          <a:p>
            <a:pPr>
              <a:lnSpc>
                <a:spcPct val="90000"/>
              </a:lnSpc>
            </a:pPr>
            <a:r>
              <a:rPr lang="en-US" altLang="en-US"/>
              <a:t>Pada loop while, syarat dibaca terlebih dahulu, baru kemudian mengerjakan statement</a:t>
            </a:r>
          </a:p>
          <a:p>
            <a:pPr>
              <a:lnSpc>
                <a:spcPct val="90000"/>
              </a:lnSpc>
            </a:pPr>
            <a:r>
              <a:rPr lang="en-US" altLang="en-US"/>
              <a:t>Kondisi berupa expression bisa berupa conditonal statement atau bilangan, sama dengan syarat pada statement ‘if’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/>
              <a:t>Perintah dalam while akan dikerjakan selama kondisi bernilai</a:t>
            </a:r>
            <a:r>
              <a:rPr lang="en-GB" altLang="ja-JP" sz="2800">
                <a:ea typeface="MS PGothic" panose="020B0600070205080204" pitchFamily="34" charset="-128"/>
              </a:rPr>
              <a:t> </a:t>
            </a:r>
            <a:r>
              <a:rPr lang="en-GB" altLang="en-US" sz="2800"/>
              <a:t>benar.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/>
              <a:t>Proses perulangan terjadi minimal 0 kali.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846CAB61-E48A-4318-B31C-3D4A3DAE62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6363" y="361950"/>
            <a:ext cx="44958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ja-JP" dirty="0">
                <a:solidFill>
                  <a:schemeClr val="accent3"/>
                </a:solidFill>
              </a:rPr>
              <a:t>While Statement</a:t>
            </a:r>
            <a:endParaRPr lang="en-GB" altLang="en-US" dirty="0">
              <a:solidFill>
                <a:schemeClr val="accent3"/>
              </a:solidFill>
            </a:endParaRPr>
          </a:p>
        </p:txBody>
      </p:sp>
      <p:sp>
        <p:nvSpPr>
          <p:cNvPr id="22531" name="AutoShape 4">
            <a:extLst>
              <a:ext uri="{FF2B5EF4-FFF2-40B4-BE49-F238E27FC236}">
                <a16:creationId xmlns:a16="http://schemas.microsoft.com/office/drawing/2014/main" id="{6AF6312A-8114-40F1-B5E2-D372EF168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0463" y="2209800"/>
            <a:ext cx="1219200" cy="457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Statement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sebelumnya</a:t>
            </a:r>
          </a:p>
        </p:txBody>
      </p:sp>
      <p:sp>
        <p:nvSpPr>
          <p:cNvPr id="22532" name="AutoShape 5">
            <a:extLst>
              <a:ext uri="{FF2B5EF4-FFF2-40B4-BE49-F238E27FC236}">
                <a16:creationId xmlns:a16="http://schemas.microsoft.com/office/drawing/2014/main" id="{FD322B77-90E3-4C3F-97A8-ADAA88DA1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4263" y="3124200"/>
            <a:ext cx="1371600" cy="5334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syarat</a:t>
            </a:r>
          </a:p>
        </p:txBody>
      </p:sp>
      <p:sp>
        <p:nvSpPr>
          <p:cNvPr id="22533" name="AutoShape 6">
            <a:extLst>
              <a:ext uri="{FF2B5EF4-FFF2-40B4-BE49-F238E27FC236}">
                <a16:creationId xmlns:a16="http://schemas.microsoft.com/office/drawing/2014/main" id="{61309923-475D-4978-BFD2-677491412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114800"/>
            <a:ext cx="1295400" cy="5334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Statement/proses</a:t>
            </a:r>
          </a:p>
        </p:txBody>
      </p:sp>
      <p:sp>
        <p:nvSpPr>
          <p:cNvPr id="22534" name="AutoShape 8">
            <a:extLst>
              <a:ext uri="{FF2B5EF4-FFF2-40B4-BE49-F238E27FC236}">
                <a16:creationId xmlns:a16="http://schemas.microsoft.com/office/drawing/2014/main" id="{8F21140B-2427-4C99-A69F-3F7543EFB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191000"/>
            <a:ext cx="1447800" cy="3810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ke proses selanjtnya</a:t>
            </a:r>
          </a:p>
        </p:txBody>
      </p:sp>
      <p:cxnSp>
        <p:nvCxnSpPr>
          <p:cNvPr id="22535" name="AutoShape 9">
            <a:extLst>
              <a:ext uri="{FF2B5EF4-FFF2-40B4-BE49-F238E27FC236}">
                <a16:creationId xmlns:a16="http://schemas.microsoft.com/office/drawing/2014/main" id="{2D5C590D-7E13-478B-B6A3-04298E41CD8A}"/>
              </a:ext>
            </a:extLst>
          </p:cNvPr>
          <p:cNvCxnSpPr>
            <a:cxnSpLocks noChangeShapeType="1"/>
            <a:stCxn id="22531" idx="2"/>
            <a:endCxn id="22532" idx="0"/>
          </p:cNvCxnSpPr>
          <p:nvPr/>
        </p:nvCxnSpPr>
        <p:spPr bwMode="auto">
          <a:xfrm rot="5400000">
            <a:off x="4081463" y="2895600"/>
            <a:ext cx="457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6" name="AutoShape 10">
            <a:extLst>
              <a:ext uri="{FF2B5EF4-FFF2-40B4-BE49-F238E27FC236}">
                <a16:creationId xmlns:a16="http://schemas.microsoft.com/office/drawing/2014/main" id="{476C56A5-1749-44A1-8C8C-E9CD72C171E1}"/>
              </a:ext>
            </a:extLst>
          </p:cNvPr>
          <p:cNvCxnSpPr>
            <a:cxnSpLocks noChangeShapeType="1"/>
            <a:stCxn id="22532" idx="2"/>
            <a:endCxn id="22533" idx="0"/>
          </p:cNvCxnSpPr>
          <p:nvPr/>
        </p:nvCxnSpPr>
        <p:spPr bwMode="auto">
          <a:xfrm rot="5400000">
            <a:off x="4079082" y="3883818"/>
            <a:ext cx="457200" cy="476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7" name="AutoShape 12">
            <a:extLst>
              <a:ext uri="{FF2B5EF4-FFF2-40B4-BE49-F238E27FC236}">
                <a16:creationId xmlns:a16="http://schemas.microsoft.com/office/drawing/2014/main" id="{B114CA07-E9AC-402E-8C65-DF5CB418ADE2}"/>
              </a:ext>
            </a:extLst>
          </p:cNvPr>
          <p:cNvCxnSpPr>
            <a:cxnSpLocks noChangeShapeType="1"/>
            <a:stCxn id="22532" idx="3"/>
            <a:endCxn id="22534" idx="0"/>
          </p:cNvCxnSpPr>
          <p:nvPr/>
        </p:nvCxnSpPr>
        <p:spPr bwMode="auto">
          <a:xfrm>
            <a:off x="4995863" y="3390900"/>
            <a:ext cx="1366837" cy="8001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8" name="Text Box 13">
            <a:extLst>
              <a:ext uri="{FF2B5EF4-FFF2-40B4-BE49-F238E27FC236}">
                <a16:creationId xmlns:a16="http://schemas.microsoft.com/office/drawing/2014/main" id="{432CEF93-3033-4369-9B0B-85D55F6FA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25" y="2982913"/>
            <a:ext cx="1228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While(syarat)</a:t>
            </a:r>
          </a:p>
        </p:txBody>
      </p:sp>
      <p:sp>
        <p:nvSpPr>
          <p:cNvPr id="22539" name="Text Box 14">
            <a:extLst>
              <a:ext uri="{FF2B5EF4-FFF2-40B4-BE49-F238E27FC236}">
                <a16:creationId xmlns:a16="http://schemas.microsoft.com/office/drawing/2014/main" id="{30DAF646-686A-41DF-9CFE-BC516A9F3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9525" y="2982913"/>
            <a:ext cx="2144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Syarat sudah tak berlaku</a:t>
            </a:r>
          </a:p>
        </p:txBody>
      </p:sp>
      <p:sp>
        <p:nvSpPr>
          <p:cNvPr id="22540" name="Text Box 15">
            <a:extLst>
              <a:ext uri="{FF2B5EF4-FFF2-40B4-BE49-F238E27FC236}">
                <a16:creationId xmlns:a16="http://schemas.microsoft.com/office/drawing/2014/main" id="{7A48123D-E7AA-4F29-A800-F629F7AF6D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4925" y="3744913"/>
            <a:ext cx="1327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Syarat berlaku</a:t>
            </a:r>
          </a:p>
        </p:txBody>
      </p:sp>
      <p:sp>
        <p:nvSpPr>
          <p:cNvPr id="22541" name="Line 16">
            <a:extLst>
              <a:ext uri="{FF2B5EF4-FFF2-40B4-BE49-F238E27FC236}">
                <a16:creationId xmlns:a16="http://schemas.microsoft.com/office/drawing/2014/main" id="{C6C5DA47-C0D8-44F8-B77D-C715CE34E7F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4648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2" name="Line 17">
            <a:extLst>
              <a:ext uri="{FF2B5EF4-FFF2-40B4-BE49-F238E27FC236}">
                <a16:creationId xmlns:a16="http://schemas.microsoft.com/office/drawing/2014/main" id="{97D69DD2-AD81-4A24-8A2C-011B031E17AE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4648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3" name="Line 19">
            <a:extLst>
              <a:ext uri="{FF2B5EF4-FFF2-40B4-BE49-F238E27FC236}">
                <a16:creationId xmlns:a16="http://schemas.microsoft.com/office/drawing/2014/main" id="{02FBD72D-E9EA-496C-97B5-BF5D69BD62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8400" y="51054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4" name="Line 20">
            <a:extLst>
              <a:ext uri="{FF2B5EF4-FFF2-40B4-BE49-F238E27FC236}">
                <a16:creationId xmlns:a16="http://schemas.microsoft.com/office/drawing/2014/main" id="{DDBDC7FA-90D6-4C38-A2B8-4A8C62470E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28956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5" name="Line 21">
            <a:extLst>
              <a:ext uri="{FF2B5EF4-FFF2-40B4-BE49-F238E27FC236}">
                <a16:creationId xmlns:a16="http://schemas.microsoft.com/office/drawing/2014/main" id="{1FC36B10-DBFF-444A-97C7-7036B68D8F2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28956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04346-6FC6-4275-8623-F40C6E98D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419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400" dirty="0" err="1">
                <a:solidFill>
                  <a:srgbClr val="FF0000"/>
                </a:solidFill>
              </a:rPr>
              <a:t>Bentuk</a:t>
            </a:r>
            <a:r>
              <a:rPr lang="en-US" sz="2400" dirty="0">
                <a:solidFill>
                  <a:srgbClr val="FF0000"/>
                </a:solidFill>
              </a:rPr>
              <a:t> 1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2400" dirty="0"/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400" dirty="0"/>
              <a:t>while ( </a:t>
            </a:r>
            <a:r>
              <a:rPr lang="en-US" sz="2400" dirty="0" err="1"/>
              <a:t>kondisi</a:t>
            </a:r>
            <a:r>
              <a:rPr lang="en-US" sz="2400" dirty="0"/>
              <a:t> )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400" dirty="0"/>
              <a:t>		 </a:t>
            </a:r>
            <a:r>
              <a:rPr lang="en-US" sz="2400" i="1" dirty="0"/>
              <a:t>statement</a:t>
            </a:r>
            <a:r>
              <a:rPr lang="en-US" sz="2400" dirty="0"/>
              <a:t> ;</a:t>
            </a:r>
          </a:p>
          <a:p>
            <a:pPr>
              <a:lnSpc>
                <a:spcPct val="20000"/>
              </a:lnSpc>
              <a:buFontTx/>
              <a:buNone/>
              <a:defRPr/>
            </a:pPr>
            <a:endParaRPr lang="en-US" sz="2400" dirty="0"/>
          </a:p>
          <a:p>
            <a:pPr lvl="2">
              <a:lnSpc>
                <a:spcPct val="90000"/>
              </a:lnSpc>
              <a:buFontTx/>
              <a:buNone/>
              <a:defRPr/>
            </a:pPr>
            <a:endParaRPr lang="en-US" sz="2400" dirty="0"/>
          </a:p>
          <a:p>
            <a:pPr lvl="2">
              <a:lnSpc>
                <a:spcPct val="60000"/>
              </a:lnSpc>
              <a:buFontTx/>
              <a:buNone/>
              <a:defRPr/>
            </a:pPr>
            <a:endParaRPr lang="en-US" sz="2400" dirty="0"/>
          </a:p>
          <a:p>
            <a:pPr marL="342900" lvl="2" indent="-342900">
              <a:lnSpc>
                <a:spcPct val="90000"/>
              </a:lnSpc>
              <a:buClr>
                <a:schemeClr val="folHlink"/>
              </a:buClr>
              <a:buSzPct val="75000"/>
              <a:buFontTx/>
              <a:buNone/>
              <a:defRPr/>
            </a:pPr>
            <a:r>
              <a:rPr lang="en-US" sz="2400" dirty="0" err="1">
                <a:solidFill>
                  <a:srgbClr val="FF0000"/>
                </a:solidFill>
              </a:rPr>
              <a:t>Bentuk</a:t>
            </a:r>
            <a:r>
              <a:rPr lang="en-US" sz="2400" dirty="0">
                <a:solidFill>
                  <a:srgbClr val="FF0000"/>
                </a:solidFill>
              </a:rPr>
              <a:t> 2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400" dirty="0"/>
              <a:t>while ( </a:t>
            </a:r>
            <a:r>
              <a:rPr lang="en-US" sz="2400" dirty="0" err="1"/>
              <a:t>kondisi</a:t>
            </a:r>
            <a:r>
              <a:rPr lang="en-US" sz="2400" dirty="0"/>
              <a:t>)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400" dirty="0"/>
              <a:t>{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400" dirty="0"/>
              <a:t>    </a:t>
            </a:r>
            <a:r>
              <a:rPr lang="en-US" sz="2400" i="1" dirty="0"/>
              <a:t>statement</a:t>
            </a:r>
            <a:r>
              <a:rPr lang="en-US" sz="2400" dirty="0"/>
              <a:t> 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400" dirty="0"/>
              <a:t>    </a:t>
            </a:r>
            <a:r>
              <a:rPr lang="en-US" sz="2400" i="1" dirty="0"/>
              <a:t>statement</a:t>
            </a:r>
            <a:r>
              <a:rPr lang="en-US" sz="2400" dirty="0"/>
              <a:t> 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400" dirty="0"/>
              <a:t>}</a:t>
            </a:r>
          </a:p>
          <a:p>
            <a:pPr>
              <a:defRPr/>
            </a:pPr>
            <a:endParaRPr lang="id-ID" sz="2400" dirty="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EDEB598C-60C9-47D4-A0CB-9887CFE38D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44958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ja-JP" dirty="0">
                <a:solidFill>
                  <a:schemeClr val="accent3"/>
                </a:solidFill>
              </a:rPr>
              <a:t>While Statement</a:t>
            </a:r>
            <a:endParaRPr lang="en-GB" altLang="en-US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C7B4EA44-031D-4AA3-BCC1-A024068E44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533400"/>
            <a:ext cx="60198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ja-JP" dirty="0">
                <a:solidFill>
                  <a:schemeClr val="accent3"/>
                </a:solidFill>
              </a:rPr>
              <a:t>DO – WHILE Statement</a:t>
            </a:r>
            <a:endParaRPr lang="en-GB" altLang="en-US" dirty="0">
              <a:solidFill>
                <a:schemeClr val="accent3"/>
              </a:solidFill>
            </a:endParaRP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80F58E96-21CC-4443-A035-DA2761CEC4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229600" cy="4267200"/>
          </a:xfrm>
        </p:spPr>
        <p:txBody>
          <a:bodyPr/>
          <a:lstStyle/>
          <a:p>
            <a:pPr eaLnBrk="1" hangingPunct="1"/>
            <a:r>
              <a:rPr lang="en-GB" altLang="en-US"/>
              <a:t>Hampir sama dengan while…</a:t>
            </a:r>
          </a:p>
          <a:p>
            <a:pPr eaLnBrk="1" hangingPunct="1"/>
            <a:r>
              <a:rPr lang="en-GB" altLang="en-US"/>
              <a:t>Proses cek kondisi berada di bagian while</a:t>
            </a:r>
          </a:p>
          <a:p>
            <a:r>
              <a:rPr lang="en-US" altLang="en-US"/>
              <a:t>Trailing loop, statement dieksekusi baru dilakukan pengecekan syarat</a:t>
            </a:r>
          </a:p>
          <a:p>
            <a:r>
              <a:rPr lang="en-US" altLang="en-US"/>
              <a:t>Statement dieksekusi paling tidak satu kali</a:t>
            </a:r>
          </a:p>
          <a:p>
            <a:r>
              <a:rPr lang="en-US" altLang="en-US"/>
              <a:t>Statement dieksekusi selama  syarat  dipenuhi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GB" altLang="ja-JP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AutoShape 4">
            <a:extLst>
              <a:ext uri="{FF2B5EF4-FFF2-40B4-BE49-F238E27FC236}">
                <a16:creationId xmlns:a16="http://schemas.microsoft.com/office/drawing/2014/main" id="{097698D1-2B2A-40EC-B826-68327A045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750" y="2209800"/>
            <a:ext cx="1219200" cy="457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Proses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sebelumnya</a:t>
            </a:r>
          </a:p>
        </p:txBody>
      </p:sp>
      <p:sp>
        <p:nvSpPr>
          <p:cNvPr id="25603" name="AutoShape 5">
            <a:extLst>
              <a:ext uri="{FF2B5EF4-FFF2-40B4-BE49-F238E27FC236}">
                <a16:creationId xmlns:a16="http://schemas.microsoft.com/office/drawing/2014/main" id="{860C662E-12B2-4E9C-B55E-5FF97EE85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9025" y="4191000"/>
            <a:ext cx="1371600" cy="5334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syarat</a:t>
            </a:r>
          </a:p>
        </p:txBody>
      </p:sp>
      <p:sp>
        <p:nvSpPr>
          <p:cNvPr id="25604" name="AutoShape 6">
            <a:extLst>
              <a:ext uri="{FF2B5EF4-FFF2-40B4-BE49-F238E27FC236}">
                <a16:creationId xmlns:a16="http://schemas.microsoft.com/office/drawing/2014/main" id="{4CC20695-05D0-43ED-AC7E-FF96AC8DC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1888" y="3200400"/>
            <a:ext cx="1295400" cy="5334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Statement/proses</a:t>
            </a:r>
          </a:p>
        </p:txBody>
      </p:sp>
      <p:sp>
        <p:nvSpPr>
          <p:cNvPr id="25605" name="AutoShape 8">
            <a:extLst>
              <a:ext uri="{FF2B5EF4-FFF2-40B4-BE49-F238E27FC236}">
                <a16:creationId xmlns:a16="http://schemas.microsoft.com/office/drawing/2014/main" id="{126C9147-BB07-4667-B991-90BC3A303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105400"/>
            <a:ext cx="1447800" cy="3810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ke proses selanjtnya</a:t>
            </a:r>
          </a:p>
        </p:txBody>
      </p:sp>
      <p:cxnSp>
        <p:nvCxnSpPr>
          <p:cNvPr id="25606" name="AutoShape 9">
            <a:extLst>
              <a:ext uri="{FF2B5EF4-FFF2-40B4-BE49-F238E27FC236}">
                <a16:creationId xmlns:a16="http://schemas.microsoft.com/office/drawing/2014/main" id="{747C13A7-9994-4A42-AC2D-A3FC7AB5C42F}"/>
              </a:ext>
            </a:extLst>
          </p:cNvPr>
          <p:cNvCxnSpPr>
            <a:cxnSpLocks noChangeShapeType="1"/>
            <a:stCxn id="25602" idx="2"/>
            <a:endCxn id="25604" idx="0"/>
          </p:cNvCxnSpPr>
          <p:nvPr/>
        </p:nvCxnSpPr>
        <p:spPr bwMode="auto">
          <a:xfrm rot="5400000">
            <a:off x="4055269" y="2931319"/>
            <a:ext cx="533400" cy="47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07" name="AutoShape 10">
            <a:extLst>
              <a:ext uri="{FF2B5EF4-FFF2-40B4-BE49-F238E27FC236}">
                <a16:creationId xmlns:a16="http://schemas.microsoft.com/office/drawing/2014/main" id="{C715FEF4-C76F-4D70-8A82-307A66ED614B}"/>
              </a:ext>
            </a:extLst>
          </p:cNvPr>
          <p:cNvCxnSpPr>
            <a:cxnSpLocks noChangeShapeType="1"/>
            <a:stCxn id="25604" idx="2"/>
            <a:endCxn id="25603" idx="0"/>
          </p:cNvCxnSpPr>
          <p:nvPr/>
        </p:nvCxnSpPr>
        <p:spPr bwMode="auto">
          <a:xfrm rot="5400000">
            <a:off x="4088607" y="3960018"/>
            <a:ext cx="457200" cy="476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08" name="Line 11">
            <a:extLst>
              <a:ext uri="{FF2B5EF4-FFF2-40B4-BE49-F238E27FC236}">
                <a16:creationId xmlns:a16="http://schemas.microsoft.com/office/drawing/2014/main" id="{9C5A0F64-6B2A-47F0-95C3-2A0A7C6DBBE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29113" y="4724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9" name="Line 12">
            <a:extLst>
              <a:ext uri="{FF2B5EF4-FFF2-40B4-BE49-F238E27FC236}">
                <a16:creationId xmlns:a16="http://schemas.microsoft.com/office/drawing/2014/main" id="{6C2613C7-FFD7-4A39-99D1-0263C17A83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51816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0" name="Line 13">
            <a:extLst>
              <a:ext uri="{FF2B5EF4-FFF2-40B4-BE49-F238E27FC236}">
                <a16:creationId xmlns:a16="http://schemas.microsoft.com/office/drawing/2014/main" id="{5A8C211C-8D83-4FA5-8E4D-F4F9D89A0D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29718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1" name="Line 14">
            <a:extLst>
              <a:ext uri="{FF2B5EF4-FFF2-40B4-BE49-F238E27FC236}">
                <a16:creationId xmlns:a16="http://schemas.microsoft.com/office/drawing/2014/main" id="{34700FB8-C206-430B-9A3F-54795ACC658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9718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5612" name="AutoShape 15">
            <a:extLst>
              <a:ext uri="{FF2B5EF4-FFF2-40B4-BE49-F238E27FC236}">
                <a16:creationId xmlns:a16="http://schemas.microsoft.com/office/drawing/2014/main" id="{041D569C-6C3A-4082-BDC1-A268ED254819}"/>
              </a:ext>
            </a:extLst>
          </p:cNvPr>
          <p:cNvCxnSpPr>
            <a:cxnSpLocks noChangeShapeType="1"/>
            <a:stCxn id="25603" idx="3"/>
            <a:endCxn id="25605" idx="0"/>
          </p:cNvCxnSpPr>
          <p:nvPr/>
        </p:nvCxnSpPr>
        <p:spPr bwMode="auto">
          <a:xfrm>
            <a:off x="5000625" y="4457700"/>
            <a:ext cx="981075" cy="6477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3" name="Text Box 16">
            <a:extLst>
              <a:ext uri="{FF2B5EF4-FFF2-40B4-BE49-F238E27FC236}">
                <a16:creationId xmlns:a16="http://schemas.microsoft.com/office/drawing/2014/main" id="{E2C3D961-A1B0-4DE0-A376-D652FAD579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925" y="2703513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do</a:t>
            </a:r>
          </a:p>
        </p:txBody>
      </p:sp>
      <p:sp>
        <p:nvSpPr>
          <p:cNvPr id="25614" name="Text Box 17">
            <a:extLst>
              <a:ext uri="{FF2B5EF4-FFF2-40B4-BE49-F238E27FC236}">
                <a16:creationId xmlns:a16="http://schemas.microsoft.com/office/drawing/2014/main" id="{A671AAD4-D4F9-48DA-BFEE-C3D4B8CAC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267200"/>
            <a:ext cx="704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while</a:t>
            </a:r>
          </a:p>
        </p:txBody>
      </p:sp>
      <p:sp>
        <p:nvSpPr>
          <p:cNvPr id="25615" name="Text Box 18">
            <a:extLst>
              <a:ext uri="{FF2B5EF4-FFF2-40B4-BE49-F238E27FC236}">
                <a16:creationId xmlns:a16="http://schemas.microsoft.com/office/drawing/2014/main" id="{3C4003C0-5A70-4BD4-B82B-3E033D4E3C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8725" y="5141913"/>
            <a:ext cx="1657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Syarat berlaku</a:t>
            </a:r>
          </a:p>
        </p:txBody>
      </p:sp>
      <p:sp>
        <p:nvSpPr>
          <p:cNvPr id="25616" name="Text Box 19">
            <a:extLst>
              <a:ext uri="{FF2B5EF4-FFF2-40B4-BE49-F238E27FC236}">
                <a16:creationId xmlns:a16="http://schemas.microsoft.com/office/drawing/2014/main" id="{B0B33BE6-7138-4F00-95CD-AA4F84B8E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5725" y="4075113"/>
            <a:ext cx="2025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Syarat tak berlaku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D5F25409-76DC-4E27-B715-17714DD8DB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4850" y="538163"/>
            <a:ext cx="60198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ja-JP" dirty="0">
                <a:solidFill>
                  <a:schemeClr val="accent3"/>
                </a:solidFill>
              </a:rPr>
              <a:t>DO – WHILE Statement</a:t>
            </a:r>
            <a:endParaRPr lang="en-GB" altLang="en-US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4">
            <a:extLst>
              <a:ext uri="{FF2B5EF4-FFF2-40B4-BE49-F238E27FC236}">
                <a16:creationId xmlns:a16="http://schemas.microsoft.com/office/drawing/2014/main" id="{4EB77041-71B4-458A-9608-FC5A8ED6998B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2286000"/>
            <a:ext cx="2819400" cy="2193925"/>
          </a:xfrm>
          <a:noFill/>
        </p:spPr>
      </p:pic>
      <p:pic>
        <p:nvPicPr>
          <p:cNvPr id="26627" name="Picture 5">
            <a:extLst>
              <a:ext uri="{FF2B5EF4-FFF2-40B4-BE49-F238E27FC236}">
                <a16:creationId xmlns:a16="http://schemas.microsoft.com/office/drawing/2014/main" id="{666C12BF-4392-47E5-B458-CB63DC9C8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286000"/>
            <a:ext cx="3740150" cy="383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2106F75C-89E0-4F46-8647-D0B4F4EAE0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533400"/>
            <a:ext cx="60198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ja-JP" dirty="0">
                <a:solidFill>
                  <a:schemeClr val="accent3"/>
                </a:solidFill>
              </a:rPr>
              <a:t>DO – WHILE Statement</a:t>
            </a:r>
            <a:endParaRPr lang="en-GB" altLang="en-US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A56A919-3F4E-4969-9A8A-2072ABF162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73152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b="1" dirty="0">
                <a:solidFill>
                  <a:schemeClr val="accent3"/>
                </a:solidFill>
              </a:rPr>
              <a:t>PENGULANGAN</a:t>
            </a:r>
            <a:endParaRPr lang="en-US" altLang="en-US" dirty="0">
              <a:solidFill>
                <a:schemeClr val="accent3"/>
              </a:solidFill>
            </a:endParaRPr>
          </a:p>
        </p:txBody>
      </p:sp>
      <p:sp>
        <p:nvSpPr>
          <p:cNvPr id="8195" name="Rectangle 5">
            <a:extLst>
              <a:ext uri="{FF2B5EF4-FFF2-40B4-BE49-F238E27FC236}">
                <a16:creationId xmlns:a16="http://schemas.microsoft.com/office/drawing/2014/main" id="{730741FD-F0FF-42EF-81C1-E7392CFD71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648200"/>
          </a:xfrm>
        </p:spPr>
        <p:txBody>
          <a:bodyPr/>
          <a:lstStyle/>
          <a:p>
            <a:pPr eaLnBrk="1" hangingPunct="1"/>
            <a:r>
              <a:rPr lang="id-ID" altLang="en-US" sz="2400"/>
              <a:t>Struktur pengulangan digunakan untuk mengulang pernyataan atau blok </a:t>
            </a:r>
            <a:r>
              <a:rPr lang="en-US" altLang="en-US" sz="2400"/>
              <a:t>instruksi</a:t>
            </a:r>
            <a:r>
              <a:rPr lang="id-ID" altLang="en-US" sz="2400"/>
              <a:t>.</a:t>
            </a:r>
            <a:br>
              <a:rPr lang="id-ID" altLang="en-US" sz="2400"/>
            </a:br>
            <a:r>
              <a:rPr lang="id-ID" altLang="en-US" sz="2400"/>
              <a:t>Keputusan apakah akan mengulang </a:t>
            </a:r>
            <a:r>
              <a:rPr lang="en-US" altLang="en-US" sz="2400"/>
              <a:t>instruksi </a:t>
            </a:r>
            <a:r>
              <a:rPr lang="id-ID" altLang="en-US" sz="2400"/>
              <a:t> didasarkan pada evaluasi ekspresi logis</a:t>
            </a:r>
            <a:r>
              <a:rPr lang="en-US" altLang="en-US" sz="2400"/>
              <a:t> (persyaratan yang ditetapkan)</a:t>
            </a:r>
            <a:r>
              <a:rPr lang="id-ID" altLang="en-US" sz="2400"/>
              <a:t>. Jika </a:t>
            </a:r>
            <a:r>
              <a:rPr lang="en-US" altLang="en-US" sz="2400"/>
              <a:t>persyaratan dipenuhi (</a:t>
            </a:r>
            <a:r>
              <a:rPr lang="id-ID" altLang="en-US" sz="2400"/>
              <a:t>benar</a:t>
            </a:r>
            <a:r>
              <a:rPr lang="en-US" altLang="en-US" sz="2400"/>
              <a:t>) maka instruksi</a:t>
            </a:r>
            <a:r>
              <a:rPr lang="id-ID" altLang="en-US" sz="2400"/>
              <a:t> dijalankan</a:t>
            </a:r>
            <a:r>
              <a:rPr lang="en-US" altLang="en-US" sz="2400"/>
              <a:t> lagi</a:t>
            </a:r>
            <a:r>
              <a:rPr lang="id-ID" altLang="en-US" sz="2400"/>
              <a:t>. Jika </a:t>
            </a:r>
            <a:r>
              <a:rPr lang="en-US" altLang="en-US" sz="2400"/>
              <a:t>salah</a:t>
            </a:r>
            <a:r>
              <a:rPr lang="id-ID" altLang="en-US" sz="2400"/>
              <a:t>, </a:t>
            </a:r>
            <a:r>
              <a:rPr lang="en-US" altLang="en-US" sz="2400"/>
              <a:t>instruksi</a:t>
            </a:r>
            <a:r>
              <a:rPr lang="id-ID" altLang="en-US" sz="2400"/>
              <a:t> ini tidak dijalankan</a:t>
            </a:r>
            <a:r>
              <a:rPr lang="en-US" altLang="en-US" sz="2400"/>
              <a:t> lagi</a:t>
            </a:r>
            <a:r>
              <a:rPr lang="id-ID" altLang="en-US" sz="2400"/>
              <a:t>.</a:t>
            </a:r>
            <a:endParaRPr lang="en-US" altLang="en-US" sz="2400"/>
          </a:p>
          <a:p>
            <a:pPr eaLnBrk="1" hangingPunct="1"/>
            <a:r>
              <a:rPr lang="id-ID" altLang="en-US" sz="2400"/>
              <a:t>Struktur Pengulangan dapat mengulang </a:t>
            </a:r>
            <a:r>
              <a:rPr lang="en-US" altLang="en-US" sz="2400"/>
              <a:t>instruksi</a:t>
            </a:r>
            <a:r>
              <a:rPr lang="id-ID" altLang="en-US" sz="2400"/>
              <a:t> </a:t>
            </a:r>
            <a:r>
              <a:rPr lang="en-US" altLang="en-US" sz="2400"/>
              <a:t>dalam </a:t>
            </a:r>
            <a:r>
              <a:rPr lang="id-ID" altLang="en-US" sz="2400"/>
              <a:t>jumlah tertentu atau </a:t>
            </a:r>
            <a:r>
              <a:rPr lang="en-US" altLang="en-US" sz="2400"/>
              <a:t>bisa juga </a:t>
            </a:r>
            <a:r>
              <a:rPr lang="id-ID" altLang="en-US" sz="2400"/>
              <a:t>tak terbatas</a:t>
            </a:r>
            <a:r>
              <a:rPr lang="en-US" altLang="en-US" sz="2400"/>
              <a:t>.</a:t>
            </a:r>
          </a:p>
          <a:p>
            <a:pPr eaLnBrk="1" hangingPunct="1"/>
            <a:r>
              <a:rPr lang="en-US" altLang="en-US" sz="2400"/>
              <a:t>Akan tetapi program yang baik akan membatasi jumlah perulangan.</a:t>
            </a:r>
            <a:endParaRPr lang="id-ID" altLang="en-US"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7E7847D2-5B3E-4850-8B67-D6486602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09600"/>
            <a:ext cx="4724400" cy="609600"/>
          </a:xfrm>
        </p:spPr>
        <p:txBody>
          <a:bodyPr/>
          <a:lstStyle/>
          <a:p>
            <a:pPr>
              <a:defRPr/>
            </a:pPr>
            <a:r>
              <a:rPr lang="en-US" altLang="ja-JP" dirty="0">
                <a:solidFill>
                  <a:schemeClr val="accent3"/>
                </a:solidFill>
              </a:rPr>
              <a:t>FOR Statement</a:t>
            </a:r>
            <a:endParaRPr lang="id-ID" altLang="en-US" dirty="0">
              <a:solidFill>
                <a:schemeClr val="accent3"/>
              </a:solidFill>
            </a:endParaRP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7303CB3F-6876-474A-AF0C-BB5079910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/>
          <a:lstStyle/>
          <a:p>
            <a:r>
              <a:rPr lang="en-US" altLang="en-US"/>
              <a:t>For statement </a:t>
            </a:r>
            <a:r>
              <a:rPr lang="id-ID" altLang="en-US"/>
              <a:t>menangani </a:t>
            </a:r>
            <a:r>
              <a:rPr lang="en-GB" altLang="en-US" sz="2400"/>
              <a:t>Counter-controlled repetition secara </a:t>
            </a:r>
            <a:r>
              <a:rPr lang="id-ID" altLang="en-US"/>
              <a:t>"otomatis".</a:t>
            </a:r>
            <a:endParaRPr lang="en-US" altLang="en-US"/>
          </a:p>
          <a:p>
            <a:r>
              <a:rPr lang="en-US" altLang="en-US"/>
              <a:t>Memerlukan :</a:t>
            </a:r>
            <a:br>
              <a:rPr lang="id-ID" altLang="en-US"/>
            </a:br>
            <a:r>
              <a:rPr lang="id-ID" altLang="en-US"/>
              <a:t>Inisialisasi variabel kontrol loop</a:t>
            </a: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	</a:t>
            </a:r>
            <a:r>
              <a:rPr lang="id-ID" altLang="en-US"/>
              <a:t>tes kondisi terminasi</a:t>
            </a: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	</a:t>
            </a:r>
            <a:r>
              <a:rPr lang="id-ID" altLang="en-US"/>
              <a:t>modifikasi variabel kontrol</a:t>
            </a: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Format umum: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/>
              <a:t>	for (initialization; condition; increase/decrease) statement;</a:t>
            </a:r>
          </a:p>
          <a:p>
            <a:pPr>
              <a:buFont typeface="Wingdings" panose="05000000000000000000" pitchFamily="2" charset="2"/>
              <a:buNone/>
            </a:pPr>
            <a:endParaRPr lang="id-ID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707D5D44-D8B0-442F-B88E-25C6CA3B5C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4900" y="349250"/>
            <a:ext cx="396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ja-JP" dirty="0">
                <a:solidFill>
                  <a:schemeClr val="accent3"/>
                </a:solidFill>
              </a:rPr>
              <a:t>FOR Statement</a:t>
            </a:r>
            <a:endParaRPr lang="en-GB" altLang="en-US" dirty="0">
              <a:solidFill>
                <a:schemeClr val="accent3"/>
              </a:solidFill>
            </a:endParaRPr>
          </a:p>
        </p:txBody>
      </p:sp>
      <p:pic>
        <p:nvPicPr>
          <p:cNvPr id="28675" name="Picture 5">
            <a:extLst>
              <a:ext uri="{FF2B5EF4-FFF2-40B4-BE49-F238E27FC236}">
                <a16:creationId xmlns:a16="http://schemas.microsoft.com/office/drawing/2014/main" id="{20425E01-B205-4419-A147-0E64592EE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962400"/>
            <a:ext cx="4648200" cy="268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7">
            <a:extLst>
              <a:ext uri="{FF2B5EF4-FFF2-40B4-BE49-F238E27FC236}">
                <a16:creationId xmlns:a16="http://schemas.microsoft.com/office/drawing/2014/main" id="{EC45164C-CF06-41FB-B542-9BABAB95F970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1930400"/>
            <a:ext cx="4800600" cy="1382713"/>
          </a:xfr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2">
            <a:extLst>
              <a:ext uri="{FF2B5EF4-FFF2-40B4-BE49-F238E27FC236}">
                <a16:creationId xmlns:a16="http://schemas.microsoft.com/office/drawing/2014/main" id="{56E57DEC-31D4-46D8-81D5-A62130CC3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51181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/>
              <a:t>1. </a:t>
            </a:r>
            <a:r>
              <a:rPr lang="en-US" altLang="en-US" sz="2200">
                <a:solidFill>
                  <a:srgbClr val="FF0000"/>
                </a:solidFill>
              </a:rPr>
              <a:t>Count Forwards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2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/>
              <a:t>for ( i = 1; i &lt; 10; i = i + 1)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/>
              <a:t>	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/>
              <a:t>	</a:t>
            </a:r>
            <a:r>
              <a:rPr lang="en-US" altLang="en-US" sz="2200" b="1">
                <a:latin typeface="Courier New" panose="02070309020205020404" pitchFamily="49" charset="0"/>
              </a:rPr>
              <a:t>	statements;</a:t>
            </a:r>
            <a:endParaRPr lang="en-US" altLang="en-US" sz="220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/>
              <a:t>}	</a:t>
            </a:r>
            <a:endParaRPr lang="en-US" altLang="en-US" sz="220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20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>
                <a:solidFill>
                  <a:srgbClr val="0070C0"/>
                </a:solidFill>
              </a:rPr>
              <a:t>Initialization	 test kondisi	modifikasi/incremet counter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2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/>
              <a:t>2. </a:t>
            </a:r>
            <a:r>
              <a:rPr lang="en-US" altLang="en-US" sz="2200">
                <a:solidFill>
                  <a:srgbClr val="FF0000"/>
                </a:solidFill>
              </a:rPr>
              <a:t>Count Backwards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for(i=9; i&gt;=0; i=i-1)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	statements;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>
              <a:solidFill>
                <a:srgbClr val="FF0000"/>
              </a:solidFill>
            </a:endParaRPr>
          </a:p>
          <a:p>
            <a:endParaRPr lang="id-ID" altLang="en-US"/>
          </a:p>
        </p:txBody>
      </p:sp>
      <p:cxnSp>
        <p:nvCxnSpPr>
          <p:cNvPr id="29699" name="Straight Arrow Connector 4">
            <a:extLst>
              <a:ext uri="{FF2B5EF4-FFF2-40B4-BE49-F238E27FC236}">
                <a16:creationId xmlns:a16="http://schemas.microsoft.com/office/drawing/2014/main" id="{10F9CFBD-31A2-463F-99F6-0518F706F331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283369" y="3261519"/>
            <a:ext cx="1571625" cy="71437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0" name="Straight Arrow Connector 6">
            <a:extLst>
              <a:ext uri="{FF2B5EF4-FFF2-40B4-BE49-F238E27FC236}">
                <a16:creationId xmlns:a16="http://schemas.microsoft.com/office/drawing/2014/main" id="{11B73D2B-41A1-4EEC-B996-D49C9C2BAD84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811463" y="2570163"/>
            <a:ext cx="1965325" cy="1512887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1" name="Straight Arrow Connector 8">
            <a:extLst>
              <a:ext uri="{FF2B5EF4-FFF2-40B4-BE49-F238E27FC236}">
                <a16:creationId xmlns:a16="http://schemas.microsoft.com/office/drawing/2014/main" id="{C8ED7A68-5767-42F1-B26F-1D6544DFF967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1935163" y="2667000"/>
            <a:ext cx="731837" cy="141605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Rectangle 2">
            <a:extLst>
              <a:ext uri="{FF2B5EF4-FFF2-40B4-BE49-F238E27FC236}">
                <a16:creationId xmlns:a16="http://schemas.microsoft.com/office/drawing/2014/main" id="{69BC00FB-FA7B-48E0-8321-E767135B4F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4900" y="349250"/>
            <a:ext cx="396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ja-JP" dirty="0">
                <a:solidFill>
                  <a:schemeClr val="accent3"/>
                </a:solidFill>
              </a:rPr>
              <a:t>FOR Statement</a:t>
            </a:r>
            <a:endParaRPr lang="en-GB" altLang="en-US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4">
            <a:extLst>
              <a:ext uri="{FF2B5EF4-FFF2-40B4-BE49-F238E27FC236}">
                <a16:creationId xmlns:a16="http://schemas.microsoft.com/office/drawing/2014/main" id="{07A358C8-ECAC-42A9-A4A1-73D0337E8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3284538"/>
            <a:ext cx="1143000" cy="11430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Kondisi</a:t>
            </a:r>
          </a:p>
        </p:txBody>
      </p:sp>
      <p:sp>
        <p:nvSpPr>
          <p:cNvPr id="30723" name="Rectangle 5">
            <a:extLst>
              <a:ext uri="{FF2B5EF4-FFF2-40B4-BE49-F238E27FC236}">
                <a16:creationId xmlns:a16="http://schemas.microsoft.com/office/drawing/2014/main" id="{CA2EEAEF-F9F1-4947-B2E9-41D8B5F04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724400"/>
            <a:ext cx="1295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800">
                <a:latin typeface="Times New Roman" panose="02020603050405020304" pitchFamily="18" charset="0"/>
                <a:ea typeface="MS PGothic" panose="020B0600070205080204" pitchFamily="34" charset="-128"/>
              </a:rPr>
              <a:t>Statement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30724" name="Line 6">
            <a:extLst>
              <a:ext uri="{FF2B5EF4-FFF2-40B4-BE49-F238E27FC236}">
                <a16:creationId xmlns:a16="http://schemas.microsoft.com/office/drawing/2014/main" id="{BE40EBD9-5DDD-4F99-B72A-DC3CADC525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24300" y="177323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5" name="Text Box 7">
            <a:extLst>
              <a:ext uri="{FF2B5EF4-FFF2-40B4-BE49-F238E27FC236}">
                <a16:creationId xmlns:a16="http://schemas.microsoft.com/office/drawing/2014/main" id="{0E477C4D-E823-4964-8516-D89EDBF92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4292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30726" name="Text Box 8">
            <a:extLst>
              <a:ext uri="{FF2B5EF4-FFF2-40B4-BE49-F238E27FC236}">
                <a16:creationId xmlns:a16="http://schemas.microsoft.com/office/drawing/2014/main" id="{1B333B19-5840-4BFE-B193-D9E1BB9ACA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350043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30727" name="Line 10">
            <a:extLst>
              <a:ext uri="{FF2B5EF4-FFF2-40B4-BE49-F238E27FC236}">
                <a16:creationId xmlns:a16="http://schemas.microsoft.com/office/drawing/2014/main" id="{3C40A9B9-4C4A-46F0-A4C4-52379369CE7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6021388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28" name="Line 11">
            <a:extLst>
              <a:ext uri="{FF2B5EF4-FFF2-40B4-BE49-F238E27FC236}">
                <a16:creationId xmlns:a16="http://schemas.microsoft.com/office/drawing/2014/main" id="{6288229B-6F40-40E4-8B0C-2FC84697B2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0425" y="3789363"/>
            <a:ext cx="0" cy="22304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29" name="Line 12">
            <a:extLst>
              <a:ext uri="{FF2B5EF4-FFF2-40B4-BE49-F238E27FC236}">
                <a16:creationId xmlns:a16="http://schemas.microsoft.com/office/drawing/2014/main" id="{2CD4D712-0194-412B-829F-7FA32068E9A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4300" y="278130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30" name="Line 13">
            <a:extLst>
              <a:ext uri="{FF2B5EF4-FFF2-40B4-BE49-F238E27FC236}">
                <a16:creationId xmlns:a16="http://schemas.microsoft.com/office/drawing/2014/main" id="{30844684-218C-4BD6-A109-E26ACC4040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00338" y="386080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31" name="Line 14">
            <a:extLst>
              <a:ext uri="{FF2B5EF4-FFF2-40B4-BE49-F238E27FC236}">
                <a16:creationId xmlns:a16="http://schemas.microsoft.com/office/drawing/2014/main" id="{414EB31C-59D8-4644-9474-DE124570CBE6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0338" y="3860800"/>
            <a:ext cx="71437" cy="21605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32" name="Rectangle 18">
            <a:extLst>
              <a:ext uri="{FF2B5EF4-FFF2-40B4-BE49-F238E27FC236}">
                <a16:creationId xmlns:a16="http://schemas.microsoft.com/office/drawing/2014/main" id="{4F614BEE-186B-4D92-898E-B27F1869D9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59113" y="2205038"/>
            <a:ext cx="1970087" cy="600075"/>
          </a:xfrm>
          <a:solidFill>
            <a:schemeClr val="accent1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>
                <a:ea typeface="MS PGothic" panose="020B0600070205080204" pitchFamily="34" charset="-128"/>
              </a:rPr>
              <a:t>Inisialisasi</a:t>
            </a:r>
            <a:endParaRPr lang="en-US" altLang="en-US"/>
          </a:p>
        </p:txBody>
      </p:sp>
      <p:sp>
        <p:nvSpPr>
          <p:cNvPr id="30733" name="Rectangle 19">
            <a:extLst>
              <a:ext uri="{FF2B5EF4-FFF2-40B4-BE49-F238E27FC236}">
                <a16:creationId xmlns:a16="http://schemas.microsoft.com/office/drawing/2014/main" id="{172AA8EC-2AAB-4D3C-9905-42AD62DB1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734050"/>
            <a:ext cx="1295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800">
                <a:latin typeface="Times New Roman" panose="02020603050405020304" pitchFamily="18" charset="0"/>
                <a:ea typeface="MS PGothic" panose="020B0600070205080204" pitchFamily="34" charset="-128"/>
              </a:rPr>
              <a:t>Increment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30734" name="Line 20">
            <a:extLst>
              <a:ext uri="{FF2B5EF4-FFF2-40B4-BE49-F238E27FC236}">
                <a16:creationId xmlns:a16="http://schemas.microsoft.com/office/drawing/2014/main" id="{604A0FFE-16EF-45E7-B0CB-FD5B566186D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4300" y="443706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35" name="Line 21">
            <a:extLst>
              <a:ext uri="{FF2B5EF4-FFF2-40B4-BE49-F238E27FC236}">
                <a16:creationId xmlns:a16="http://schemas.microsoft.com/office/drawing/2014/main" id="{927E1DE7-DEEB-4BE3-A371-D8D6AE630BE2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4300" y="5300663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36" name="Line 22">
            <a:extLst>
              <a:ext uri="{FF2B5EF4-FFF2-40B4-BE49-F238E27FC236}">
                <a16:creationId xmlns:a16="http://schemas.microsoft.com/office/drawing/2014/main" id="{8A1661A2-D2CF-4CF7-A1DB-4669E819CD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00563" y="3789363"/>
            <a:ext cx="1439862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3AABAD26-3D7F-4E10-B94B-9D1F83FB8F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7913" y="379413"/>
            <a:ext cx="396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ja-JP" dirty="0">
                <a:solidFill>
                  <a:schemeClr val="accent3"/>
                </a:solidFill>
              </a:rPr>
              <a:t>FOR Statement</a:t>
            </a:r>
            <a:endParaRPr lang="en-GB" altLang="en-US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5F285B85-1D54-4AD0-A09B-E4AEF0FAA8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474663"/>
            <a:ext cx="6172200" cy="8382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chemeClr val="accent3"/>
                </a:solidFill>
              </a:rPr>
              <a:t>Flowchart loop “for”</a:t>
            </a:r>
          </a:p>
        </p:txBody>
      </p:sp>
      <p:sp>
        <p:nvSpPr>
          <p:cNvPr id="31747" name="AutoShape 4">
            <a:extLst>
              <a:ext uri="{FF2B5EF4-FFF2-40B4-BE49-F238E27FC236}">
                <a16:creationId xmlns:a16="http://schemas.microsoft.com/office/drawing/2014/main" id="{5E8B873C-9319-4351-9B16-12B6CBC91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750" y="1981200"/>
            <a:ext cx="1219200" cy="457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i=1</a:t>
            </a:r>
          </a:p>
        </p:txBody>
      </p:sp>
      <p:sp>
        <p:nvSpPr>
          <p:cNvPr id="31748" name="AutoShape 5">
            <a:extLst>
              <a:ext uri="{FF2B5EF4-FFF2-40B4-BE49-F238E27FC236}">
                <a16:creationId xmlns:a16="http://schemas.microsoft.com/office/drawing/2014/main" id="{A659E55C-A5D6-4E2B-A09A-C01C46B12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743200"/>
            <a:ext cx="1371600" cy="5334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i&lt;=10</a:t>
            </a:r>
          </a:p>
        </p:txBody>
      </p:sp>
      <p:sp>
        <p:nvSpPr>
          <p:cNvPr id="31749" name="AutoShape 6">
            <a:extLst>
              <a:ext uri="{FF2B5EF4-FFF2-40B4-BE49-F238E27FC236}">
                <a16:creationId xmlns:a16="http://schemas.microsoft.com/office/drawing/2014/main" id="{3477FE7C-EAEF-43CA-8594-764F1F2FC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657600"/>
            <a:ext cx="1295400" cy="5334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Statement/proses</a:t>
            </a:r>
          </a:p>
        </p:txBody>
      </p:sp>
      <p:sp>
        <p:nvSpPr>
          <p:cNvPr id="31750" name="AutoShape 7">
            <a:extLst>
              <a:ext uri="{FF2B5EF4-FFF2-40B4-BE49-F238E27FC236}">
                <a16:creationId xmlns:a16="http://schemas.microsoft.com/office/drawing/2014/main" id="{48CE95B4-B9A5-4426-98D2-51C29A06F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800600"/>
            <a:ext cx="1371600" cy="5334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Arial" panose="020B0604020202020204" pitchFamily="34" charset="0"/>
              </a:rPr>
              <a:t>i=i+1</a:t>
            </a:r>
          </a:p>
        </p:txBody>
      </p:sp>
      <p:sp>
        <p:nvSpPr>
          <p:cNvPr id="31751" name="AutoShape 24">
            <a:extLst>
              <a:ext uri="{FF2B5EF4-FFF2-40B4-BE49-F238E27FC236}">
                <a16:creationId xmlns:a16="http://schemas.microsoft.com/office/drawing/2014/main" id="{42F97C05-959D-4CA7-86F6-91BFC7ED0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810000"/>
            <a:ext cx="1447800" cy="3810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ke proses selanjtnya</a:t>
            </a:r>
          </a:p>
        </p:txBody>
      </p:sp>
      <p:cxnSp>
        <p:nvCxnSpPr>
          <p:cNvPr id="31752" name="AutoShape 26">
            <a:extLst>
              <a:ext uri="{FF2B5EF4-FFF2-40B4-BE49-F238E27FC236}">
                <a16:creationId xmlns:a16="http://schemas.microsoft.com/office/drawing/2014/main" id="{6B09C829-51F9-49AC-BD53-0060B330B6F6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029200" y="2971800"/>
            <a:ext cx="55563" cy="2103438"/>
          </a:xfrm>
          <a:prstGeom prst="bentConnector3">
            <a:avLst>
              <a:gd name="adj1" fmla="val -3935162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3" name="Text Box 27">
            <a:extLst>
              <a:ext uri="{FF2B5EF4-FFF2-40B4-BE49-F238E27FC236}">
                <a16:creationId xmlns:a16="http://schemas.microsoft.com/office/drawing/2014/main" id="{E39F3F7D-65D8-4DE7-AD56-385A0C14D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3200400"/>
            <a:ext cx="215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Loop belum selesai</a:t>
            </a:r>
          </a:p>
        </p:txBody>
      </p:sp>
      <p:sp>
        <p:nvSpPr>
          <p:cNvPr id="31754" name="Text Box 29">
            <a:extLst>
              <a:ext uri="{FF2B5EF4-FFF2-40B4-BE49-F238E27FC236}">
                <a16:creationId xmlns:a16="http://schemas.microsoft.com/office/drawing/2014/main" id="{B3F92E72-6C6E-401C-830E-11354D0CB3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4725" y="50657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1755" name="Text Box 30">
            <a:extLst>
              <a:ext uri="{FF2B5EF4-FFF2-40B4-BE49-F238E27FC236}">
                <a16:creationId xmlns:a16="http://schemas.microsoft.com/office/drawing/2014/main" id="{216105F2-6EA2-43D2-B4F6-ED3254DF1A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438400"/>
            <a:ext cx="1466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Loop selesai</a:t>
            </a:r>
          </a:p>
        </p:txBody>
      </p:sp>
      <p:sp>
        <p:nvSpPr>
          <p:cNvPr id="31756" name="Text Box 31">
            <a:extLst>
              <a:ext uri="{FF2B5EF4-FFF2-40B4-BE49-F238E27FC236}">
                <a16:creationId xmlns:a16="http://schemas.microsoft.com/office/drawing/2014/main" id="{15B23812-D30C-44EA-B780-328B200DD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1750" y="2057400"/>
            <a:ext cx="1212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inisialisasi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683334B-25CB-4F6B-BF72-3CA0C9EF64C9}"/>
              </a:ext>
            </a:extLst>
          </p:cNvPr>
          <p:cNvCxnSpPr/>
          <p:nvPr/>
        </p:nvCxnSpPr>
        <p:spPr>
          <a:xfrm rot="5400000">
            <a:off x="4153694" y="3466306"/>
            <a:ext cx="3810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F4E8D9E-C6E4-4FBB-982B-5FF7BA9DEE85}"/>
              </a:ext>
            </a:extLst>
          </p:cNvPr>
          <p:cNvCxnSpPr/>
          <p:nvPr/>
        </p:nvCxnSpPr>
        <p:spPr>
          <a:xfrm rot="5400000">
            <a:off x="4206875" y="2574925"/>
            <a:ext cx="274638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28B4BA0-17A5-410B-BF1D-99040063AAC7}"/>
              </a:ext>
            </a:extLst>
          </p:cNvPr>
          <p:cNvCxnSpPr/>
          <p:nvPr/>
        </p:nvCxnSpPr>
        <p:spPr>
          <a:xfrm rot="5400000">
            <a:off x="4069556" y="4541044"/>
            <a:ext cx="549275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845A976E-E9E5-45E5-9EEC-E4238315BB33}"/>
              </a:ext>
            </a:extLst>
          </p:cNvPr>
          <p:cNvCxnSpPr/>
          <p:nvPr/>
        </p:nvCxnSpPr>
        <p:spPr>
          <a:xfrm rot="10800000" flipV="1">
            <a:off x="2103438" y="3048000"/>
            <a:ext cx="1554162" cy="685800"/>
          </a:xfrm>
          <a:prstGeom prst="bentConnector3">
            <a:avLst>
              <a:gd name="adj1" fmla="val 99750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3AC631F7-167B-4B6D-871C-F8090382F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GB" altLang="en-US" sz="2400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B752C3BF-B204-4823-941F-70B580B58C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5175" y="298450"/>
            <a:ext cx="7693025" cy="682625"/>
          </a:xfrm>
          <a:noFill/>
        </p:spPr>
        <p:txBody>
          <a:bodyPr anchor="ctr"/>
          <a:lstStyle/>
          <a:p>
            <a:r>
              <a:rPr lang="en-US" altLang="en-US"/>
              <a:t>The for Statement</a:t>
            </a:r>
            <a:r>
              <a:rPr lang="en-GB" altLang="en-US"/>
              <a:t> Syntax</a:t>
            </a:r>
            <a:endParaRPr lang="en-US" altLang="en-US"/>
          </a:p>
        </p:txBody>
      </p:sp>
      <p:sp>
        <p:nvSpPr>
          <p:cNvPr id="182276" name="Rectangle 4">
            <a:extLst>
              <a:ext uri="{FF2B5EF4-FFF2-40B4-BE49-F238E27FC236}">
                <a16:creationId xmlns:a16="http://schemas.microsoft.com/office/drawing/2014/main" id="{181E9481-C1C4-494F-942B-60DFEAF2E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133600"/>
            <a:ext cx="8915400" cy="2397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6921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921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921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921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921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92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92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92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92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800" b="1">
                <a:latin typeface="Courier New" panose="02070309020205020404" pitchFamily="49" charset="0"/>
              </a:rPr>
              <a:t>Example:</a:t>
            </a:r>
            <a:br>
              <a:rPr lang="en-US" altLang="en-US" sz="2800" b="1">
                <a:latin typeface="Courier New" panose="02070309020205020404" pitchFamily="49" charset="0"/>
              </a:rPr>
            </a:br>
            <a:r>
              <a:rPr lang="en-US" altLang="en-US" sz="2800" b="1">
                <a:latin typeface="Courier New" panose="02070309020205020404" pitchFamily="49" charset="0"/>
              </a:rPr>
              <a:t>	for (count=1; count &lt; 7; count++) </a:t>
            </a:r>
          </a:p>
          <a:p>
            <a:pPr>
              <a:lnSpc>
                <a:spcPct val="90000"/>
              </a:lnSpc>
            </a:pPr>
            <a:r>
              <a:rPr lang="en-US" altLang="en-US" sz="2800" b="1">
                <a:latin typeface="Courier New" panose="02070309020205020404" pitchFamily="49" charset="0"/>
              </a:rPr>
              <a:t>   {</a:t>
            </a:r>
            <a:br>
              <a:rPr lang="en-US" altLang="en-US" sz="2800" b="1">
                <a:latin typeface="Courier New" panose="02070309020205020404" pitchFamily="49" charset="0"/>
              </a:rPr>
            </a:br>
            <a:r>
              <a:rPr lang="en-US" altLang="en-US" sz="2800" b="1">
                <a:latin typeface="Courier New" panose="02070309020205020404" pitchFamily="49" charset="0"/>
              </a:rPr>
              <a:t>		cout </a:t>
            </a:r>
            <a:r>
              <a:rPr lang="en-GB" altLang="en-US" sz="2800" b="1">
                <a:latin typeface="Courier New" panose="02070309020205020404" pitchFamily="49" charset="0"/>
              </a:rPr>
              <a:t>&lt;&lt; </a:t>
            </a:r>
            <a:r>
              <a:rPr lang="en-US" altLang="en-US" sz="2800" b="1">
                <a:latin typeface="Courier New" panose="02070309020205020404" pitchFamily="49" charset="0"/>
              </a:rPr>
              <a:t>count &lt;&lt; endl;</a:t>
            </a:r>
            <a:br>
              <a:rPr lang="en-US" altLang="en-US" sz="2800" b="1">
                <a:latin typeface="Courier New" panose="02070309020205020404" pitchFamily="49" charset="0"/>
              </a:rPr>
            </a:br>
            <a:r>
              <a:rPr lang="en-US" altLang="en-US" sz="2800" b="1">
                <a:latin typeface="Courier New" panose="02070309020205020404" pitchFamily="49" charset="0"/>
              </a:rPr>
              <a:t>	}</a:t>
            </a:r>
            <a:br>
              <a:rPr lang="en-US" altLang="en-US" sz="2800" b="1">
                <a:latin typeface="Courier New" panose="02070309020205020404" pitchFamily="49" charset="0"/>
              </a:rPr>
            </a:br>
            <a:r>
              <a:rPr lang="en-US" altLang="en-US" sz="2800" b="1">
                <a:latin typeface="Courier New" panose="02070309020205020404" pitchFamily="49" charset="0"/>
              </a:rPr>
              <a:t>	//next C++ statements;</a:t>
            </a:r>
          </a:p>
        </p:txBody>
      </p:sp>
      <p:sp>
        <p:nvSpPr>
          <p:cNvPr id="32773" name="Text Box 5">
            <a:extLst>
              <a:ext uri="{FF2B5EF4-FFF2-40B4-BE49-F238E27FC236}">
                <a16:creationId xmlns:a16="http://schemas.microsoft.com/office/drawing/2014/main" id="{D28709C7-55C0-4AFA-A1BF-BE40DF67A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1417638"/>
            <a:ext cx="2301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2400">
                <a:latin typeface="Comic Sans MS" panose="030F0702030302020204" pitchFamily="66" charset="0"/>
              </a:rPr>
              <a:t>start condition</a:t>
            </a: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32774" name="Text Box 6">
            <a:extLst>
              <a:ext uri="{FF2B5EF4-FFF2-40B4-BE49-F238E27FC236}">
                <a16:creationId xmlns:a16="http://schemas.microsoft.com/office/drawing/2014/main" id="{9324CB0F-58AD-4F6B-B735-FE9B6C48A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1371600"/>
            <a:ext cx="2776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2400">
                <a:latin typeface="Comic Sans MS" panose="030F0702030302020204" pitchFamily="66" charset="0"/>
              </a:rPr>
              <a:t>change expression</a:t>
            </a: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32775" name="Text Box 7">
            <a:extLst>
              <a:ext uri="{FF2B5EF4-FFF2-40B4-BE49-F238E27FC236}">
                <a16:creationId xmlns:a16="http://schemas.microsoft.com/office/drawing/2014/main" id="{089B95DB-B1A2-4732-B63A-4F031F403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6175" y="1371600"/>
            <a:ext cx="2287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2400">
                <a:latin typeface="Comic Sans MS" panose="030F0702030302020204" pitchFamily="66" charset="0"/>
              </a:rPr>
              <a:t>while condition</a:t>
            </a: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32776" name="AutoShape 8">
            <a:extLst>
              <a:ext uri="{FF2B5EF4-FFF2-40B4-BE49-F238E27FC236}">
                <a16:creationId xmlns:a16="http://schemas.microsoft.com/office/drawing/2014/main" id="{C0DA1CB8-C57F-4252-AC44-C70147BC6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905000"/>
            <a:ext cx="8382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GB" altLang="en-US" sz="2400"/>
          </a:p>
        </p:txBody>
      </p:sp>
      <p:sp>
        <p:nvSpPr>
          <p:cNvPr id="32777" name="AutoShape 9">
            <a:extLst>
              <a:ext uri="{FF2B5EF4-FFF2-40B4-BE49-F238E27FC236}">
                <a16:creationId xmlns:a16="http://schemas.microsoft.com/office/drawing/2014/main" id="{8830B49C-B175-432E-B1DD-D7F3E4E0F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905000"/>
            <a:ext cx="8382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GB" altLang="en-US" sz="2400"/>
          </a:p>
        </p:txBody>
      </p:sp>
      <p:sp>
        <p:nvSpPr>
          <p:cNvPr id="32778" name="AutoShape 10">
            <a:extLst>
              <a:ext uri="{FF2B5EF4-FFF2-40B4-BE49-F238E27FC236}">
                <a16:creationId xmlns:a16="http://schemas.microsoft.com/office/drawing/2014/main" id="{04E663D7-B50E-41EF-9244-718CF764F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981200"/>
            <a:ext cx="8382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GB" altLang="en-US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6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93F7B25C-2C8C-4E05-9CD5-894ADCAFAD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420688"/>
            <a:ext cx="3581400" cy="819150"/>
          </a:xfrm>
        </p:spPr>
        <p:txBody>
          <a:bodyPr/>
          <a:lstStyle/>
          <a:p>
            <a:pPr>
              <a:defRPr/>
            </a:pPr>
            <a:r>
              <a:rPr lang="en-US" altLang="en-US" dirty="0" err="1">
                <a:solidFill>
                  <a:schemeClr val="accent3"/>
                </a:solidFill>
              </a:rPr>
              <a:t>Contoh</a:t>
            </a:r>
            <a:endParaRPr lang="en-US" altLang="en-US" dirty="0">
              <a:solidFill>
                <a:schemeClr val="accent3"/>
              </a:solidFill>
            </a:endParaRP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A93D0747-AA24-4F03-9A17-23DD80C268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71475" y="1252538"/>
            <a:ext cx="4733925" cy="2328862"/>
          </a:xfrm>
        </p:spPr>
        <p:txBody>
          <a:bodyPr/>
          <a:lstStyle/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altLang="en-US"/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/>
              <a:t>	</a:t>
            </a:r>
            <a:r>
              <a:rPr lang="en-US" altLang="en-US" sz="2400"/>
              <a:t>for(i=1;i&lt;=10,i++)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/>
              <a:t>	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/>
              <a:t>		cout&lt;&lt; i &lt;&lt; endl;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/>
              <a:t>	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5295A5-8856-4469-9D77-A2971A55C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838200"/>
            <a:ext cx="3581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Font typeface="Wingdings 2" panose="05020102010507070707" pitchFamily="18" charset="2"/>
              <a:buNone/>
              <a:defRPr/>
            </a:pPr>
            <a:r>
              <a:rPr lang="en-US" altLang="en-US" sz="2000" dirty="0" err="1">
                <a:solidFill>
                  <a:schemeClr val="accent3"/>
                </a:solidFill>
              </a:rPr>
              <a:t>Penjelasan</a:t>
            </a:r>
            <a:r>
              <a:rPr lang="en-US" altLang="en-US" sz="2000" dirty="0">
                <a:solidFill>
                  <a:schemeClr val="accent3"/>
                </a:solidFill>
              </a:rPr>
              <a:t> </a:t>
            </a:r>
            <a:r>
              <a:rPr lang="en-US" altLang="en-US" sz="2000" dirty="0" err="1">
                <a:solidFill>
                  <a:schemeClr val="accent3"/>
                </a:solidFill>
              </a:rPr>
              <a:t>contoh</a:t>
            </a:r>
            <a:r>
              <a:rPr lang="en-US" altLang="en-US" sz="2000" dirty="0">
                <a:solidFill>
                  <a:schemeClr val="accent3"/>
                </a:solidFill>
              </a:rPr>
              <a:t> loop “for”</a:t>
            </a:r>
            <a:endParaRPr lang="en-US" altLang="en-US" sz="2000" dirty="0"/>
          </a:p>
          <a:p>
            <a:pPr>
              <a:lnSpc>
                <a:spcPct val="80000"/>
              </a:lnSpc>
              <a:defRPr/>
            </a:pPr>
            <a:r>
              <a:rPr lang="en-US" altLang="en-US" sz="2000" dirty="0" err="1"/>
              <a:t>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adalah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suatu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variabel,disebut</a:t>
            </a:r>
            <a:r>
              <a:rPr lang="en-US" altLang="en-US" sz="2000" dirty="0"/>
              <a:t> variable </a:t>
            </a:r>
            <a:r>
              <a:rPr lang="en-US" altLang="en-US" sz="2000" dirty="0" err="1"/>
              <a:t>kontrol</a:t>
            </a:r>
            <a:endParaRPr lang="en-US" altLang="en-US" sz="2000" dirty="0"/>
          </a:p>
          <a:p>
            <a:pPr>
              <a:lnSpc>
                <a:spcPct val="80000"/>
              </a:lnSpc>
              <a:defRPr/>
            </a:pPr>
            <a:r>
              <a:rPr lang="en-US" altLang="en-US" sz="2000" dirty="0" err="1"/>
              <a:t>i</a:t>
            </a:r>
            <a:r>
              <a:rPr lang="en-US" altLang="en-US" sz="2000" dirty="0"/>
              <a:t> = 1 </a:t>
            </a:r>
            <a:r>
              <a:rPr lang="en-US" altLang="en-US" sz="2000" dirty="0" err="1"/>
              <a:t>disebut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bagian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inisialisasi</a:t>
            </a:r>
            <a:r>
              <a:rPr lang="en-US" altLang="en-US" sz="2000" dirty="0"/>
              <a:t>. </a:t>
            </a:r>
            <a:r>
              <a:rPr lang="en-US" altLang="en-US" sz="2000" dirty="0" err="1"/>
              <a:t>Bilangan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inisialisasi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bisa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berupa</a:t>
            </a:r>
            <a:r>
              <a:rPr lang="en-US" altLang="en-US" sz="2000" dirty="0"/>
              <a:t> literal (</a:t>
            </a:r>
            <a:r>
              <a:rPr lang="en-US" altLang="en-US" sz="2000" dirty="0" err="1"/>
              <a:t>misal:i</a:t>
            </a:r>
            <a:r>
              <a:rPr lang="en-US" altLang="en-US" sz="2000" dirty="0"/>
              <a:t>=2) </a:t>
            </a:r>
            <a:r>
              <a:rPr lang="en-US" altLang="en-US" sz="2000" dirty="0" err="1"/>
              <a:t>atau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variabel</a:t>
            </a:r>
            <a:r>
              <a:rPr lang="en-US" altLang="en-US" sz="2000" dirty="0"/>
              <a:t> (</a:t>
            </a:r>
            <a:r>
              <a:rPr lang="en-US" altLang="en-US" sz="2000" dirty="0" err="1"/>
              <a:t>misal</a:t>
            </a:r>
            <a:r>
              <a:rPr lang="en-US" altLang="en-US" sz="2000" dirty="0"/>
              <a:t>: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=a)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2000" dirty="0" err="1"/>
              <a:t>i</a:t>
            </a:r>
            <a:r>
              <a:rPr lang="en-US" altLang="en-US" sz="2000" dirty="0"/>
              <a:t>&lt;=10 </a:t>
            </a:r>
            <a:r>
              <a:rPr lang="en-US" altLang="en-US" sz="2000" dirty="0" err="1"/>
              <a:t>disebut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syarat</a:t>
            </a:r>
            <a:r>
              <a:rPr lang="en-US" altLang="en-US" sz="2000" dirty="0"/>
              <a:t> / </a:t>
            </a:r>
            <a:r>
              <a:rPr lang="en-US" altLang="en-US" sz="2000" dirty="0" err="1"/>
              <a:t>kondisi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bisa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berupa</a:t>
            </a:r>
            <a:r>
              <a:rPr lang="en-US" altLang="en-US" sz="2000" dirty="0"/>
              <a:t> literal (</a:t>
            </a:r>
            <a:r>
              <a:rPr lang="en-US" altLang="en-US" sz="2000" dirty="0" err="1"/>
              <a:t>misal</a:t>
            </a:r>
            <a:r>
              <a:rPr lang="en-US" altLang="en-US" sz="2000" dirty="0"/>
              <a:t>: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&lt;=8) </a:t>
            </a:r>
            <a:r>
              <a:rPr lang="en-US" altLang="en-US" sz="2000" dirty="0" err="1"/>
              <a:t>atau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variabel</a:t>
            </a:r>
            <a:r>
              <a:rPr lang="en-US" altLang="en-US" sz="2000" dirty="0"/>
              <a:t> (</a:t>
            </a:r>
            <a:r>
              <a:rPr lang="en-US" altLang="en-US" sz="2000" dirty="0" err="1"/>
              <a:t>misal</a:t>
            </a:r>
            <a:r>
              <a:rPr lang="en-US" altLang="en-US" sz="2000" dirty="0"/>
              <a:t>: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&lt;=y)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2000" dirty="0" err="1"/>
              <a:t>i</a:t>
            </a:r>
            <a:r>
              <a:rPr lang="en-US" altLang="en-US" sz="2000" dirty="0"/>
              <a:t>++ </a:t>
            </a:r>
            <a:r>
              <a:rPr lang="en-US" altLang="en-US" sz="2000" dirty="0" err="1"/>
              <a:t>disebut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bagian</a:t>
            </a:r>
            <a:r>
              <a:rPr lang="en-US" altLang="en-US" sz="2000" dirty="0"/>
              <a:t> increment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2000" dirty="0" err="1"/>
              <a:t>Potongan</a:t>
            </a:r>
            <a:r>
              <a:rPr lang="en-US" altLang="en-US" sz="2000" dirty="0"/>
              <a:t> program </a:t>
            </a:r>
            <a:r>
              <a:rPr lang="en-US" altLang="en-US" sz="2000" dirty="0" err="1"/>
              <a:t>tersebut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jika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dijelaskan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dengan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suatu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kalimat</a:t>
            </a:r>
            <a:r>
              <a:rPr lang="en-US" altLang="en-US" sz="2000" dirty="0"/>
              <a:t>: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2000" dirty="0"/>
              <a:t>Dari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=1 </a:t>
            </a:r>
            <a:r>
              <a:rPr lang="en-US" altLang="en-US" sz="2000" dirty="0" err="1"/>
              <a:t>dan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selama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&lt;=10, </a:t>
            </a:r>
            <a:r>
              <a:rPr lang="en-US" altLang="en-US" sz="2000" dirty="0" err="1"/>
              <a:t>tampilkan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teks</a:t>
            </a:r>
            <a:r>
              <a:rPr lang="en-US" altLang="en-US" sz="2000" dirty="0"/>
              <a:t> “</a:t>
            </a:r>
            <a:r>
              <a:rPr lang="en-US" altLang="en-US" sz="2000" dirty="0" err="1"/>
              <a:t>baris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ke-i</a:t>
            </a:r>
            <a:r>
              <a:rPr lang="en-US" altLang="en-US" sz="2000" dirty="0"/>
              <a:t>” </a:t>
            </a:r>
            <a:r>
              <a:rPr lang="en-US" altLang="en-US" sz="2000" dirty="0" err="1"/>
              <a:t>kemudian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ditambah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dengan</a:t>
            </a:r>
            <a:r>
              <a:rPr lang="en-US" altLang="en-US" sz="2000" dirty="0"/>
              <a:t> 1 (</a:t>
            </a:r>
            <a:r>
              <a:rPr lang="en-US" altLang="en-US" sz="2000" dirty="0" err="1"/>
              <a:t>i</a:t>
            </a:r>
            <a:r>
              <a:rPr lang="en-US" altLang="en-US" sz="2000" dirty="0"/>
              <a:t>=i+1)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CAE9C1EC-E6B9-4C88-92CE-F89B06BC0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GB" altLang="en-US" sz="2400"/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1B9DED3E-200B-4D24-A7CE-96D08055D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6938" y="188913"/>
            <a:ext cx="8229600" cy="1143000"/>
          </a:xfrm>
        </p:spPr>
        <p:txBody>
          <a:bodyPr/>
          <a:lstStyle/>
          <a:p>
            <a:r>
              <a:rPr lang="en-US" altLang="en-US"/>
              <a:t>The for Statement</a:t>
            </a:r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9EF8710F-D89D-465E-9BA0-4AA3D18996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2057400"/>
            <a:ext cx="7772400" cy="3429000"/>
          </a:xfrm>
        </p:spPr>
        <p:txBody>
          <a:bodyPr/>
          <a:lstStyle/>
          <a:p>
            <a:r>
              <a:rPr lang="en-US" altLang="en-US" sz="2800"/>
              <a:t>Used as a counting loop</a:t>
            </a:r>
            <a:endParaRPr lang="en-GB" altLang="en-US" sz="2800"/>
          </a:p>
          <a:p>
            <a:r>
              <a:rPr lang="en-GB" altLang="en-US" sz="2800"/>
              <a:t>Used when we can work out in advance the number of iterations, i.e. the number of times that we want to loop around.</a:t>
            </a:r>
            <a:endParaRPr lang="en-US" altLang="en-US" sz="2800"/>
          </a:p>
          <a:p>
            <a:r>
              <a:rPr lang="en-US" altLang="en-US" sz="2800"/>
              <a:t>Semicolons separate the items in the for loop block</a:t>
            </a:r>
          </a:p>
          <a:p>
            <a:pPr lvl="1"/>
            <a:r>
              <a:rPr lang="en-GB" altLang="en-US"/>
              <a:t>There is no semi colon at the end of the for loop definition at the beginning of the statement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9038041A-6198-41A7-983F-452D8D674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620713"/>
            <a:ext cx="8229600" cy="677862"/>
          </a:xfrm>
        </p:spPr>
        <p:txBody>
          <a:bodyPr/>
          <a:lstStyle/>
          <a:p>
            <a:pPr>
              <a:defRPr/>
            </a:pPr>
            <a:r>
              <a:rPr lang="en-US" altLang="en-US" dirty="0" err="1">
                <a:solidFill>
                  <a:schemeClr val="accent3"/>
                </a:solidFill>
              </a:rPr>
              <a:t>Ekivalen</a:t>
            </a:r>
            <a:r>
              <a:rPr lang="en-US" altLang="en-US" dirty="0">
                <a:solidFill>
                  <a:schemeClr val="accent3"/>
                </a:solidFill>
              </a:rPr>
              <a:t> </a:t>
            </a:r>
            <a:r>
              <a:rPr lang="en-US" altLang="en-US" dirty="0" err="1">
                <a:solidFill>
                  <a:schemeClr val="accent3"/>
                </a:solidFill>
              </a:rPr>
              <a:t>antara</a:t>
            </a:r>
            <a:r>
              <a:rPr lang="en-US" altLang="en-US" dirty="0">
                <a:solidFill>
                  <a:schemeClr val="accent3"/>
                </a:solidFill>
              </a:rPr>
              <a:t> For </a:t>
            </a:r>
            <a:r>
              <a:rPr lang="en-US" altLang="en-US" dirty="0" err="1">
                <a:solidFill>
                  <a:schemeClr val="accent3"/>
                </a:solidFill>
              </a:rPr>
              <a:t>dan</a:t>
            </a:r>
            <a:r>
              <a:rPr lang="en-US" altLang="en-US" dirty="0">
                <a:solidFill>
                  <a:schemeClr val="accent3"/>
                </a:solidFill>
              </a:rPr>
              <a:t> While</a:t>
            </a:r>
            <a:endParaRPr lang="id-ID" altLang="en-US" dirty="0">
              <a:solidFill>
                <a:schemeClr val="accent3"/>
              </a:solidFill>
            </a:endParaRPr>
          </a:p>
        </p:txBody>
      </p:sp>
      <p:sp>
        <p:nvSpPr>
          <p:cNvPr id="37891" name="Text Placeholder 2">
            <a:extLst>
              <a:ext uri="{FF2B5EF4-FFF2-40B4-BE49-F238E27FC236}">
                <a16:creationId xmlns:a16="http://schemas.microsoft.com/office/drawing/2014/main" id="{09AA6E97-64E0-4E0F-ACBC-C90AEDD9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4313" y="1555750"/>
            <a:ext cx="4040187" cy="658813"/>
          </a:xfrm>
        </p:spPr>
        <p:txBody>
          <a:bodyPr/>
          <a:lstStyle/>
          <a:p>
            <a:r>
              <a:rPr lang="en-US" altLang="en-US">
                <a:solidFill>
                  <a:srgbClr val="C00000"/>
                </a:solidFill>
              </a:rPr>
              <a:t>For Statement</a:t>
            </a:r>
            <a:endParaRPr lang="id-ID" altLang="en-US">
              <a:solidFill>
                <a:srgbClr val="C00000"/>
              </a:solidFill>
            </a:endParaRPr>
          </a:p>
        </p:txBody>
      </p:sp>
      <p:sp>
        <p:nvSpPr>
          <p:cNvPr id="37892" name="Content Placeholder 3">
            <a:extLst>
              <a:ext uri="{FF2B5EF4-FFF2-40B4-BE49-F238E27FC236}">
                <a16:creationId xmlns:a16="http://schemas.microsoft.com/office/drawing/2014/main" id="{881CB5F5-340A-4A67-AB4C-C1CB40A59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14313" y="2174875"/>
            <a:ext cx="4214812" cy="3951288"/>
          </a:xfrm>
        </p:spPr>
        <p:txBody>
          <a:bodyPr/>
          <a:lstStyle/>
          <a:p>
            <a:endParaRPr lang="en-US" altLang="en-US" sz="2000"/>
          </a:p>
          <a:p>
            <a:r>
              <a:rPr lang="en-US" altLang="en-US" sz="2000"/>
              <a:t>Menangani  semua detail dari </a:t>
            </a:r>
            <a:r>
              <a:rPr lang="id-ID" altLang="en-US" sz="2000"/>
              <a:t>counter-controlled repetition </a:t>
            </a:r>
            <a:r>
              <a:rPr lang="en-US" altLang="en-US" sz="2000"/>
              <a:t>secara otomatis</a:t>
            </a:r>
          </a:p>
          <a:p>
            <a:endParaRPr lang="en-US" altLang="en-US" sz="20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for (inisialisasi; kondisi;kendali konter)</a:t>
            </a:r>
            <a:endParaRPr lang="id-ID" altLang="en-US" sz="2000"/>
          </a:p>
        </p:txBody>
      </p:sp>
      <p:sp>
        <p:nvSpPr>
          <p:cNvPr id="37893" name="Text Placeholder 4">
            <a:extLst>
              <a:ext uri="{FF2B5EF4-FFF2-40B4-BE49-F238E27FC236}">
                <a16:creationId xmlns:a16="http://schemas.microsoft.com/office/drawing/2014/main" id="{7F310D47-80CE-4A0E-A188-A376557979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14875" y="1520825"/>
            <a:ext cx="4041775" cy="654050"/>
          </a:xfrm>
        </p:spPr>
        <p:txBody>
          <a:bodyPr/>
          <a:lstStyle/>
          <a:p>
            <a:r>
              <a:rPr lang="en-US" altLang="en-US">
                <a:solidFill>
                  <a:srgbClr val="C00000"/>
                </a:solidFill>
              </a:rPr>
              <a:t>While Statement</a:t>
            </a:r>
            <a:endParaRPr lang="id-ID" altLang="en-US">
              <a:solidFill>
                <a:srgbClr val="C00000"/>
              </a:solidFill>
            </a:endParaRPr>
          </a:p>
        </p:txBody>
      </p:sp>
      <p:sp>
        <p:nvSpPr>
          <p:cNvPr id="37894" name="Content Placeholder 5">
            <a:extLst>
              <a:ext uri="{FF2B5EF4-FFF2-40B4-BE49-F238E27FC236}">
                <a16:creationId xmlns:a16="http://schemas.microsoft.com/office/drawing/2014/main" id="{398E1537-4007-4A1F-A71E-55E3A7DC61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14875" y="2174875"/>
            <a:ext cx="4143375" cy="3951288"/>
          </a:xfrm>
        </p:spPr>
        <p:txBody>
          <a:bodyPr/>
          <a:lstStyle/>
          <a:p>
            <a:endParaRPr lang="en-US" altLang="en-US" sz="2000"/>
          </a:p>
          <a:p>
            <a:r>
              <a:rPr lang="en-US" altLang="en-US" sz="2000"/>
              <a:t>"for" statement dapat disajikan dalam bentuk </a:t>
            </a:r>
            <a:r>
              <a:rPr lang="id-ID" altLang="en-US" sz="2000"/>
              <a:t>e</a:t>
            </a:r>
            <a:r>
              <a:rPr lang="en-US" altLang="en-US" sz="2000"/>
              <a:t>ki</a:t>
            </a:r>
            <a:r>
              <a:rPr lang="id-ID" altLang="en-US" sz="2000"/>
              <a:t>valen</a:t>
            </a:r>
            <a:r>
              <a:rPr lang="en-US" altLang="en-US" sz="2000"/>
              <a:t> dengan “</a:t>
            </a:r>
            <a:r>
              <a:rPr lang="id-ID" altLang="en-US" sz="2000"/>
              <a:t>while" st</a:t>
            </a:r>
            <a:r>
              <a:rPr lang="en-US" altLang="en-US" sz="2000"/>
              <a:t>atement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0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inisialisasi</a:t>
            </a:r>
            <a:r>
              <a:rPr lang="id-ID" altLang="en-US" sz="2000"/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id-ID" altLang="en-US" sz="2000"/>
              <a:t>while (</a:t>
            </a:r>
            <a:r>
              <a:rPr lang="en-US" altLang="en-US" sz="2000"/>
              <a:t>kondisi</a:t>
            </a:r>
            <a:r>
              <a:rPr lang="id-ID" altLang="en-US" sz="2000"/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id-ID" altLang="en-US" sz="2000"/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	</a:t>
            </a:r>
            <a:r>
              <a:rPr lang="id-ID" altLang="en-US" sz="2000"/>
              <a:t>statement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	kendali konter</a:t>
            </a:r>
            <a:r>
              <a:rPr lang="id-ID" altLang="en-US" sz="2000"/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id-ID" altLang="en-US" sz="2000"/>
              <a:t>}</a:t>
            </a:r>
          </a:p>
        </p:txBody>
      </p:sp>
      <p:sp>
        <p:nvSpPr>
          <p:cNvPr id="37895" name="Rectangle 6">
            <a:extLst>
              <a:ext uri="{FF2B5EF4-FFF2-40B4-BE49-F238E27FC236}">
                <a16:creationId xmlns:a16="http://schemas.microsoft.com/office/drawing/2014/main" id="{62F2A9C4-BE74-4C2A-BCE8-3CDF2F672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3" y="2214563"/>
            <a:ext cx="4214812" cy="4143375"/>
          </a:xfrm>
          <a:prstGeom prst="rect">
            <a:avLst/>
          </a:prstGeom>
          <a:noFill/>
          <a:ln w="38100" algn="ctr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id-ID" altLang="en-US" sz="1800">
              <a:latin typeface="Arial" panose="020B0604020202020204" pitchFamily="34" charset="0"/>
            </a:endParaRPr>
          </a:p>
        </p:txBody>
      </p:sp>
      <p:sp>
        <p:nvSpPr>
          <p:cNvPr id="37896" name="Rectangle 7">
            <a:extLst>
              <a:ext uri="{FF2B5EF4-FFF2-40B4-BE49-F238E27FC236}">
                <a16:creationId xmlns:a16="http://schemas.microsoft.com/office/drawing/2014/main" id="{13C937FF-461B-454F-9602-0988D0D12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75" y="2214563"/>
            <a:ext cx="4214813" cy="4143375"/>
          </a:xfrm>
          <a:prstGeom prst="rect">
            <a:avLst/>
          </a:prstGeom>
          <a:noFill/>
          <a:ln w="38100" algn="ctr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id-ID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795DF5CF-1E2D-4C79-912F-070A7A021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33400"/>
            <a:ext cx="3581400" cy="838200"/>
          </a:xfrm>
        </p:spPr>
        <p:txBody>
          <a:bodyPr/>
          <a:lstStyle/>
          <a:p>
            <a:pPr>
              <a:defRPr/>
            </a:pPr>
            <a:r>
              <a:rPr lang="en-US" altLang="en-US" dirty="0" err="1">
                <a:solidFill>
                  <a:schemeClr val="accent3"/>
                </a:solidFill>
              </a:rPr>
              <a:t>Contoh</a:t>
            </a:r>
            <a:endParaRPr lang="id-ID" altLang="en-US" dirty="0">
              <a:solidFill>
                <a:schemeClr val="accent3"/>
              </a:solidFill>
            </a:endParaRP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8423DA75-92CE-4E20-976E-666EBBEC5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676400"/>
            <a:ext cx="3505200" cy="1265238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200"/>
              <a:t>Permasalahan 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200"/>
              <a:t>Tulislah deret bilangan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200"/>
              <a:t>1 2 3 4 5 6 7 8 9 10</a:t>
            </a:r>
          </a:p>
          <a:p>
            <a:pPr>
              <a:buFont typeface="Wingdings" panose="05000000000000000000" pitchFamily="2" charset="2"/>
              <a:buNone/>
            </a:pPr>
            <a:endParaRPr lang="id-ID" altLang="en-US" sz="2200"/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8BD18A2A-49DE-4290-938E-E5F972FD0A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685800"/>
            <a:ext cx="54864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639763" indent="-246063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indent="-246063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187450" indent="-20955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1462088" indent="-20955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19192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3764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28336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2908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2000">
                <a:ea typeface="MS PGothic" panose="020B0600070205080204" pitchFamily="34" charset="-128"/>
              </a:rPr>
              <a:t>Deret_Bilangan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2000">
                <a:ea typeface="MS PGothic" panose="020B0600070205080204" pitchFamily="34" charset="-128"/>
              </a:rPr>
              <a:t>{ Tujuan untuk menampilkan deret bilangan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2000">
                <a:ea typeface="MS PGothic" panose="020B0600070205080204" pitchFamily="34" charset="-128"/>
              </a:rPr>
              <a:t> 1 2 3 4 5 6 7 8 9 10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2000">
                <a:ea typeface="MS PGothic" panose="020B0600070205080204" pitchFamily="34" charset="-128"/>
              </a:rPr>
              <a:t> input Counter  bilangan bertipe data integer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2000">
                <a:ea typeface="MS PGothic" panose="020B0600070205080204" pitchFamily="34" charset="-128"/>
              </a:rPr>
              <a:t> output Counter bertipe integer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2000">
                <a:ea typeface="MS PGothic" panose="020B0600070205080204" pitchFamily="34" charset="-128"/>
              </a:rPr>
              <a:t>Langkah 0	: Mulai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2000">
                <a:ea typeface="MS PGothic" panose="020B0600070205080204" pitchFamily="34" charset="-128"/>
              </a:rPr>
              <a:t>Langkah 1 	: inisialisasi Counter = 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2000">
                <a:ea typeface="MS PGothic" panose="020B0600070205080204" pitchFamily="34" charset="-128"/>
              </a:rPr>
              <a:t>Langkah 2	:</a:t>
            </a:r>
            <a:r>
              <a:rPr lang="en-US" altLang="en-US" sz="2000"/>
              <a:t> Cetak Counter</a:t>
            </a:r>
            <a:endParaRPr lang="en-US" altLang="ja-JP" sz="2000">
              <a:ea typeface="MS PGothic" panose="020B0600070205080204" pitchFamily="34" charset="-128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2000">
                <a:ea typeface="MS PGothic" panose="020B0600070205080204" pitchFamily="34" charset="-128"/>
              </a:rPr>
              <a:t>Langkah 3 	: Counter = Counter +1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2000">
                <a:ea typeface="MS PGothic" panose="020B0600070205080204" pitchFamily="34" charset="-128"/>
              </a:rPr>
              <a:t>Langkah 4 	: Tes kondisi Counter , jika 		   Counter &lt;=10 ulangi 		  	   langkah 2, jika tidak ke 		   langkah 5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2000">
                <a:ea typeface="MS PGothic" panose="020B0600070205080204" pitchFamily="34" charset="-128"/>
              </a:rPr>
              <a:t>Langkah 5	 : Selesai</a:t>
            </a:r>
            <a:endParaRPr lang="en-US" alt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>
            <a:extLst>
              <a:ext uri="{FF2B5EF4-FFF2-40B4-BE49-F238E27FC236}">
                <a16:creationId xmlns:a16="http://schemas.microsoft.com/office/drawing/2014/main" id="{4E8E3D5C-19D3-45CB-A7AD-EDBD0B03E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400B32A-29C0-4F98-BDD1-F43858258BE6}" type="slidenum">
              <a:rPr lang="en-US" altLang="en-US" sz="1400"/>
              <a:pPr/>
              <a:t>3</a:t>
            </a:fld>
            <a:endParaRPr lang="en-US" altLang="en-US" sz="14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6E00420-4A9A-456E-B94F-016329E373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15950"/>
            <a:ext cx="7848600" cy="685800"/>
          </a:xfrm>
        </p:spPr>
        <p:txBody>
          <a:bodyPr/>
          <a:lstStyle/>
          <a:p>
            <a:r>
              <a:rPr lang="en-GB" altLang="en-US">
                <a:solidFill>
                  <a:srgbClr val="00B0F0"/>
                </a:solidFill>
              </a:rPr>
              <a:t>Most Common Uses of Loops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75FBC18D-89E1-4D85-92D8-F58F8972C7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772400" cy="4114800"/>
          </a:xfrm>
        </p:spPr>
        <p:txBody>
          <a:bodyPr/>
          <a:lstStyle/>
          <a:p>
            <a:r>
              <a:rPr lang="en-GB" altLang="en-US" sz="2800"/>
              <a:t>For counting</a:t>
            </a:r>
          </a:p>
          <a:p>
            <a:r>
              <a:rPr lang="en-GB" altLang="en-US" sz="2800"/>
              <a:t>For accumulating, i.e. summing </a:t>
            </a:r>
          </a:p>
          <a:p>
            <a:r>
              <a:rPr lang="en-GB" altLang="en-US" sz="2800"/>
              <a:t>For searching</a:t>
            </a:r>
          </a:p>
          <a:p>
            <a:r>
              <a:rPr lang="en-GB" altLang="en-US" sz="2800"/>
              <a:t>For sorting</a:t>
            </a:r>
          </a:p>
          <a:p>
            <a:r>
              <a:rPr lang="en-GB" altLang="en-US" sz="2800"/>
              <a:t>For displaying tables</a:t>
            </a:r>
          </a:p>
          <a:p>
            <a:r>
              <a:rPr lang="en-GB" altLang="en-US" sz="2800"/>
              <a:t>For data entry – from files and users</a:t>
            </a:r>
          </a:p>
          <a:p>
            <a:r>
              <a:rPr lang="en-GB" altLang="en-US" sz="2800"/>
              <a:t>For menu processing</a:t>
            </a:r>
          </a:p>
          <a:p>
            <a:r>
              <a:rPr lang="en-GB" altLang="en-US" sz="2800"/>
              <a:t>For list processing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E49C404E-5359-4936-89CE-86B15D03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693863"/>
            <a:ext cx="3167063" cy="830262"/>
          </a:xfrm>
        </p:spPr>
        <p:txBody>
          <a:bodyPr/>
          <a:lstStyle/>
          <a:p>
            <a:r>
              <a:rPr lang="en-US" altLang="en-US" sz="2400"/>
              <a:t>Deklarasi</a:t>
            </a:r>
            <a:br>
              <a:rPr lang="id-ID" altLang="en-US" sz="2400" b="1"/>
            </a:br>
            <a:r>
              <a:rPr lang="en-US" altLang="en-US" sz="2400"/>
              <a:t>i    : integer</a:t>
            </a:r>
            <a:endParaRPr lang="id-ID" altLang="en-US" sz="2400"/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CC4E1AD2-C1D9-43DF-A358-A139DA66FA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2714625"/>
            <a:ext cx="2928938" cy="2643188"/>
          </a:xfrm>
          <a:solidFill>
            <a:schemeClr val="accent2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 b="1"/>
              <a:t>for loop</a:t>
            </a:r>
            <a:endParaRPr lang="id-ID" altLang="en-US" sz="24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Deskripsi</a:t>
            </a:r>
            <a:endParaRPr lang="id-ID" altLang="en-US" sz="2400" b="1"/>
          </a:p>
          <a:p>
            <a:pPr>
              <a:buFont typeface="Wingdings" panose="05000000000000000000" pitchFamily="2" charset="2"/>
              <a:buNone/>
            </a:pPr>
            <a:endParaRPr lang="en-US" altLang="en-US" sz="24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for  i </a:t>
            </a:r>
            <a:r>
              <a:rPr lang="en-US" altLang="en-US" sz="2400">
                <a:sym typeface="Wingdings" panose="05000000000000000000" pitchFamily="2" charset="2"/>
              </a:rPr>
              <a:t></a:t>
            </a:r>
            <a:r>
              <a:rPr lang="en-US" altLang="en-US" sz="2400"/>
              <a:t> 1 to 10 do</a:t>
            </a:r>
            <a:endParaRPr lang="id-ID" altLang="en-US" sz="24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	write (i)</a:t>
            </a:r>
            <a:endParaRPr lang="id-ID" altLang="en-US" sz="24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endfor</a:t>
            </a:r>
            <a:endParaRPr lang="id-ID" altLang="en-US" sz="2400"/>
          </a:p>
          <a:p>
            <a:endParaRPr lang="id-ID" altLang="en-US"/>
          </a:p>
        </p:txBody>
      </p:sp>
      <p:sp>
        <p:nvSpPr>
          <p:cNvPr id="9220" name="Content Placeholder 3">
            <a:extLst>
              <a:ext uri="{FF2B5EF4-FFF2-40B4-BE49-F238E27FC236}">
                <a16:creationId xmlns:a16="http://schemas.microsoft.com/office/drawing/2014/main" id="{DB742224-5B57-421D-A3B9-F4E4AC401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43250" y="2714625"/>
            <a:ext cx="2857500" cy="3571875"/>
          </a:xfrm>
          <a:solidFill>
            <a:schemeClr val="accent3">
              <a:lumMod val="9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sz="2400" b="1" dirty="0"/>
              <a:t>while loop</a:t>
            </a:r>
            <a:endParaRPr lang="id-ID" sz="2400" dirty="0"/>
          </a:p>
          <a:p>
            <a:pPr>
              <a:buFont typeface="Wingdings" pitchFamily="2" charset="2"/>
              <a:buNone/>
              <a:defRPr/>
            </a:pPr>
            <a:r>
              <a:rPr lang="en-US" sz="2400" dirty="0" err="1"/>
              <a:t>Deskripsi</a:t>
            </a:r>
            <a:endParaRPr lang="id-ID" sz="2400" b="1" dirty="0"/>
          </a:p>
          <a:p>
            <a:pPr>
              <a:buFont typeface="Wingdings" pitchFamily="2" charset="2"/>
              <a:buNone/>
              <a:defRPr/>
            </a:pPr>
            <a:endParaRPr lang="en-US" sz="2400" dirty="0"/>
          </a:p>
          <a:p>
            <a:pPr>
              <a:buFont typeface="Wingdings" pitchFamily="2" charset="2"/>
              <a:buNone/>
              <a:defRPr/>
            </a:pP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</a:t>
            </a:r>
            <a:r>
              <a:rPr lang="en-US" sz="2400" dirty="0"/>
              <a:t> 1		</a:t>
            </a:r>
            <a:endParaRPr lang="id-ID" sz="2400" dirty="0"/>
          </a:p>
          <a:p>
            <a:pPr>
              <a:buFont typeface="Wingdings" pitchFamily="2" charset="2"/>
              <a:buNone/>
              <a:defRPr/>
            </a:pPr>
            <a:r>
              <a:rPr lang="en-US" sz="2400" dirty="0"/>
              <a:t>while (</a:t>
            </a:r>
            <a:r>
              <a:rPr lang="en-US" sz="2400" dirty="0" err="1"/>
              <a:t>i</a:t>
            </a:r>
            <a:r>
              <a:rPr lang="en-US" sz="2400" dirty="0"/>
              <a:t> &lt;= 10) do</a:t>
            </a:r>
            <a:endParaRPr lang="id-ID" sz="2400" dirty="0"/>
          </a:p>
          <a:p>
            <a:pPr>
              <a:buFont typeface="Wingdings" pitchFamily="2" charset="2"/>
              <a:buNone/>
              <a:defRPr/>
            </a:pPr>
            <a:r>
              <a:rPr lang="en-US" sz="2400" dirty="0"/>
              <a:t>	 write (</a:t>
            </a:r>
            <a:r>
              <a:rPr lang="en-US" sz="2400" dirty="0" err="1"/>
              <a:t>i</a:t>
            </a:r>
            <a:r>
              <a:rPr lang="en-US" sz="2400" dirty="0"/>
              <a:t>)</a:t>
            </a:r>
            <a:endParaRPr lang="id-ID" sz="2400" dirty="0"/>
          </a:p>
          <a:p>
            <a:pPr>
              <a:buFont typeface="Wingdings" pitchFamily="2" charset="2"/>
              <a:buNone/>
              <a:defRPr/>
            </a:pPr>
            <a:r>
              <a:rPr lang="en-US" sz="2400" dirty="0"/>
              <a:t>	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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+ 1</a:t>
            </a:r>
            <a:endParaRPr lang="id-ID" sz="2400" dirty="0"/>
          </a:p>
          <a:p>
            <a:pPr>
              <a:buFont typeface="Wingdings" pitchFamily="2" charset="2"/>
              <a:buNone/>
              <a:defRPr/>
            </a:pPr>
            <a:r>
              <a:rPr lang="en-US" sz="2400" dirty="0" err="1"/>
              <a:t>endwhile</a:t>
            </a:r>
            <a:endParaRPr lang="id-ID" sz="2400" dirty="0"/>
          </a:p>
          <a:p>
            <a:pPr>
              <a:defRPr/>
            </a:pPr>
            <a:endParaRPr lang="id-ID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8FC249EC-A548-40E1-A248-F978EEA22FFD}"/>
              </a:ext>
            </a:extLst>
          </p:cNvPr>
          <p:cNvSpPr txBox="1">
            <a:spLocks/>
          </p:cNvSpPr>
          <p:nvPr/>
        </p:nvSpPr>
        <p:spPr bwMode="auto">
          <a:xfrm>
            <a:off x="6178550" y="2643188"/>
            <a:ext cx="2965450" cy="406241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  <a:defRPr/>
            </a:pPr>
            <a:r>
              <a:rPr lang="en-US" sz="2400" b="1" kern="0" dirty="0">
                <a:latin typeface="+mn-lt"/>
              </a:rPr>
              <a:t>do -while loop</a:t>
            </a:r>
            <a:endParaRPr lang="id-ID" sz="2400" kern="0" dirty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  <a:defRPr/>
            </a:pPr>
            <a:r>
              <a:rPr lang="en-US" sz="2400" kern="0" dirty="0" err="1">
                <a:latin typeface="+mn-lt"/>
              </a:rPr>
              <a:t>Deskripsi</a:t>
            </a:r>
            <a:endParaRPr lang="id-ID" sz="2400" b="1" kern="0" dirty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  <a:defRPr/>
            </a:pPr>
            <a:endParaRPr lang="en-US" sz="2400" kern="0" dirty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  <a:defRPr/>
            </a:pPr>
            <a:r>
              <a:rPr lang="en-US" sz="2400" kern="0" dirty="0" err="1">
                <a:latin typeface="+mn-lt"/>
              </a:rPr>
              <a:t>i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>
                <a:latin typeface="+mn-lt"/>
                <a:sym typeface="Wingdings"/>
              </a:rPr>
              <a:t></a:t>
            </a:r>
            <a:r>
              <a:rPr lang="en-US" sz="2400" kern="0" dirty="0">
                <a:latin typeface="+mn-lt"/>
              </a:rPr>
              <a:t> 1	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  <a:defRPr/>
            </a:pPr>
            <a:r>
              <a:rPr lang="en-US" sz="2400" kern="0" dirty="0">
                <a:latin typeface="+mn-lt"/>
              </a:rPr>
              <a:t>do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75000"/>
              <a:defRPr/>
            </a:pPr>
            <a:r>
              <a:rPr lang="en-US" sz="2400" dirty="0"/>
              <a:t>	write (</a:t>
            </a:r>
            <a:r>
              <a:rPr lang="en-US" sz="2400" dirty="0" err="1"/>
              <a:t>i</a:t>
            </a:r>
            <a:r>
              <a:rPr lang="en-US" sz="2400" dirty="0"/>
              <a:t>) </a:t>
            </a:r>
            <a:r>
              <a:rPr lang="en-US" sz="2400" kern="0" dirty="0">
                <a:latin typeface="+mn-lt"/>
              </a:rPr>
              <a:t>	</a:t>
            </a:r>
            <a:endParaRPr lang="id-ID" sz="2400" kern="0" dirty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  <a:defRPr/>
            </a:pPr>
            <a:r>
              <a:rPr lang="en-US" sz="2400" kern="0" dirty="0">
                <a:latin typeface="+mn-lt"/>
              </a:rPr>
              <a:t>	</a:t>
            </a:r>
            <a:r>
              <a:rPr lang="en-US" sz="2400" kern="0" dirty="0" err="1">
                <a:latin typeface="+mn-lt"/>
              </a:rPr>
              <a:t>i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>
                <a:latin typeface="+mn-lt"/>
                <a:sym typeface="Wingdings"/>
              </a:rPr>
              <a:t>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i</a:t>
            </a:r>
            <a:r>
              <a:rPr lang="en-US" sz="2400" kern="0" dirty="0">
                <a:latin typeface="+mn-lt"/>
              </a:rPr>
              <a:t> + 1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75000"/>
              <a:defRPr/>
            </a:pPr>
            <a:r>
              <a:rPr lang="en-US" sz="2400" kern="0" dirty="0"/>
              <a:t>while (</a:t>
            </a:r>
            <a:r>
              <a:rPr lang="en-US" sz="2400" kern="0" dirty="0" err="1"/>
              <a:t>i</a:t>
            </a:r>
            <a:r>
              <a:rPr lang="en-US" sz="2400" kern="0" dirty="0"/>
              <a:t> &lt;= 10)</a:t>
            </a:r>
            <a:endParaRPr lang="id-ID" sz="2400" kern="0" dirty="0"/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  <a:defRPr/>
            </a:pPr>
            <a:r>
              <a:rPr lang="en-US" sz="2400" kern="0" dirty="0" err="1">
                <a:latin typeface="+mn-lt"/>
              </a:rPr>
              <a:t>enddowhile</a:t>
            </a:r>
            <a:endParaRPr lang="id-ID" sz="2400" kern="0" dirty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/>
            </a:pPr>
            <a:endParaRPr lang="id-ID" sz="2400" kern="0" dirty="0">
              <a:latin typeface="+mn-lt"/>
            </a:endParaRPr>
          </a:p>
        </p:txBody>
      </p:sp>
      <p:sp>
        <p:nvSpPr>
          <p:cNvPr id="39942" name="Rectangle 1">
            <a:extLst>
              <a:ext uri="{FF2B5EF4-FFF2-40B4-BE49-F238E27FC236}">
                <a16:creationId xmlns:a16="http://schemas.microsoft.com/office/drawing/2014/main" id="{94ABF641-06E1-4B70-B541-BDCAF6A92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173163"/>
            <a:ext cx="70723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Problem : Mencetak angka 1 sampai 10 ke piranti keluaran</a:t>
            </a:r>
            <a:r>
              <a:rPr lang="en-US" altLang="en-US" sz="1800">
                <a:solidFill>
                  <a:srgbClr val="FFFFFF"/>
                </a:solidFill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}</a:t>
            </a:r>
            <a:r>
              <a:rPr lang="id-ID" altLang="en-US" sz="900"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endParaRPr lang="id-ID" altLang="en-US" sz="1800">
              <a:latin typeface="Arial" panose="020B0604020202020204" pitchFamily="34" charset="0"/>
              <a:ea typeface="MS Mincho" panose="02020609040205080304" pitchFamily="49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5EDDF653-8370-4080-992B-DB87DF5728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652463"/>
            <a:ext cx="8162925" cy="584200"/>
          </a:xfrm>
        </p:spPr>
        <p:txBody>
          <a:bodyPr/>
          <a:lstStyle/>
          <a:p>
            <a:pPr eaLnBrk="1" hangingPunct="1"/>
            <a:r>
              <a:rPr lang="en-US" altLang="en-US" sz="3200"/>
              <a:t>ketiga flowchart :</a:t>
            </a:r>
          </a:p>
        </p:txBody>
      </p:sp>
      <p:grpSp>
        <p:nvGrpSpPr>
          <p:cNvPr id="41987" name="Group 59">
            <a:extLst>
              <a:ext uri="{FF2B5EF4-FFF2-40B4-BE49-F238E27FC236}">
                <a16:creationId xmlns:a16="http://schemas.microsoft.com/office/drawing/2014/main" id="{C9D841FA-B5CA-461B-87AB-0595E1F64D83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828800"/>
            <a:ext cx="7467600" cy="4343400"/>
            <a:chOff x="1862" y="1125"/>
            <a:chExt cx="7956" cy="5104"/>
          </a:xfrm>
        </p:grpSpPr>
        <p:grpSp>
          <p:nvGrpSpPr>
            <p:cNvPr id="41992" name="Group 60">
              <a:extLst>
                <a:ext uri="{FF2B5EF4-FFF2-40B4-BE49-F238E27FC236}">
                  <a16:creationId xmlns:a16="http://schemas.microsoft.com/office/drawing/2014/main" id="{FCBD238E-A33E-446F-89BF-EB7F2DE022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62" y="1125"/>
              <a:ext cx="7956" cy="5104"/>
              <a:chOff x="1862" y="1125"/>
              <a:chExt cx="7956" cy="5104"/>
            </a:xfrm>
          </p:grpSpPr>
          <p:grpSp>
            <p:nvGrpSpPr>
              <p:cNvPr id="41994" name="Group 61">
                <a:extLst>
                  <a:ext uri="{FF2B5EF4-FFF2-40B4-BE49-F238E27FC236}">
                    <a16:creationId xmlns:a16="http://schemas.microsoft.com/office/drawing/2014/main" id="{3C860F5F-2727-437D-8974-11ABB6DA041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62" y="1125"/>
                <a:ext cx="7956" cy="5104"/>
                <a:chOff x="1862" y="1125"/>
                <a:chExt cx="7956" cy="5104"/>
              </a:xfrm>
            </p:grpSpPr>
            <p:grpSp>
              <p:nvGrpSpPr>
                <p:cNvPr id="41996" name="Group 62">
                  <a:extLst>
                    <a:ext uri="{FF2B5EF4-FFF2-40B4-BE49-F238E27FC236}">
                      <a16:creationId xmlns:a16="http://schemas.microsoft.com/office/drawing/2014/main" id="{4854A4F3-2E98-4277-96D3-B70CA5728F4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62" y="1170"/>
                  <a:ext cx="1846" cy="3330"/>
                  <a:chOff x="1862" y="1170"/>
                  <a:chExt cx="1846" cy="3330"/>
                </a:xfrm>
              </p:grpSpPr>
              <p:grpSp>
                <p:nvGrpSpPr>
                  <p:cNvPr id="42042" name="Group 63">
                    <a:extLst>
                      <a:ext uri="{FF2B5EF4-FFF2-40B4-BE49-F238E27FC236}">
                        <a16:creationId xmlns:a16="http://schemas.microsoft.com/office/drawing/2014/main" id="{6BA0D67D-04F4-4B4A-8024-0459DA0414B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862" y="1170"/>
                    <a:ext cx="1846" cy="2860"/>
                    <a:chOff x="1862" y="1170"/>
                    <a:chExt cx="1846" cy="2860"/>
                  </a:xfrm>
                </p:grpSpPr>
                <p:sp>
                  <p:nvSpPr>
                    <p:cNvPr id="42044" name="Line 64">
                      <a:extLst>
                        <a:ext uri="{FF2B5EF4-FFF2-40B4-BE49-F238E27FC236}">
                          <a16:creationId xmlns:a16="http://schemas.microsoft.com/office/drawing/2014/main" id="{2BC661B0-81D9-4AF1-9389-CF17CEA7099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90" y="1714"/>
                      <a:ext cx="0" cy="435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045" name="Line 65">
                      <a:extLst>
                        <a:ext uri="{FF2B5EF4-FFF2-40B4-BE49-F238E27FC236}">
                          <a16:creationId xmlns:a16="http://schemas.microsoft.com/office/drawing/2014/main" id="{4433AC36-B7F8-4316-83A6-A9531C3AE92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90" y="2640"/>
                      <a:ext cx="0" cy="517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046" name="Line 66">
                      <a:extLst>
                        <a:ext uri="{FF2B5EF4-FFF2-40B4-BE49-F238E27FC236}">
                          <a16:creationId xmlns:a16="http://schemas.microsoft.com/office/drawing/2014/main" id="{806E95E0-BEE1-435E-B727-6F75457AEA6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3490"/>
                      <a:ext cx="0" cy="5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047" name="AutoShape 67">
                      <a:extLst>
                        <a:ext uri="{FF2B5EF4-FFF2-40B4-BE49-F238E27FC236}">
                          <a16:creationId xmlns:a16="http://schemas.microsoft.com/office/drawing/2014/main" id="{414E0E3D-6E79-464D-8FB4-0BC0A0E3507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92" y="1170"/>
                      <a:ext cx="994" cy="540"/>
                    </a:xfrm>
                    <a:prstGeom prst="flowChartTerminator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buChar char=""/>
                        <a:defRPr sz="26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4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buChar char=""/>
                        <a:defRPr sz="21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200">
                          <a:latin typeface="Times New Roman" panose="02020603050405020304" pitchFamily="18" charset="0"/>
                        </a:rPr>
                        <a:t>Mulai</a:t>
                      </a:r>
                    </a:p>
                  </p:txBody>
                </p:sp>
                <p:sp>
                  <p:nvSpPr>
                    <p:cNvPr id="42048" name="Text Box 68">
                      <a:extLst>
                        <a:ext uri="{FF2B5EF4-FFF2-40B4-BE49-F238E27FC236}">
                          <a16:creationId xmlns:a16="http://schemas.microsoft.com/office/drawing/2014/main" id="{E09836FF-C168-43B5-8C99-792442F9E925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862" y="2160"/>
                      <a:ext cx="1846" cy="54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buChar char=""/>
                        <a:defRPr sz="26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4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buChar char=""/>
                        <a:defRPr sz="21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200">
                          <a:latin typeface="Times New Roman" panose="02020603050405020304" pitchFamily="18" charset="0"/>
                        </a:rPr>
                        <a:t>for i = 1 to 10 do</a:t>
                      </a:r>
                    </a:p>
                  </p:txBody>
                </p:sp>
                <p:sp>
                  <p:nvSpPr>
                    <p:cNvPr id="42049" name="AutoShape 69">
                      <a:extLst>
                        <a:ext uri="{FF2B5EF4-FFF2-40B4-BE49-F238E27FC236}">
                          <a16:creationId xmlns:a16="http://schemas.microsoft.com/office/drawing/2014/main" id="{C9536DF4-5069-4C08-AFCF-4B87C72CDCA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8" y="3150"/>
                      <a:ext cx="720" cy="360"/>
                    </a:xfrm>
                    <a:prstGeom prst="flowChartInputOutpu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buChar char=""/>
                        <a:defRPr sz="26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4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buChar char=""/>
                        <a:defRPr sz="21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algn="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200">
                          <a:latin typeface="Times New Roman" panose="02020603050405020304" pitchFamily="18" charset="0"/>
                        </a:rPr>
                        <a:t>  i</a:t>
                      </a:r>
                      <a:endParaRPr lang="en-US" altLang="en-US" sz="1800">
                        <a:latin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42043" name="AutoShape 70">
                    <a:extLst>
                      <a:ext uri="{FF2B5EF4-FFF2-40B4-BE49-F238E27FC236}">
                        <a16:creationId xmlns:a16="http://schemas.microsoft.com/office/drawing/2014/main" id="{053A7F74-5695-4AED-BE92-DB0A6190075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35" y="4035"/>
                    <a:ext cx="1080" cy="465"/>
                  </a:xfrm>
                  <a:prstGeom prst="flowChartTerminator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rgbClr val="0BD0D9"/>
                      </a:buClr>
                      <a:buSzPct val="95000"/>
                      <a:buFont typeface="Wingdings 2" panose="05020102010507070707" pitchFamily="18" charset="2"/>
                      <a:buChar char=""/>
                      <a:defRPr sz="26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85000"/>
                      <a:buFont typeface="Wingdings 2" panose="05020102010507070707" pitchFamily="18" charset="2"/>
                      <a:buChar char=""/>
                      <a:defRPr sz="24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 2" panose="05020102010507070707" pitchFamily="18" charset="2"/>
                      <a:buChar char=""/>
                      <a:defRPr sz="21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BD0D9"/>
                      </a:buClr>
                      <a:buSzPct val="65000"/>
                      <a:buFont typeface="Wingdings 2" panose="05020102010507070707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10CF9B"/>
                      </a:buClr>
                      <a:buSzPct val="65000"/>
                      <a:buFont typeface="Wingdings 2" panose="05020102010507070707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10CF9B"/>
                      </a:buClr>
                      <a:buSzPct val="65000"/>
                      <a:buFont typeface="Wingdings 2" panose="05020102010507070707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10CF9B"/>
                      </a:buClr>
                      <a:buSzPct val="65000"/>
                      <a:buFont typeface="Wingdings 2" panose="05020102010507070707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10CF9B"/>
                      </a:buClr>
                      <a:buSzPct val="65000"/>
                      <a:buFont typeface="Wingdings 2" panose="05020102010507070707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10CF9B"/>
                      </a:buClr>
                      <a:buSzPct val="65000"/>
                      <a:buFont typeface="Wingdings 2" panose="05020102010507070707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9pPr>
                  </a:lstStyle>
                  <a:p>
                    <a:pPr algn="r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200">
                        <a:latin typeface="Times New Roman" panose="02020603050405020304" pitchFamily="18" charset="0"/>
                      </a:rPr>
                      <a:t>Selesai</a:t>
                    </a:r>
                  </a:p>
                </p:txBody>
              </p:sp>
            </p:grpSp>
            <p:grpSp>
              <p:nvGrpSpPr>
                <p:cNvPr id="41997" name="Group 71">
                  <a:extLst>
                    <a:ext uri="{FF2B5EF4-FFF2-40B4-BE49-F238E27FC236}">
                      <a16:creationId xmlns:a16="http://schemas.microsoft.com/office/drawing/2014/main" id="{8B398AEC-8687-4C37-B3AC-22CB611DF7E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975" y="1125"/>
                  <a:ext cx="1926" cy="5100"/>
                  <a:chOff x="4975" y="1125"/>
                  <a:chExt cx="1926" cy="5100"/>
                </a:xfrm>
              </p:grpSpPr>
              <p:sp>
                <p:nvSpPr>
                  <p:cNvPr id="42020" name="AutoShape 72">
                    <a:extLst>
                      <a:ext uri="{FF2B5EF4-FFF2-40B4-BE49-F238E27FC236}">
                        <a16:creationId xmlns:a16="http://schemas.microsoft.com/office/drawing/2014/main" id="{49605577-6B16-4E0D-A0EC-620D5FB6938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29" y="5760"/>
                    <a:ext cx="1080" cy="465"/>
                  </a:xfrm>
                  <a:prstGeom prst="flowChartTerminator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rgbClr val="0BD0D9"/>
                      </a:buClr>
                      <a:buSzPct val="95000"/>
                      <a:buFont typeface="Wingdings 2" panose="05020102010507070707" pitchFamily="18" charset="2"/>
                      <a:buChar char=""/>
                      <a:defRPr sz="26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85000"/>
                      <a:buFont typeface="Wingdings 2" panose="05020102010507070707" pitchFamily="18" charset="2"/>
                      <a:buChar char=""/>
                      <a:defRPr sz="24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 2" panose="05020102010507070707" pitchFamily="18" charset="2"/>
                      <a:buChar char=""/>
                      <a:defRPr sz="21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BD0D9"/>
                      </a:buClr>
                      <a:buSzPct val="65000"/>
                      <a:buFont typeface="Wingdings 2" panose="05020102010507070707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10CF9B"/>
                      </a:buClr>
                      <a:buSzPct val="65000"/>
                      <a:buFont typeface="Wingdings 2" panose="05020102010507070707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10CF9B"/>
                      </a:buClr>
                      <a:buSzPct val="65000"/>
                      <a:buFont typeface="Wingdings 2" panose="05020102010507070707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10CF9B"/>
                      </a:buClr>
                      <a:buSzPct val="65000"/>
                      <a:buFont typeface="Wingdings 2" panose="05020102010507070707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10CF9B"/>
                      </a:buClr>
                      <a:buSzPct val="65000"/>
                      <a:buFont typeface="Wingdings 2" panose="05020102010507070707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10CF9B"/>
                      </a:buClr>
                      <a:buSzPct val="65000"/>
                      <a:buFont typeface="Wingdings 2" panose="05020102010507070707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9pPr>
                  </a:lstStyle>
                  <a:p>
                    <a:pPr algn="r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200">
                        <a:latin typeface="Times New Roman" panose="02020603050405020304" pitchFamily="18" charset="0"/>
                      </a:rPr>
                      <a:t>Selesai</a:t>
                    </a:r>
                  </a:p>
                </p:txBody>
              </p:sp>
              <p:grpSp>
                <p:nvGrpSpPr>
                  <p:cNvPr id="42021" name="Group 73">
                    <a:extLst>
                      <a:ext uri="{FF2B5EF4-FFF2-40B4-BE49-F238E27FC236}">
                        <a16:creationId xmlns:a16="http://schemas.microsoft.com/office/drawing/2014/main" id="{83E4EC14-DC34-4345-AA07-9F517E07895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975" y="1125"/>
                    <a:ext cx="1926" cy="4643"/>
                    <a:chOff x="4975" y="1125"/>
                    <a:chExt cx="1926" cy="4643"/>
                  </a:xfrm>
                </p:grpSpPr>
                <p:grpSp>
                  <p:nvGrpSpPr>
                    <p:cNvPr id="42022" name="Group 74">
                      <a:extLst>
                        <a:ext uri="{FF2B5EF4-FFF2-40B4-BE49-F238E27FC236}">
                          <a16:creationId xmlns:a16="http://schemas.microsoft.com/office/drawing/2014/main" id="{D482F361-6600-4AE2-A39B-F34D34ADC2C6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975" y="1125"/>
                      <a:ext cx="1926" cy="4643"/>
                      <a:chOff x="4975" y="1125"/>
                      <a:chExt cx="1926" cy="4643"/>
                    </a:xfrm>
                  </p:grpSpPr>
                  <p:sp>
                    <p:nvSpPr>
                      <p:cNvPr id="42025" name="Line 75">
                        <a:extLst>
                          <a:ext uri="{FF2B5EF4-FFF2-40B4-BE49-F238E27FC236}">
                            <a16:creationId xmlns:a16="http://schemas.microsoft.com/office/drawing/2014/main" id="{FB1D0A1E-FD8F-4DA1-91BC-DDDE7DAE65BE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760" y="2527"/>
                        <a:ext cx="0" cy="36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2026" name="Line 76">
                        <a:extLst>
                          <a:ext uri="{FF2B5EF4-FFF2-40B4-BE49-F238E27FC236}">
                            <a16:creationId xmlns:a16="http://schemas.microsoft.com/office/drawing/2014/main" id="{617C9DEB-29CD-40D4-A67A-A3719AB18D3B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760" y="1684"/>
                        <a:ext cx="0" cy="36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2027" name="AutoShape 77">
                        <a:extLst>
                          <a:ext uri="{FF2B5EF4-FFF2-40B4-BE49-F238E27FC236}">
                            <a16:creationId xmlns:a16="http://schemas.microsoft.com/office/drawing/2014/main" id="{8F815DB0-B238-4381-B6A6-9E048461CFA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259" y="1125"/>
                        <a:ext cx="994" cy="540"/>
                      </a:xfrm>
                      <a:prstGeom prst="flowChartTerminator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buChar char=""/>
                          <a:defRPr sz="26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buChar char=""/>
                          <a:defRPr sz="24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buChar char=""/>
                          <a:defRPr sz="21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buChar char="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buChar char="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buChar char="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buChar char="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buChar char="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buChar char="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9pPr>
                      </a:lstStyle>
                      <a:p>
                        <a:pPr algn="ctr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en-US" sz="1200">
                            <a:latin typeface="Times New Roman" panose="02020603050405020304" pitchFamily="18" charset="0"/>
                          </a:rPr>
                          <a:t>Mulai</a:t>
                        </a:r>
                      </a:p>
                    </p:txBody>
                  </p:sp>
                  <p:sp>
                    <p:nvSpPr>
                      <p:cNvPr id="42028" name="Text Box 78">
                        <a:extLst>
                          <a:ext uri="{FF2B5EF4-FFF2-40B4-BE49-F238E27FC236}">
                            <a16:creationId xmlns:a16="http://schemas.microsoft.com/office/drawing/2014/main" id="{EE3C3F9D-2016-4A9E-87AD-4FACFB49FA3D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375" y="2040"/>
                        <a:ext cx="781" cy="54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buChar char=""/>
                          <a:defRPr sz="26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buChar char=""/>
                          <a:defRPr sz="24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buChar char=""/>
                          <a:defRPr sz="21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buChar char="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buChar char="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buChar char="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buChar char="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buChar char="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buChar char="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9pPr>
                      </a:lstStyle>
                      <a:p>
                        <a:pPr algn="ctr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en-US" sz="1200">
                            <a:latin typeface="Times New Roman" panose="02020603050405020304" pitchFamily="18" charset="0"/>
                          </a:rPr>
                          <a:t>i =1</a:t>
                        </a:r>
                      </a:p>
                    </p:txBody>
                  </p:sp>
                  <p:grpSp>
                    <p:nvGrpSpPr>
                      <p:cNvPr id="42029" name="Group 79">
                        <a:extLst>
                          <a:ext uri="{FF2B5EF4-FFF2-40B4-BE49-F238E27FC236}">
                            <a16:creationId xmlns:a16="http://schemas.microsoft.com/office/drawing/2014/main" id="{D71FE480-1D57-4B4E-9F4B-C4B5DFCA27AE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975" y="2715"/>
                        <a:ext cx="1926" cy="3053"/>
                        <a:chOff x="4975" y="2715"/>
                        <a:chExt cx="1926" cy="3053"/>
                      </a:xfrm>
                    </p:grpSpPr>
                    <p:sp>
                      <p:nvSpPr>
                        <p:cNvPr id="42030" name="Line 80">
                          <a:extLst>
                            <a:ext uri="{FF2B5EF4-FFF2-40B4-BE49-F238E27FC236}">
                              <a16:creationId xmlns:a16="http://schemas.microsoft.com/office/drawing/2014/main" id="{7674895D-D86B-4683-A51F-A1E348A8D8F9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5771" y="3780"/>
                          <a:ext cx="0" cy="37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 type="triangle" w="med" len="med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42031" name="Line 81">
                          <a:extLst>
                            <a:ext uri="{FF2B5EF4-FFF2-40B4-BE49-F238E27FC236}">
                              <a16:creationId xmlns:a16="http://schemas.microsoft.com/office/drawing/2014/main" id="{CFF51181-E3A0-44E6-98F8-6705D31CF548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5771" y="5220"/>
                          <a:ext cx="0" cy="548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42032" name="Group 82">
                          <a:extLst>
                            <a:ext uri="{FF2B5EF4-FFF2-40B4-BE49-F238E27FC236}">
                              <a16:creationId xmlns:a16="http://schemas.microsoft.com/office/drawing/2014/main" id="{00BE7FB5-0717-49A2-8636-114848611001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5771" y="3330"/>
                          <a:ext cx="1130" cy="2025"/>
                          <a:chOff x="5771" y="3330"/>
                          <a:chExt cx="1130" cy="2025"/>
                        </a:xfrm>
                      </p:grpSpPr>
                      <p:sp>
                        <p:nvSpPr>
                          <p:cNvPr id="42039" name="Line 83">
                            <a:extLst>
                              <a:ext uri="{FF2B5EF4-FFF2-40B4-BE49-F238E27FC236}">
                                <a16:creationId xmlns:a16="http://schemas.microsoft.com/office/drawing/2014/main" id="{04CEFD3C-E33B-4513-A827-EE287F980DB6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6466" y="3330"/>
                            <a:ext cx="435" cy="0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42040" name="Line 84">
                            <a:extLst>
                              <a:ext uri="{FF2B5EF4-FFF2-40B4-BE49-F238E27FC236}">
                                <a16:creationId xmlns:a16="http://schemas.microsoft.com/office/drawing/2014/main" id="{5B730FB5-9020-4F08-9C20-71883F49BF3A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6885" y="3339"/>
                            <a:ext cx="0" cy="2016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42041" name="Line 85">
                            <a:extLst>
                              <a:ext uri="{FF2B5EF4-FFF2-40B4-BE49-F238E27FC236}">
                                <a16:creationId xmlns:a16="http://schemas.microsoft.com/office/drawing/2014/main" id="{2201C99F-60DA-4FB9-87BE-5C9AED50C796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5771" y="5355"/>
                            <a:ext cx="1123" cy="0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 type="triangle" w="med" len="med"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42033" name="Group 86">
                          <a:extLst>
                            <a:ext uri="{FF2B5EF4-FFF2-40B4-BE49-F238E27FC236}">
                              <a16:creationId xmlns:a16="http://schemas.microsoft.com/office/drawing/2014/main" id="{A1FE1527-5DF7-46D7-9439-DB473889A4EB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975" y="2715"/>
                          <a:ext cx="725" cy="2310"/>
                          <a:chOff x="4975" y="2700"/>
                          <a:chExt cx="725" cy="2310"/>
                        </a:xfrm>
                      </p:grpSpPr>
                      <p:sp>
                        <p:nvSpPr>
                          <p:cNvPr id="42036" name="Line 87">
                            <a:extLst>
                              <a:ext uri="{FF2B5EF4-FFF2-40B4-BE49-F238E27FC236}">
                                <a16:creationId xmlns:a16="http://schemas.microsoft.com/office/drawing/2014/main" id="{301DD719-4887-45DD-8740-25577D97D461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4987" y="5010"/>
                            <a:ext cx="216" cy="0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42037" name="Line 88">
                            <a:extLst>
                              <a:ext uri="{FF2B5EF4-FFF2-40B4-BE49-F238E27FC236}">
                                <a16:creationId xmlns:a16="http://schemas.microsoft.com/office/drawing/2014/main" id="{FA891A7B-ED78-4207-867B-4108EF9C84CE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4975" y="2700"/>
                            <a:ext cx="0" cy="2304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42038" name="Line 89">
                            <a:extLst>
                              <a:ext uri="{FF2B5EF4-FFF2-40B4-BE49-F238E27FC236}">
                                <a16:creationId xmlns:a16="http://schemas.microsoft.com/office/drawing/2014/main" id="{18856F9C-967A-4CF9-ADFB-97420C8D6A74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4980" y="2700"/>
                            <a:ext cx="720" cy="0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 type="triangle" w="med" len="med"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42034" name="AutoShape 90">
                          <a:extLst>
                            <a:ext uri="{FF2B5EF4-FFF2-40B4-BE49-F238E27FC236}">
                              <a16:creationId xmlns:a16="http://schemas.microsoft.com/office/drawing/2014/main" id="{9EF75F77-0108-4FEC-9554-4505F00C70D5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203" y="4890"/>
                          <a:ext cx="1136" cy="360"/>
                        </a:xfrm>
                        <a:prstGeom prst="flowChartProcess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rgbClr val="0BD0D9"/>
                            </a:buClr>
                            <a:buSzPct val="95000"/>
                            <a:buFont typeface="Wingdings 2" panose="05020102010507070707" pitchFamily="18" charset="2"/>
                            <a:buChar char=""/>
                            <a:defRPr sz="26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5000"/>
                            <a:buFont typeface="Wingdings 2" panose="05020102010507070707" pitchFamily="18" charset="2"/>
                            <a:buChar char=""/>
                            <a:defRPr sz="24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anose="05020102010507070707" pitchFamily="18" charset="2"/>
                            <a:buChar char=""/>
                            <a:defRPr sz="21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rgbClr val="0BD0D9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9pPr>
                        </a:lstStyle>
                        <a:p>
                          <a:pPr algn="ctr">
                            <a:spcBef>
                              <a:spcPct val="0"/>
                            </a:spcBef>
                            <a:buClrTx/>
                            <a:buSzTx/>
                            <a:buFontTx/>
                            <a:buNone/>
                          </a:pPr>
                          <a:r>
                            <a:rPr lang="en-US" altLang="en-US" sz="1200">
                              <a:latin typeface="Times New Roman" panose="02020603050405020304" pitchFamily="18" charset="0"/>
                            </a:rPr>
                            <a:t>i = i+1</a:t>
                          </a:r>
                        </a:p>
                      </p:txBody>
                    </p:sp>
                    <p:sp>
                      <p:nvSpPr>
                        <p:cNvPr id="42035" name="AutoShape 91">
                          <a:extLst>
                            <a:ext uri="{FF2B5EF4-FFF2-40B4-BE49-F238E27FC236}">
                              <a16:creationId xmlns:a16="http://schemas.microsoft.com/office/drawing/2014/main" id="{6CF01AE3-E610-42D1-85C1-7959BF06ACDE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106" y="2880"/>
                          <a:ext cx="1349" cy="900"/>
                        </a:xfrm>
                        <a:prstGeom prst="flowChartDecision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rgbClr val="0BD0D9"/>
                            </a:buClr>
                            <a:buSzPct val="95000"/>
                            <a:buFont typeface="Wingdings 2" panose="05020102010507070707" pitchFamily="18" charset="2"/>
                            <a:buChar char=""/>
                            <a:defRPr sz="26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5000"/>
                            <a:buFont typeface="Wingdings 2" panose="05020102010507070707" pitchFamily="18" charset="2"/>
                            <a:buChar char=""/>
                            <a:defRPr sz="24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anose="05020102010507070707" pitchFamily="18" charset="2"/>
                            <a:buChar char=""/>
                            <a:defRPr sz="21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rgbClr val="0BD0D9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9pPr>
                        </a:lstStyle>
                        <a:p>
                          <a:pPr algn="ctr">
                            <a:spcBef>
                              <a:spcPct val="0"/>
                            </a:spcBef>
                            <a:buClrTx/>
                            <a:buSzTx/>
                            <a:buFontTx/>
                            <a:buNone/>
                          </a:pPr>
                          <a:r>
                            <a:rPr lang="en-US" altLang="en-US" sz="1200">
                              <a:latin typeface="Times New Roman" panose="02020603050405020304" pitchFamily="18" charset="0"/>
                            </a:rPr>
                            <a:t>i </a:t>
                          </a:r>
                          <a:r>
                            <a:rPr lang="en-US" altLang="en-US" sz="1200">
                              <a:latin typeface="Times New Roman" panose="02020603050405020304" pitchFamily="18" charset="0"/>
                              <a:sym typeface="Math3"/>
                            </a:rPr>
                            <a:t>&lt;=</a:t>
                          </a:r>
                          <a:r>
                            <a:rPr lang="en-US" altLang="en-US" sz="1200">
                              <a:latin typeface="Times New Roman" panose="02020603050405020304" pitchFamily="18" charset="0"/>
                            </a:rPr>
                            <a:t> 10</a:t>
                          </a:r>
                        </a:p>
                      </p:txBody>
                    </p:sp>
                  </p:grpSp>
                </p:grpSp>
                <p:sp>
                  <p:nvSpPr>
                    <p:cNvPr id="42023" name="Text Box 92">
                      <a:extLst>
                        <a:ext uri="{FF2B5EF4-FFF2-40B4-BE49-F238E27FC236}">
                          <a16:creationId xmlns:a16="http://schemas.microsoft.com/office/drawing/2014/main" id="{261A7BFD-004C-421A-AAE8-DD664A2D3586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268" y="2880"/>
                      <a:ext cx="568" cy="54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buChar char=""/>
                        <a:defRPr sz="26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4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buChar char=""/>
                        <a:defRPr sz="21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200" b="1">
                          <a:latin typeface="Times New Roman" panose="02020603050405020304" pitchFamily="18" charset="0"/>
                        </a:rPr>
                        <a:t>F</a:t>
                      </a:r>
                    </a:p>
                  </p:txBody>
                </p:sp>
                <p:sp>
                  <p:nvSpPr>
                    <p:cNvPr id="42024" name="Text Box 93">
                      <a:extLst>
                        <a:ext uri="{FF2B5EF4-FFF2-40B4-BE49-F238E27FC236}">
                          <a16:creationId xmlns:a16="http://schemas.microsoft.com/office/drawing/2014/main" id="{C0742738-3D7D-47C6-980F-190BF9061175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700" y="3780"/>
                      <a:ext cx="568" cy="54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buChar char=""/>
                        <a:defRPr sz="26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4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buChar char=""/>
                        <a:defRPr sz="21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200" b="1">
                          <a:latin typeface="Times New Roman" panose="02020603050405020304" pitchFamily="18" charset="0"/>
                        </a:rPr>
                        <a:t>T</a:t>
                      </a:r>
                    </a:p>
                  </p:txBody>
                </p:sp>
              </p:grpSp>
            </p:grpSp>
            <p:grpSp>
              <p:nvGrpSpPr>
                <p:cNvPr id="41998" name="Group 94">
                  <a:extLst>
                    <a:ext uri="{FF2B5EF4-FFF2-40B4-BE49-F238E27FC236}">
                      <a16:creationId xmlns:a16="http://schemas.microsoft.com/office/drawing/2014/main" id="{2F2529AB-E84D-401D-B10C-37B796A5E2D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043" y="1170"/>
                  <a:ext cx="1775" cy="5059"/>
                  <a:chOff x="8043" y="1170"/>
                  <a:chExt cx="1775" cy="5059"/>
                </a:xfrm>
              </p:grpSpPr>
              <p:grpSp>
                <p:nvGrpSpPr>
                  <p:cNvPr id="41999" name="Group 95">
                    <a:extLst>
                      <a:ext uri="{FF2B5EF4-FFF2-40B4-BE49-F238E27FC236}">
                        <a16:creationId xmlns:a16="http://schemas.microsoft.com/office/drawing/2014/main" id="{228766D9-A60E-4BC1-B276-3EE783F573C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102" y="1170"/>
                    <a:ext cx="1716" cy="5059"/>
                    <a:chOff x="7351" y="1170"/>
                    <a:chExt cx="1716" cy="5059"/>
                  </a:xfrm>
                </p:grpSpPr>
                <p:sp>
                  <p:nvSpPr>
                    <p:cNvPr id="42002" name="Line 96">
                      <a:extLst>
                        <a:ext uri="{FF2B5EF4-FFF2-40B4-BE49-F238E27FC236}">
                          <a16:creationId xmlns:a16="http://schemas.microsoft.com/office/drawing/2014/main" id="{D5493CF6-1ED3-4838-BAA4-A6C3F53C99A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355" y="2460"/>
                      <a:ext cx="0" cy="72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42003" name="Group 97">
                      <a:extLst>
                        <a:ext uri="{FF2B5EF4-FFF2-40B4-BE49-F238E27FC236}">
                          <a16:creationId xmlns:a16="http://schemas.microsoft.com/office/drawing/2014/main" id="{94A03CAF-C0B9-4154-B122-AD7D72991F82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845" y="1170"/>
                      <a:ext cx="994" cy="1440"/>
                      <a:chOff x="7845" y="1170"/>
                      <a:chExt cx="994" cy="1440"/>
                    </a:xfrm>
                  </p:grpSpPr>
                  <p:sp>
                    <p:nvSpPr>
                      <p:cNvPr id="42017" name="Line 98">
                        <a:extLst>
                          <a:ext uri="{FF2B5EF4-FFF2-40B4-BE49-F238E27FC236}">
                            <a16:creationId xmlns:a16="http://schemas.microsoft.com/office/drawing/2014/main" id="{A0BCC48D-D24F-4AE8-914B-BFF2BF1357C1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8340" y="1714"/>
                        <a:ext cx="0" cy="36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2018" name="AutoShape 99">
                        <a:extLst>
                          <a:ext uri="{FF2B5EF4-FFF2-40B4-BE49-F238E27FC236}">
                            <a16:creationId xmlns:a16="http://schemas.microsoft.com/office/drawing/2014/main" id="{346E6B91-183C-45FB-A3AD-8E7F87353619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845" y="1170"/>
                        <a:ext cx="994" cy="540"/>
                      </a:xfrm>
                      <a:prstGeom prst="flowChartTerminator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buChar char=""/>
                          <a:defRPr sz="26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buChar char=""/>
                          <a:defRPr sz="24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buChar char=""/>
                          <a:defRPr sz="21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buChar char="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buChar char="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buChar char="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buChar char="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buChar char="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buChar char="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9pPr>
                      </a:lstStyle>
                      <a:p>
                        <a:pPr algn="ctr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en-US" sz="1200">
                            <a:latin typeface="Times New Roman" panose="02020603050405020304" pitchFamily="18" charset="0"/>
                          </a:rPr>
                          <a:t>Mulai</a:t>
                        </a:r>
                      </a:p>
                    </p:txBody>
                  </p:sp>
                  <p:sp>
                    <p:nvSpPr>
                      <p:cNvPr id="42019" name="Text Box 100">
                        <a:extLst>
                          <a:ext uri="{FF2B5EF4-FFF2-40B4-BE49-F238E27FC236}">
                            <a16:creationId xmlns:a16="http://schemas.microsoft.com/office/drawing/2014/main" id="{B6C17178-7CDA-4A68-B99A-743345759A2C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7942" y="2070"/>
                        <a:ext cx="781" cy="54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buChar char=""/>
                          <a:defRPr sz="26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buChar char=""/>
                          <a:defRPr sz="24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buChar char=""/>
                          <a:defRPr sz="21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buChar char="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buChar char="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buChar char="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buChar char="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buChar char="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buChar char="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9pPr>
                      </a:lstStyle>
                      <a:p>
                        <a:pPr algn="ctr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en-US" sz="1200">
                            <a:latin typeface="Times New Roman" panose="02020603050405020304" pitchFamily="18" charset="0"/>
                          </a:rPr>
                          <a:t>i =1</a:t>
                        </a:r>
                      </a:p>
                    </p:txBody>
                  </p:sp>
                </p:grpSp>
                <p:grpSp>
                  <p:nvGrpSpPr>
                    <p:cNvPr id="42004" name="Group 101">
                      <a:extLst>
                        <a:ext uri="{FF2B5EF4-FFF2-40B4-BE49-F238E27FC236}">
                          <a16:creationId xmlns:a16="http://schemas.microsoft.com/office/drawing/2014/main" id="{CF03A46F-41D8-496E-8DB0-B241AFA43371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351" y="2850"/>
                      <a:ext cx="1716" cy="3379"/>
                      <a:chOff x="7351" y="3060"/>
                      <a:chExt cx="1716" cy="3379"/>
                    </a:xfrm>
                  </p:grpSpPr>
                  <p:sp>
                    <p:nvSpPr>
                      <p:cNvPr id="42005" name="Line 102">
                        <a:extLst>
                          <a:ext uri="{FF2B5EF4-FFF2-40B4-BE49-F238E27FC236}">
                            <a16:creationId xmlns:a16="http://schemas.microsoft.com/office/drawing/2014/main" id="{C6D0CB77-2EB7-49BA-B54E-1E5D6B8BAC55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8385" y="4528"/>
                        <a:ext cx="0" cy="54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42006" name="Group 103">
                        <a:extLst>
                          <a:ext uri="{FF2B5EF4-FFF2-40B4-BE49-F238E27FC236}">
                            <a16:creationId xmlns:a16="http://schemas.microsoft.com/office/drawing/2014/main" id="{B7B7F78B-6A63-48C2-97CC-22B5ECAC3100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351" y="3060"/>
                        <a:ext cx="1716" cy="3379"/>
                        <a:chOff x="7351" y="3081"/>
                        <a:chExt cx="1716" cy="3379"/>
                      </a:xfrm>
                    </p:grpSpPr>
                    <p:sp>
                      <p:nvSpPr>
                        <p:cNvPr id="42007" name="Line 104">
                          <a:extLst>
                            <a:ext uri="{FF2B5EF4-FFF2-40B4-BE49-F238E27FC236}">
                              <a16:creationId xmlns:a16="http://schemas.microsoft.com/office/drawing/2014/main" id="{41963B09-247F-4571-A03D-BBAAEF60DE94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8370" y="3751"/>
                          <a:ext cx="0" cy="403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 type="triangle" w="med" len="med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42008" name="AutoShape 105">
                          <a:extLst>
                            <a:ext uri="{FF2B5EF4-FFF2-40B4-BE49-F238E27FC236}">
                              <a16:creationId xmlns:a16="http://schemas.microsoft.com/office/drawing/2014/main" id="{7E2A105F-60C1-453A-BD99-831B66B33987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830" y="5995"/>
                          <a:ext cx="1080" cy="465"/>
                        </a:xfrm>
                        <a:prstGeom prst="flowChartTerminator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rgbClr val="0BD0D9"/>
                            </a:buClr>
                            <a:buSzPct val="95000"/>
                            <a:buFont typeface="Wingdings 2" panose="05020102010507070707" pitchFamily="18" charset="2"/>
                            <a:buChar char=""/>
                            <a:defRPr sz="26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5000"/>
                            <a:buFont typeface="Wingdings 2" panose="05020102010507070707" pitchFamily="18" charset="2"/>
                            <a:buChar char=""/>
                            <a:defRPr sz="24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anose="05020102010507070707" pitchFamily="18" charset="2"/>
                            <a:buChar char=""/>
                            <a:defRPr sz="21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rgbClr val="0BD0D9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9pPr>
                        </a:lstStyle>
                        <a:p>
                          <a:pPr algn="r">
                            <a:spcBef>
                              <a:spcPct val="0"/>
                            </a:spcBef>
                            <a:buClrTx/>
                            <a:buSzTx/>
                            <a:buFontTx/>
                            <a:buNone/>
                          </a:pPr>
                          <a:r>
                            <a:rPr lang="en-US" altLang="en-US" sz="1200">
                              <a:latin typeface="Times New Roman" panose="02020603050405020304" pitchFamily="18" charset="0"/>
                            </a:rPr>
                            <a:t>Selesai</a:t>
                          </a:r>
                        </a:p>
                      </p:txBody>
                    </p:sp>
                    <p:sp>
                      <p:nvSpPr>
                        <p:cNvPr id="42009" name="Line 106">
                          <a:extLst>
                            <a:ext uri="{FF2B5EF4-FFF2-40B4-BE49-F238E27FC236}">
                              <a16:creationId xmlns:a16="http://schemas.microsoft.com/office/drawing/2014/main" id="{B96493DB-4F9E-41B8-AE69-DE6D08B7ABC5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8383" y="5623"/>
                          <a:ext cx="0" cy="36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 type="triangle" w="med" len="med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42010" name="AutoShape 107">
                          <a:extLst>
                            <a:ext uri="{FF2B5EF4-FFF2-40B4-BE49-F238E27FC236}">
                              <a16:creationId xmlns:a16="http://schemas.microsoft.com/office/drawing/2014/main" id="{E739E29A-0386-4430-8114-66414B22E26E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830" y="4155"/>
                          <a:ext cx="1136" cy="360"/>
                        </a:xfrm>
                        <a:prstGeom prst="flowChartProcess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rgbClr val="0BD0D9"/>
                            </a:buClr>
                            <a:buSzPct val="95000"/>
                            <a:buFont typeface="Wingdings 2" panose="05020102010507070707" pitchFamily="18" charset="2"/>
                            <a:buChar char=""/>
                            <a:defRPr sz="26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5000"/>
                            <a:buFont typeface="Wingdings 2" panose="05020102010507070707" pitchFamily="18" charset="2"/>
                            <a:buChar char=""/>
                            <a:defRPr sz="24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anose="05020102010507070707" pitchFamily="18" charset="2"/>
                            <a:buChar char=""/>
                            <a:defRPr sz="21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rgbClr val="0BD0D9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9pPr>
                        </a:lstStyle>
                        <a:p>
                          <a:pPr algn="ctr">
                            <a:spcBef>
                              <a:spcPct val="0"/>
                            </a:spcBef>
                            <a:buClrTx/>
                            <a:buSzTx/>
                            <a:buFontTx/>
                            <a:buNone/>
                          </a:pPr>
                          <a:r>
                            <a:rPr lang="en-US" altLang="en-US" sz="1200">
                              <a:latin typeface="Times New Roman" panose="02020603050405020304" pitchFamily="18" charset="0"/>
                            </a:rPr>
                            <a:t>i = i+1</a:t>
                          </a:r>
                        </a:p>
                      </p:txBody>
                    </p:sp>
                    <p:grpSp>
                      <p:nvGrpSpPr>
                        <p:cNvPr id="42011" name="Group 108">
                          <a:extLst>
                            <a:ext uri="{FF2B5EF4-FFF2-40B4-BE49-F238E27FC236}">
                              <a16:creationId xmlns:a16="http://schemas.microsoft.com/office/drawing/2014/main" id="{BAA6D599-335F-4B79-B08C-D078265A5B73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7351" y="3081"/>
                          <a:ext cx="1008" cy="2088"/>
                          <a:chOff x="7351" y="3081"/>
                          <a:chExt cx="1008" cy="2088"/>
                        </a:xfrm>
                      </p:grpSpPr>
                      <p:sp>
                        <p:nvSpPr>
                          <p:cNvPr id="42014" name="Line 109">
                            <a:extLst>
                              <a:ext uri="{FF2B5EF4-FFF2-40B4-BE49-F238E27FC236}">
                                <a16:creationId xmlns:a16="http://schemas.microsoft.com/office/drawing/2014/main" id="{0002E0A7-856C-47FD-BFE6-AD246E165D1A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7351" y="5160"/>
                            <a:ext cx="360" cy="0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42015" name="Line 110">
                            <a:extLst>
                              <a:ext uri="{FF2B5EF4-FFF2-40B4-BE49-F238E27FC236}">
                                <a16:creationId xmlns:a16="http://schemas.microsoft.com/office/drawing/2014/main" id="{CE142040-7D75-42AF-9C67-C752F3DF1EA1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7351" y="3081"/>
                            <a:ext cx="0" cy="2088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42016" name="Line 111">
                            <a:extLst>
                              <a:ext uri="{FF2B5EF4-FFF2-40B4-BE49-F238E27FC236}">
                                <a16:creationId xmlns:a16="http://schemas.microsoft.com/office/drawing/2014/main" id="{8FC76A33-A87F-4CAF-9678-F1D2A16C584D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7351" y="3081"/>
                            <a:ext cx="1008" cy="0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 type="triangle" w="med" len="med"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42012" name="AutoShape 112">
                          <a:extLst>
                            <a:ext uri="{FF2B5EF4-FFF2-40B4-BE49-F238E27FC236}">
                              <a16:creationId xmlns:a16="http://schemas.microsoft.com/office/drawing/2014/main" id="{6E979A18-6397-46AE-98A8-4BCFC63AFE1F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8017" y="3390"/>
                          <a:ext cx="720" cy="360"/>
                        </a:xfrm>
                        <a:prstGeom prst="flowChartInputOutput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rgbClr val="0BD0D9"/>
                            </a:buClr>
                            <a:buSzPct val="95000"/>
                            <a:buFont typeface="Wingdings 2" panose="05020102010507070707" pitchFamily="18" charset="2"/>
                            <a:buChar char=""/>
                            <a:defRPr sz="26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5000"/>
                            <a:buFont typeface="Wingdings 2" panose="05020102010507070707" pitchFamily="18" charset="2"/>
                            <a:buChar char=""/>
                            <a:defRPr sz="24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anose="05020102010507070707" pitchFamily="18" charset="2"/>
                            <a:buChar char=""/>
                            <a:defRPr sz="21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rgbClr val="0BD0D9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9pPr>
                        </a:lstStyle>
                        <a:p>
                          <a:pPr algn="r">
                            <a:spcBef>
                              <a:spcPct val="0"/>
                            </a:spcBef>
                            <a:buClrTx/>
                            <a:buSzTx/>
                            <a:buFontTx/>
                            <a:buNone/>
                          </a:pPr>
                          <a:r>
                            <a:rPr lang="en-US" altLang="en-US" sz="1200">
                              <a:latin typeface="Times New Roman" panose="02020603050405020304" pitchFamily="18" charset="0"/>
                            </a:rPr>
                            <a:t>  i</a:t>
                          </a:r>
                          <a:endParaRPr lang="en-US" altLang="en-US" sz="1800">
                            <a:latin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42013" name="AutoShape 113">
                          <a:extLst>
                            <a:ext uri="{FF2B5EF4-FFF2-40B4-BE49-F238E27FC236}">
                              <a16:creationId xmlns:a16="http://schemas.microsoft.com/office/drawing/2014/main" id="{C9DAC24F-4642-4805-A019-0D01959D8DD2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718" y="4710"/>
                          <a:ext cx="1349" cy="900"/>
                        </a:xfrm>
                        <a:prstGeom prst="flowChartDecision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rgbClr val="0BD0D9"/>
                            </a:buClr>
                            <a:buSzPct val="95000"/>
                            <a:buFont typeface="Wingdings 2" panose="05020102010507070707" pitchFamily="18" charset="2"/>
                            <a:buChar char=""/>
                            <a:defRPr sz="26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5000"/>
                            <a:buFont typeface="Wingdings 2" panose="05020102010507070707" pitchFamily="18" charset="2"/>
                            <a:buChar char=""/>
                            <a:defRPr sz="24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anose="05020102010507070707" pitchFamily="18" charset="2"/>
                            <a:buChar char=""/>
                            <a:defRPr sz="21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rgbClr val="0BD0D9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9pPr>
                        </a:lstStyle>
                        <a:p>
                          <a:pPr algn="ctr">
                            <a:spcBef>
                              <a:spcPct val="0"/>
                            </a:spcBef>
                            <a:buClrTx/>
                            <a:buSzTx/>
                            <a:buFontTx/>
                            <a:buNone/>
                          </a:pPr>
                          <a:r>
                            <a:rPr lang="en-US" altLang="en-US" sz="1200">
                              <a:latin typeface="Times New Roman" panose="02020603050405020304" pitchFamily="18" charset="0"/>
                            </a:rPr>
                            <a:t>i &lt;=10</a:t>
                          </a:r>
                        </a:p>
                      </p:txBody>
                    </p:sp>
                  </p:grpSp>
                </p:grpSp>
              </p:grpSp>
              <p:sp>
                <p:nvSpPr>
                  <p:cNvPr id="42000" name="Text Box 114">
                    <a:extLst>
                      <a:ext uri="{FF2B5EF4-FFF2-40B4-BE49-F238E27FC236}">
                        <a16:creationId xmlns:a16="http://schemas.microsoft.com/office/drawing/2014/main" id="{31C7715F-2874-4408-8CC4-F1B4D43FCCB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043" y="4500"/>
                    <a:ext cx="568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rgbClr val="0BD0D9"/>
                      </a:buClr>
                      <a:buSzPct val="95000"/>
                      <a:buFont typeface="Wingdings 2" panose="05020102010507070707" pitchFamily="18" charset="2"/>
                      <a:buChar char=""/>
                      <a:defRPr sz="26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85000"/>
                      <a:buFont typeface="Wingdings 2" panose="05020102010507070707" pitchFamily="18" charset="2"/>
                      <a:buChar char=""/>
                      <a:defRPr sz="24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 2" panose="05020102010507070707" pitchFamily="18" charset="2"/>
                      <a:buChar char=""/>
                      <a:defRPr sz="21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BD0D9"/>
                      </a:buClr>
                      <a:buSzPct val="65000"/>
                      <a:buFont typeface="Wingdings 2" panose="05020102010507070707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10CF9B"/>
                      </a:buClr>
                      <a:buSzPct val="65000"/>
                      <a:buFont typeface="Wingdings 2" panose="05020102010507070707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10CF9B"/>
                      </a:buClr>
                      <a:buSzPct val="65000"/>
                      <a:buFont typeface="Wingdings 2" panose="05020102010507070707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10CF9B"/>
                      </a:buClr>
                      <a:buSzPct val="65000"/>
                      <a:buFont typeface="Wingdings 2" panose="05020102010507070707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10CF9B"/>
                      </a:buClr>
                      <a:buSzPct val="65000"/>
                      <a:buFont typeface="Wingdings 2" panose="05020102010507070707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10CF9B"/>
                      </a:buClr>
                      <a:buSzPct val="65000"/>
                      <a:buFont typeface="Wingdings 2" panose="05020102010507070707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200" b="1">
                        <a:latin typeface="Times New Roman" panose="02020603050405020304" pitchFamily="18" charset="0"/>
                      </a:rPr>
                      <a:t>T</a:t>
                    </a:r>
                  </a:p>
                </p:txBody>
              </p:sp>
              <p:sp>
                <p:nvSpPr>
                  <p:cNvPr id="42001" name="Text Box 115">
                    <a:extLst>
                      <a:ext uri="{FF2B5EF4-FFF2-40B4-BE49-F238E27FC236}">
                        <a16:creationId xmlns:a16="http://schemas.microsoft.com/office/drawing/2014/main" id="{46FD5921-7E4F-4840-A0C3-7C215F16AA6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037" y="5355"/>
                    <a:ext cx="568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rgbClr val="0BD0D9"/>
                      </a:buClr>
                      <a:buSzPct val="95000"/>
                      <a:buFont typeface="Wingdings 2" panose="05020102010507070707" pitchFamily="18" charset="2"/>
                      <a:buChar char=""/>
                      <a:defRPr sz="26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85000"/>
                      <a:buFont typeface="Wingdings 2" panose="05020102010507070707" pitchFamily="18" charset="2"/>
                      <a:buChar char=""/>
                      <a:defRPr sz="24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 2" panose="05020102010507070707" pitchFamily="18" charset="2"/>
                      <a:buChar char=""/>
                      <a:defRPr sz="21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BD0D9"/>
                      </a:buClr>
                      <a:buSzPct val="65000"/>
                      <a:buFont typeface="Wingdings 2" panose="05020102010507070707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10CF9B"/>
                      </a:buClr>
                      <a:buSzPct val="65000"/>
                      <a:buFont typeface="Wingdings 2" panose="05020102010507070707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10CF9B"/>
                      </a:buClr>
                      <a:buSzPct val="65000"/>
                      <a:buFont typeface="Wingdings 2" panose="05020102010507070707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10CF9B"/>
                      </a:buClr>
                      <a:buSzPct val="65000"/>
                      <a:buFont typeface="Wingdings 2" panose="05020102010507070707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10CF9B"/>
                      </a:buClr>
                      <a:buSzPct val="65000"/>
                      <a:buFont typeface="Wingdings 2" panose="05020102010507070707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10CF9B"/>
                      </a:buClr>
                      <a:buSzPct val="65000"/>
                      <a:buFont typeface="Wingdings 2" panose="05020102010507070707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200" b="1">
                        <a:latin typeface="Times New Roman" panose="02020603050405020304" pitchFamily="18" charset="0"/>
                      </a:rPr>
                      <a:t>F</a:t>
                    </a:r>
                  </a:p>
                </p:txBody>
              </p:sp>
            </p:grpSp>
          </p:grpSp>
          <p:sp>
            <p:nvSpPr>
              <p:cNvPr id="41995" name="Line 116">
                <a:extLst>
                  <a:ext uri="{FF2B5EF4-FFF2-40B4-BE49-F238E27FC236}">
                    <a16:creationId xmlns:a16="http://schemas.microsoft.com/office/drawing/2014/main" id="{5770933C-9539-4FB4-9898-CD587C8D6B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71" y="4500"/>
                <a:ext cx="0" cy="37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993" name="AutoShape 117">
              <a:extLst>
                <a:ext uri="{FF2B5EF4-FFF2-40B4-BE49-F238E27FC236}">
                  <a16:creationId xmlns:a16="http://schemas.microsoft.com/office/drawing/2014/main" id="{0E7E8DAF-1E25-4079-AFE3-59D9A8C7F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5" y="4140"/>
              <a:ext cx="600" cy="360"/>
            </a:xfrm>
            <a:prstGeom prst="flowChartInputOutpu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i</a:t>
              </a:r>
            </a:p>
          </p:txBody>
        </p:sp>
      </p:grpSp>
      <p:grpSp>
        <p:nvGrpSpPr>
          <p:cNvPr id="41988" name="Group 122">
            <a:extLst>
              <a:ext uri="{FF2B5EF4-FFF2-40B4-BE49-F238E27FC236}">
                <a16:creationId xmlns:a16="http://schemas.microsoft.com/office/drawing/2014/main" id="{C63F116A-9C4D-4864-8E57-B309B559F8A3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6248400"/>
            <a:ext cx="7785100" cy="466725"/>
            <a:chOff x="960" y="3936"/>
            <a:chExt cx="4424" cy="294"/>
          </a:xfrm>
        </p:grpSpPr>
        <p:sp>
          <p:nvSpPr>
            <p:cNvPr id="41989" name="Text Box 119">
              <a:extLst>
                <a:ext uri="{FF2B5EF4-FFF2-40B4-BE49-F238E27FC236}">
                  <a16:creationId xmlns:a16="http://schemas.microsoft.com/office/drawing/2014/main" id="{D8B97930-BDEB-4740-932F-13BD5B128B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3936"/>
              <a:ext cx="828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u="sng">
                  <a:latin typeface="Times New Roman" panose="02020603050405020304" pitchFamily="18" charset="0"/>
                </a:rPr>
                <a:t>Struktur </a:t>
              </a:r>
              <a:r>
                <a:rPr lang="en-US" altLang="en-US" sz="1200" b="1" u="sng">
                  <a:latin typeface="Times New Roman" panose="02020603050405020304" pitchFamily="18" charset="0"/>
                </a:rPr>
                <a:t>for</a:t>
              </a:r>
              <a:endParaRPr lang="en-US" altLang="en-US" sz="1200">
                <a:latin typeface="Times New Roman" panose="02020603050405020304" pitchFamily="18" charset="0"/>
              </a:endParaRPr>
            </a:p>
          </p:txBody>
        </p:sp>
        <p:sp>
          <p:nvSpPr>
            <p:cNvPr id="41990" name="Text Box 120">
              <a:extLst>
                <a:ext uri="{FF2B5EF4-FFF2-40B4-BE49-F238E27FC236}">
                  <a16:creationId xmlns:a16="http://schemas.microsoft.com/office/drawing/2014/main" id="{9A1C550F-6EC0-462C-8BEF-1B3CD1072A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3936"/>
              <a:ext cx="828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u="sng">
                  <a:latin typeface="Times New Roman" panose="02020603050405020304" pitchFamily="18" charset="0"/>
                </a:rPr>
                <a:t>Struktur </a:t>
              </a:r>
              <a:r>
                <a:rPr lang="en-US" altLang="en-US" sz="1200" b="1" u="sng">
                  <a:latin typeface="Times New Roman" panose="02020603050405020304" pitchFamily="18" charset="0"/>
                </a:rPr>
                <a:t>while</a:t>
              </a:r>
              <a:endParaRPr lang="en-US" altLang="en-US" sz="1200">
                <a:latin typeface="Times New Roman" panose="02020603050405020304" pitchFamily="18" charset="0"/>
              </a:endParaRPr>
            </a:p>
          </p:txBody>
        </p:sp>
        <p:sp>
          <p:nvSpPr>
            <p:cNvPr id="41991" name="Text Box 121">
              <a:extLst>
                <a:ext uri="{FF2B5EF4-FFF2-40B4-BE49-F238E27FC236}">
                  <a16:creationId xmlns:a16="http://schemas.microsoft.com/office/drawing/2014/main" id="{C8BD61C8-68B6-4C4F-9CE0-9D4073B36F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3936"/>
              <a:ext cx="1160" cy="29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u="sng">
                  <a:latin typeface="Times New Roman" panose="02020603050405020304" pitchFamily="18" charset="0"/>
                </a:rPr>
                <a:t>Struktur do - while</a:t>
              </a:r>
              <a:endParaRPr lang="en-US" altLang="en-US" sz="12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Content Placeholder 2">
            <a:extLst>
              <a:ext uri="{FF2B5EF4-FFF2-40B4-BE49-F238E27FC236}">
                <a16:creationId xmlns:a16="http://schemas.microsoft.com/office/drawing/2014/main" id="{D9D87389-7459-47A2-A6F0-536C1F553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389438"/>
          </a:xfrm>
        </p:spPr>
        <p:txBody>
          <a:bodyPr/>
          <a:lstStyle/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#include &lt;iostream&gt;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using namespace std;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 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int main()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{	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	int i 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 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	for(i = 1; i &lt;= 10; i++)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	{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		cout &lt;&lt; i &lt;&lt; " ";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	}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  	return 0;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}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Content Placeholder 2">
            <a:extLst>
              <a:ext uri="{FF2B5EF4-FFF2-40B4-BE49-F238E27FC236}">
                <a16:creationId xmlns:a16="http://schemas.microsoft.com/office/drawing/2014/main" id="{D1087CC3-D761-4369-AB82-D1271DCCC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389438"/>
          </a:xfrm>
        </p:spPr>
        <p:txBody>
          <a:bodyPr/>
          <a:lstStyle/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#include &lt;iostream&gt;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using namespace std;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 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int main() {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	int i = 1;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	while (i &lt;= 10) {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		cout &lt;&lt; i &lt;&lt; " "; 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		i=i+1;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	}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return 0;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}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Content Placeholder 2">
            <a:extLst>
              <a:ext uri="{FF2B5EF4-FFF2-40B4-BE49-F238E27FC236}">
                <a16:creationId xmlns:a16="http://schemas.microsoft.com/office/drawing/2014/main" id="{37AD67D4-9AA1-4950-84B7-777578AA7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389438"/>
          </a:xfrm>
        </p:spPr>
        <p:txBody>
          <a:bodyPr/>
          <a:lstStyle/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#include &lt;iostream&gt;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using namespace std;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 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int main() {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    int i = 1; 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 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    // do...while loop from 1 to 5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    do {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        cout &lt;&lt; i &lt;&lt; " ";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        i=i+1;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    }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    while (i &lt;= 10);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 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    return 0;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}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70FB3264-171E-4AC3-B0BC-E73BE1ADE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GB" altLang="en-US" sz="2400"/>
          </a:p>
        </p:txBody>
      </p:sp>
      <p:sp>
        <p:nvSpPr>
          <p:cNvPr id="47107" name="Rectangle 4">
            <a:extLst>
              <a:ext uri="{FF2B5EF4-FFF2-40B4-BE49-F238E27FC236}">
                <a16:creationId xmlns:a16="http://schemas.microsoft.com/office/drawing/2014/main" id="{C37BA42B-B5DF-473C-93B9-70DE03B024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1638" y="228600"/>
            <a:ext cx="7086600" cy="1098550"/>
          </a:xfrm>
          <a:noFill/>
        </p:spPr>
        <p:txBody>
          <a:bodyPr anchor="ctr"/>
          <a:lstStyle/>
          <a:p>
            <a:br>
              <a:rPr lang="en-US" altLang="en-US"/>
            </a:br>
            <a:endParaRPr lang="en-US" altLang="en-US" sz="3700"/>
          </a:p>
        </p:txBody>
      </p:sp>
      <p:sp>
        <p:nvSpPr>
          <p:cNvPr id="47108" name="Text Box 5">
            <a:extLst>
              <a:ext uri="{FF2B5EF4-FFF2-40B4-BE49-F238E27FC236}">
                <a16:creationId xmlns:a16="http://schemas.microsoft.com/office/drawing/2014/main" id="{8DFE9A6C-1685-40A5-83AA-E23394EC6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203700"/>
            <a:ext cx="5791200" cy="1803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1600">
                <a:solidFill>
                  <a:schemeClr val="bg1"/>
                </a:solidFill>
                <a:latin typeface="Courier New" panose="02070309020205020404" pitchFamily="49" charset="0"/>
              </a:rPr>
              <a:t>NUMBER		SQUARE		CUBE</a:t>
            </a:r>
          </a:p>
          <a:p>
            <a:pPr eaLnBrk="1" hangingPunct="1"/>
            <a:r>
              <a:rPr lang="en-GB" altLang="en-US" sz="1600">
                <a:solidFill>
                  <a:schemeClr val="bg1"/>
                </a:solidFill>
                <a:latin typeface="Courier New" panose="02070309020205020404" pitchFamily="49" charset="0"/>
              </a:rPr>
              <a:t>----------	----------	------</a:t>
            </a:r>
          </a:p>
          <a:p>
            <a:pPr eaLnBrk="1" hangingPunct="1"/>
            <a:r>
              <a:rPr lang="en-GB" altLang="en-US" sz="1600">
                <a:solidFill>
                  <a:schemeClr val="bg1"/>
                </a:solidFill>
                <a:latin typeface="Courier New" panose="02070309020205020404" pitchFamily="49" charset="0"/>
              </a:rPr>
              <a:t>   1                    1           1</a:t>
            </a:r>
          </a:p>
          <a:p>
            <a:pPr eaLnBrk="1" hangingPunct="1"/>
            <a:r>
              <a:rPr lang="en-GB" altLang="en-US" sz="1600">
                <a:solidFill>
                  <a:schemeClr val="bg1"/>
                </a:solidFill>
                <a:latin typeface="Courier New" panose="02070309020205020404" pitchFamily="49" charset="0"/>
              </a:rPr>
              <a:t>   2                    4           8</a:t>
            </a:r>
          </a:p>
          <a:p>
            <a:pPr eaLnBrk="1" hangingPunct="1"/>
            <a:r>
              <a:rPr lang="en-GB" altLang="en-US" sz="1600">
                <a:solidFill>
                  <a:schemeClr val="bg1"/>
                </a:solidFill>
                <a:latin typeface="Courier New" panose="02070309020205020404" pitchFamily="49" charset="0"/>
              </a:rPr>
              <a:t>   .                    .           .</a:t>
            </a:r>
          </a:p>
          <a:p>
            <a:pPr eaLnBrk="1" hangingPunct="1"/>
            <a:r>
              <a:rPr lang="en-GB" altLang="en-US" sz="1600">
                <a:solidFill>
                  <a:schemeClr val="bg1"/>
                </a:solidFill>
                <a:latin typeface="Courier New" panose="02070309020205020404" pitchFamily="49" charset="0"/>
              </a:rPr>
              <a:t>   .                    .           .</a:t>
            </a:r>
          </a:p>
          <a:p>
            <a:pPr eaLnBrk="1" hangingPunct="1"/>
            <a:r>
              <a:rPr lang="en-GB" altLang="en-US" sz="1600">
                <a:solidFill>
                  <a:schemeClr val="bg1"/>
                </a:solidFill>
                <a:latin typeface="Courier New" panose="02070309020205020404" pitchFamily="49" charset="0"/>
              </a:rPr>
              <a:t>  10                   100        1000  </a:t>
            </a:r>
            <a:endParaRPr lang="en-US" altLang="en-US" sz="160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47109" name="Content Placeholder 1">
            <a:extLst>
              <a:ext uri="{FF2B5EF4-FFF2-40B4-BE49-F238E27FC236}">
                <a16:creationId xmlns:a16="http://schemas.microsoft.com/office/drawing/2014/main" id="{7FE1C862-0494-4E2C-913A-926506BD9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2027237"/>
          </a:xfrm>
        </p:spPr>
        <p:txBody>
          <a:bodyPr/>
          <a:lstStyle/>
          <a:p>
            <a:r>
              <a:rPr lang="en-US" altLang="en-US"/>
              <a:t>membuat tabel terdiri dari 3 kolom , kolom pertama diberi judul NUMBER, kolom kedua SQUARE dan kolom ketiga CUBE. Isi dari tiap kolom adalah bilangan cacah, bilangan kuadrat, bilangan pangkat tiga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Content Placeholder 2">
            <a:extLst>
              <a:ext uri="{FF2B5EF4-FFF2-40B4-BE49-F238E27FC236}">
                <a16:creationId xmlns:a16="http://schemas.microsoft.com/office/drawing/2014/main" id="{E27A7222-E822-46B1-BA63-1C32A1834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62000"/>
            <a:ext cx="8229600" cy="4389438"/>
          </a:xfrm>
        </p:spPr>
        <p:txBody>
          <a:bodyPr/>
          <a:lstStyle/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#include &lt;iostream&gt;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using namespace std;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 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int main() {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 int num;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cout &lt;&lt; "NUMBER\t SQUARE\t CUBE\n"; 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cout &lt;&lt; "------\t ------\t ----\n";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 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for (num = 1; num &lt; 11; num++) {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	cout &lt;&lt; num &lt;&lt; "\t"&lt;&lt; "\t"&lt;&lt; "\t";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	cout &lt;&lt; num * num &lt;&lt; "\t"&lt;&lt; "\t";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	cout &lt;&lt; num * num * num&lt;&lt;"\n";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	}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	return 0;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}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8E63DA10-9BD3-47D5-9EC5-DD36038D1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450D1F9A-24B0-4621-8988-0E51CA52D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1100"/>
              <a:t>NUMBER</a:t>
            </a:r>
            <a:r>
              <a:rPr lang="en-US" altLang="en-US" sz="2000"/>
              <a:t>	</a:t>
            </a:r>
            <a:r>
              <a:rPr lang="en-US" altLang="en-US" sz="1200"/>
              <a:t>SQUARE</a:t>
            </a:r>
            <a:r>
              <a:rPr lang="en-US" altLang="en-US" sz="2000"/>
              <a:t>	</a:t>
            </a:r>
            <a:r>
              <a:rPr lang="en-US" altLang="en-US" sz="1200"/>
              <a:t>CUBE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------	------	----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1200"/>
              <a:t>1	      1	       1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1200"/>
              <a:t>2	     4	      8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1200"/>
              <a:t>3	     9	      27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1200"/>
              <a:t>4	     16	     64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1200"/>
              <a:t>5	     25	     125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1200"/>
              <a:t>6	     36	     216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1200"/>
              <a:t>7	     49	     343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1200"/>
              <a:t>8	     64	     512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1200"/>
              <a:t>9	     81	     729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1200"/>
              <a:t>10	     100	    1000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Content Placeholder 2">
            <a:extLst>
              <a:ext uri="{FF2B5EF4-FFF2-40B4-BE49-F238E27FC236}">
                <a16:creationId xmlns:a16="http://schemas.microsoft.com/office/drawing/2014/main" id="{E2FB6AA8-E932-4DBE-BDA1-DD1F17378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3276600" cy="4008438"/>
          </a:xfrm>
        </p:spPr>
        <p:txBody>
          <a:bodyPr/>
          <a:lstStyle/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Menjumlah bilangan dari 1 sampai 10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71AF53AA-A640-4D83-AFF5-36E363F2B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914400"/>
            <a:ext cx="4572000" cy="590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#include &lt;iostream&gt;</a:t>
            </a:r>
          </a:p>
          <a:p>
            <a:r>
              <a:rPr lang="en-US" altLang="en-US"/>
              <a:t>using std::cout;</a:t>
            </a:r>
          </a:p>
          <a:p>
            <a:r>
              <a:rPr lang="en-US" altLang="en-US"/>
              <a:t>using std::endl;</a:t>
            </a:r>
          </a:p>
          <a:p>
            <a:r>
              <a:rPr lang="en-US" altLang="en-US"/>
              <a:t> </a:t>
            </a:r>
          </a:p>
          <a:p>
            <a:r>
              <a:rPr lang="en-US" altLang="en-US"/>
              <a:t>int main()</a:t>
            </a:r>
          </a:p>
          <a:p>
            <a:r>
              <a:rPr lang="en-US" altLang="en-US"/>
              <a:t>{</a:t>
            </a:r>
          </a:p>
          <a:p>
            <a:r>
              <a:rPr lang="en-US" altLang="en-US"/>
              <a:t>   int sum; </a:t>
            </a:r>
          </a:p>
          <a:p>
            <a:r>
              <a:rPr lang="en-US" altLang="en-US"/>
              <a:t>   int x; </a:t>
            </a:r>
          </a:p>
          <a:p>
            <a:r>
              <a:rPr lang="en-US" altLang="en-US"/>
              <a:t> </a:t>
            </a:r>
          </a:p>
          <a:p>
            <a:r>
              <a:rPr lang="en-US" altLang="en-US"/>
              <a:t>   x = 1; </a:t>
            </a:r>
          </a:p>
          <a:p>
            <a:r>
              <a:rPr lang="en-US" altLang="en-US"/>
              <a:t>   sum = 0; </a:t>
            </a:r>
          </a:p>
          <a:p>
            <a:r>
              <a:rPr lang="en-US" altLang="en-US"/>
              <a:t> </a:t>
            </a:r>
          </a:p>
          <a:p>
            <a:r>
              <a:rPr lang="en-US" altLang="en-US"/>
              <a:t>   while ( x &lt;= 10 )</a:t>
            </a:r>
          </a:p>
          <a:p>
            <a:r>
              <a:rPr lang="en-US" altLang="en-US"/>
              <a:t>   {</a:t>
            </a:r>
          </a:p>
          <a:p>
            <a:r>
              <a:rPr lang="en-US" altLang="en-US"/>
              <a:t>      sum += x;</a:t>
            </a:r>
          </a:p>
          <a:p>
            <a:r>
              <a:rPr lang="en-US" altLang="en-US"/>
              <a:t>      x++;</a:t>
            </a:r>
          </a:p>
          <a:p>
            <a:r>
              <a:rPr lang="en-US" altLang="en-US"/>
              <a:t>   }</a:t>
            </a:r>
          </a:p>
          <a:p>
            <a:r>
              <a:rPr lang="en-US" altLang="en-US"/>
              <a:t> </a:t>
            </a:r>
          </a:p>
          <a:p>
            <a:r>
              <a:rPr lang="en-US" altLang="en-US"/>
              <a:t>   cout &lt;&lt; "The sum is: " &lt;&lt; sum &lt;&lt; endl;</a:t>
            </a:r>
          </a:p>
          <a:p>
            <a:r>
              <a:rPr lang="en-US" altLang="en-US"/>
              <a:t>   return 0;</a:t>
            </a:r>
          </a:p>
          <a:p>
            <a:r>
              <a:rPr lang="en-US" altLang="en-US"/>
              <a:t>}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1" name="Rectangle 3">
            <a:extLst>
              <a:ext uri="{FF2B5EF4-FFF2-40B4-BE49-F238E27FC236}">
                <a16:creationId xmlns:a16="http://schemas.microsoft.com/office/drawing/2014/main" id="{18C78441-8389-4222-9B3D-39CFBA477B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125538"/>
            <a:ext cx="8439150" cy="4967287"/>
          </a:xfrm>
        </p:spPr>
        <p:txBody>
          <a:bodyPr/>
          <a:lstStyle/>
          <a:p>
            <a:pPr marL="365125" indent="-365125">
              <a:lnSpc>
                <a:spcPct val="80000"/>
              </a:lnSpc>
            </a:pPr>
            <a:r>
              <a:rPr lang="en-US" altLang="en-US" b="1"/>
              <a:t>Problem</a:t>
            </a:r>
          </a:p>
          <a:p>
            <a:pPr marL="544513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/>
              <a:t>Analyse, design, and implement an algorithm that calculates and outputs the following sum:</a:t>
            </a:r>
          </a:p>
          <a:p>
            <a:pPr marL="544513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/>
              <a:t>	sum = 1 + 2 + 3 + ……. + n	</a:t>
            </a:r>
          </a:p>
          <a:p>
            <a:pPr marL="544513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/>
              <a:t>up to any number (</a:t>
            </a:r>
            <a:r>
              <a:rPr lang="en-US" altLang="en-US" i="1"/>
              <a:t>n</a:t>
            </a:r>
            <a:r>
              <a:rPr lang="en-US" altLang="en-US"/>
              <a:t>) input by the user</a:t>
            </a:r>
          </a:p>
          <a:p>
            <a:pPr marL="365125" indent="-365125">
              <a:lnSpc>
                <a:spcPct val="80000"/>
              </a:lnSpc>
            </a:pPr>
            <a:r>
              <a:rPr lang="en-US" altLang="en-US" b="1"/>
              <a:t>Analysis</a:t>
            </a:r>
            <a:r>
              <a:rPr lang="en-US" altLang="en-US"/>
              <a:t> </a:t>
            </a:r>
            <a:endParaRPr lang="en-US" altLang="en-US" b="1"/>
          </a:p>
          <a:p>
            <a:pPr marL="544513" lvl="1" indent="0">
              <a:lnSpc>
                <a:spcPct val="80000"/>
              </a:lnSpc>
            </a:pPr>
            <a:r>
              <a:rPr lang="en-US" altLang="en-US" b="1"/>
              <a:t> Input</a:t>
            </a:r>
            <a:endParaRPr lang="en-US" altLang="en-US"/>
          </a:p>
          <a:p>
            <a:pPr marL="1793875" lvl="2" indent="-984250">
              <a:lnSpc>
                <a:spcPct val="80000"/>
              </a:lnSpc>
              <a:buFontTx/>
              <a:buNone/>
            </a:pPr>
            <a:r>
              <a:rPr lang="en-US" altLang="en-US" sz="2000"/>
              <a:t>n: upper limit</a:t>
            </a:r>
            <a:endParaRPr lang="en-US" altLang="en-US" sz="2000" b="1" u="sng"/>
          </a:p>
          <a:p>
            <a:pPr marL="544513" lvl="1" indent="0">
              <a:lnSpc>
                <a:spcPct val="80000"/>
              </a:lnSpc>
            </a:pPr>
            <a:r>
              <a:rPr lang="en-US" altLang="en-US" b="1"/>
              <a:t> Output</a:t>
            </a:r>
            <a:endParaRPr lang="en-US" altLang="en-US"/>
          </a:p>
          <a:p>
            <a:pPr marL="1793875" lvl="2" indent="-984250">
              <a:lnSpc>
                <a:spcPct val="80000"/>
              </a:lnSpc>
              <a:buFontTx/>
              <a:buNone/>
            </a:pPr>
            <a:r>
              <a:rPr lang="en-US" altLang="en-US" sz="2000"/>
              <a:t>sum: sum of series </a:t>
            </a:r>
          </a:p>
          <a:p>
            <a:pPr marL="1793875" lvl="2" indent="-984250">
              <a:lnSpc>
                <a:spcPct val="80000"/>
              </a:lnSpc>
              <a:buFontTx/>
              <a:buNone/>
            </a:pPr>
            <a:r>
              <a:rPr lang="en-US" altLang="en-US" sz="2400" b="1"/>
              <a:t>Intermediate variables</a:t>
            </a:r>
            <a:endParaRPr lang="en-US" altLang="en-US" sz="2400"/>
          </a:p>
          <a:p>
            <a:pPr marL="1793875" lvl="2" indent="-984250">
              <a:lnSpc>
                <a:spcPct val="80000"/>
              </a:lnSpc>
              <a:buFontTx/>
              <a:buNone/>
            </a:pPr>
            <a:r>
              <a:rPr lang="en-US" altLang="en-US" sz="2000"/>
              <a:t>i: the current iteration number</a:t>
            </a:r>
            <a:endParaRPr lang="en-US" altLang="en-US" sz="2000" b="1" u="sng"/>
          </a:p>
          <a:p>
            <a:pPr marL="1793875" lvl="2" indent="-984250">
              <a:lnSpc>
                <a:spcPct val="80000"/>
              </a:lnSpc>
              <a:buFontTx/>
              <a:buNone/>
            </a:pPr>
            <a:endParaRPr lang="en-US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6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6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2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26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6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6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26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26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26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26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26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26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69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5443E40B-FDDB-4CC9-BAF5-AE38D138C5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6934200" cy="7016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ja-JP" sz="4000" dirty="0" err="1">
                <a:solidFill>
                  <a:schemeClr val="accent3"/>
                </a:solidFill>
              </a:rPr>
              <a:t>Unsur</a:t>
            </a:r>
            <a:r>
              <a:rPr lang="en-US" altLang="ja-JP" sz="4000" dirty="0">
                <a:solidFill>
                  <a:schemeClr val="accent3"/>
                </a:solidFill>
              </a:rPr>
              <a:t> </a:t>
            </a:r>
            <a:r>
              <a:rPr lang="en-US" altLang="ja-JP" sz="4000" dirty="0" err="1">
                <a:solidFill>
                  <a:schemeClr val="accent3"/>
                </a:solidFill>
              </a:rPr>
              <a:t>pada</a:t>
            </a:r>
            <a:r>
              <a:rPr lang="en-US" altLang="ja-JP" sz="4000" dirty="0">
                <a:solidFill>
                  <a:schemeClr val="accent3"/>
                </a:solidFill>
              </a:rPr>
              <a:t> </a:t>
            </a:r>
            <a:r>
              <a:rPr lang="en-US" altLang="en-US" sz="4000" dirty="0" err="1">
                <a:solidFill>
                  <a:schemeClr val="accent3"/>
                </a:solidFill>
              </a:rPr>
              <a:t>Struktur</a:t>
            </a:r>
            <a:r>
              <a:rPr lang="en-US" altLang="en-US" sz="4000" dirty="0">
                <a:solidFill>
                  <a:schemeClr val="accent3"/>
                </a:solidFill>
              </a:rPr>
              <a:t> </a:t>
            </a:r>
            <a:r>
              <a:rPr lang="en-US" altLang="ja-JP" sz="4000" dirty="0" err="1">
                <a:solidFill>
                  <a:schemeClr val="accent3"/>
                </a:solidFill>
              </a:rPr>
              <a:t>P</a:t>
            </a:r>
            <a:r>
              <a:rPr lang="en-US" altLang="en-US" sz="4000" dirty="0" err="1">
                <a:solidFill>
                  <a:schemeClr val="accent3"/>
                </a:solidFill>
              </a:rPr>
              <a:t>erulangan</a:t>
            </a:r>
            <a:endParaRPr lang="en-GB" altLang="en-US" sz="4000" dirty="0">
              <a:solidFill>
                <a:schemeClr val="accent3"/>
              </a:solidFill>
            </a:endParaRP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E465E5FC-40A8-4A8E-82C7-4414B1FDAD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>
                <a:solidFill>
                  <a:srgbClr val="FF0000"/>
                </a:solidFill>
              </a:rPr>
              <a:t>Kondisi perulangan </a:t>
            </a:r>
            <a:r>
              <a:rPr lang="en-US" altLang="en-US" sz="2400"/>
              <a:t>: suatu kondisi yang harus dipenuhi agar  perulangan dapat terjadi.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/>
          </a:p>
          <a:p>
            <a:pPr eaLnBrk="1" hangingPunct="1"/>
            <a:r>
              <a:rPr lang="en-US" altLang="en-US" sz="2400">
                <a:solidFill>
                  <a:srgbClr val="FF0000"/>
                </a:solidFill>
              </a:rPr>
              <a:t>Badan (body) perulangan </a:t>
            </a:r>
            <a:r>
              <a:rPr lang="en-US" altLang="en-US" sz="2400"/>
              <a:t>: deretan instruksi </a:t>
            </a:r>
            <a:r>
              <a:rPr lang="en-US" altLang="ja-JP" sz="2400">
                <a:ea typeface="MS PGothic" panose="020B0600070205080204" pitchFamily="34" charset="-128"/>
              </a:rPr>
              <a:t>atau statement </a:t>
            </a:r>
            <a:r>
              <a:rPr lang="en-US" altLang="en-US" sz="2400"/>
              <a:t>yang akan diulang-ulang pelaksanaannya.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/>
          </a:p>
          <a:p>
            <a:pPr eaLnBrk="1" hangingPunct="1"/>
            <a:r>
              <a:rPr lang="en-US" altLang="en-US" sz="2400">
                <a:solidFill>
                  <a:srgbClr val="FF0000"/>
                </a:solidFill>
              </a:rPr>
              <a:t>Pencacah (Counter) perulangan </a:t>
            </a:r>
            <a:r>
              <a:rPr lang="en-US" altLang="en-US" sz="2400"/>
              <a:t>: suatu variabel yang nilainya harus berubah agar perulangan dapat terjadi dan pada akhirnya membatasi jumlah perulangan yang dapat dilaksanakan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GB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AutoShape 2">
            <a:extLst>
              <a:ext uri="{FF2B5EF4-FFF2-40B4-BE49-F238E27FC236}">
                <a16:creationId xmlns:a16="http://schemas.microsoft.com/office/drawing/2014/main" id="{AF4CE1E4-75D5-40EE-B07C-4999CF202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3000" y="1844675"/>
            <a:ext cx="1871663" cy="574675"/>
          </a:xfrm>
          <a:prstGeom prst="parallelogram">
            <a:avLst>
              <a:gd name="adj" fmla="val 81423"/>
            </a:avLst>
          </a:prstGeom>
          <a:noFill/>
          <a:ln w="254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CE5DEA3E-AE47-4683-9513-7DEA5B37B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975" y="1771650"/>
            <a:ext cx="19446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rtl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  <a:p>
            <a:pPr algn="ctr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54276" name="AutoShape 4">
            <a:extLst>
              <a:ext uri="{FF2B5EF4-FFF2-40B4-BE49-F238E27FC236}">
                <a16:creationId xmlns:a16="http://schemas.microsoft.com/office/drawing/2014/main" id="{DE46A7AA-107E-44E3-B3E4-4F21226FB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3932238"/>
            <a:ext cx="1655763" cy="576262"/>
          </a:xfrm>
          <a:prstGeom prst="parallelogram">
            <a:avLst>
              <a:gd name="adj" fmla="val 71832"/>
            </a:avLst>
          </a:prstGeom>
          <a:noFill/>
          <a:ln w="254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4277" name="Rectangle 5">
            <a:extLst>
              <a:ext uri="{FF2B5EF4-FFF2-40B4-BE49-F238E27FC236}">
                <a16:creationId xmlns:a16="http://schemas.microsoft.com/office/drawing/2014/main" id="{2E8A79BA-57F3-4B75-9844-E7715AC3D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860800"/>
            <a:ext cx="15128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rtl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 algn="ctr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</a:p>
        </p:txBody>
      </p:sp>
      <p:sp>
        <p:nvSpPr>
          <p:cNvPr id="54278" name="Oval 6">
            <a:extLst>
              <a:ext uri="{FF2B5EF4-FFF2-40B4-BE49-F238E27FC236}">
                <a16:creationId xmlns:a16="http://schemas.microsoft.com/office/drawing/2014/main" id="{E957795D-DFAD-40D8-9FF9-A6CD819F6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00" y="1125538"/>
            <a:ext cx="1511300" cy="358775"/>
          </a:xfrm>
          <a:prstGeom prst="ellips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4279" name="Rectangle 7">
            <a:extLst>
              <a:ext uri="{FF2B5EF4-FFF2-40B4-BE49-F238E27FC236}">
                <a16:creationId xmlns:a16="http://schemas.microsoft.com/office/drawing/2014/main" id="{377878BC-83C2-400D-8AE2-E9B1CDD69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7463" y="1123950"/>
            <a:ext cx="15128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rtl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</p:txBody>
      </p:sp>
      <p:sp>
        <p:nvSpPr>
          <p:cNvPr id="54280" name="Oval 8">
            <a:extLst>
              <a:ext uri="{FF2B5EF4-FFF2-40B4-BE49-F238E27FC236}">
                <a16:creationId xmlns:a16="http://schemas.microsoft.com/office/drawing/2014/main" id="{FAC13641-4AEA-4080-A93D-35026E020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4868863"/>
            <a:ext cx="1727200" cy="503237"/>
          </a:xfrm>
          <a:prstGeom prst="ellips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4281" name="Rectangle 9">
            <a:extLst>
              <a:ext uri="{FF2B5EF4-FFF2-40B4-BE49-F238E27FC236}">
                <a16:creationId xmlns:a16="http://schemas.microsoft.com/office/drawing/2014/main" id="{BD5B29C7-B29C-4DD5-A6E9-079BFF225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4903788"/>
            <a:ext cx="15128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</a:p>
        </p:txBody>
      </p:sp>
      <p:sp>
        <p:nvSpPr>
          <p:cNvPr id="54282" name="Rectangle 10">
            <a:extLst>
              <a:ext uri="{FF2B5EF4-FFF2-40B4-BE49-F238E27FC236}">
                <a16:creationId xmlns:a16="http://schemas.microsoft.com/office/drawing/2014/main" id="{2C82BD91-1491-4C61-8CD7-1CC188ADF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2762250"/>
            <a:ext cx="1441450" cy="595313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4283" name="Line 11">
            <a:extLst>
              <a:ext uri="{FF2B5EF4-FFF2-40B4-BE49-F238E27FC236}">
                <a16:creationId xmlns:a16="http://schemas.microsoft.com/office/drawing/2014/main" id="{53A95B93-D61F-4050-A7D7-1F9D63729EA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3357563"/>
            <a:ext cx="0" cy="50323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84" name="Line 12">
            <a:extLst>
              <a:ext uri="{FF2B5EF4-FFF2-40B4-BE49-F238E27FC236}">
                <a16:creationId xmlns:a16="http://schemas.microsoft.com/office/drawing/2014/main" id="{756B0C5E-6D11-4502-80CF-953F9F6354F5}"/>
              </a:ext>
            </a:extLst>
          </p:cNvPr>
          <p:cNvSpPr>
            <a:spLocks noChangeShapeType="1"/>
          </p:cNvSpPr>
          <p:nvPr/>
        </p:nvSpPr>
        <p:spPr bwMode="auto">
          <a:xfrm>
            <a:off x="900113" y="4508500"/>
            <a:ext cx="0" cy="36036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85" name="Line 13">
            <a:extLst>
              <a:ext uri="{FF2B5EF4-FFF2-40B4-BE49-F238E27FC236}">
                <a16:creationId xmlns:a16="http://schemas.microsoft.com/office/drawing/2014/main" id="{93F2F647-14B5-472D-AF0E-234C8395A21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4654550"/>
            <a:ext cx="0" cy="43021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86" name="Line 14">
            <a:extLst>
              <a:ext uri="{FF2B5EF4-FFF2-40B4-BE49-F238E27FC236}">
                <a16:creationId xmlns:a16="http://schemas.microsoft.com/office/drawing/2014/main" id="{4603292B-BDC2-42AC-B86E-E698404504D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8038" y="1484313"/>
            <a:ext cx="0" cy="36036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87" name="Rectangle 15">
            <a:extLst>
              <a:ext uri="{FF2B5EF4-FFF2-40B4-BE49-F238E27FC236}">
                <a16:creationId xmlns:a16="http://schemas.microsoft.com/office/drawing/2014/main" id="{BA0E4496-7802-472C-BDEF-0E53EC32D0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-36513" y="44450"/>
            <a:ext cx="3327401" cy="3309938"/>
          </a:xfrm>
          <a:noFill/>
        </p:spPr>
        <p:txBody>
          <a:bodyPr/>
          <a:lstStyle/>
          <a:p>
            <a:pPr marL="365125" indent="-365125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</a:p>
        </p:txBody>
      </p:sp>
      <p:sp>
        <p:nvSpPr>
          <p:cNvPr id="54288" name="AutoShape 16">
            <a:extLst>
              <a:ext uri="{FF2B5EF4-FFF2-40B4-BE49-F238E27FC236}">
                <a16:creationId xmlns:a16="http://schemas.microsoft.com/office/drawing/2014/main" id="{6FEE3F28-E7E0-46FE-9EEC-01F70D0D3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3860800"/>
            <a:ext cx="1584325" cy="792163"/>
          </a:xfrm>
          <a:prstGeom prst="diamond">
            <a:avLst/>
          </a:prstGeom>
          <a:noFill/>
          <a:ln w="254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4289" name="Rectangle 17">
            <a:extLst>
              <a:ext uri="{FF2B5EF4-FFF2-40B4-BE49-F238E27FC236}">
                <a16:creationId xmlns:a16="http://schemas.microsoft.com/office/drawing/2014/main" id="{2D978B45-9478-4991-B31A-1E2B30868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7463" y="4040188"/>
            <a:ext cx="15128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 &lt;= n ?</a:t>
            </a:r>
          </a:p>
        </p:txBody>
      </p:sp>
      <p:sp>
        <p:nvSpPr>
          <p:cNvPr id="54290" name="Rectangle 18">
            <a:extLst>
              <a:ext uri="{FF2B5EF4-FFF2-40B4-BE49-F238E27FC236}">
                <a16:creationId xmlns:a16="http://schemas.microsoft.com/office/drawing/2014/main" id="{0B57A107-9E05-4EF2-919B-0820FC49C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9263" y="4581525"/>
            <a:ext cx="11509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</p:txBody>
      </p:sp>
      <p:sp>
        <p:nvSpPr>
          <p:cNvPr id="54291" name="Rectangle 19">
            <a:extLst>
              <a:ext uri="{FF2B5EF4-FFF2-40B4-BE49-F238E27FC236}">
                <a16:creationId xmlns:a16="http://schemas.microsoft.com/office/drawing/2014/main" id="{A717DB8D-5FB1-49E4-B758-89C2A40D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3932238"/>
            <a:ext cx="10080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</a:p>
        </p:txBody>
      </p:sp>
      <p:sp>
        <p:nvSpPr>
          <p:cNvPr id="54292" name="Line 20">
            <a:extLst>
              <a:ext uri="{FF2B5EF4-FFF2-40B4-BE49-F238E27FC236}">
                <a16:creationId xmlns:a16="http://schemas.microsoft.com/office/drawing/2014/main" id="{97A72C5C-54CE-4889-AE15-86D31538985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6165850"/>
            <a:ext cx="1727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93" name="Rectangle 21">
            <a:extLst>
              <a:ext uri="{FF2B5EF4-FFF2-40B4-BE49-F238E27FC236}">
                <a16:creationId xmlns:a16="http://schemas.microsoft.com/office/drawing/2014/main" id="{698A60B1-DDA7-428A-B77E-F201588FC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150" y="2708275"/>
            <a:ext cx="10334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 = 1</a:t>
            </a:r>
          </a:p>
          <a:p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sum = 0</a:t>
            </a:r>
          </a:p>
        </p:txBody>
      </p:sp>
      <p:sp>
        <p:nvSpPr>
          <p:cNvPr id="54294" name="Line 22">
            <a:extLst>
              <a:ext uri="{FF2B5EF4-FFF2-40B4-BE49-F238E27FC236}">
                <a16:creationId xmlns:a16="http://schemas.microsoft.com/office/drawing/2014/main" id="{9CADA6A3-C559-45A0-B686-3A995C4AED1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75013" y="3573463"/>
            <a:ext cx="1728787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95" name="Rectangle 23">
            <a:extLst>
              <a:ext uri="{FF2B5EF4-FFF2-40B4-BE49-F238E27FC236}">
                <a16:creationId xmlns:a16="http://schemas.microsoft.com/office/drawing/2014/main" id="{91AED663-31F8-4119-B14A-0365CDDF7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7100" y="5083175"/>
            <a:ext cx="2016125" cy="649288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4296" name="Rectangle 24">
            <a:extLst>
              <a:ext uri="{FF2B5EF4-FFF2-40B4-BE49-F238E27FC236}">
                <a16:creationId xmlns:a16="http://schemas.microsoft.com/office/drawing/2014/main" id="{00E939DA-34C1-4E53-8D25-90A68DFF6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0913" y="5010150"/>
            <a:ext cx="21351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sum = sum + i</a:t>
            </a:r>
          </a:p>
          <a:p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 = i + 1 </a:t>
            </a:r>
          </a:p>
        </p:txBody>
      </p:sp>
      <p:sp>
        <p:nvSpPr>
          <p:cNvPr id="54297" name="Line 25">
            <a:extLst>
              <a:ext uri="{FF2B5EF4-FFF2-40B4-BE49-F238E27FC236}">
                <a16:creationId xmlns:a16="http://schemas.microsoft.com/office/drawing/2014/main" id="{184D1972-F4F6-48BD-A6BB-5EC37C9983D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735638"/>
            <a:ext cx="0" cy="43021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98" name="Line 26">
            <a:extLst>
              <a:ext uri="{FF2B5EF4-FFF2-40B4-BE49-F238E27FC236}">
                <a16:creationId xmlns:a16="http://schemas.microsoft.com/office/drawing/2014/main" id="{D97300B2-2D05-40BF-9846-7C9B5A30107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3800" y="3573463"/>
            <a:ext cx="0" cy="259238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99" name="Line 27">
            <a:extLst>
              <a:ext uri="{FF2B5EF4-FFF2-40B4-BE49-F238E27FC236}">
                <a16:creationId xmlns:a16="http://schemas.microsoft.com/office/drawing/2014/main" id="{01DA4EED-0246-4791-A738-D96AF974C14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2419350"/>
            <a:ext cx="0" cy="36036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300" name="Line 28">
            <a:extLst>
              <a:ext uri="{FF2B5EF4-FFF2-40B4-BE49-F238E27FC236}">
                <a16:creationId xmlns:a16="http://schemas.microsoft.com/office/drawing/2014/main" id="{0029F781-7199-4CBC-B1F6-A05AC5F6168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476375" y="4292600"/>
            <a:ext cx="1008063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301" name="Rectangle 29">
            <a:extLst>
              <a:ext uri="{FF2B5EF4-FFF2-40B4-BE49-F238E27FC236}">
                <a16:creationId xmlns:a16="http://schemas.microsoft.com/office/drawing/2014/main" id="{6E8937E2-563B-42F2-9E8A-8F8F5900A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609600"/>
            <a:ext cx="3600450" cy="570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65125" indent="-365125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544513" indent="-246063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793875" indent="-98425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2659063" indent="-609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3448050" indent="-609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3905250" indent="-609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4362450" indent="-609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4819650" indent="-609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5276850" indent="-609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&lt;iostream&gt;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void main ()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int n, i, sum;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cin  &gt;&gt; n;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i = 1;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sum = 0;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while (i &lt;= n)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sum = sum + i;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i = i +1;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cout &lt;&lt; “The sum is “&lt;&lt;sum;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} 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>
            <a:extLst>
              <a:ext uri="{FF2B5EF4-FFF2-40B4-BE49-F238E27FC236}">
                <a16:creationId xmlns:a16="http://schemas.microsoft.com/office/drawing/2014/main" id="{B5AE5276-905D-4E99-AD36-1084A2AC45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DE5AFE8-86E7-49DC-8789-C2710008AE53}" type="slidenum">
              <a:rPr lang="ar-EG" altLang="en-US">
                <a:solidFill>
                  <a:srgbClr val="045C75"/>
                </a:solidFill>
              </a:rPr>
              <a:pPr/>
              <a:t>41</a:t>
            </a:fld>
            <a:endParaRPr lang="en-US" altLang="en-US">
              <a:solidFill>
                <a:srgbClr val="045C75"/>
              </a:solidFill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023DFBA6-B46C-42F3-A42C-9B222308C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75" y="981075"/>
            <a:ext cx="792797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lnSpc>
                <a:spcPct val="90000"/>
              </a:lnSpc>
              <a:buClrTx/>
              <a:buSzTx/>
              <a:buFont typeface="Wingdings" panose="05000000000000000000" pitchFamily="2" charset="2"/>
              <a:buChar char="§"/>
            </a:pP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5491" name="Rectangle 3">
            <a:extLst>
              <a:ext uri="{FF2B5EF4-FFF2-40B4-BE49-F238E27FC236}">
                <a16:creationId xmlns:a16="http://schemas.microsoft.com/office/drawing/2014/main" id="{5E3CFD36-5584-432C-A1B5-D6E8C43B2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600200"/>
            <a:ext cx="8353425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/>
            <a:r>
              <a:rPr lang="en-US" altLang="en-US" sz="2000"/>
              <a:t>#include &lt;iostream&gt;</a:t>
            </a:r>
          </a:p>
          <a:p>
            <a:pPr lvl="1"/>
            <a:r>
              <a:rPr lang="en-US" altLang="en-US" sz="2000"/>
              <a:t>using namespace std;</a:t>
            </a:r>
          </a:p>
          <a:p>
            <a:pPr lvl="1"/>
            <a:endParaRPr lang="en-US" altLang="en-US" sz="2000"/>
          </a:p>
          <a:p>
            <a:pPr lvl="1"/>
            <a:r>
              <a:rPr lang="en-US" altLang="en-US" sz="2000"/>
              <a:t>void main()</a:t>
            </a:r>
          </a:p>
          <a:p>
            <a:pPr lvl="1"/>
            <a:r>
              <a:rPr lang="en-US" altLang="en-US" sz="2000"/>
              <a:t>{</a:t>
            </a:r>
          </a:p>
          <a:p>
            <a:pPr lvl="1"/>
            <a:r>
              <a:rPr lang="en-US" altLang="en-US" sz="2000"/>
              <a:t>    int i, n, sum = 0;</a:t>
            </a:r>
          </a:p>
          <a:p>
            <a:pPr lvl="1"/>
            <a:r>
              <a:rPr lang="en-US" altLang="en-US" sz="2000"/>
              <a:t>    cout &lt;&lt; “Please enter a whole number:“ &lt;&lt; endl;</a:t>
            </a:r>
          </a:p>
          <a:p>
            <a:pPr lvl="1"/>
            <a:r>
              <a:rPr lang="en-US" altLang="en-US" sz="2000"/>
              <a:t>    cin &gt;&gt; n;</a:t>
            </a:r>
          </a:p>
          <a:p>
            <a:pPr lvl="1"/>
            <a:endParaRPr lang="en-US" altLang="en-US" sz="2000"/>
          </a:p>
          <a:p>
            <a:pPr lvl="1"/>
            <a:r>
              <a:rPr lang="en-US" altLang="en-US" sz="2000"/>
              <a:t>    for (i=1; i &lt;= n; i = i + 1)</a:t>
            </a:r>
          </a:p>
          <a:p>
            <a:r>
              <a:rPr lang="en-US" altLang="en-US" sz="2000"/>
              <a:t>	   sum = sum +  i;</a:t>
            </a:r>
          </a:p>
          <a:p>
            <a:endParaRPr lang="en-US" altLang="en-US" sz="2000"/>
          </a:p>
          <a:p>
            <a:r>
              <a:rPr lang="en-US" altLang="en-US" sz="2000"/>
              <a:t>         cout &lt;&lt; “The summation is:“ &lt;&lt;  sum &lt;&lt; endl;</a:t>
            </a:r>
          </a:p>
          <a:p>
            <a:r>
              <a:rPr lang="en-US" altLang="en-US" sz="2000"/>
              <a:t>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5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49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Content Placeholder 2">
            <a:extLst>
              <a:ext uri="{FF2B5EF4-FFF2-40B4-BE49-F238E27FC236}">
                <a16:creationId xmlns:a16="http://schemas.microsoft.com/office/drawing/2014/main" id="{C06388A0-D8AE-425A-AE92-5083ABE41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85800"/>
            <a:ext cx="3886200" cy="5638800"/>
          </a:xfrm>
        </p:spPr>
        <p:txBody>
          <a:bodyPr/>
          <a:lstStyle/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Menjumlah bilangan dari 1 sampai N (n diinput oleh user) lalu menghitung reratanya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D17EC6B6-173D-4FAF-B618-F83A59F30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95288"/>
            <a:ext cx="4038600" cy="646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#include &lt;iostream&gt;</a:t>
            </a:r>
          </a:p>
          <a:p>
            <a:r>
              <a:rPr lang="en-US" altLang="en-US"/>
              <a:t>using namespace std;</a:t>
            </a:r>
          </a:p>
          <a:p>
            <a:r>
              <a:rPr lang="en-US" altLang="en-US"/>
              <a:t> </a:t>
            </a:r>
          </a:p>
          <a:p>
            <a:r>
              <a:rPr lang="en-US" altLang="en-US"/>
              <a:t> int main() </a:t>
            </a:r>
          </a:p>
          <a:p>
            <a:r>
              <a:rPr lang="en-US" altLang="en-US"/>
              <a:t> { </a:t>
            </a:r>
          </a:p>
          <a:p>
            <a:r>
              <a:rPr lang="en-US" altLang="en-US"/>
              <a:t>       int sum, n, i ; </a:t>
            </a:r>
          </a:p>
          <a:p>
            <a:r>
              <a:rPr lang="en-US" altLang="en-US"/>
              <a:t>       float av; </a:t>
            </a:r>
          </a:p>
          <a:p>
            <a:r>
              <a:rPr lang="en-US" altLang="en-US"/>
              <a:t> </a:t>
            </a:r>
          </a:p>
          <a:p>
            <a:r>
              <a:rPr lang="en-US" altLang="en-US"/>
              <a:t>       cout&lt;&lt;"\n Enter the Value of N:"; </a:t>
            </a:r>
          </a:p>
          <a:p>
            <a:r>
              <a:rPr lang="en-US" altLang="en-US"/>
              <a:t>       cin&gt;&gt;n; </a:t>
            </a:r>
          </a:p>
          <a:p>
            <a:r>
              <a:rPr lang="en-US" altLang="en-US"/>
              <a:t>       sum=0; </a:t>
            </a:r>
          </a:p>
          <a:p>
            <a:r>
              <a:rPr lang="en-US" altLang="en-US"/>
              <a:t>       i = 1; </a:t>
            </a:r>
          </a:p>
          <a:p>
            <a:r>
              <a:rPr lang="en-US" altLang="en-US"/>
              <a:t>      do </a:t>
            </a:r>
          </a:p>
          <a:p>
            <a:r>
              <a:rPr lang="en-US" altLang="en-US"/>
              <a:t>        { </a:t>
            </a:r>
          </a:p>
          <a:p>
            <a:r>
              <a:rPr lang="en-US" altLang="en-US"/>
              <a:t>            sum= sum + i ; </a:t>
            </a:r>
          </a:p>
          <a:p>
            <a:r>
              <a:rPr lang="en-US" altLang="en-US"/>
              <a:t>            i = i + 1; </a:t>
            </a:r>
          </a:p>
          <a:p>
            <a:r>
              <a:rPr lang="en-US" altLang="en-US"/>
              <a:t>        } </a:t>
            </a:r>
          </a:p>
          <a:p>
            <a:r>
              <a:rPr lang="en-US" altLang="en-US"/>
              <a:t>      while( i &lt;= n); </a:t>
            </a:r>
          </a:p>
          <a:p>
            <a:r>
              <a:rPr lang="en-US" altLang="en-US"/>
              <a:t>      cout&lt;&lt;"\n Sum is: "&lt;&lt;sum; </a:t>
            </a:r>
          </a:p>
          <a:p>
            <a:r>
              <a:rPr lang="en-US" altLang="en-US"/>
              <a:t>      av=(float) sum/n; </a:t>
            </a:r>
          </a:p>
          <a:p>
            <a:r>
              <a:rPr lang="en-US" altLang="en-US"/>
              <a:t>      cout&lt;&lt;"\n Average is :"&lt;&lt;av; </a:t>
            </a:r>
          </a:p>
          <a:p>
            <a:r>
              <a:rPr lang="en-US" altLang="en-US"/>
              <a:t>      return 0; </a:t>
            </a:r>
          </a:p>
          <a:p>
            <a:r>
              <a:rPr lang="en-US" altLang="en-US"/>
              <a:t> }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>
            <a:extLst>
              <a:ext uri="{FF2B5EF4-FFF2-40B4-BE49-F238E27FC236}">
                <a16:creationId xmlns:a16="http://schemas.microsoft.com/office/drawing/2014/main" id="{4B24AF75-B205-4058-A28E-22FD8C16A0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en-US" sz="4000" dirty="0">
                <a:solidFill>
                  <a:schemeClr val="accent3"/>
                </a:solidFill>
              </a:rPr>
              <a:t>Nested Loops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494BC3AB-1436-4BA5-85C5-C9E6456F8F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As with </a:t>
            </a:r>
            <a:r>
              <a:rPr lang="en-US" altLang="en-US" b="1"/>
              <a:t>if</a:t>
            </a:r>
            <a:r>
              <a:rPr lang="en-US" altLang="en-US"/>
              <a:t> statements, loop statements can be nested</a:t>
            </a:r>
          </a:p>
          <a:p>
            <a:r>
              <a:rPr lang="en-US" altLang="en-US"/>
              <a:t>Each time outer loop is repeated, any inner loop is restarted - loop control components are reevaluated and all required iterations are performed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F0305D10-891C-41BF-99DD-5A6040D17B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24200" y="152400"/>
            <a:ext cx="5791200" cy="838200"/>
          </a:xfrm>
        </p:spPr>
        <p:txBody>
          <a:bodyPr/>
          <a:lstStyle/>
          <a:p>
            <a:pPr eaLnBrk="1" hangingPunct="1"/>
            <a:r>
              <a:rPr lang="en-US" altLang="en-US"/>
              <a:t>Nested for Loops</a:t>
            </a:r>
            <a:endParaRPr lang="en-GB" altLang="en-US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704B28F0-BEA2-45B1-9226-89FC188421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 eaLnBrk="1" hangingPunct="1">
              <a:lnSpc>
                <a:spcPct val="95000"/>
              </a:lnSpc>
              <a:buFont typeface="Wingdings" pitchFamily="2" charset="2"/>
              <a:buNone/>
              <a:defRPr/>
            </a:pPr>
            <a:r>
              <a:rPr lang="en-US" sz="2400" b="1" dirty="0">
                <a:latin typeface="Courier New" pitchFamily="49" charset="0"/>
              </a:rPr>
              <a:t>for (</a:t>
            </a:r>
            <a:r>
              <a:rPr lang="en-US" sz="2400" b="1" dirty="0" err="1">
                <a:latin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</a:rPr>
              <a:t> = 1; </a:t>
            </a:r>
            <a:r>
              <a:rPr lang="en-US" sz="2400" b="1" dirty="0" err="1">
                <a:latin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</a:rPr>
              <a:t> &lt; 5; </a:t>
            </a:r>
            <a:r>
              <a:rPr lang="en-US" sz="2400" b="1" dirty="0" err="1">
                <a:latin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</a:rPr>
              <a:t> = </a:t>
            </a:r>
            <a:r>
              <a:rPr lang="en-US" sz="2400" b="1" dirty="0" err="1">
                <a:latin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</a:rPr>
              <a:t> + 1)</a:t>
            </a:r>
          </a:p>
          <a:p>
            <a:pPr marL="571500" indent="-571500" eaLnBrk="1" hangingPunct="1">
              <a:lnSpc>
                <a:spcPct val="95000"/>
              </a:lnSpc>
              <a:buFont typeface="Wingdings" pitchFamily="2" charset="2"/>
              <a:buNone/>
              <a:defRPr/>
            </a:pPr>
            <a:r>
              <a:rPr lang="en-US" sz="2400" b="1" dirty="0">
                <a:latin typeface="Courier New" pitchFamily="49" charset="0"/>
              </a:rPr>
              <a:t>	{</a:t>
            </a:r>
          </a:p>
          <a:p>
            <a:pPr marL="571500" indent="-571500" eaLnBrk="1" hangingPunct="1">
              <a:lnSpc>
                <a:spcPct val="95000"/>
              </a:lnSpc>
              <a:buFont typeface="Wingdings" pitchFamily="2" charset="2"/>
              <a:buNone/>
              <a:defRPr/>
            </a:pPr>
            <a:r>
              <a:rPr lang="en-US" sz="2400" b="1" dirty="0">
                <a:latin typeface="Courier New" pitchFamily="49" charset="0"/>
              </a:rPr>
              <a:t>		for( j = 1; j &lt; 3; j = j + 1)</a:t>
            </a:r>
          </a:p>
          <a:p>
            <a:pPr marL="571500" indent="-571500" eaLnBrk="1" hangingPunct="1">
              <a:lnSpc>
                <a:spcPct val="95000"/>
              </a:lnSpc>
              <a:buFont typeface="Wingdings" pitchFamily="2" charset="2"/>
              <a:buNone/>
              <a:defRPr/>
            </a:pPr>
            <a:r>
              <a:rPr lang="en-US" sz="2400" b="1" dirty="0">
                <a:latin typeface="Courier New" pitchFamily="49" charset="0"/>
              </a:rPr>
              <a:t>	{</a:t>
            </a:r>
          </a:p>
          <a:p>
            <a:pPr marL="571500" indent="-571500" eaLnBrk="1" hangingPunct="1">
              <a:lnSpc>
                <a:spcPct val="95000"/>
              </a:lnSpc>
              <a:buFont typeface="Wingdings" pitchFamily="2" charset="2"/>
              <a:buNone/>
              <a:defRPr/>
            </a:pPr>
            <a:r>
              <a:rPr lang="en-US" sz="2400" b="1" dirty="0">
                <a:latin typeface="Courier New" pitchFamily="49" charset="0"/>
              </a:rPr>
              <a:t>			statements	  	</a:t>
            </a:r>
          </a:p>
          <a:p>
            <a:pPr marL="571500" indent="-571500" eaLnBrk="1" hangingPunct="1">
              <a:lnSpc>
                <a:spcPct val="95000"/>
              </a:lnSpc>
              <a:buFont typeface="Wingdings" pitchFamily="2" charset="2"/>
              <a:buNone/>
              <a:defRPr/>
            </a:pPr>
            <a:r>
              <a:rPr lang="en-US" sz="2400" b="1" dirty="0">
                <a:latin typeface="Courier New" pitchFamily="49" charset="0"/>
              </a:rPr>
              <a:t>	}</a:t>
            </a:r>
          </a:p>
          <a:p>
            <a:pPr marL="571500" indent="-571500" eaLnBrk="1" hangingPunct="1">
              <a:lnSpc>
                <a:spcPct val="95000"/>
              </a:lnSpc>
              <a:buFont typeface="Wingdings" pitchFamily="2" charset="2"/>
              <a:buNone/>
              <a:defRPr/>
            </a:pPr>
            <a:r>
              <a:rPr lang="en-US" sz="2400" b="1" dirty="0">
                <a:latin typeface="Courier New" pitchFamily="49" charset="0"/>
              </a:rPr>
              <a:t>		statement;</a:t>
            </a:r>
          </a:p>
          <a:p>
            <a:pPr marL="571500" indent="-571500" eaLnBrk="1" hangingPunct="1">
              <a:lnSpc>
                <a:spcPct val="95000"/>
              </a:lnSpc>
              <a:buFont typeface="Wingdings" pitchFamily="2" charset="2"/>
              <a:buNone/>
              <a:defRPr/>
            </a:pPr>
            <a:r>
              <a:rPr lang="en-US" sz="2400" b="1" dirty="0">
                <a:latin typeface="Courier New" pitchFamily="49" charset="0"/>
              </a:rPr>
              <a:t>	}</a:t>
            </a:r>
          </a:p>
          <a:p>
            <a:pPr eaLnBrk="1" hangingPunct="1">
              <a:defRPr/>
            </a:pPr>
            <a:endParaRPr lang="en-GB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>
            <a:extLst>
              <a:ext uri="{FF2B5EF4-FFF2-40B4-BE49-F238E27FC236}">
                <a16:creationId xmlns:a16="http://schemas.microsoft.com/office/drawing/2014/main" id="{107B333C-2F00-41ED-862F-A4C1C22663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en-US" sz="4000" dirty="0">
                <a:solidFill>
                  <a:schemeClr val="accent3"/>
                </a:solidFill>
              </a:rPr>
              <a:t>Nested Loops (cont’d)</a:t>
            </a:r>
          </a:p>
        </p:txBody>
      </p:sp>
      <p:sp>
        <p:nvSpPr>
          <p:cNvPr id="610307" name="Rectangle 3">
            <a:extLst>
              <a:ext uri="{FF2B5EF4-FFF2-40B4-BE49-F238E27FC236}">
                <a16:creationId xmlns:a16="http://schemas.microsoft.com/office/drawing/2014/main" id="{7F38B784-DDB5-4B7A-A386-0FC809C593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/>
              <a:t>Write a program fragment that uses </a:t>
            </a:r>
            <a:r>
              <a:rPr lang="en-US" altLang="en-US" b="1" i="1" u="sng"/>
              <a:t>nested loops</a:t>
            </a:r>
            <a:r>
              <a:rPr lang="en-US" altLang="en-US" i="1" u="sng"/>
              <a:t> </a:t>
            </a:r>
            <a:r>
              <a:rPr lang="en-US" altLang="en-US"/>
              <a:t>to produce the following graphics: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/>
              <a:t>a)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/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**********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**********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**********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**********</a:t>
            </a:r>
          </a:p>
        </p:txBody>
      </p:sp>
      <p:sp>
        <p:nvSpPr>
          <p:cNvPr id="610309" name="Rectangle 5">
            <a:extLst>
              <a:ext uri="{FF2B5EF4-FFF2-40B4-BE49-F238E27FC236}">
                <a16:creationId xmlns:a16="http://schemas.microsoft.com/office/drawing/2014/main" id="{06883302-F602-4F40-8FDB-EEF4698D6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2862263"/>
            <a:ext cx="6697662" cy="344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823913" indent="-376238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2319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39888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20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(row = 0; row &lt;= 3; row = row + 1)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for (col = 0; col &lt;= 9; col = col +1)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    cout &lt;&lt; ‘*’;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cout &lt;&lt; endl;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0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0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0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0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0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10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10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10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10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03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103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103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10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103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10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0306" grpId="0"/>
      <p:bldP spid="610307" grpId="0" uiExpand="1" build="p"/>
      <p:bldP spid="610309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>
            <a:extLst>
              <a:ext uri="{FF2B5EF4-FFF2-40B4-BE49-F238E27FC236}">
                <a16:creationId xmlns:a16="http://schemas.microsoft.com/office/drawing/2014/main" id="{17CB2821-F4F8-49CA-9288-D19AB5255D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en-US" sz="4000" dirty="0">
                <a:solidFill>
                  <a:schemeClr val="accent3"/>
                </a:solidFill>
              </a:rPr>
              <a:t>Nested Loops (cont’d)</a:t>
            </a:r>
          </a:p>
        </p:txBody>
      </p:sp>
      <p:sp>
        <p:nvSpPr>
          <p:cNvPr id="665603" name="Rectangle 3">
            <a:extLst>
              <a:ext uri="{FF2B5EF4-FFF2-40B4-BE49-F238E27FC236}">
                <a16:creationId xmlns:a16="http://schemas.microsoft.com/office/drawing/2014/main" id="{771872FD-91DF-4175-8463-4519A480E4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449763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/>
              <a:t>b)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/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*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**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***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****</a:t>
            </a:r>
          </a:p>
        </p:txBody>
      </p:sp>
      <p:sp>
        <p:nvSpPr>
          <p:cNvPr id="665604" name="Rectangle 4">
            <a:extLst>
              <a:ext uri="{FF2B5EF4-FFF2-40B4-BE49-F238E27FC236}">
                <a16:creationId xmlns:a16="http://schemas.microsoft.com/office/drawing/2014/main" id="{A3C6D05E-743D-4197-9600-A48958112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1550" y="1341438"/>
            <a:ext cx="6875463" cy="394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73050" indent="-27305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823913" indent="-376238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2319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39888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lvl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(row = 0; row &lt;= 3; row = row + 1)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for (col = 0; col &lt;=</a:t>
            </a:r>
            <a:r>
              <a:rPr lang="en-US" altLang="en-US" sz="200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row</a:t>
            </a: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col = col +1)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    cout &lt;&lt; ‘*’;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cout &lt;&lt; endl;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6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6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6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6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6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6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6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6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6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6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6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6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6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02" grpId="0"/>
      <p:bldP spid="665603" grpId="0" uiExpand="1" build="p"/>
      <p:bldP spid="665604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0" name="Rectangle 2">
            <a:extLst>
              <a:ext uri="{FF2B5EF4-FFF2-40B4-BE49-F238E27FC236}">
                <a16:creationId xmlns:a16="http://schemas.microsoft.com/office/drawing/2014/main" id="{4B2C0BEA-54B8-4B08-8A86-B6128A57E0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en-US" sz="4000" dirty="0">
                <a:solidFill>
                  <a:schemeClr val="accent3"/>
                </a:solidFill>
              </a:rPr>
              <a:t>Nested Loops (cont’d)</a:t>
            </a:r>
          </a:p>
        </p:txBody>
      </p:sp>
      <p:sp>
        <p:nvSpPr>
          <p:cNvPr id="667651" name="Rectangle 3">
            <a:extLst>
              <a:ext uri="{FF2B5EF4-FFF2-40B4-BE49-F238E27FC236}">
                <a16:creationId xmlns:a16="http://schemas.microsoft.com/office/drawing/2014/main" id="{DE2D6B73-C938-48C4-9445-4E8AD9E841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4929188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/>
              <a:t>c)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/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0123456789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0123456789 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0123456789 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0123456789</a:t>
            </a:r>
          </a:p>
        </p:txBody>
      </p:sp>
      <p:sp>
        <p:nvSpPr>
          <p:cNvPr id="667652" name="Rectangle 4">
            <a:extLst>
              <a:ext uri="{FF2B5EF4-FFF2-40B4-BE49-F238E27FC236}">
                <a16:creationId xmlns:a16="http://schemas.microsoft.com/office/drawing/2014/main" id="{943C6876-B346-43A8-B672-74281F153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1571625"/>
            <a:ext cx="5597525" cy="394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73050" indent="-27305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823913" indent="-376238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2319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39888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lvl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(row = 0; row &lt;= 3; row = row + 1)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for (col = 0; col &lt;= 9; col = col +1)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    cout &lt;&lt;</a:t>
            </a:r>
            <a:r>
              <a:rPr lang="en-US" altLang="en-US" sz="200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col</a:t>
            </a: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cout &lt;&lt; endl;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6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6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6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6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6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6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6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6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6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6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6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6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6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650" grpId="0"/>
      <p:bldP spid="667651" grpId="0" uiExpand="1" build="p"/>
      <p:bldP spid="667652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>
            <a:extLst>
              <a:ext uri="{FF2B5EF4-FFF2-40B4-BE49-F238E27FC236}">
                <a16:creationId xmlns:a16="http://schemas.microsoft.com/office/drawing/2014/main" id="{63ABFB91-6BF5-4BF3-A54D-8FA3DBEBF1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en-US" sz="4000" dirty="0">
                <a:solidFill>
                  <a:schemeClr val="accent3"/>
                </a:solidFill>
              </a:rPr>
              <a:t>Nested Loops (cont’d)</a:t>
            </a:r>
          </a:p>
        </p:txBody>
      </p:sp>
      <p:sp>
        <p:nvSpPr>
          <p:cNvPr id="669699" name="Rectangle 3">
            <a:extLst>
              <a:ext uri="{FF2B5EF4-FFF2-40B4-BE49-F238E27FC236}">
                <a16:creationId xmlns:a16="http://schemas.microsoft.com/office/drawing/2014/main" id="{1A67D577-8F39-4D05-91A5-BD643BBA1A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/>
              <a:t>d)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/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0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01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012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0123</a:t>
            </a:r>
          </a:p>
        </p:txBody>
      </p:sp>
      <p:sp>
        <p:nvSpPr>
          <p:cNvPr id="669700" name="Rectangle 4">
            <a:extLst>
              <a:ext uri="{FF2B5EF4-FFF2-40B4-BE49-F238E27FC236}">
                <a16:creationId xmlns:a16="http://schemas.microsoft.com/office/drawing/2014/main" id="{C53480F8-57BD-44AD-BF6A-14B0F1C3F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1275" y="2106613"/>
            <a:ext cx="6875463" cy="394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73050" indent="-27305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823913" indent="-376238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2319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39888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lvl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(row = 0; row &lt;= 3; row = row + 1)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for (col = 0; col &lt;=</a:t>
            </a:r>
            <a:r>
              <a:rPr lang="en-US" altLang="en-US" sz="200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row</a:t>
            </a: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col = col +1)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    cout &lt;&lt;</a:t>
            </a:r>
            <a:r>
              <a:rPr lang="en-US" altLang="en-US" sz="200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col</a:t>
            </a: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cout &lt;&lt; endl;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6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6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6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6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6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6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6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6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6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6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6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6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6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698" grpId="0"/>
      <p:bldP spid="669699" grpId="0" uiExpand="1" build="p"/>
      <p:bldP spid="669700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 descr="jumping_question_hg_clr">
            <a:extLst>
              <a:ext uri="{FF2B5EF4-FFF2-40B4-BE49-F238E27FC236}">
                <a16:creationId xmlns:a16="http://schemas.microsoft.com/office/drawing/2014/main" id="{FF97639E-133A-4B8E-9BA2-96A8A69F803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762000"/>
            <a:ext cx="2217738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59" name="Picture 3" descr="question_marks_bubbling_hg_clr">
            <a:extLst>
              <a:ext uri="{FF2B5EF4-FFF2-40B4-BE49-F238E27FC236}">
                <a16:creationId xmlns:a16="http://schemas.microsoft.com/office/drawing/2014/main" id="{88C7F5CE-D466-4535-8E14-3799A63D8B6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57200"/>
            <a:ext cx="36576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0" name="Picture 4" descr="question_marks_bubbling_hg_clr">
            <a:extLst>
              <a:ext uri="{FF2B5EF4-FFF2-40B4-BE49-F238E27FC236}">
                <a16:creationId xmlns:a16="http://schemas.microsoft.com/office/drawing/2014/main" id="{43189C97-EDED-498E-A394-BD581735386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0"/>
            <a:ext cx="5181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1" name="Picture 5" descr="question_marks_bubbling_hg_clr">
            <a:extLst>
              <a:ext uri="{FF2B5EF4-FFF2-40B4-BE49-F238E27FC236}">
                <a16:creationId xmlns:a16="http://schemas.microsoft.com/office/drawing/2014/main" id="{47554969-7051-40A8-AE95-8D7BC39DCC4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181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0F4D8F77-F307-4675-B2F0-633A1F89B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8305800" cy="1143000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0BD6C2DE-0A66-432A-B3BD-204AE9220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457200"/>
            <a:ext cx="6934200" cy="8382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chemeClr val="accent3"/>
                </a:solidFill>
              </a:rPr>
              <a:t>Loop/</a:t>
            </a:r>
            <a:r>
              <a:rPr lang="en-US" altLang="en-US" dirty="0" err="1">
                <a:solidFill>
                  <a:schemeClr val="accent3"/>
                </a:solidFill>
              </a:rPr>
              <a:t>Perulangan</a:t>
            </a:r>
            <a:endParaRPr lang="en-US" altLang="en-US" dirty="0">
              <a:solidFill>
                <a:schemeClr val="accent3"/>
              </a:solidFill>
            </a:endParaRP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D50A2755-D3C7-412E-BE1B-28E5BE1A4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Loop atau perulangan digunakan untuk proses-proses yang diulang beberapa kali menggunakan perintah berulang, baik menggunakan atau tanpa variabel kontrol.</a:t>
            </a:r>
          </a:p>
          <a:p>
            <a:pPr>
              <a:buFont typeface="Wingdings 2" panose="05020102010507070707" pitchFamily="18" charset="2"/>
              <a:buNone/>
            </a:pPr>
            <a:endParaRPr lang="en-US" altLang="en-US" sz="2400"/>
          </a:p>
          <a:p>
            <a:r>
              <a:rPr lang="en-US" altLang="en-US" sz="2400"/>
              <a:t>Jika menggunakan variabel kontrol perlu dilakukan :</a:t>
            </a:r>
          </a:p>
          <a:p>
            <a:pPr lvl="2"/>
            <a:r>
              <a:rPr lang="en-US" altLang="en-US" sz="2400"/>
              <a:t>Setup atau inisialisasi variabel kontrol</a:t>
            </a:r>
          </a:p>
          <a:p>
            <a:pPr lvl="2"/>
            <a:r>
              <a:rPr lang="en-US" altLang="en-US" sz="2400"/>
              <a:t>Testing variabel  untuk  pengecekan syarat</a:t>
            </a:r>
          </a:p>
          <a:p>
            <a:pPr lvl="2"/>
            <a:r>
              <a:rPr lang="en-US" altLang="en-US" sz="2400"/>
              <a:t>Modifikasi variabel kontrol, increment atau decrement</a:t>
            </a:r>
          </a:p>
          <a:p>
            <a:pPr lvl="2"/>
            <a:endParaRPr lang="en-US" altLang="en-US" sz="2400"/>
          </a:p>
          <a:p>
            <a:endParaRPr lang="en-US" altLang="en-US" sz="24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>
            <a:extLst>
              <a:ext uri="{FF2B5EF4-FFF2-40B4-BE49-F238E27FC236}">
                <a16:creationId xmlns:a16="http://schemas.microsoft.com/office/drawing/2014/main" id="{95C7A39C-0646-42B5-A6BB-59A258E89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0" y="304800"/>
            <a:ext cx="4572000" cy="914400"/>
          </a:xfrm>
        </p:spPr>
        <p:txBody>
          <a:bodyPr/>
          <a:lstStyle/>
          <a:p>
            <a:r>
              <a:rPr lang="en-US" altLang="en-US"/>
              <a:t>LATIHAN </a:t>
            </a:r>
            <a:endParaRPr lang="id-ID" altLang="en-US"/>
          </a:p>
        </p:txBody>
      </p:sp>
      <p:sp>
        <p:nvSpPr>
          <p:cNvPr id="71683" name="Content Placeholder 2">
            <a:extLst>
              <a:ext uri="{FF2B5EF4-FFF2-40B4-BE49-F238E27FC236}">
                <a16:creationId xmlns:a16="http://schemas.microsoft.com/office/drawing/2014/main" id="{8430317D-45B4-47FD-A499-1DE951131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AutoNum type="arabicPeriod"/>
            </a:pPr>
            <a:r>
              <a:rPr lang="en-US" altLang="en-US"/>
              <a:t>Buatlah flowchart dan program untuk mengubah suhu dari Celsius ke Fahrenheit setiap kenaikan 15 derajat. Tampilkan dalam bentuk tabel sederhana </a:t>
            </a:r>
          </a:p>
          <a:p>
            <a:pPr marL="457200" indent="-457200">
              <a:buFont typeface="Wingdings" panose="05000000000000000000" pitchFamily="2" charset="2"/>
              <a:buAutoNum type="arabicPeriod"/>
            </a:pPr>
            <a:r>
              <a:rPr lang="en-US" altLang="en-US"/>
              <a:t>Buatlah flowchart dan program untuk mencari nilai rerata 10 mahasiswa, kesepuluh nilai diinputkan oleh user</a:t>
            </a:r>
            <a:endParaRPr lang="id-ID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5">
            <a:extLst>
              <a:ext uri="{FF2B5EF4-FFF2-40B4-BE49-F238E27FC236}">
                <a16:creationId xmlns:a16="http://schemas.microsoft.com/office/drawing/2014/main" id="{4863AFC1-9AF0-4699-9A7B-AF9918ED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C216332-8916-4401-8203-DB0401D65691}" type="slidenum">
              <a:rPr lang="en-US" altLang="en-US" sz="12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CFA4E199-B198-41E3-9F43-C0E74606D7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7838" y="152400"/>
            <a:ext cx="8229600" cy="666750"/>
          </a:xfrm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A5062BEC-AFA6-492A-A2B2-450D4AB95E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 typeface="Wingdings 2" panose="05020102010507070707" pitchFamily="18" charset="2"/>
              <a:buNone/>
              <a:defRPr/>
            </a:pPr>
            <a:r>
              <a:rPr lang="en-US" altLang="en-US" sz="2400" dirty="0"/>
              <a:t>3. Write a program that prints in two columns n even numbers starting from 2, and a running sum of those values. For example suppose user enters 5 for n, then the program should generate the following table: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en-US" sz="2400" dirty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Enter  n (the number of even numbers): 5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Value   Sum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  2         2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  4         6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  6        12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  8        20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10        30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4821219B-34F0-4D09-86FC-AFC1435B6C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685800"/>
            <a:ext cx="8674100" cy="6715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ja-JP" b="1" dirty="0"/>
              <a:t> </a:t>
            </a:r>
            <a:r>
              <a:rPr lang="en-US" altLang="ja-JP" dirty="0">
                <a:solidFill>
                  <a:schemeClr val="accent3"/>
                </a:solidFill>
              </a:rPr>
              <a:t>Statement </a:t>
            </a:r>
            <a:r>
              <a:rPr lang="en-US" altLang="ja-JP" dirty="0" err="1">
                <a:solidFill>
                  <a:schemeClr val="accent3"/>
                </a:solidFill>
              </a:rPr>
              <a:t>dan</a:t>
            </a:r>
            <a:r>
              <a:rPr lang="en-US" altLang="ja-JP" dirty="0">
                <a:solidFill>
                  <a:schemeClr val="accent3"/>
                </a:solidFill>
              </a:rPr>
              <a:t> </a:t>
            </a:r>
            <a:r>
              <a:rPr lang="en-US" altLang="ja-JP" dirty="0" err="1">
                <a:solidFill>
                  <a:schemeClr val="accent3"/>
                </a:solidFill>
              </a:rPr>
              <a:t>Jenis</a:t>
            </a:r>
            <a:r>
              <a:rPr lang="en-US" altLang="ja-JP" dirty="0">
                <a:solidFill>
                  <a:schemeClr val="accent3"/>
                </a:solidFill>
              </a:rPr>
              <a:t> </a:t>
            </a:r>
            <a:r>
              <a:rPr lang="en-US" altLang="ja-JP" dirty="0" err="1">
                <a:solidFill>
                  <a:schemeClr val="accent3"/>
                </a:solidFill>
              </a:rPr>
              <a:t>Perulangan</a:t>
            </a:r>
            <a:endParaRPr lang="en-US" altLang="en-US" dirty="0">
              <a:solidFill>
                <a:schemeClr val="accent3"/>
              </a:solidFill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680EAE3A-9A66-4237-A8A9-91215294BC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9300" y="1905000"/>
            <a:ext cx="7480300" cy="4038600"/>
          </a:xfrm>
        </p:spPr>
        <p:txBody>
          <a:bodyPr/>
          <a:lstStyle/>
          <a:p>
            <a:pPr marL="419100" indent="-419100" eaLnBrk="1" hangingPunct="1">
              <a:buFont typeface="Wingdings 2" panose="05020102010507070707" pitchFamily="18" charset="2"/>
              <a:buNone/>
              <a:defRPr/>
            </a:pPr>
            <a:r>
              <a:rPr lang="en-US" sz="2800" dirty="0"/>
              <a:t>2 </a:t>
            </a:r>
            <a:r>
              <a:rPr lang="en-US" sz="2800" dirty="0" err="1"/>
              <a:t>Jenis</a:t>
            </a:r>
            <a:r>
              <a:rPr lang="en-US" sz="2800" dirty="0"/>
              <a:t> </a:t>
            </a:r>
            <a:r>
              <a:rPr lang="en-US" sz="2800" dirty="0" err="1"/>
              <a:t>Perulangan</a:t>
            </a:r>
            <a:endParaRPr lang="en-US" sz="2800" dirty="0"/>
          </a:p>
          <a:p>
            <a:pPr marL="514350" indent="-514350" eaLnBrk="1" hangingPunct="1">
              <a:buFont typeface="Wingdings 2" panose="05020102010507070707" pitchFamily="18" charset="2"/>
              <a:buAutoNum type="arabicPeriod"/>
              <a:defRPr/>
            </a:pPr>
            <a:r>
              <a:rPr lang="en-GB" sz="2800" dirty="0"/>
              <a:t>Counter-controlled repetition </a:t>
            </a:r>
          </a:p>
          <a:p>
            <a:pPr marL="514350" indent="-514350" eaLnBrk="1" hangingPunct="1">
              <a:buFont typeface="Wingdings 2" panose="05020102010507070707" pitchFamily="18" charset="2"/>
              <a:buAutoNum type="arabicPeriod"/>
              <a:defRPr/>
            </a:pPr>
            <a:r>
              <a:rPr lang="en-GB" sz="2800" dirty="0"/>
              <a:t>Event-controlled repetition</a:t>
            </a:r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B4E87942-78FB-48DA-962B-84A6038D8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81000"/>
            <a:ext cx="6867525" cy="708025"/>
          </a:xfrm>
        </p:spPr>
        <p:txBody>
          <a:bodyPr/>
          <a:lstStyle/>
          <a:p>
            <a:pPr>
              <a:defRPr/>
            </a:pPr>
            <a:r>
              <a:rPr lang="en-GB" altLang="en-US" sz="4400" dirty="0">
                <a:solidFill>
                  <a:schemeClr val="accent3"/>
                </a:solidFill>
              </a:rPr>
              <a:t>Counter-controlled repetition</a:t>
            </a:r>
            <a:endParaRPr lang="id-ID" altLang="en-US" sz="4400" dirty="0">
              <a:solidFill>
                <a:schemeClr val="accent3"/>
              </a:solidFill>
            </a:endParaRP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21DC8BA2-44CD-454F-83C4-3F95BCE46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1428750"/>
            <a:ext cx="8715375" cy="4832350"/>
          </a:xfrm>
        </p:spPr>
        <p:txBody>
          <a:bodyPr/>
          <a:lstStyle/>
          <a:p>
            <a:pPr>
              <a:defRPr/>
            </a:pPr>
            <a:r>
              <a:rPr lang="en-GB" sz="2400" dirty="0"/>
              <a:t>Counter-controlled repetition </a:t>
            </a:r>
            <a:r>
              <a:rPr lang="en-GB" sz="2400" dirty="0" err="1"/>
              <a:t>digunakan</a:t>
            </a:r>
            <a:r>
              <a:rPr lang="en-GB" sz="2400" dirty="0"/>
              <a:t> </a:t>
            </a:r>
            <a:r>
              <a:rPr lang="en-GB" sz="2400" dirty="0" err="1"/>
              <a:t>untuk</a:t>
            </a:r>
            <a:r>
              <a:rPr lang="en-GB" sz="2400" dirty="0"/>
              <a:t>  </a:t>
            </a:r>
            <a:r>
              <a:rPr lang="en-US" sz="2400" dirty="0">
                <a:solidFill>
                  <a:srgbClr val="FF0000"/>
                </a:solidFill>
              </a:rPr>
              <a:t>Definite Repetition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GB" sz="2400" dirty="0" err="1"/>
              <a:t>perulangan</a:t>
            </a:r>
            <a:r>
              <a:rPr lang="en-GB" sz="2400" dirty="0"/>
              <a:t> </a:t>
            </a:r>
            <a:r>
              <a:rPr lang="en-GB" sz="2400" dirty="0" err="1"/>
              <a:t>yg</a:t>
            </a:r>
            <a:r>
              <a:rPr lang="en-GB" sz="2400" dirty="0"/>
              <a:t> </a:t>
            </a:r>
            <a:r>
              <a:rPr lang="en-GB" sz="2400" dirty="0" err="1"/>
              <a:t>jumlahnya</a:t>
            </a:r>
            <a:r>
              <a:rPr lang="en-GB" sz="2400" dirty="0"/>
              <a:t> </a:t>
            </a:r>
            <a:r>
              <a:rPr lang="en-GB" sz="2400" dirty="0" err="1"/>
              <a:t>tertentu</a:t>
            </a:r>
            <a:r>
              <a:rPr lang="en-GB" sz="2400" dirty="0"/>
              <a:t> </a:t>
            </a:r>
            <a:r>
              <a:rPr lang="en-GB" sz="2400" dirty="0" err="1"/>
              <a:t>selama</a:t>
            </a:r>
            <a:r>
              <a:rPr lang="en-GB" sz="2400" dirty="0"/>
              <a:t> </a:t>
            </a:r>
            <a:r>
              <a:rPr lang="en-GB" sz="2400" dirty="0" err="1"/>
              <a:t>sesuai</a:t>
            </a:r>
            <a:r>
              <a:rPr lang="en-GB" sz="2400" dirty="0"/>
              <a:t> </a:t>
            </a:r>
            <a:r>
              <a:rPr lang="en-GB" sz="2400" dirty="0" err="1"/>
              <a:t>dengan</a:t>
            </a:r>
            <a:r>
              <a:rPr lang="en-GB" sz="2400" dirty="0"/>
              <a:t> </a:t>
            </a:r>
            <a:r>
              <a:rPr lang="en-GB" sz="2400" dirty="0" err="1"/>
              <a:t>jumlah</a:t>
            </a:r>
            <a:r>
              <a:rPr lang="en-GB" sz="2400" dirty="0"/>
              <a:t> </a:t>
            </a:r>
            <a:r>
              <a:rPr lang="en-GB" sz="2400" dirty="0" err="1"/>
              <a:t>isi</a:t>
            </a:r>
            <a:r>
              <a:rPr lang="en-GB" sz="2400" dirty="0"/>
              <a:t> </a:t>
            </a:r>
            <a:r>
              <a:rPr lang="en-GB" sz="2400" dirty="0" err="1"/>
              <a:t>dari</a:t>
            </a:r>
            <a:r>
              <a:rPr lang="en-GB" sz="2400" dirty="0"/>
              <a:t> counter </a:t>
            </a:r>
            <a:r>
              <a:rPr lang="en-GB" sz="2400" dirty="0" err="1"/>
              <a:t>yg</a:t>
            </a:r>
            <a:r>
              <a:rPr lang="en-GB" sz="2400" dirty="0"/>
              <a:t> </a:t>
            </a:r>
            <a:r>
              <a:rPr lang="en-GB" sz="2400" dirty="0" err="1"/>
              <a:t>telah</a:t>
            </a:r>
            <a:r>
              <a:rPr lang="en-GB" sz="2400" dirty="0"/>
              <a:t> </a:t>
            </a:r>
            <a:r>
              <a:rPr lang="en-GB" sz="2400" dirty="0" err="1"/>
              <a:t>ditetapkan</a:t>
            </a:r>
            <a:r>
              <a:rPr lang="en-GB" sz="2400" dirty="0"/>
              <a:t>.</a:t>
            </a:r>
          </a:p>
          <a:p>
            <a:pPr>
              <a:buFont typeface="Wingdings" pitchFamily="2" charset="2"/>
              <a:buNone/>
              <a:defRPr/>
            </a:pPr>
            <a:endParaRPr lang="en-GB" sz="2400" dirty="0"/>
          </a:p>
          <a:p>
            <a:pPr marL="457200" indent="-457200">
              <a:buFont typeface="Wingdings" pitchFamily="2" charset="2"/>
              <a:buNone/>
              <a:defRPr/>
            </a:pPr>
            <a:r>
              <a:rPr lang="en-GB" sz="2400" dirty="0"/>
              <a:t>Counter-controlled repetition </a:t>
            </a:r>
            <a:r>
              <a:rPr lang="id-ID" sz="2400" dirty="0"/>
              <a:t>membutuhkan</a:t>
            </a:r>
            <a:r>
              <a:rPr lang="en-US" sz="2400" dirty="0"/>
              <a:t> :</a:t>
            </a:r>
            <a:br>
              <a:rPr lang="id-ID" sz="2400" dirty="0"/>
            </a:br>
            <a:r>
              <a:rPr lang="en-US" sz="2400" dirty="0"/>
              <a:t>1.	</a:t>
            </a:r>
            <a:r>
              <a:rPr lang="id-ID" sz="2400" dirty="0"/>
              <a:t>Nama variabel kontrol (atau loop counter)</a:t>
            </a:r>
            <a:br>
              <a:rPr lang="id-ID" sz="2400" dirty="0"/>
            </a:br>
            <a:r>
              <a:rPr lang="en-US" sz="2400" dirty="0"/>
              <a:t>2. 	</a:t>
            </a:r>
            <a:r>
              <a:rPr lang="id-ID" sz="2400" dirty="0"/>
              <a:t>Nilai awal dari variabel kontrol</a:t>
            </a:r>
            <a:br>
              <a:rPr lang="id-ID" sz="2400" dirty="0"/>
            </a:br>
            <a:r>
              <a:rPr lang="en-US" sz="2400" dirty="0"/>
              <a:t>3. 	</a:t>
            </a:r>
            <a:r>
              <a:rPr lang="id-ID" sz="2400" dirty="0"/>
              <a:t>Kenaikan (atau penurunan) dimana variabel kontrol </a:t>
            </a:r>
            <a:r>
              <a:rPr lang="en-US" sz="2400" dirty="0"/>
              <a:t>	</a:t>
            </a:r>
            <a:r>
              <a:rPr lang="id-ID" sz="2400" dirty="0"/>
              <a:t>dimodifikasi setiap kali melalui loop</a:t>
            </a:r>
            <a:br>
              <a:rPr lang="id-ID" sz="2400" dirty="0"/>
            </a:br>
            <a:r>
              <a:rPr lang="en-US" sz="2400" dirty="0"/>
              <a:t>4. 	</a:t>
            </a:r>
            <a:r>
              <a:rPr lang="id-ID" sz="2400" dirty="0"/>
              <a:t>Sebuah kondisi yang menguji nilai akhir dari variabel </a:t>
            </a:r>
            <a:r>
              <a:rPr lang="en-US" sz="2400" dirty="0"/>
              <a:t>	</a:t>
            </a:r>
            <a:r>
              <a:rPr lang="id-ID" sz="2400" dirty="0"/>
              <a:t>kontrol (yaitu, apakah looping harus dilanjutkan)</a:t>
            </a:r>
          </a:p>
          <a:p>
            <a:pPr>
              <a:defRPr/>
            </a:pPr>
            <a:endParaRPr lang="en-GB" sz="2000" dirty="0"/>
          </a:p>
          <a:p>
            <a:pPr>
              <a:defRPr/>
            </a:pPr>
            <a:endParaRPr lang="id-ID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4">
            <a:extLst>
              <a:ext uri="{FF2B5EF4-FFF2-40B4-BE49-F238E27FC236}">
                <a16:creationId xmlns:a16="http://schemas.microsoft.com/office/drawing/2014/main" id="{81495EFA-5D9F-41FE-B4E5-4A775B772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4688" y="2643188"/>
            <a:ext cx="1438275" cy="1290637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i &lt;= 10</a:t>
            </a:r>
          </a:p>
        </p:txBody>
      </p:sp>
      <p:sp>
        <p:nvSpPr>
          <p:cNvPr id="14339" name="Rectangle 5">
            <a:extLst>
              <a:ext uri="{FF2B5EF4-FFF2-40B4-BE49-F238E27FC236}">
                <a16:creationId xmlns:a16="http://schemas.microsoft.com/office/drawing/2014/main" id="{EFA09CE2-9A24-4C56-A3E4-242A08711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4688" y="4357688"/>
            <a:ext cx="1581150" cy="7143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800">
                <a:latin typeface="Times New Roman" panose="02020603050405020304" pitchFamily="18" charset="0"/>
                <a:ea typeface="MS PGothic" panose="020B0600070205080204" pitchFamily="34" charset="-128"/>
              </a:rPr>
              <a:t>Statement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4340" name="Text Box 7">
            <a:extLst>
              <a:ext uri="{FF2B5EF4-FFF2-40B4-BE49-F238E27FC236}">
                <a16:creationId xmlns:a16="http://schemas.microsoft.com/office/drawing/2014/main" id="{A7B633D7-6534-4FD7-9667-3910B67E1B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4005263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14341" name="Text Box 8">
            <a:extLst>
              <a:ext uri="{FF2B5EF4-FFF2-40B4-BE49-F238E27FC236}">
                <a16:creationId xmlns:a16="http://schemas.microsoft.com/office/drawing/2014/main" id="{925D7350-11E5-4868-B3B6-5257078B0A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350043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</a:t>
            </a:r>
          </a:p>
        </p:txBody>
      </p:sp>
      <p:cxnSp>
        <p:nvCxnSpPr>
          <p:cNvPr id="14342" name="Straight Arrow Connector 21">
            <a:extLst>
              <a:ext uri="{FF2B5EF4-FFF2-40B4-BE49-F238E27FC236}">
                <a16:creationId xmlns:a16="http://schemas.microsoft.com/office/drawing/2014/main" id="{91212629-05F2-49F5-B0D6-C52E53160963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3536156" y="2250282"/>
            <a:ext cx="78581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3" name="Straight Arrow Connector 23">
            <a:extLst>
              <a:ext uri="{FF2B5EF4-FFF2-40B4-BE49-F238E27FC236}">
                <a16:creationId xmlns:a16="http://schemas.microsoft.com/office/drawing/2014/main" id="{64F3ADA7-D9FF-4A02-B805-06047CDFB29D}"/>
              </a:ext>
            </a:extLst>
          </p:cNvPr>
          <p:cNvCxnSpPr>
            <a:cxnSpLocks noChangeShapeType="1"/>
            <a:stCxn id="14338" idx="2"/>
          </p:cNvCxnSpPr>
          <p:nvPr/>
        </p:nvCxnSpPr>
        <p:spPr bwMode="auto">
          <a:xfrm rot="5400000">
            <a:off x="3719512" y="4143376"/>
            <a:ext cx="423863" cy="47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4" name="Straight Connector 26">
            <a:extLst>
              <a:ext uri="{FF2B5EF4-FFF2-40B4-BE49-F238E27FC236}">
                <a16:creationId xmlns:a16="http://schemas.microsoft.com/office/drawing/2014/main" id="{318CC0DB-4213-44A3-A4E6-4C4BF126A2BE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715794" y="4214019"/>
            <a:ext cx="34290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5" name="Straight Connector 31">
            <a:extLst>
              <a:ext uri="{FF2B5EF4-FFF2-40B4-BE49-F238E27FC236}">
                <a16:creationId xmlns:a16="http://schemas.microsoft.com/office/drawing/2014/main" id="{6DF4B0F2-00C0-4C2C-A649-C64CC8B4C40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4714875" y="5857875"/>
            <a:ext cx="2705100" cy="71438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6" name="Rectangle 5">
            <a:extLst>
              <a:ext uri="{FF2B5EF4-FFF2-40B4-BE49-F238E27FC236}">
                <a16:creationId xmlns:a16="http://schemas.microsoft.com/office/drawing/2014/main" id="{1E18451A-89F1-413D-A529-3EF571956A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57500" y="1428750"/>
            <a:ext cx="2143125" cy="688975"/>
          </a:xfrm>
          <a:solidFill>
            <a:schemeClr val="accent1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ja-JP" sz="1800">
                <a:latin typeface="Times New Roman" panose="02020603050405020304" pitchFamily="18" charset="0"/>
                <a:ea typeface="MS PGothic" panose="020B0600070205080204" pitchFamily="34" charset="-128"/>
              </a:rPr>
              <a:t>i = 1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21" name="Rectangle 5">
            <a:extLst>
              <a:ext uri="{FF2B5EF4-FFF2-40B4-BE49-F238E27FC236}">
                <a16:creationId xmlns:a16="http://schemas.microsoft.com/office/drawing/2014/main" id="{E1F526CE-417A-45D1-9179-B32B092AA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8938" y="5500688"/>
            <a:ext cx="1785937" cy="6889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  <a:defRPr/>
            </a:pPr>
            <a:r>
              <a:rPr lang="en-US" altLang="ja-JP" kern="0" dirty="0" err="1">
                <a:latin typeface="Times New Roman" pitchFamily="18" charset="0"/>
                <a:ea typeface="ＭＳ Ｐゴシック" pitchFamily="34" charset="-128"/>
              </a:rPr>
              <a:t>i</a:t>
            </a:r>
            <a:r>
              <a:rPr lang="en-US" altLang="ja-JP" kern="0" dirty="0">
                <a:latin typeface="Times New Roman" pitchFamily="18" charset="0"/>
                <a:ea typeface="ＭＳ Ｐゴシック" pitchFamily="34" charset="-128"/>
              </a:rPr>
              <a:t> = i+1</a:t>
            </a:r>
            <a:endParaRPr lang="en-US" kern="0" dirty="0">
              <a:latin typeface="Times New Roman" pitchFamily="18" charset="0"/>
            </a:endParaRPr>
          </a:p>
        </p:txBody>
      </p:sp>
      <p:cxnSp>
        <p:nvCxnSpPr>
          <p:cNvPr id="14348" name="Straight Arrow Connector 24">
            <a:extLst>
              <a:ext uri="{FF2B5EF4-FFF2-40B4-BE49-F238E27FC236}">
                <a16:creationId xmlns:a16="http://schemas.microsoft.com/office/drawing/2014/main" id="{507BBD34-81AD-40AB-AB0F-AAD41214287A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3929063" y="2500313"/>
            <a:ext cx="3500437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9" name="Straight Connector 30">
            <a:extLst>
              <a:ext uri="{FF2B5EF4-FFF2-40B4-BE49-F238E27FC236}">
                <a16:creationId xmlns:a16="http://schemas.microsoft.com/office/drawing/2014/main" id="{E4DBBF96-9AAB-45AE-9D87-C34E012028DA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643063" y="3286125"/>
            <a:ext cx="1581150" cy="31750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0" name="Straight Arrow Connector 32">
            <a:extLst>
              <a:ext uri="{FF2B5EF4-FFF2-40B4-BE49-F238E27FC236}">
                <a16:creationId xmlns:a16="http://schemas.microsoft.com/office/drawing/2014/main" id="{148759D8-DE57-401C-A9CD-C352DD3C876D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-35718" y="4964906"/>
            <a:ext cx="3429000" cy="714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1" name="Straight Arrow Connector 40">
            <a:extLst>
              <a:ext uri="{FF2B5EF4-FFF2-40B4-BE49-F238E27FC236}">
                <a16:creationId xmlns:a16="http://schemas.microsoft.com/office/drawing/2014/main" id="{9AC0E6B3-F0AE-4530-A882-C9B0E3A2F642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3717131" y="5283995"/>
            <a:ext cx="428625" cy="47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2" name="Rectangle 41">
            <a:extLst>
              <a:ext uri="{FF2B5EF4-FFF2-40B4-BE49-F238E27FC236}">
                <a16:creationId xmlns:a16="http://schemas.microsoft.com/office/drawing/2014/main" id="{B111D24C-5B36-42E1-858C-784B53F05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1785938"/>
            <a:ext cx="18573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d-ID" altLang="en-US" sz="1800">
                <a:solidFill>
                  <a:srgbClr val="FF0000"/>
                </a:solidFill>
                <a:latin typeface="Arial" panose="020B0604020202020204" pitchFamily="34" charset="0"/>
              </a:rPr>
              <a:t>Nama variabel kontrol </a:t>
            </a:r>
          </a:p>
        </p:txBody>
      </p:sp>
      <p:cxnSp>
        <p:nvCxnSpPr>
          <p:cNvPr id="14353" name="Straight Arrow Connector 43">
            <a:extLst>
              <a:ext uri="{FF2B5EF4-FFF2-40B4-BE49-F238E27FC236}">
                <a16:creationId xmlns:a16="http://schemas.microsoft.com/office/drawing/2014/main" id="{3B4FC5A9-021C-4DAB-A0FB-B7208767070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071688" y="1785938"/>
            <a:ext cx="1571625" cy="214312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4" name="Rectangle 45">
            <a:extLst>
              <a:ext uri="{FF2B5EF4-FFF2-40B4-BE49-F238E27FC236}">
                <a16:creationId xmlns:a16="http://schemas.microsoft.com/office/drawing/2014/main" id="{4308FF75-BB92-4806-A6BC-18D089505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25" y="642938"/>
            <a:ext cx="37861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d-ID" altLang="en-US" sz="1800">
                <a:solidFill>
                  <a:srgbClr val="FF0000"/>
                </a:solidFill>
                <a:latin typeface="Arial" panose="020B0604020202020204" pitchFamily="34" charset="0"/>
              </a:rPr>
              <a:t>Nilai awal dari variabel kontrol</a:t>
            </a:r>
          </a:p>
        </p:txBody>
      </p:sp>
      <p:cxnSp>
        <p:nvCxnSpPr>
          <p:cNvPr id="14355" name="Straight Arrow Connector 48">
            <a:extLst>
              <a:ext uri="{FF2B5EF4-FFF2-40B4-BE49-F238E27FC236}">
                <a16:creationId xmlns:a16="http://schemas.microsoft.com/office/drawing/2014/main" id="{9A2F887D-0D08-48D1-9891-2F9B7FBFE1EA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140200" y="1071563"/>
            <a:ext cx="1646238" cy="690562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6" name="Rectangle 49">
            <a:extLst>
              <a:ext uri="{FF2B5EF4-FFF2-40B4-BE49-F238E27FC236}">
                <a16:creationId xmlns:a16="http://schemas.microsoft.com/office/drawing/2014/main" id="{30EFF7D4-FFAA-4175-838E-BA9D3AF55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7813" y="4929188"/>
            <a:ext cx="35004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d-ID" altLang="en-US" sz="1800">
                <a:solidFill>
                  <a:srgbClr val="FF0000"/>
                </a:solidFill>
                <a:latin typeface="Arial" panose="020B0604020202020204" pitchFamily="34" charset="0"/>
              </a:rPr>
              <a:t>Kenaikan (atau penurunan) </a:t>
            </a:r>
            <a:endParaRPr lang="en-US" altLang="en-US" sz="180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v</a:t>
            </a:r>
            <a:r>
              <a:rPr lang="id-ID" altLang="en-US" sz="1800">
                <a:solidFill>
                  <a:srgbClr val="FF0000"/>
                </a:solidFill>
                <a:latin typeface="Arial" panose="020B0604020202020204" pitchFamily="34" charset="0"/>
              </a:rPr>
              <a:t>ariabel kontrol</a:t>
            </a:r>
          </a:p>
        </p:txBody>
      </p:sp>
      <p:cxnSp>
        <p:nvCxnSpPr>
          <p:cNvPr id="14357" name="Straight Arrow Connector 51">
            <a:extLst>
              <a:ext uri="{FF2B5EF4-FFF2-40B4-BE49-F238E27FC236}">
                <a16:creationId xmlns:a16="http://schemas.microsoft.com/office/drawing/2014/main" id="{EEEC46AD-EF07-43E8-8D63-9549658BBD5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429125" y="5334000"/>
            <a:ext cx="2200275" cy="595313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8" name="Rectangle 52">
            <a:extLst>
              <a:ext uri="{FF2B5EF4-FFF2-40B4-BE49-F238E27FC236}">
                <a16:creationId xmlns:a16="http://schemas.microsoft.com/office/drawing/2014/main" id="{E6028685-0B6B-4048-A5F5-2A0A95352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9188" y="2928938"/>
            <a:ext cx="40005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d-ID" altLang="en-US" sz="1800">
                <a:solidFill>
                  <a:srgbClr val="FF0000"/>
                </a:solidFill>
                <a:latin typeface="Arial" panose="020B0604020202020204" pitchFamily="34" charset="0"/>
              </a:rPr>
              <a:t>kondisi yang menguji nilai akhir </a:t>
            </a:r>
            <a:endParaRPr lang="en-US" altLang="en-US" sz="180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d-ID" altLang="en-US" sz="1800">
                <a:solidFill>
                  <a:srgbClr val="FF0000"/>
                </a:solidFill>
                <a:latin typeface="Arial" panose="020B0604020202020204" pitchFamily="34" charset="0"/>
              </a:rPr>
              <a:t>dari variabel kontrol</a:t>
            </a:r>
          </a:p>
        </p:txBody>
      </p:sp>
      <p:cxnSp>
        <p:nvCxnSpPr>
          <p:cNvPr id="14359" name="Straight Arrow Connector 54">
            <a:extLst>
              <a:ext uri="{FF2B5EF4-FFF2-40B4-BE49-F238E27FC236}">
                <a16:creationId xmlns:a16="http://schemas.microsoft.com/office/drawing/2014/main" id="{6F4A3CB3-E270-4F92-BEDB-BB61A523BB5A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929063" y="3200400"/>
            <a:ext cx="1633537" cy="5080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740AE399-523A-4987-AFD8-64ECA9799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533400"/>
            <a:ext cx="6791325" cy="708025"/>
          </a:xfrm>
        </p:spPr>
        <p:txBody>
          <a:bodyPr/>
          <a:lstStyle/>
          <a:p>
            <a:pPr>
              <a:defRPr/>
            </a:pPr>
            <a:r>
              <a:rPr lang="en-GB" altLang="en-US" sz="4400" dirty="0">
                <a:solidFill>
                  <a:schemeClr val="accent3"/>
                </a:solidFill>
              </a:rPr>
              <a:t>Event-controlled repetition</a:t>
            </a:r>
            <a:endParaRPr lang="id-ID" altLang="en-US" sz="4400" dirty="0">
              <a:solidFill>
                <a:schemeClr val="accent3"/>
              </a:solidFill>
            </a:endParaRP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8D01332A-1FEA-457E-B77E-2690209E3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r>
              <a:rPr lang="en-GB" altLang="en-US" sz="2400"/>
              <a:t>Event-controlled repetition digunakan untuk </a:t>
            </a:r>
            <a:r>
              <a:rPr lang="en-US" altLang="en-US" sz="2400">
                <a:solidFill>
                  <a:srgbClr val="FF0000"/>
                </a:solidFill>
              </a:rPr>
              <a:t>Indefinite Repetition </a:t>
            </a:r>
            <a:r>
              <a:rPr lang="en-US" altLang="en-US" sz="2400"/>
              <a:t>atau perulangan yang jumlahnya tidak diketahui secara pasti sehingga </a:t>
            </a:r>
            <a:r>
              <a:rPr lang="en-GB" altLang="en-US" sz="2400"/>
              <a:t>perulangan akan terus terjadi</a:t>
            </a:r>
            <a:r>
              <a:rPr lang="en-GB" altLang="ja-JP" sz="2400">
                <a:ea typeface="MS PGothic" panose="020B0600070205080204" pitchFamily="34" charset="-128"/>
              </a:rPr>
              <a:t> </a:t>
            </a:r>
            <a:r>
              <a:rPr lang="en-GB" altLang="en-US" sz="2400"/>
              <a:t>sampai ditemukannya suatu event yang menghentikan perulangan.</a:t>
            </a:r>
          </a:p>
          <a:p>
            <a:r>
              <a:rPr lang="en-US" altLang="en-US" sz="2400"/>
              <a:t>Event dapat berupa suatu </a:t>
            </a:r>
            <a:r>
              <a:rPr lang="id-ID" altLang="en-US" sz="2400"/>
              <a:t>nilai sentinel</a:t>
            </a:r>
            <a:r>
              <a:rPr lang="en-US" altLang="en-US" sz="2400"/>
              <a:t> atau event lainnya </a:t>
            </a:r>
            <a:r>
              <a:rPr lang="id-ID" altLang="en-US" sz="2400"/>
              <a:t>, seperti mencapai akhir dari file data</a:t>
            </a:r>
            <a:endParaRPr lang="en-GB" altLang="en-US" sz="2400"/>
          </a:p>
          <a:p>
            <a:r>
              <a:rPr lang="en-GB" altLang="en-US" sz="2400"/>
              <a:t>sentinel value (disebut juga special</a:t>
            </a:r>
            <a:r>
              <a:rPr lang="en-GB" altLang="ja-JP" sz="2400">
                <a:ea typeface="MS PGothic" panose="020B0600070205080204" pitchFamily="34" charset="-128"/>
              </a:rPr>
              <a:t> </a:t>
            </a:r>
            <a:r>
              <a:rPr lang="en-GB" altLang="en-US" sz="2400"/>
              <a:t>value, signal value, dummy value atau flag value) merupakan nilai yang</a:t>
            </a:r>
            <a:r>
              <a:rPr lang="en-GB" altLang="ja-JP" sz="2400">
                <a:ea typeface="MS PGothic" panose="020B0600070205080204" pitchFamily="34" charset="-128"/>
              </a:rPr>
              <a:t> </a:t>
            </a:r>
            <a:r>
              <a:rPr lang="en-GB" altLang="en-US" sz="2400"/>
              <a:t>menandakan proses perulangan harus berhenti.</a:t>
            </a:r>
          </a:p>
          <a:p>
            <a:endParaRPr lang="id-ID" altLang="en-US" sz="240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" ma:contentTypeID="0x010100D151362E8B631B478C62F0C5072E9CA9" ma:contentTypeVersion="10" ma:contentTypeDescription="Buat sebuah dokumen baru." ma:contentTypeScope="" ma:versionID="b6f672dc5753c76239f3a3ce4b2ae23d">
  <xsd:schema xmlns:xsd="http://www.w3.org/2001/XMLSchema" xmlns:xs="http://www.w3.org/2001/XMLSchema" xmlns:p="http://schemas.microsoft.com/office/2006/metadata/properties" xmlns:ns2="680f7d39-3e87-4282-ba61-dadbd0c626a6" xmlns:ns3="2562b61b-d1cc-4623-bf1a-ea4b659a00cb" targetNamespace="http://schemas.microsoft.com/office/2006/metadata/properties" ma:root="true" ma:fieldsID="88c0f9f6bb963a7bb0862ab5b4d9cea5" ns2:_="" ns3:_="">
    <xsd:import namespace="680f7d39-3e87-4282-ba61-dadbd0c626a6"/>
    <xsd:import namespace="2562b61b-d1cc-4623-bf1a-ea4b659a00c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0f7d39-3e87-4282-ba61-dadbd0c626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62b61b-d1cc-4623-bf1a-ea4b659a00cb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Dibagikan Denga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ibagikan Dengan Detail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e Isi"/>
        <xsd:element ref="dc:title" minOccurs="0" maxOccurs="1" ma:index="4" ma:displayName="Judu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AAAD99D-4822-4FDB-9419-F3C5BF7BB6E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ACFA4DF-59FA-4CCE-BFED-7D5AC9AB30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80f7d39-3e87-4282-ba61-dadbd0c626a6"/>
    <ds:schemaRef ds:uri="2562b61b-d1cc-4623-bf1a-ea4b659a00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AB7F385-8370-4B9A-A1FB-1BFFAEFB60E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3595</TotalTime>
  <Words>1982</Words>
  <Application>Microsoft Office PowerPoint</Application>
  <PresentationFormat>On-screen Show (4:3)</PresentationFormat>
  <Paragraphs>568</Paragraphs>
  <Slides>51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Flow</vt:lpstr>
      <vt:lpstr>Lecture 4 ITERATION</vt:lpstr>
      <vt:lpstr>PENGULANGAN</vt:lpstr>
      <vt:lpstr>Most Common Uses of Loops</vt:lpstr>
      <vt:lpstr>Unsur pada Struktur Perulangan</vt:lpstr>
      <vt:lpstr>Loop/Perulangan</vt:lpstr>
      <vt:lpstr> Statement dan Jenis Perulangan</vt:lpstr>
      <vt:lpstr>Counter-controlled repetition</vt:lpstr>
      <vt:lpstr>PowerPoint Presentation</vt:lpstr>
      <vt:lpstr>Event-controlled repetition</vt:lpstr>
      <vt:lpstr>PowerPoint Presentation</vt:lpstr>
      <vt:lpstr>C/C++ Loop Structures</vt:lpstr>
      <vt:lpstr>Types of loops</vt:lpstr>
      <vt:lpstr>Do-While Loop vs. While Loop</vt:lpstr>
      <vt:lpstr>While statement</vt:lpstr>
      <vt:lpstr>While Statement</vt:lpstr>
      <vt:lpstr>While Statement</vt:lpstr>
      <vt:lpstr>DO – WHILE Statement</vt:lpstr>
      <vt:lpstr>DO – WHILE Statement</vt:lpstr>
      <vt:lpstr>DO – WHILE Statement</vt:lpstr>
      <vt:lpstr>FOR Statement</vt:lpstr>
      <vt:lpstr>FOR Statement</vt:lpstr>
      <vt:lpstr>FOR Statement</vt:lpstr>
      <vt:lpstr>FOR Statement</vt:lpstr>
      <vt:lpstr>Flowchart loop “for”</vt:lpstr>
      <vt:lpstr>The for Statement Syntax</vt:lpstr>
      <vt:lpstr>Contoh</vt:lpstr>
      <vt:lpstr>The for Statement</vt:lpstr>
      <vt:lpstr>Ekivalen antara For dan While</vt:lpstr>
      <vt:lpstr>Contoh</vt:lpstr>
      <vt:lpstr>Deklarasi i    : integer</vt:lpstr>
      <vt:lpstr>ketiga flowchart :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Nested Loops</vt:lpstr>
      <vt:lpstr>Nested for Loops</vt:lpstr>
      <vt:lpstr>Nested Loops (cont’d)</vt:lpstr>
      <vt:lpstr>Nested Loops (cont’d)</vt:lpstr>
      <vt:lpstr>Nested Loops (cont’d)</vt:lpstr>
      <vt:lpstr>Nested Loops (cont’d)</vt:lpstr>
      <vt:lpstr>Questions?</vt:lpstr>
      <vt:lpstr>LATIHAN </vt:lpstr>
      <vt:lpstr>PowerPoint Presentation</vt:lpstr>
    </vt:vector>
  </TitlesOfParts>
  <Company>pesse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  Operators &amp; Expressions</dc:title>
  <dc:creator>abc</dc:creator>
  <cp:lastModifiedBy>Silmi</cp:lastModifiedBy>
  <cp:revision>290</cp:revision>
  <dcterms:created xsi:type="dcterms:W3CDTF">2006-10-25T08:28:47Z</dcterms:created>
  <dcterms:modified xsi:type="dcterms:W3CDTF">2021-09-16T08:54:31Z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ingExpirationDate">
    <vt:lpwstr/>
  </property>
  <property fmtid="{D5CDD505-2E9C-101B-9397-08002B2CF9AE}" pid="3" name="PublishingStartDate">
    <vt:lpwstr/>
  </property>
  <property fmtid="{D5CDD505-2E9C-101B-9397-08002B2CF9AE}" pid="4" name="ContentTypeId">
    <vt:lpwstr>0x010100D151362E8B631B478C62F0C5072E9CA9</vt:lpwstr>
  </property>
</Properties>
</file>