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4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5143500" type="screen16x9"/>
  <p:notesSz cx="6858000" cy="9144000"/>
  <p:embeddedFontLst>
    <p:embeddedFont>
      <p:font typeface="Oxygen" panose="02000503000000000000" pitchFamily="2" charset="0"/>
      <p:regular r:id="rId44"/>
      <p:bold r:id="rId45"/>
    </p:embeddedFont>
    <p:embeddedFont>
      <p:font typeface="Oxygen Light" panose="02000303000000000000" pitchFamily="2" charset="0"/>
      <p:regular r:id="rId46"/>
      <p:bold r:id="rId47"/>
    </p:embeddedFont>
    <p:embeddedFont>
      <p:font typeface="Poiret One" panose="00000500000000000000" pitchFamily="2" charset="0"/>
      <p:regular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4A20D-2F3B-4FBB-801F-B7874F038259}" v="2" dt="2021-12-05T04:39:09.717"/>
    <p1510:client id="{47042CC0-114B-478D-BCE9-9D78DD6B6969}" v="3" dt="2021-12-03T16:17:01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6.fntdata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ma.asma.nadia" userId="S::salma.asma.nadia@365.ugm.ac.id::45a695fa-0621-409d-81eb-27abc4840ae1" providerId="AD" clId="Web-{0504A20D-2F3B-4FBB-801F-B7874F038259}"/>
    <pc:docChg chg="modSld">
      <pc:chgData name="salma.asma.nadia" userId="S::salma.asma.nadia@365.ugm.ac.id::45a695fa-0621-409d-81eb-27abc4840ae1" providerId="AD" clId="Web-{0504A20D-2F3B-4FBB-801F-B7874F038259}" dt="2021-12-05T04:39:09.717" v="1" actId="1076"/>
      <pc:docMkLst>
        <pc:docMk/>
      </pc:docMkLst>
      <pc:sldChg chg="modSp">
        <pc:chgData name="salma.asma.nadia" userId="S::salma.asma.nadia@365.ugm.ac.id::45a695fa-0621-409d-81eb-27abc4840ae1" providerId="AD" clId="Web-{0504A20D-2F3B-4FBB-801F-B7874F038259}" dt="2021-12-05T04:39:09.717" v="1" actId="1076"/>
        <pc:sldMkLst>
          <pc:docMk/>
          <pc:sldMk cId="0" sldId="267"/>
        </pc:sldMkLst>
        <pc:picChg chg="mod">
          <ac:chgData name="salma.asma.nadia" userId="S::salma.asma.nadia@365.ugm.ac.id::45a695fa-0621-409d-81eb-27abc4840ae1" providerId="AD" clId="Web-{0504A20D-2F3B-4FBB-801F-B7874F038259}" dt="2021-12-05T04:39:09.717" v="1" actId="1076"/>
          <ac:picMkLst>
            <pc:docMk/>
            <pc:sldMk cId="0" sldId="267"/>
            <ac:picMk id="242" creationId="{00000000-0000-0000-0000-000000000000}"/>
          </ac:picMkLst>
        </pc:picChg>
        <pc:picChg chg="mod">
          <ac:chgData name="salma.asma.nadia" userId="S::salma.asma.nadia@365.ugm.ac.id::45a695fa-0621-409d-81eb-27abc4840ae1" providerId="AD" clId="Web-{0504A20D-2F3B-4FBB-801F-B7874F038259}" dt="2021-12-05T04:39:07.342" v="0" actId="1076"/>
          <ac:picMkLst>
            <pc:docMk/>
            <pc:sldMk cId="0" sldId="267"/>
            <ac:picMk id="243" creationId="{00000000-0000-0000-0000-000000000000}"/>
          </ac:picMkLst>
        </pc:picChg>
      </pc:sldChg>
    </pc:docChg>
  </pc:docChgLst>
  <pc:docChgLst>
    <pc:chgData name="rahima.sya2003" userId="S::rahima.sya2003@365.ugm.ac.id::295d459d-ed06-4180-b6c0-3f794a34e1bf" providerId="AD" clId="Web-{47042CC0-114B-478D-BCE9-9D78DD6B6969}"/>
    <pc:docChg chg="modSld">
      <pc:chgData name="rahima.sya2003" userId="S::rahima.sya2003@365.ugm.ac.id::295d459d-ed06-4180-b6c0-3f794a34e1bf" providerId="AD" clId="Web-{47042CC0-114B-478D-BCE9-9D78DD6B6969}" dt="2021-12-03T16:17:01.309" v="2" actId="1076"/>
      <pc:docMkLst>
        <pc:docMk/>
      </pc:docMkLst>
      <pc:sldChg chg="modSp">
        <pc:chgData name="rahima.sya2003" userId="S::rahima.sya2003@365.ugm.ac.id::295d459d-ed06-4180-b6c0-3f794a34e1bf" providerId="AD" clId="Web-{47042CC0-114B-478D-BCE9-9D78DD6B6969}" dt="2021-12-03T16:17:01.309" v="2" actId="1076"/>
        <pc:sldMkLst>
          <pc:docMk/>
          <pc:sldMk cId="0" sldId="266"/>
        </pc:sldMkLst>
        <pc:picChg chg="mod">
          <ac:chgData name="rahima.sya2003" userId="S::rahima.sya2003@365.ugm.ac.id::295d459d-ed06-4180-b6c0-3f794a34e1bf" providerId="AD" clId="Web-{47042CC0-114B-478D-BCE9-9D78DD6B6969}" dt="2021-12-03T16:16:58.465" v="0" actId="1076"/>
          <ac:picMkLst>
            <pc:docMk/>
            <pc:sldMk cId="0" sldId="266"/>
            <ac:picMk id="231" creationId="{00000000-0000-0000-0000-000000000000}"/>
          </ac:picMkLst>
        </pc:picChg>
        <pc:picChg chg="mod">
          <ac:chgData name="rahima.sya2003" userId="S::rahima.sya2003@365.ugm.ac.id::295d459d-ed06-4180-b6c0-3f794a34e1bf" providerId="AD" clId="Web-{47042CC0-114B-478D-BCE9-9D78DD6B6969}" dt="2021-12-03T16:16:59.950" v="1" actId="1076"/>
          <ac:picMkLst>
            <pc:docMk/>
            <pc:sldMk cId="0" sldId="266"/>
            <ac:picMk id="232" creationId="{00000000-0000-0000-0000-000000000000}"/>
          </ac:picMkLst>
        </pc:picChg>
        <pc:picChg chg="mod">
          <ac:chgData name="rahima.sya2003" userId="S::rahima.sya2003@365.ugm.ac.id::295d459d-ed06-4180-b6c0-3f794a34e1bf" providerId="AD" clId="Web-{47042CC0-114B-478D-BCE9-9D78DD6B6969}" dt="2021-12-03T16:17:01.309" v="2" actId="1076"/>
          <ac:picMkLst>
            <pc:docMk/>
            <pc:sldMk cId="0" sldId="266"/>
            <ac:picMk id="23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468de8a8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468de8a8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c97923f2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c97923f2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468de8a80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468de8a80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468de8a80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468de8a80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45d49f4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45d49f4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468de8a80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468de8a80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468de8a80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468de8a80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468de8a80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468de8a80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45d49f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45d49f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468de8a8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468de8a8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46d558d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46d558d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46d558d0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46d558d0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46d558d0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46d558d0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46d558d0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46d558d0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47ce95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47ce95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47ce95c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47ce95c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468de8a8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468de8a8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47ce95ca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47ce95ca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47ce95ca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47ce95ca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c97923f2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c97923f2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c439249f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c439249f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c97923f2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c97923f2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c97923f2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c97923f2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c97923f2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c97923f2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c97923f21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c97923f21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c97923f21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c97923f21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48e4659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48e4659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48e4659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048e4659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48e46595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48e46595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48e46595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48e46595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4676c24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4676c24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468de8a8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468de8a8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468de8a8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468de8a8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468de8a8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468de8a8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c8787dcf5_1_24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c8787dcf5_1_24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68de8a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468de8a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20000" y="685600"/>
            <a:ext cx="4211100" cy="3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1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2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3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4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2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3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4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5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6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7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8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 idx="2"/>
          </p:nvPr>
        </p:nvSpPr>
        <p:spPr>
          <a:xfrm>
            <a:off x="788550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3"/>
          </p:nvPr>
        </p:nvSpPr>
        <p:spPr>
          <a:xfrm>
            <a:off x="3419250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5"/>
          </p:nvPr>
        </p:nvSpPr>
        <p:spPr>
          <a:xfrm>
            <a:off x="788550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 idx="7"/>
          </p:nvPr>
        </p:nvSpPr>
        <p:spPr>
          <a:xfrm>
            <a:off x="3419250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8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 idx="9"/>
          </p:nvPr>
        </p:nvSpPr>
        <p:spPr>
          <a:xfrm>
            <a:off x="6049924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3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14"/>
          </p:nvPr>
        </p:nvSpPr>
        <p:spPr>
          <a:xfrm>
            <a:off x="6049924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5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e text 3">
  <p:cSld name="CUSTOM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 idx="2" hasCustomPrompt="1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>
            <a:spLocks noGrp="1"/>
          </p:cNvSpPr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9075" y="3137600"/>
            <a:ext cx="37011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infographics &amp; images by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.</a:t>
            </a:r>
            <a:endParaRPr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 l="56623" b="10"/>
          <a:stretch/>
        </p:blipFill>
        <p:spPr>
          <a:xfrm>
            <a:off x="5177825" y="0"/>
            <a:ext cx="396617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16KSkBhEjtwUrDyD9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ctrTitle"/>
          </p:nvPr>
        </p:nvSpPr>
        <p:spPr>
          <a:xfrm>
            <a:off x="3668625" y="970200"/>
            <a:ext cx="43323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TVM #6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4" name="Google Shape;164;p3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Sabtu, 27 November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Vector Space</a:t>
            </a:r>
            <a:endParaRPr/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suatu vector space </a:t>
            </a:r>
            <a:r>
              <a:rPr lang="en" b="1"/>
              <a:t>tidak unik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Contohnya: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adalah standard basis untuk R²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juga merupakan basis untuk R²</a:t>
            </a:r>
            <a:endParaRPr/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75" y="1980075"/>
            <a:ext cx="8572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375" y="2849775"/>
            <a:ext cx="83997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Vector Space</a:t>
            </a:r>
            <a:endParaRPr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dari suatu vector space memiliki </a:t>
            </a:r>
            <a:r>
              <a:rPr lang="en" b="1"/>
              <a:t>jumlah vektor yang sama</a:t>
            </a:r>
            <a:r>
              <a:rPr lang="en"/>
              <a:t>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Contohnya:</a:t>
            </a:r>
            <a:endParaRPr/>
          </a:p>
          <a:p>
            <a:pPr marL="45720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,		     ,			merupakan basis-basis dari R² di mana tiap basis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terdiri atas 2 vektor.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Jadi, jumlah vektor basis bergantung pada space-nya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00" y="2367050"/>
            <a:ext cx="8572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025" y="2364863"/>
            <a:ext cx="83997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6875" y="2335313"/>
            <a:ext cx="8001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/>
          <p:nvPr/>
        </p:nvSpPr>
        <p:spPr>
          <a:xfrm>
            <a:off x="780825" y="3730575"/>
            <a:ext cx="7572600" cy="45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Vector Space</a:t>
            </a:r>
            <a:endParaRPr/>
          </a:p>
        </p:txBody>
      </p:sp>
      <p:sp>
        <p:nvSpPr>
          <p:cNvPr id="240" name="Google Shape;240;p4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Misalkan terdapat matriks: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Kolom-kolom dari matriks tersebut saling independent dan juga span ruang tiga dimensi R³.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Sehingga, kolom-kolom dari matriks </a:t>
            </a:r>
            <a:r>
              <a:rPr lang="en" b="1"/>
              <a:t>A</a:t>
            </a:r>
            <a:r>
              <a:rPr lang="en"/>
              <a:t> tersebut merupakan basis untuk R³.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Vektor		  merupakan basis untuk	 ketika vektor-vektor tersebut merupakan kolom dari sebuah matriks n x n yang invertible.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1" name="Google Shape;2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988" y="1459625"/>
            <a:ext cx="17240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045" y="3723222"/>
            <a:ext cx="87040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568" y="3731279"/>
            <a:ext cx="3238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Vector Space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Misalkan terdapat matriks: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Kolom-kolom tersebut bukan merupakan basis untuk tiga dimensi R³.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Kolom 1 dan kolom 2 merupakan basis dari column space.</a:t>
            </a:r>
            <a:endParaRPr/>
          </a:p>
        </p:txBody>
      </p:sp>
      <p:pic>
        <p:nvPicPr>
          <p:cNvPr id="250" name="Google Shape;2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225" y="1339475"/>
            <a:ext cx="16573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225" y="1339475"/>
            <a:ext cx="1292678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44"/>
          <p:cNvCxnSpPr>
            <a:stCxn id="250" idx="3"/>
            <a:endCxn id="251" idx="1"/>
          </p:cNvCxnSpPr>
          <p:nvPr/>
        </p:nvCxnSpPr>
        <p:spPr>
          <a:xfrm>
            <a:off x="4728575" y="1815725"/>
            <a:ext cx="844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3" name="Google Shape;253;p44"/>
          <p:cNvSpPr txBox="1"/>
          <p:nvPr/>
        </p:nvSpPr>
        <p:spPr>
          <a:xfrm>
            <a:off x="4863825" y="1439400"/>
            <a:ext cx="53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rref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4486625" y="2342625"/>
            <a:ext cx="393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</a:t>
            </a:r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title" idx="2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</a:t>
            </a:r>
            <a:endParaRPr/>
          </a:p>
        </p:txBody>
      </p:sp>
      <p:sp>
        <p:nvSpPr>
          <p:cNvPr id="265" name="Google Shape;265;p4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 sebuah space adalah </a:t>
            </a:r>
            <a:r>
              <a:rPr lang="en" b="1"/>
              <a:t>jumlah vektor pada setiap basis</a:t>
            </a:r>
            <a:r>
              <a:rPr lang="en"/>
              <a:t> vector space.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Misalnya: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    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yang merupakan basis R², jumlah vektornya ada 2 sehingga dimensinya adalah 2.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6" name="Google Shape;2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175" y="2520238"/>
            <a:ext cx="2543650" cy="6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 Vector Space</a:t>
            </a:r>
            <a:endParaRPr/>
          </a:p>
        </p:txBody>
      </p:sp>
      <p:sp>
        <p:nvSpPr>
          <p:cNvPr id="272" name="Google Shape;272;p4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Basis dari C(A) adalah kolom 1 dan kolom 2 matriks A. Karena jumlah vektor pada basis untuk </a:t>
            </a:r>
            <a:r>
              <a:rPr lang="en" i="1"/>
              <a:t>column space</a:t>
            </a:r>
            <a:r>
              <a:rPr lang="en"/>
              <a:t> tersebut adalah 2 dan berada dalam tiga dimensi, maka dimensi </a:t>
            </a:r>
            <a:r>
              <a:rPr lang="en" i="1"/>
              <a:t>column space</a:t>
            </a:r>
            <a:r>
              <a:rPr lang="en"/>
              <a:t> tersebut adalah 2 atau </a:t>
            </a:r>
            <a:r>
              <a:rPr lang="en" i="1"/>
              <a:t>two-dimensional subspace</a:t>
            </a:r>
            <a:r>
              <a:rPr lang="en"/>
              <a:t> di dalam R³.</a:t>
            </a:r>
            <a:endParaRPr/>
          </a:p>
        </p:txBody>
      </p:sp>
      <p:pic>
        <p:nvPicPr>
          <p:cNvPr id="273" name="Google Shape;2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663" y="1568075"/>
            <a:ext cx="16573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663" y="1568075"/>
            <a:ext cx="1292678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47"/>
          <p:cNvCxnSpPr>
            <a:stCxn id="273" idx="3"/>
            <a:endCxn id="274" idx="1"/>
          </p:cNvCxnSpPr>
          <p:nvPr/>
        </p:nvCxnSpPr>
        <p:spPr>
          <a:xfrm>
            <a:off x="4332013" y="2044325"/>
            <a:ext cx="844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6" name="Google Shape;276;p47"/>
          <p:cNvSpPr txBox="1"/>
          <p:nvPr/>
        </p:nvSpPr>
        <p:spPr>
          <a:xfrm>
            <a:off x="4467263" y="1668000"/>
            <a:ext cx="53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rref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</a:t>
            </a:r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#2: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Pada suatu vector space M, di mana berisi semua matriks 2x2. Salah satu contoh basisnya adalah: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sehingga dimensi dari M atau dim(M) adalah 4.</a:t>
            </a:r>
            <a:endParaRPr/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2243138"/>
            <a:ext cx="30289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>
            <a:spLocks noGrp="1"/>
          </p:cNvSpPr>
          <p:nvPr>
            <p:ph type="title"/>
          </p:nvPr>
        </p:nvSpPr>
        <p:spPr>
          <a:xfrm>
            <a:off x="720100" y="2342625"/>
            <a:ext cx="5415000" cy="21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OF FOUR FUNDAMENTAL SUBSPACES</a:t>
            </a:r>
            <a:endParaRPr/>
          </a:p>
        </p:txBody>
      </p:sp>
      <p:sp>
        <p:nvSpPr>
          <p:cNvPr id="289" name="Google Shape;289;p49"/>
          <p:cNvSpPr txBox="1">
            <a:spLocks noGrp="1"/>
          </p:cNvSpPr>
          <p:nvPr>
            <p:ph type="title" idx="2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Four Fundamental Subspaces</a:t>
            </a:r>
            <a:endParaRPr/>
          </a:p>
        </p:txBody>
      </p:sp>
      <p:sp>
        <p:nvSpPr>
          <p:cNvPr id="295" name="Google Shape;295;p5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KIta memiliki matriks  A ∈ R^m×n dengan rank 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Terdapat empat subspaces pada matriks A, yaitu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Column Space adalah C(A) adalah subspaces dari R^m.  ini memenuhi terhadap semua linear kombinasi kolom A i.e. Ax untuk seluruh x.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nullspace adalah N(A) adalah subspaces dari R^n. ini memenuhi terhadap semua solusi x untuk Ax = 0.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Row Space adalah C(A^T) adalah subspaces dari R^n. ini memenuhi terhadap semua linear kombinasi baris dari A^T, i.e. x^T . A atau A^T . 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nullspace adalah N(A^T) atau bisa disebut left nullspace adalah subspaces dari R^m. ini memenuhi semua solusi x untuk A^T . x = 0 atau x^T . A = 0^T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743650" y="1065875"/>
            <a:ext cx="7324800" cy="3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Materi hari ini:</a:t>
            </a:r>
            <a:endParaRPr sz="3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Independence</a:t>
            </a:r>
            <a:endParaRPr sz="3000"/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Basis</a:t>
            </a:r>
            <a:endParaRPr sz="3000"/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Dimension</a:t>
            </a:r>
            <a:endParaRPr sz="3000"/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Dimension of four fundamental subspaces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Subspaces for R</a:t>
            </a:r>
            <a:endParaRPr/>
          </a:p>
        </p:txBody>
      </p:sp>
      <p:sp>
        <p:nvSpPr>
          <p:cNvPr id="301" name="Google Shape;301;p5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Consider a Matrix R with m = 3, n = 5, r =2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Pivot rows		: row 1 and 2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Pivot column	: column 1 and 4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Rank			: 2 (two pivots)</a:t>
            </a:r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 rotWithShape="1">
          <a:blip r:embed="rId3">
            <a:alphaModFix/>
          </a:blip>
          <a:srcRect l="41745" t="43128" r="40091" b="42166"/>
          <a:stretch/>
        </p:blipFill>
        <p:spPr>
          <a:xfrm>
            <a:off x="2986950" y="1698000"/>
            <a:ext cx="3321549" cy="15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en"/>
              <a:t>The Row Space of R</a:t>
            </a:r>
            <a:endParaRPr/>
          </a:p>
        </p:txBody>
      </p:sp>
      <p:sp>
        <p:nvSpPr>
          <p:cNvPr id="308" name="Google Shape;308;p5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Row space dari R memiliki dimensi 2 yang sama seperti ranknya yaitu 2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Row space dari R adalah semua kombinasi linear dari ketiga row matriks R, tetapi row ketiga tidak mengubah apapun karena hanya berisi nol semua.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Row 1 dan 2 adalah basis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Pivot rows 1 dan 2 adalah independent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Secara general untuk rank r matriks, r pivot akan menjadi basis dari row space tersebut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Maka, row space dari R adalah two dimensional subspace in R^5</a:t>
            </a:r>
            <a:endParaRPr/>
          </a:p>
        </p:txBody>
      </p:sp>
      <p:pic>
        <p:nvPicPr>
          <p:cNvPr id="309" name="Google Shape;309;p52"/>
          <p:cNvPicPr preferRelativeResize="0"/>
          <p:nvPr/>
        </p:nvPicPr>
        <p:blipFill rotWithShape="1">
          <a:blip r:embed="rId3">
            <a:alphaModFix/>
          </a:blip>
          <a:srcRect l="41745" t="43128" r="40091" b="42166"/>
          <a:stretch/>
        </p:blipFill>
        <p:spPr>
          <a:xfrm>
            <a:off x="3048925" y="966750"/>
            <a:ext cx="3321549" cy="15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The Column Space for R </a:t>
            </a:r>
            <a:endParaRPr/>
          </a:p>
        </p:txBody>
      </p:sp>
      <p:sp>
        <p:nvSpPr>
          <p:cNvPr id="315" name="Google Shape;315;p5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Column space dari R memiliki </a:t>
            </a:r>
            <a:r>
              <a:rPr lang="en" b="1"/>
              <a:t>dimensi 2</a:t>
            </a:r>
            <a:r>
              <a:rPr lang="en"/>
              <a:t> dan sama dengan rank r nya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Jumlah rank memberitahu kita dimensi rowspace dan dimesi columnspace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Pivot coloumn berada pada kolom 1 dan 4 dan menjadi basis dari column space 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Matriks R independent</a:t>
            </a:r>
            <a:endParaRPr/>
          </a:p>
        </p:txBody>
      </p:sp>
      <p:pic>
        <p:nvPicPr>
          <p:cNvPr id="316" name="Google Shape;316;p53"/>
          <p:cNvPicPr preferRelativeResize="0"/>
          <p:nvPr/>
        </p:nvPicPr>
        <p:blipFill rotWithShape="1">
          <a:blip r:embed="rId3">
            <a:alphaModFix/>
          </a:blip>
          <a:srcRect l="41745" t="43128" r="40091" b="42166"/>
          <a:stretch/>
        </p:blipFill>
        <p:spPr>
          <a:xfrm>
            <a:off x="3048925" y="966750"/>
            <a:ext cx="3321549" cy="15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The Nullspace of R</a:t>
            </a:r>
            <a:endParaRPr/>
          </a:p>
        </p:txBody>
      </p:sp>
      <p:sp>
        <p:nvSpPr>
          <p:cNvPr id="322" name="Google Shape;322;p54"/>
          <p:cNvSpPr txBox="1">
            <a:spLocks noGrp="1"/>
          </p:cNvSpPr>
          <p:nvPr>
            <p:ph type="body" idx="1"/>
          </p:nvPr>
        </p:nvSpPr>
        <p:spPr>
          <a:xfrm>
            <a:off x="586834" y="1167271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Nullspace adalah segala solusi yang memenuhi Rx = 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Kita memiliki 3 buah free column n-r = 3 (free column) dan 3 free variable x2, x3, x5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Untuk menyelesaikan nullspace kita akan menset free variable nya dengan 1 untuk mendapatkan spesial solution dari Rx = 0 sehingga akan ada 3 kemungkinan yaitu [1,0,0], [0,1,0], [0,0,1]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Pada contoh kita didapatkan spesial solution:</a:t>
            </a:r>
            <a:endParaRPr/>
          </a:p>
        </p:txBody>
      </p:sp>
      <p:pic>
        <p:nvPicPr>
          <p:cNvPr id="323" name="Google Shape;323;p54"/>
          <p:cNvPicPr preferRelativeResize="0"/>
          <p:nvPr/>
        </p:nvPicPr>
        <p:blipFill rotWithShape="1">
          <a:blip r:embed="rId3">
            <a:alphaModFix/>
          </a:blip>
          <a:srcRect l="41745" t="43128" r="40091" b="42166"/>
          <a:stretch/>
        </p:blipFill>
        <p:spPr>
          <a:xfrm>
            <a:off x="3048925" y="966750"/>
            <a:ext cx="3321549" cy="15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4"/>
          <p:cNvPicPr preferRelativeResize="0"/>
          <p:nvPr/>
        </p:nvPicPr>
        <p:blipFill rotWithShape="1">
          <a:blip r:embed="rId4">
            <a:alphaModFix/>
          </a:blip>
          <a:srcRect l="38895" t="58556" r="36436" b="23604"/>
          <a:stretch/>
        </p:blipFill>
        <p:spPr>
          <a:xfrm>
            <a:off x="3581849" y="4108650"/>
            <a:ext cx="2255700" cy="91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5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Rx = 0 (nullspace) dari matriks diatas adalah x = c2s2 + c3s3 + c5s5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Dimensi dari nullspace adalah 3 karena pada contoh memiliki 3 vektor yang membentuk nullspace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Dimensi dapat didapatkan juga dengan  n - r = 5 - 2 = 3. Dimensi dari nullspace juga didapatkan dengan jumlah dari special solution dan juga free variable.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 Nullspace of R^T or the left nullspace of R</a:t>
            </a:r>
            <a:endParaRPr/>
          </a:p>
        </p:txBody>
      </p:sp>
      <p:sp>
        <p:nvSpPr>
          <p:cNvPr id="336" name="Google Shape;336;p5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Nullspace dari R^T adalah seluruh solusi yang memungkinkan dari R^Tx = 0 atau      x^T.R = 0^T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KIta harus mencari linear kombinasi dari row x^T yang menghasilkan row 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Solusinya sangat jelas yaitu x1 = 0, x2 = 0, x3 = is free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Maka nullspace dari R^T adalah x = [0, 0, x3] = x3[0, 0, 1] untuk sembarang x3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Sehingga ini merupakan linear kombinasi dari 1 vektor saja yang membuat dimensinya 1 dan berbasis 1.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Dimensi adalah m - r = 3 - 2 =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7" name="Google Shape;337;p56"/>
          <p:cNvPicPr preferRelativeResize="0"/>
          <p:nvPr/>
        </p:nvPicPr>
        <p:blipFill rotWithShape="1">
          <a:blip r:embed="rId3">
            <a:alphaModFix/>
          </a:blip>
          <a:srcRect l="28192" t="33968" r="30058" b="48673"/>
          <a:stretch/>
        </p:blipFill>
        <p:spPr>
          <a:xfrm>
            <a:off x="2504225" y="1710375"/>
            <a:ext cx="4135551" cy="96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Subspaces of R</a:t>
            </a:r>
            <a:endParaRPr/>
          </a:p>
        </p:txBody>
      </p:sp>
      <p:sp>
        <p:nvSpPr>
          <p:cNvPr id="343" name="Google Shape;343;p5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R^n the row space and nullspace have dimension r and n − r;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R^m the column space and left nullspace have dimension r and m − 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Subspaces for A</a:t>
            </a:r>
            <a:endParaRPr/>
          </a:p>
        </p:txBody>
      </p:sp>
      <p:sp>
        <p:nvSpPr>
          <p:cNvPr id="349" name="Google Shape;349;p5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    rref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Subspace dimensi A sama seperti Subspace dimensi R</a:t>
            </a:r>
            <a:endParaRPr/>
          </a:p>
        </p:txBody>
      </p:sp>
      <p:pic>
        <p:nvPicPr>
          <p:cNvPr id="350" name="Google Shape;350;p58"/>
          <p:cNvPicPr preferRelativeResize="0"/>
          <p:nvPr/>
        </p:nvPicPr>
        <p:blipFill rotWithShape="1">
          <a:blip r:embed="rId3">
            <a:alphaModFix/>
          </a:blip>
          <a:srcRect l="43236" t="53494" r="41989" b="35365"/>
          <a:stretch/>
        </p:blipFill>
        <p:spPr>
          <a:xfrm>
            <a:off x="1016300" y="1264200"/>
            <a:ext cx="2806648" cy="118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8"/>
          <p:cNvPicPr preferRelativeResize="0"/>
          <p:nvPr/>
        </p:nvPicPr>
        <p:blipFill rotWithShape="1">
          <a:blip r:embed="rId3">
            <a:alphaModFix/>
          </a:blip>
          <a:srcRect l="41301" t="68854" r="39180" b="16198"/>
          <a:stretch/>
        </p:blipFill>
        <p:spPr>
          <a:xfrm>
            <a:off x="5131125" y="1254887"/>
            <a:ext cx="2806648" cy="12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Row Space of A</a:t>
            </a:r>
            <a:endParaRPr/>
          </a:p>
        </p:txBody>
      </p:sp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Row space A adalah semua linear kombinasi dari row 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Untuk mengubah A menjadi R kita perlu mengoprasikan row menggunakan gauss elemination row sehingga rowspace A dan R tidak berubah. EA = 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58" name="Google Shape;358;p59"/>
          <p:cNvPicPr preferRelativeResize="0"/>
          <p:nvPr/>
        </p:nvPicPr>
        <p:blipFill rotWithShape="1">
          <a:blip r:embed="rId3">
            <a:alphaModFix/>
          </a:blip>
          <a:srcRect l="43236" t="53494" r="41989" b="35365"/>
          <a:stretch/>
        </p:blipFill>
        <p:spPr>
          <a:xfrm>
            <a:off x="3168675" y="1302775"/>
            <a:ext cx="2806648" cy="118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9"/>
          <p:cNvPicPr preferRelativeResize="0"/>
          <p:nvPr/>
        </p:nvPicPr>
        <p:blipFill rotWithShape="1">
          <a:blip r:embed="rId4">
            <a:alphaModFix/>
          </a:blip>
          <a:srcRect l="32934" t="48865" r="31552" b="39993"/>
          <a:stretch/>
        </p:blipFill>
        <p:spPr>
          <a:xfrm>
            <a:off x="2280813" y="3442950"/>
            <a:ext cx="4582373" cy="8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Row Space of A</a:t>
            </a:r>
            <a:endParaRPr/>
          </a:p>
        </p:txBody>
      </p:sp>
      <p:sp>
        <p:nvSpPr>
          <p:cNvPr id="365" name="Google Shape;365;p6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Proses eleminasi mengubah rows tetapi tidak mengubah row spaces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Kita lihat kembali pada proses row operation EA = R. Semua Row dari R merupakan linear kombinasi dari A sehingga  row space A dan row space R adalah sama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xfrm>
            <a:off x="4486625" y="2342625"/>
            <a:ext cx="393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title" idx="2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Space of A</a:t>
            </a:r>
            <a:endParaRPr/>
          </a:p>
        </p:txBody>
      </p:sp>
      <p:sp>
        <p:nvSpPr>
          <p:cNvPr id="371" name="Google Shape;371;p6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Column space memiliki dimensi r dan column rank sama dengan row rank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Column yang  dependent atau independent di A akan sama juga di R, namun C(A) tidak sama dengan C(R)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 pivot column dari A adalah basis pada column space C(A)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 pivot column dari R adalah basis pada column space C(R)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72" name="Google Shape;372;p61"/>
          <p:cNvPicPr preferRelativeResize="0"/>
          <p:nvPr/>
        </p:nvPicPr>
        <p:blipFill rotWithShape="1">
          <a:blip r:embed="rId3">
            <a:alphaModFix/>
          </a:blip>
          <a:srcRect l="35374" t="51565" r="33450" b="36139"/>
          <a:stretch/>
        </p:blipFill>
        <p:spPr>
          <a:xfrm>
            <a:off x="2308262" y="2701875"/>
            <a:ext cx="4527474" cy="100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Nullspace of A</a:t>
            </a:r>
            <a:endParaRPr/>
          </a:p>
        </p:txBody>
      </p:sp>
      <p:sp>
        <p:nvSpPr>
          <p:cNvPr id="378" name="Google Shape;378;p6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memiliki nullspace yang sama dengan R, dan memiliki dimensi yang sama juga yaitu n-r dan memiliki basis yang sama juga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Spesial solution adalah basis dari nullspace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Terdapat n-r free variable yang membuat dimensi nullspace adalah n-r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(dimension of column space) + (dimension of nullspace) = r + (n − r)=dimension of R^n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79" name="Google Shape;379;p62"/>
          <p:cNvPicPr preferRelativeResize="0"/>
          <p:nvPr/>
        </p:nvPicPr>
        <p:blipFill rotWithShape="1">
          <a:blip r:embed="rId3">
            <a:alphaModFix/>
          </a:blip>
          <a:srcRect l="29546" t="56628" r="25994" b="26014"/>
          <a:stretch/>
        </p:blipFill>
        <p:spPr>
          <a:xfrm>
            <a:off x="2172387" y="2751450"/>
            <a:ext cx="4799226" cy="10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Nullspace of A^T</a:t>
            </a:r>
            <a:endParaRPr/>
          </a:p>
        </p:txBody>
      </p:sp>
      <p:sp>
        <p:nvSpPr>
          <p:cNvPr id="385" name="Google Shape;385;p6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Left Nullspace dari A (nullspace dari A^T) memiliki m-r dimensi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Jika EA = R, maka row ketiga menjadi solusi dari left nullspace karena membuat XA = 0 dan menjadikan row 3 adalah basis dari left nullspace 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Nullspace A^T tidak sama dengan nullspace R^T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(dimension of row space) + (dimension of left nullspace) = r + (m − r) dimension of R^m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86" name="Google Shape;386;p63"/>
          <p:cNvPicPr preferRelativeResize="0"/>
          <p:nvPr/>
        </p:nvPicPr>
        <p:blipFill rotWithShape="1">
          <a:blip r:embed="rId3">
            <a:alphaModFix/>
          </a:blip>
          <a:srcRect l="32936" t="51326" r="31957" b="36378"/>
          <a:stretch/>
        </p:blipFill>
        <p:spPr>
          <a:xfrm>
            <a:off x="1771025" y="2020225"/>
            <a:ext cx="5033276" cy="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2" name="Google Shape;392;p6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 pivot rows of R are a basis for the row spaces of R and A (same space). Karena row space A dan R itu sama.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 pivot columns of A are a basis for its column space C(A) and The r pivot columns of R are a basis for its column space C(R) tapi C(A) dan C(R) tidak sama karena operasi yang dilakukan adalah terhadap rows, bukan column.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n − r special solutions are a basis for the nullspaces of A and R(same space).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EA = R, the last m − r rows of E are a basis for the left nullspace of 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column space and row space both have dimension 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nullspaces of A and A T have dimensions n − r and m − 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99" name="Google Shape;399;p65"/>
          <p:cNvPicPr preferRelativeResize="0"/>
          <p:nvPr/>
        </p:nvPicPr>
        <p:blipFill rotWithShape="1">
          <a:blip r:embed="rId3">
            <a:alphaModFix/>
          </a:blip>
          <a:srcRect l="22775" t="22393" r="23822" b="6965"/>
          <a:stretch/>
        </p:blipFill>
        <p:spPr>
          <a:xfrm>
            <a:off x="1113913" y="0"/>
            <a:ext cx="69161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6"/>
          <p:cNvSpPr txBox="1">
            <a:spLocks noGrp="1"/>
          </p:cNvSpPr>
          <p:nvPr>
            <p:ph type="title"/>
          </p:nvPr>
        </p:nvSpPr>
        <p:spPr>
          <a:xfrm>
            <a:off x="463150" y="1330050"/>
            <a:ext cx="80238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LATIHAN SOAL</a:t>
            </a:r>
            <a:endParaRPr sz="6000"/>
          </a:p>
        </p:txBody>
      </p:sp>
      <p:sp>
        <p:nvSpPr>
          <p:cNvPr id="405" name="Google Shape;405;p66"/>
          <p:cNvSpPr txBox="1">
            <a:spLocks noGrp="1"/>
          </p:cNvSpPr>
          <p:nvPr>
            <p:ph type="subTitle" idx="1"/>
          </p:nvPr>
        </p:nvSpPr>
        <p:spPr>
          <a:xfrm>
            <a:off x="1020350" y="3100075"/>
            <a:ext cx="7115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Yuk kita ke kelas paralel!</a:t>
            </a:r>
            <a:endParaRPr sz="40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40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7"/>
          <p:cNvSpPr txBox="1">
            <a:spLocks noGrp="1"/>
          </p:cNvSpPr>
          <p:nvPr>
            <p:ph type="title"/>
          </p:nvPr>
        </p:nvSpPr>
        <p:spPr>
          <a:xfrm>
            <a:off x="1020350" y="772825"/>
            <a:ext cx="68151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/>
              <a:t>Quiz(is)’s time</a:t>
            </a:r>
            <a:endParaRPr sz="7900"/>
          </a:p>
        </p:txBody>
      </p:sp>
      <p:sp>
        <p:nvSpPr>
          <p:cNvPr id="411" name="Google Shape;411;p67"/>
          <p:cNvSpPr txBox="1">
            <a:spLocks noGrp="1"/>
          </p:cNvSpPr>
          <p:nvPr>
            <p:ph type="subTitle" idx="1"/>
          </p:nvPr>
        </p:nvSpPr>
        <p:spPr>
          <a:xfrm>
            <a:off x="1500400" y="2384425"/>
            <a:ext cx="6523800" cy="13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Masuk ke quizziz.com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Isikan kode yang tertampil di layar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Tulis </a:t>
            </a:r>
            <a:r>
              <a:rPr lang="en" b="1"/>
              <a:t>NIU_Nama</a:t>
            </a:r>
            <a:r>
              <a:rPr lang="en"/>
              <a:t> untuk masuk sebagai peserta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Kalian bisa mulai Kerjakan setelah ada aba-aba dari tutor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*Nb : Pastikan koneksi internet temen-temen lancar yaa atau boleh minta interupsi apabila ada masalah yg kamu alami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"/>
          <p:cNvSpPr txBox="1">
            <a:spLocks noGrp="1"/>
          </p:cNvSpPr>
          <p:nvPr>
            <p:ph type="title"/>
          </p:nvPr>
        </p:nvSpPr>
        <p:spPr>
          <a:xfrm>
            <a:off x="624100" y="1330050"/>
            <a:ext cx="7663800" cy="19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>
                <a:latin typeface="Roboto"/>
                <a:ea typeface="Roboto"/>
                <a:cs typeface="Roboto"/>
                <a:sym typeface="Roboto"/>
              </a:rPr>
              <a:t>Jangan lupa presensi</a:t>
            </a:r>
            <a:endParaRPr sz="6000" b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68"/>
          <p:cNvSpPr txBox="1">
            <a:spLocks noGrp="1"/>
          </p:cNvSpPr>
          <p:nvPr>
            <p:ph type="subTitle" idx="1"/>
          </p:nvPr>
        </p:nvSpPr>
        <p:spPr>
          <a:xfrm>
            <a:off x="1834750" y="3005775"/>
            <a:ext cx="6660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https://forms.gle/16KSkBhEjtwUrDyD9</a:t>
            </a:r>
            <a:endParaRPr sz="2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Tutor TVM 6</a:t>
            </a:r>
            <a:endParaRPr/>
          </a:p>
        </p:txBody>
      </p:sp>
      <p:sp>
        <p:nvSpPr>
          <p:cNvPr id="423" name="Google Shape;423;p6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Cari basis untuk masing-masing Column space [C(A)], Row space [C(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baseline="30000"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"/>
              <a:t>)], Null space [N(A)], dan Left Nullspace [N(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baseline="30000"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"/>
              <a:t>)] atau yang biasa disebut “Four fundamental subspaces” untuk matriks berikut 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Buktikan bahwa N(A) ⟂ C(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baseline="30000"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"/>
              <a:t>) dan N(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baseline="30000"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"/>
              <a:t>) ⟂ C(A)!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(Gambar, penjelasan secara matematis, atau keduanya)</a:t>
            </a:r>
            <a:endParaRPr/>
          </a:p>
        </p:txBody>
      </p:sp>
      <p:pic>
        <p:nvPicPr>
          <p:cNvPr id="424" name="Google Shape;42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755" y="2039292"/>
            <a:ext cx="2590050" cy="10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Independent</a:t>
            </a:r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Satu kelompok dari vektor </a:t>
            </a:r>
            <a:r>
              <a:rPr lang="en" i="1"/>
              <a:t>v1</a:t>
            </a:r>
            <a:r>
              <a:rPr lang="en"/>
              <a:t>, . . . ,</a:t>
            </a:r>
            <a:r>
              <a:rPr lang="en" i="1"/>
              <a:t>vn </a:t>
            </a:r>
            <a:r>
              <a:rPr lang="en"/>
              <a:t>dikatakan  Linearly Independent jika dan hanya jika linear kombinasi yang menghasilkan vektor nol (0) adalah semua koefisien nol.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α1 v1 + α2 v2 + … + α3 vn = </a:t>
            </a:r>
            <a:r>
              <a:rPr lang="en" b="1"/>
              <a:t>0		</a:t>
            </a:r>
            <a:r>
              <a:rPr lang="en"/>
              <a:t>(1)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0v1 + 0v2 + … + 0vn = </a:t>
            </a:r>
            <a:r>
              <a:rPr lang="en" b="1"/>
              <a:t>0		</a:t>
            </a:r>
            <a:r>
              <a:rPr lang="en"/>
              <a:t>(2)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α1 = α2 = … = αn = 0			(3)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Syarat agar kelompok vektor </a:t>
            </a:r>
            <a:r>
              <a:rPr lang="en" i="1"/>
              <a:t>v1</a:t>
            </a:r>
            <a:r>
              <a:rPr lang="en"/>
              <a:t>, . . . ,</a:t>
            </a:r>
            <a:r>
              <a:rPr lang="en" i="1"/>
              <a:t>vn  </a:t>
            </a:r>
            <a:r>
              <a:rPr lang="en"/>
              <a:t>linier Independent apabila persamaan (2) terpenuhi dan satu satunya cara agar terpenuhi adalah jika semua koefisiennya nol (3).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Contoh 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Vektor  v1 = [1, 0]T dan v2 = [0, 1]T adalah independent karena α1v1 + α2v2 = 0 terjadi hanya pada saat x1 = x2 = 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Vektor v1 = [1, 1]T and v2 = [−1, −1]T adalah dependent karena α1v1 + α2v2 = 0 terjadi pada x1 = x2 = 0 dan juga pada x1 = x2 = any constant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Independent</a:t>
            </a:r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Selain dari konstantanya, kita bisa melihat v1 dan v2 linearly independent secara geografis. Jika vektor segaris, maka vektor tersebut dependent. Contoh 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Vektor  v1 = [1, 0]T dan v2 = [0, 1]T tidak segaris, melainkan tegak lurus. Maka vektor tersebut linearly independent.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Vektor v1 = [1, 1]T and v2 = [−1, −1]T segaris, Maka vektor tersebut Dependent.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Cara lain untuk menentukan vektor independent atau tidak adalah dengan merubah x1v1 + x2v2 = 0  menjadi Ax = 0. Sehingga matriks A akan nol apabila matriks x = 0. Contoh 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Ax = 0 dapat juga kita kenali dengan nullspace, maka kita bisa menganalisa vektor independent atau tidak dari nullspace nya.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8" name="Google Shape;188;p36"/>
          <p:cNvPicPr preferRelativeResize="0"/>
          <p:nvPr/>
        </p:nvPicPr>
        <p:blipFill rotWithShape="1">
          <a:blip r:embed="rId3">
            <a:alphaModFix/>
          </a:blip>
          <a:srcRect l="31581" t="65068" r="30332" b="27698"/>
          <a:stretch/>
        </p:blipFill>
        <p:spPr>
          <a:xfrm>
            <a:off x="2830650" y="3048900"/>
            <a:ext cx="3482699" cy="3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Independent</a:t>
            </a:r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Dalam nullspace, kolom A dikatakan independent apabila nullspace hanya memiliki zero vektor. Contoh: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Dari rref nya kita bisa mengetahui bahwa kolom ketiga adalah free column dan x3 adalah free variable yang menandakan bahwa  nullspace memiliki nonzero vektor.</a:t>
            </a:r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 rotWithShape="1">
          <a:blip r:embed="rId3">
            <a:alphaModFix/>
          </a:blip>
          <a:srcRect l="27787" t="35173" r="31009" b="36620"/>
          <a:stretch/>
        </p:blipFill>
        <p:spPr>
          <a:xfrm>
            <a:off x="1983025" y="1784750"/>
            <a:ext cx="4784074" cy="184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Independent</a:t>
            </a:r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 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Kolom A  ∈ R m×n adalah independent apabila r = n dan juga ketika terdapat n pivot dan tidak terdapat free variable (Full column rank)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Untuk kolom  A ∈ R m×n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Jika m &lt; n, maka set of matriks akan dependent karena memiliki free column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Jika m &gt;=  n, maka set of matriks bisa dependent atau independent dan dapat dibuktikan dengan eliminasi.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</a:t>
            </a:r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title" idx="2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Basis</a:t>
            </a:r>
            <a:endParaRPr sz="2800"/>
          </a:p>
        </p:txBody>
      </p:sp>
      <p:sp>
        <p:nvSpPr>
          <p:cNvPr id="213" name="Google Shape;213;p4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suatu vector space adalah </a:t>
            </a:r>
            <a:r>
              <a:rPr lang="en" b="1"/>
              <a:t>sekumpulan vektor</a:t>
            </a:r>
            <a:r>
              <a:rPr lang="en"/>
              <a:t> yang memenuhi 2 kondisi berikut:</a:t>
            </a:r>
            <a:endParaRPr/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/>
              <a:t>Linearly independent</a:t>
            </a:r>
            <a:endParaRPr b="1"/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Misalkan terdapat 2 vektor: </a:t>
            </a:r>
            <a:endParaRPr/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Kedua vektor tersebut saling </a:t>
            </a:r>
            <a:r>
              <a:rPr lang="en" i="1"/>
              <a:t>linearly independent</a:t>
            </a:r>
            <a:r>
              <a:rPr lang="en"/>
              <a:t> karena linear kombinasi dari kedua vektor tersebut akan menghasilkan vektor nol hanya jika semua koefisiennya adalah 0.</a:t>
            </a:r>
            <a:endParaRPr/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/>
              <a:t>Span the space</a:t>
            </a:r>
            <a:r>
              <a:rPr lang="en"/>
              <a:t> 		   kombinasi linearnya mengisi space tersebut</a:t>
            </a:r>
            <a:endParaRPr/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Vektor </a:t>
            </a:r>
            <a:r>
              <a:rPr lang="en" b="1"/>
              <a:t>v1 </a:t>
            </a:r>
            <a:r>
              <a:rPr lang="en"/>
              <a:t>dan </a:t>
            </a:r>
            <a:r>
              <a:rPr lang="en" b="1"/>
              <a:t>v2 </a:t>
            </a:r>
            <a:r>
              <a:rPr lang="en"/>
              <a:t>span ruang dua dimensi R².</a:t>
            </a:r>
            <a:endParaRPr/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Misalkan terdapat vektor 		     , set vektor </a:t>
            </a:r>
            <a:r>
              <a:rPr lang="en" b="1"/>
              <a:t>v1</a:t>
            </a:r>
            <a:r>
              <a:rPr lang="en"/>
              <a:t>, </a:t>
            </a:r>
            <a:r>
              <a:rPr lang="en" b="1"/>
              <a:t>v2</a:t>
            </a:r>
            <a:r>
              <a:rPr lang="en"/>
              <a:t>, dan </a:t>
            </a:r>
            <a:r>
              <a:rPr lang="en" b="1"/>
              <a:t>v3</a:t>
            </a:r>
            <a:r>
              <a:rPr lang="en"/>
              <a:t> juga span ruang dua dimensi</a:t>
            </a:r>
            <a:r>
              <a:rPr lang="en" b="1"/>
              <a:t> </a:t>
            </a:r>
            <a:r>
              <a:rPr lang="en"/>
              <a:t>R².</a:t>
            </a:r>
            <a:endParaRPr b="1"/>
          </a:p>
        </p:txBody>
      </p:sp>
      <p:cxnSp>
        <p:nvCxnSpPr>
          <p:cNvPr id="214" name="Google Shape;214;p40"/>
          <p:cNvCxnSpPr/>
          <p:nvPr/>
        </p:nvCxnSpPr>
        <p:spPr>
          <a:xfrm>
            <a:off x="2606375" y="3391450"/>
            <a:ext cx="594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425" y="3977575"/>
            <a:ext cx="1058102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750" y="1932650"/>
            <a:ext cx="213951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B27BAE945F278D4781D34544D8F964E8" ma:contentTypeVersion="10" ma:contentTypeDescription="Buat sebuah dokumen baru." ma:contentTypeScope="" ma:versionID="18a4958e772f8349c65685e816d7d98c">
  <xsd:schema xmlns:xsd="http://www.w3.org/2001/XMLSchema" xmlns:xs="http://www.w3.org/2001/XMLSchema" xmlns:p="http://schemas.microsoft.com/office/2006/metadata/properties" xmlns:ns2="098a8bd4-70d9-4c66-b268-95322649a7d6" xmlns:ns3="95618a03-d952-4940-be4f-249568ea9db4" targetNamespace="http://schemas.microsoft.com/office/2006/metadata/properties" ma:root="true" ma:fieldsID="e111f4a8fc55471952cfd69e19496db9" ns2:_="" ns3:_="">
    <xsd:import namespace="098a8bd4-70d9-4c66-b268-95322649a7d6"/>
    <xsd:import namespace="95618a03-d952-4940-be4f-249568ea9d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8bd4-70d9-4c66-b268-95322649a7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18a03-d952-4940-be4f-249568ea9db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740BAA-E457-432A-B81F-B831ECF01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a8bd4-70d9-4c66-b268-95322649a7d6"/>
    <ds:schemaRef ds:uri="95618a03-d952-4940-be4f-249568ea9d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C928D4-7F10-41E4-A094-F92252BAA8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8F8461-45FB-4452-B4FD-FF9CEED833C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2154</Words>
  <Application>Microsoft Office PowerPoint</Application>
  <PresentationFormat>On-screen Show (16:9)</PresentationFormat>
  <Paragraphs>221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Minimalist Aesthetic Slideshow by Slidesgo</vt:lpstr>
      <vt:lpstr>Tutorial TVM #6</vt:lpstr>
      <vt:lpstr>Materi hari ini:  Independence Basis Dimension Dimension of four fundamental subspaces</vt:lpstr>
      <vt:lpstr>INDEPENDENCE</vt:lpstr>
      <vt:lpstr>Linear Independent</vt:lpstr>
      <vt:lpstr>Linear Independent</vt:lpstr>
      <vt:lpstr>Linear Independent</vt:lpstr>
      <vt:lpstr>Linear Independent</vt:lpstr>
      <vt:lpstr>BASIS</vt:lpstr>
      <vt:lpstr>Basis</vt:lpstr>
      <vt:lpstr>Basis Vector Space</vt:lpstr>
      <vt:lpstr>Basis Vector Space</vt:lpstr>
      <vt:lpstr>Basis Vector Space</vt:lpstr>
      <vt:lpstr>Basis Vector Space</vt:lpstr>
      <vt:lpstr>DIMENSION</vt:lpstr>
      <vt:lpstr>Dimensi</vt:lpstr>
      <vt:lpstr>Dimensi Vector Space</vt:lpstr>
      <vt:lpstr>Dimensi</vt:lpstr>
      <vt:lpstr>DIMENSION OF FOUR FUNDAMENTAL SUBSPACES</vt:lpstr>
      <vt:lpstr>Definition of Four Fundamental Subspaces</vt:lpstr>
      <vt:lpstr>The Four Subspaces for R</vt:lpstr>
      <vt:lpstr>The Row Space of R</vt:lpstr>
      <vt:lpstr>B. The Column Space for R </vt:lpstr>
      <vt:lpstr>C. The Nullspace of R</vt:lpstr>
      <vt:lpstr>PowerPoint Presentation</vt:lpstr>
      <vt:lpstr>D. Nullspace of R^T or the left nullspace of R</vt:lpstr>
      <vt:lpstr>Four Subspaces of R</vt:lpstr>
      <vt:lpstr>The Four Subspaces for A</vt:lpstr>
      <vt:lpstr>The Row Space of A</vt:lpstr>
      <vt:lpstr>The Row Space of A</vt:lpstr>
      <vt:lpstr>Column Space of A</vt:lpstr>
      <vt:lpstr>Nullspace of A</vt:lpstr>
      <vt:lpstr>Nullspace of A^T</vt:lpstr>
      <vt:lpstr>SUMMARY</vt:lpstr>
      <vt:lpstr>PowerPoint Presentation</vt:lpstr>
      <vt:lpstr>LATIHAN SOAL</vt:lpstr>
      <vt:lpstr>Quiz(is)’s time</vt:lpstr>
      <vt:lpstr>Jangan lupa presensi  </vt:lpstr>
      <vt:lpstr>PR Tutor TVM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TVM #6</dc:title>
  <cp:lastModifiedBy>azka.hariz.s</cp:lastModifiedBy>
  <cp:revision>5</cp:revision>
  <dcterms:modified xsi:type="dcterms:W3CDTF">2021-12-05T04:39:17Z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0x010100B27BAE945F278D4781D34544D8F964E8</vt:lpwstr>
  </property>
</Properties>
</file>