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3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5143500" type="screen16x9"/>
  <p:notesSz cx="6858000" cy="9144000"/>
  <p:embeddedFontLst>
    <p:embeddedFont>
      <p:font typeface="Josefin Sans" panose="020B0604020202020204" charset="0"/>
      <p:regular r:id="rId36"/>
      <p:bold r:id="rId37"/>
      <p:italic r:id="rId38"/>
      <p:boldItalic r:id="rId39"/>
    </p:embeddedFont>
    <p:embeddedFont>
      <p:font typeface="Open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F57A1-E492-4375-9060-4192C3D8891E}" v="1" dt="2021-10-22T08:58:36.959"/>
    <p1510:client id="{7EED0F06-D46A-4E27-882A-296D61EB266B}" v="1" dt="2021-10-22T09:35:20.252"/>
    <p1510:client id="{B49B3024-4F67-45DC-B39E-B5D334B47028}" v="2" dt="2021-10-22T08:58:01.514"/>
    <p1510:client id="{EAA10E0C-908A-45DA-8EB6-A18984E86BDF}" v="1" dt="2021-10-22T09:55:59.054"/>
    <p1510:client id="{F9A12B98-63BE-46EA-8AAB-601774DF7BB3}" v="4" dt="2021-10-22T09:59:46.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tra.agung0304" userId="S::putra.agung0304@365.ugm.ac.id::c2110240-ddb3-448c-b1c4-8cc9d650c385" providerId="AD" clId="Web-{B49B3024-4F67-45DC-B39E-B5D334B47028}"/>
    <pc:docChg chg="modSld">
      <pc:chgData name="putra.agung0304" userId="S::putra.agung0304@365.ugm.ac.id::c2110240-ddb3-448c-b1c4-8cc9d650c385" providerId="AD" clId="Web-{B49B3024-4F67-45DC-B39E-B5D334B47028}" dt="2021-10-22T08:58:01.514" v="1" actId="1076"/>
      <pc:docMkLst>
        <pc:docMk/>
      </pc:docMkLst>
      <pc:sldChg chg="modSp">
        <pc:chgData name="putra.agung0304" userId="S::putra.agung0304@365.ugm.ac.id::c2110240-ddb3-448c-b1c4-8cc9d650c385" providerId="AD" clId="Web-{B49B3024-4F67-45DC-B39E-B5D334B47028}" dt="2021-10-22T08:58:01.514" v="1" actId="1076"/>
        <pc:sldMkLst>
          <pc:docMk/>
          <pc:sldMk cId="0" sldId="267"/>
        </pc:sldMkLst>
        <pc:picChg chg="mod">
          <ac:chgData name="putra.agung0304" userId="S::putra.agung0304@365.ugm.ac.id::c2110240-ddb3-448c-b1c4-8cc9d650c385" providerId="AD" clId="Web-{B49B3024-4F67-45DC-B39E-B5D334B47028}" dt="2021-10-22T08:58:01.514" v="1" actId="1076"/>
          <ac:picMkLst>
            <pc:docMk/>
            <pc:sldMk cId="0" sldId="267"/>
            <ac:picMk id="545" creationId="{00000000-0000-0000-0000-000000000000}"/>
          </ac:picMkLst>
        </pc:picChg>
        <pc:picChg chg="mod">
          <ac:chgData name="putra.agung0304" userId="S::putra.agung0304@365.ugm.ac.id::c2110240-ddb3-448c-b1c4-8cc9d650c385" providerId="AD" clId="Web-{B49B3024-4F67-45DC-B39E-B5D334B47028}" dt="2021-10-22T08:57:59.420" v="0" actId="1076"/>
          <ac:picMkLst>
            <pc:docMk/>
            <pc:sldMk cId="0" sldId="267"/>
            <ac:picMk id="546" creationId="{00000000-0000-0000-0000-000000000000}"/>
          </ac:picMkLst>
        </pc:picChg>
      </pc:sldChg>
    </pc:docChg>
  </pc:docChgLst>
  <pc:docChgLst>
    <pc:chgData name="natanael.bimo.priambodo" userId="S::natanael.bimo.priambodo@365.ugm.ac.id::5509b8cc-d60d-45fd-af28-51d108a49c10" providerId="AD" clId="Web-{751F57A1-E492-4375-9060-4192C3D8891E}"/>
    <pc:docChg chg="modSld">
      <pc:chgData name="natanael.bimo.priambodo" userId="S::natanael.bimo.priambodo@365.ugm.ac.id::5509b8cc-d60d-45fd-af28-51d108a49c10" providerId="AD" clId="Web-{751F57A1-E492-4375-9060-4192C3D8891E}" dt="2021-10-22T08:58:36.959" v="0"/>
      <pc:docMkLst>
        <pc:docMk/>
      </pc:docMkLst>
      <pc:sldChg chg="addSp">
        <pc:chgData name="natanael.bimo.priambodo" userId="S::natanael.bimo.priambodo@365.ugm.ac.id::5509b8cc-d60d-45fd-af28-51d108a49c10" providerId="AD" clId="Web-{751F57A1-E492-4375-9060-4192C3D8891E}" dt="2021-10-22T08:58:36.959" v="0"/>
        <pc:sldMkLst>
          <pc:docMk/>
          <pc:sldMk cId="0" sldId="259"/>
        </pc:sldMkLst>
        <pc:spChg chg="add">
          <ac:chgData name="natanael.bimo.priambodo" userId="S::natanael.bimo.priambodo@365.ugm.ac.id::5509b8cc-d60d-45fd-af28-51d108a49c10" providerId="AD" clId="Web-{751F57A1-E492-4375-9060-4192C3D8891E}" dt="2021-10-22T08:58:36.959" v="0"/>
          <ac:spMkLst>
            <pc:docMk/>
            <pc:sldMk cId="0" sldId="259"/>
            <ac:spMk id="2" creationId="{277A0848-BFED-4F4C-9CA0-007A1501C70D}"/>
          </ac:spMkLst>
        </pc:spChg>
      </pc:sldChg>
    </pc:docChg>
  </pc:docChgLst>
  <pc:docChgLst>
    <pc:chgData name="rafi.adhipramana2103" userId="S::rafi.adhipramana2103@365.ugm.ac.id::007e3547-9772-4c48-8374-a4bc9c4191d6" providerId="AD" clId="Web-{EAA10E0C-908A-45DA-8EB6-A18984E86BDF}"/>
    <pc:docChg chg="modSld">
      <pc:chgData name="rafi.adhipramana2103" userId="S::rafi.adhipramana2103@365.ugm.ac.id::007e3547-9772-4c48-8374-a4bc9c4191d6" providerId="AD" clId="Web-{EAA10E0C-908A-45DA-8EB6-A18984E86BDF}" dt="2021-10-22T09:55:59.054" v="0" actId="1076"/>
      <pc:docMkLst>
        <pc:docMk/>
      </pc:docMkLst>
      <pc:sldChg chg="modSp">
        <pc:chgData name="rafi.adhipramana2103" userId="S::rafi.adhipramana2103@365.ugm.ac.id::007e3547-9772-4c48-8374-a4bc9c4191d6" providerId="AD" clId="Web-{EAA10E0C-908A-45DA-8EB6-A18984E86BDF}" dt="2021-10-22T09:55:59.054" v="0" actId="1076"/>
        <pc:sldMkLst>
          <pc:docMk/>
          <pc:sldMk cId="0" sldId="271"/>
        </pc:sldMkLst>
        <pc:picChg chg="mod">
          <ac:chgData name="rafi.adhipramana2103" userId="S::rafi.adhipramana2103@365.ugm.ac.id::007e3547-9772-4c48-8374-a4bc9c4191d6" providerId="AD" clId="Web-{EAA10E0C-908A-45DA-8EB6-A18984E86BDF}" dt="2021-10-22T09:55:59.054" v="0" actId="1076"/>
          <ac:picMkLst>
            <pc:docMk/>
            <pc:sldMk cId="0" sldId="271"/>
            <ac:picMk id="578" creationId="{00000000-0000-0000-0000-000000000000}"/>
          </ac:picMkLst>
        </pc:picChg>
      </pc:sldChg>
    </pc:docChg>
  </pc:docChgLst>
  <pc:docChgLst>
    <pc:chgData name="athilla.azka.havillah" userId="S::athilla.azka.havillah@365.ugm.ac.id::8d070dbb-ae51-4cb0-94f7-d8e2570065b8" providerId="AD" clId="Web-{F9A12B98-63BE-46EA-8AAB-601774DF7BB3}"/>
    <pc:docChg chg="modSld">
      <pc:chgData name="athilla.azka.havillah" userId="S::athilla.azka.havillah@365.ugm.ac.id::8d070dbb-ae51-4cb0-94f7-d8e2570065b8" providerId="AD" clId="Web-{F9A12B98-63BE-46EA-8AAB-601774DF7BB3}" dt="2021-10-22T09:59:46.317" v="3"/>
      <pc:docMkLst>
        <pc:docMk/>
      </pc:docMkLst>
      <pc:sldChg chg="addSp delSp">
        <pc:chgData name="athilla.azka.havillah" userId="S::athilla.azka.havillah@365.ugm.ac.id::8d070dbb-ae51-4cb0-94f7-d8e2570065b8" providerId="AD" clId="Web-{F9A12B98-63BE-46EA-8AAB-601774DF7BB3}" dt="2021-10-22T09:59:46.317" v="3"/>
        <pc:sldMkLst>
          <pc:docMk/>
          <pc:sldMk cId="0" sldId="284"/>
        </pc:sldMkLst>
        <pc:spChg chg="add del">
          <ac:chgData name="athilla.azka.havillah" userId="S::athilla.azka.havillah@365.ugm.ac.id::8d070dbb-ae51-4cb0-94f7-d8e2570065b8" providerId="AD" clId="Web-{F9A12B98-63BE-46EA-8AAB-601774DF7BB3}" dt="2021-10-22T09:59:46.317" v="3"/>
          <ac:spMkLst>
            <pc:docMk/>
            <pc:sldMk cId="0" sldId="284"/>
            <ac:spMk id="2" creationId="{87656205-342F-4FE9-BA65-6B82F87294BF}"/>
          </ac:spMkLst>
        </pc:spChg>
        <pc:spChg chg="add del">
          <ac:chgData name="athilla.azka.havillah" userId="S::athilla.azka.havillah@365.ugm.ac.id::8d070dbb-ae51-4cb0-94f7-d8e2570065b8" providerId="AD" clId="Web-{F9A12B98-63BE-46EA-8AAB-601774DF7BB3}" dt="2021-10-22T09:59:43.911" v="2"/>
          <ac:spMkLst>
            <pc:docMk/>
            <pc:sldMk cId="0" sldId="284"/>
            <ac:spMk id="3" creationId="{3B810180-B39A-4227-B66F-1F8A5B063AED}"/>
          </ac:spMkLst>
        </pc:spChg>
      </pc:sldChg>
    </pc:docChg>
  </pc:docChgLst>
  <pc:docChgLst>
    <pc:chgData name="muhammad.nasrullah.habibana.ismail" userId="S::muhammad.nasrullah.habibana.ismail@365.ugm.ac.id::79918e2c-1167-4065-97f4-24b3b7a7811d" providerId="AD" clId="Web-{7EED0F06-D46A-4E27-882A-296D61EB266B}"/>
    <pc:docChg chg="modSld">
      <pc:chgData name="muhammad.nasrullah.habibana.ismail" userId="S::muhammad.nasrullah.habibana.ismail@365.ugm.ac.id::79918e2c-1167-4065-97f4-24b3b7a7811d" providerId="AD" clId="Web-{7EED0F06-D46A-4E27-882A-296D61EB266B}" dt="2021-10-22T09:35:20.252" v="0" actId="1076"/>
      <pc:docMkLst>
        <pc:docMk/>
      </pc:docMkLst>
      <pc:sldChg chg="modSp">
        <pc:chgData name="muhammad.nasrullah.habibana.ismail" userId="S::muhammad.nasrullah.habibana.ismail@365.ugm.ac.id::79918e2c-1167-4065-97f4-24b3b7a7811d" providerId="AD" clId="Web-{7EED0F06-D46A-4E27-882A-296D61EB266B}" dt="2021-10-22T09:35:20.252" v="0" actId="1076"/>
        <pc:sldMkLst>
          <pc:docMk/>
          <pc:sldMk cId="0" sldId="274"/>
        </pc:sldMkLst>
        <pc:spChg chg="mod">
          <ac:chgData name="muhammad.nasrullah.habibana.ismail" userId="S::muhammad.nasrullah.habibana.ismail@365.ugm.ac.id::79918e2c-1167-4065-97f4-24b3b7a7811d" providerId="AD" clId="Web-{7EED0F06-D46A-4E27-882A-296D61EB266B}" dt="2021-10-22T09:35:20.252" v="0" actId="1076"/>
          <ac:spMkLst>
            <pc:docMk/>
            <pc:sldMk cId="0" sldId="274"/>
            <ac:spMk id="6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f9e3549bc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f9e3549bc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9e3549bc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9e3549bc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9e3549bc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9e3549bc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9f21d880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f9f21d88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f9f21d880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f9f21d880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9f21d88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9f21d88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f9f21d880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f9f21d880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f9e3549bc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f9e3549bc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f9e3549bc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f9e3549b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Sebuah bola meriam yang diluncurkan dengan kecepatan kurang dari 8000 m/s akhirnya akan jatuh ke bumi. Sebuah bola meriam yang diluncurkan dengan kecepatan 8000 m/s akan mengorbit bumi dalam lintasan melingkar. Akhirnya, sebuah bola meriam yang diluncurkan dengan kecepatan lebih besar dari 8000 m/s akan mengorbit Bumi dalam lintasan elips.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9e3549bc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9e3549bc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9e3549b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9e3549b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f9e3549bc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f9e3549bc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f9e3549bc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f9e3549b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9f1d942a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f9f1d942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f9f1d942a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f9f1d942a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f9f1d942a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f9f1d942a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f9f1d942a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f9f1d942a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f9f1d942a8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f9f1d942a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f9f1d942a8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f9f1d942a8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f9f1d942a8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f9f1d942a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f632f1cd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f632f1cd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Dipresentasikan ketika waktu masih sisa banyak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9e3549b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9e3549b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f9e3549bc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f9e3549bc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f9e3549bc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f9e3549bc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f9e3549bc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f9e3549bc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9e3549bc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9e3549bc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9e3549b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9e3549b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f9e3549bc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f9e3549b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f9e3549bc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f9e3549bc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540000" y="540000"/>
            <a:ext cx="3590400" cy="904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1800"/>
              <a:buNone/>
              <a:defRPr sz="3000" b="1">
                <a:solidFill>
                  <a:schemeClr val="dk1"/>
                </a:solidFill>
                <a:latin typeface="Josefin Sans"/>
                <a:ea typeface="Josefin Sans"/>
                <a:cs typeface="Josefin Sans"/>
                <a:sym typeface="Josefin Sans"/>
              </a:defRPr>
            </a:lvl1pPr>
          </a:lstStyle>
          <a:p>
            <a:endParaRPr/>
          </a:p>
        </p:txBody>
      </p:sp>
      <p:sp>
        <p:nvSpPr>
          <p:cNvPr id="170" name="Google Shape;170;p11"/>
          <p:cNvSpPr/>
          <p:nvPr/>
        </p:nvSpPr>
        <p:spPr>
          <a:xfrm flipH="1">
            <a:off x="3426309" y="3056502"/>
            <a:ext cx="5986869" cy="212719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
          <p:cNvSpPr/>
          <p:nvPr/>
        </p:nvSpPr>
        <p:spPr>
          <a:xfrm rot="10800000" flipH="1">
            <a:off x="5737690" y="3381530"/>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rot="315040">
            <a:off x="7305814" y="4459737"/>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1"/>
          <p:cNvSpPr/>
          <p:nvPr/>
        </p:nvSpPr>
        <p:spPr>
          <a:xfrm flipH="1">
            <a:off x="5699552" y="47843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1"/>
          <p:cNvSpPr/>
          <p:nvPr/>
        </p:nvSpPr>
        <p:spPr>
          <a:xfrm flipH="1">
            <a:off x="8043764" y="3943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flipH="1">
            <a:off x="8476477" y="34271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flipH="1">
            <a:off x="7442277" y="35570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7"/>
        <p:cNvGrpSpPr/>
        <p:nvPr/>
      </p:nvGrpSpPr>
      <p:grpSpPr>
        <a:xfrm>
          <a:off x="0" y="0"/>
          <a:ext cx="0" cy="0"/>
          <a:chOff x="0" y="0"/>
          <a:chExt cx="0" cy="0"/>
        </a:xfrm>
      </p:grpSpPr>
      <p:sp>
        <p:nvSpPr>
          <p:cNvPr id="178" name="Google Shape;178;p12"/>
          <p:cNvSpPr txBox="1">
            <a:spLocks noGrp="1"/>
          </p:cNvSpPr>
          <p:nvPr>
            <p:ph type="title" hasCustomPrompt="1"/>
          </p:nvPr>
        </p:nvSpPr>
        <p:spPr>
          <a:xfrm>
            <a:off x="1217350" y="1604400"/>
            <a:ext cx="6709200" cy="148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9" name="Google Shape;179;p12"/>
          <p:cNvSpPr txBox="1">
            <a:spLocks noGrp="1"/>
          </p:cNvSpPr>
          <p:nvPr>
            <p:ph type="body" idx="1"/>
          </p:nvPr>
        </p:nvSpPr>
        <p:spPr>
          <a:xfrm>
            <a:off x="1668825" y="3087600"/>
            <a:ext cx="5806200" cy="451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80" name="Google Shape;180;p12"/>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2"/>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2"/>
          <p:cNvSpPr/>
          <p:nvPr/>
        </p:nvSpPr>
        <p:spPr>
          <a:xfrm rot="-7520738" flipH="1">
            <a:off x="7812272" y="3760443"/>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2"/>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2"/>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2"/>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flipH="1">
            <a:off x="-426403"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2"/>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2"/>
          <p:cNvSpPr/>
          <p:nvPr/>
        </p:nvSpPr>
        <p:spPr>
          <a:xfrm rot="3279262" flipH="1">
            <a:off x="-226275" y="-6915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100"/>
              <a:buNone/>
              <a:defRPr sz="3000"/>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4"/>
              </a:buClr>
              <a:buSzPts val="1200"/>
              <a:buNone/>
              <a:defRPr sz="20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p:nvPr>
        </p:nvSpPr>
        <p:spPr>
          <a:xfrm>
            <a:off x="884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6" name="Google Shape;216;p15"/>
          <p:cNvSpPr txBox="1">
            <a:spLocks noGrp="1"/>
          </p:cNvSpPr>
          <p:nvPr>
            <p:ph type="subTitle" idx="1"/>
          </p:nvPr>
        </p:nvSpPr>
        <p:spPr>
          <a:xfrm>
            <a:off x="1099425" y="2130913"/>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17" name="Google Shape;217;p15"/>
          <p:cNvSpPr txBox="1">
            <a:spLocks noGrp="1"/>
          </p:cNvSpPr>
          <p:nvPr>
            <p:ph type="title" idx="3"/>
          </p:nvPr>
        </p:nvSpPr>
        <p:spPr>
          <a:xfrm>
            <a:off x="5058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8" name="Google Shape;218;p15"/>
          <p:cNvSpPr txBox="1">
            <a:spLocks noGrp="1"/>
          </p:cNvSpPr>
          <p:nvPr>
            <p:ph type="subTitle" idx="4"/>
          </p:nvPr>
        </p:nvSpPr>
        <p:spPr>
          <a:xfrm>
            <a:off x="5273425" y="2130925"/>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19" name="Google Shape;219;p15"/>
          <p:cNvSpPr txBox="1">
            <a:spLocks noGrp="1"/>
          </p:cNvSpPr>
          <p:nvPr>
            <p:ph type="title" idx="5"/>
          </p:nvPr>
        </p:nvSpPr>
        <p:spPr>
          <a:xfrm>
            <a:off x="2971798" y="3109475"/>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20" name="Google Shape;220;p15"/>
          <p:cNvSpPr txBox="1">
            <a:spLocks noGrp="1"/>
          </p:cNvSpPr>
          <p:nvPr>
            <p:ph type="subTitle" idx="6"/>
          </p:nvPr>
        </p:nvSpPr>
        <p:spPr>
          <a:xfrm>
            <a:off x="3186425" y="3740725"/>
            <a:ext cx="277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2129125" y="363275"/>
            <a:ext cx="4885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37" name="Google Shape;237;p16"/>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6"/>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6"/>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6"/>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6"/>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6"/>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2846475" y="363275"/>
            <a:ext cx="345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45" name="Google Shape;245;p17"/>
          <p:cNvSpPr txBox="1">
            <a:spLocks noGrp="1"/>
          </p:cNvSpPr>
          <p:nvPr>
            <p:ph type="subTitle" idx="1"/>
          </p:nvPr>
        </p:nvSpPr>
        <p:spPr>
          <a:xfrm>
            <a:off x="788350"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6" name="Google Shape;246;p17"/>
          <p:cNvSpPr txBox="1">
            <a:spLocks noGrp="1"/>
          </p:cNvSpPr>
          <p:nvPr>
            <p:ph type="subTitle" idx="2"/>
          </p:nvPr>
        </p:nvSpPr>
        <p:spPr>
          <a:xfrm>
            <a:off x="53817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247" name="Google Shape;247;p17"/>
          <p:cNvSpPr txBox="1">
            <a:spLocks noGrp="1"/>
          </p:cNvSpPr>
          <p:nvPr>
            <p:ph type="subTitle" idx="3"/>
          </p:nvPr>
        </p:nvSpPr>
        <p:spPr>
          <a:xfrm>
            <a:off x="5158975"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8" name="Google Shape;248;p17"/>
          <p:cNvSpPr txBox="1">
            <a:spLocks noGrp="1"/>
          </p:cNvSpPr>
          <p:nvPr>
            <p:ph type="subTitle" idx="4"/>
          </p:nvPr>
        </p:nvSpPr>
        <p:spPr>
          <a:xfrm>
            <a:off x="477182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249" name="Google Shape;249;p17"/>
          <p:cNvSpPr/>
          <p:nvPr/>
        </p:nvSpPr>
        <p:spPr>
          <a:xfrm rot="-10350985" flipH="1">
            <a:off x="6450157"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7"/>
          <p:cNvSpPr/>
          <p:nvPr/>
        </p:nvSpPr>
        <p:spPr>
          <a:xfrm rot="10350985">
            <a:off x="-562294"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1">
  <p:cSld name="CUSTOM_5">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5" name="Google Shape;265;p18"/>
          <p:cNvSpPr txBox="1">
            <a:spLocks noGrp="1"/>
          </p:cNvSpPr>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66" name="Google Shape;266;p18"/>
          <p:cNvSpPr/>
          <p:nvPr/>
        </p:nvSpPr>
        <p:spPr>
          <a:xfrm rot="-5400000">
            <a:off x="-1029861" y="815281"/>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8"/>
          <p:cNvSpPr/>
          <p:nvPr/>
        </p:nvSpPr>
        <p:spPr>
          <a:xfrm rot="-5400000">
            <a:off x="-1888219" y="1592238"/>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rot="5400000">
            <a:off x="-751978" y="255224"/>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rot="5400000">
            <a:off x="6115544" y="2556136"/>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8"/>
          <p:cNvSpPr/>
          <p:nvPr/>
        </p:nvSpPr>
        <p:spPr>
          <a:xfrm rot="5400000">
            <a:off x="6901950" y="2423794"/>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8"/>
          <p:cNvSpPr/>
          <p:nvPr/>
        </p:nvSpPr>
        <p:spPr>
          <a:xfrm rot="-5400000">
            <a:off x="7021777" y="3324160"/>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3145775" y="363275"/>
            <a:ext cx="285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82" name="Google Shape;282;p19"/>
          <p:cNvSpPr txBox="1">
            <a:spLocks noGrp="1"/>
          </p:cNvSpPr>
          <p:nvPr>
            <p:ph type="subTitle" idx="1"/>
          </p:nvPr>
        </p:nvSpPr>
        <p:spPr>
          <a:xfrm>
            <a:off x="3328941"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3" name="Google Shape;283;p19"/>
          <p:cNvSpPr txBox="1">
            <a:spLocks noGrp="1"/>
          </p:cNvSpPr>
          <p:nvPr>
            <p:ph type="subTitle" idx="2"/>
          </p:nvPr>
        </p:nvSpPr>
        <p:spPr>
          <a:xfrm>
            <a:off x="3610941"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4" name="Google Shape;284;p19"/>
          <p:cNvSpPr txBox="1">
            <a:spLocks noGrp="1"/>
          </p:cNvSpPr>
          <p:nvPr>
            <p:ph type="subTitle" idx="3"/>
          </p:nvPr>
        </p:nvSpPr>
        <p:spPr>
          <a:xfrm>
            <a:off x="6596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5" name="Google Shape;285;p19"/>
          <p:cNvSpPr txBox="1">
            <a:spLocks noGrp="1"/>
          </p:cNvSpPr>
          <p:nvPr>
            <p:ph type="subTitle" idx="4"/>
          </p:nvPr>
        </p:nvSpPr>
        <p:spPr>
          <a:xfrm>
            <a:off x="9416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6" name="Google Shape;286;p19"/>
          <p:cNvSpPr txBox="1">
            <a:spLocks noGrp="1"/>
          </p:cNvSpPr>
          <p:nvPr>
            <p:ph type="subTitle" idx="5"/>
          </p:nvPr>
        </p:nvSpPr>
        <p:spPr>
          <a:xfrm>
            <a:off x="3328941"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7" name="Google Shape;287;p19"/>
          <p:cNvSpPr txBox="1">
            <a:spLocks noGrp="1"/>
          </p:cNvSpPr>
          <p:nvPr>
            <p:ph type="subTitle" idx="6"/>
          </p:nvPr>
        </p:nvSpPr>
        <p:spPr>
          <a:xfrm>
            <a:off x="3610941"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8" name="Google Shape;288;p19"/>
          <p:cNvSpPr txBox="1">
            <a:spLocks noGrp="1"/>
          </p:cNvSpPr>
          <p:nvPr>
            <p:ph type="subTitle" idx="7"/>
          </p:nvPr>
        </p:nvSpPr>
        <p:spPr>
          <a:xfrm>
            <a:off x="6596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9" name="Google Shape;289;p19"/>
          <p:cNvSpPr txBox="1">
            <a:spLocks noGrp="1"/>
          </p:cNvSpPr>
          <p:nvPr>
            <p:ph type="subTitle" idx="8"/>
          </p:nvPr>
        </p:nvSpPr>
        <p:spPr>
          <a:xfrm>
            <a:off x="9416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0" name="Google Shape;290;p19"/>
          <p:cNvSpPr txBox="1">
            <a:spLocks noGrp="1"/>
          </p:cNvSpPr>
          <p:nvPr>
            <p:ph type="subTitle" idx="9"/>
          </p:nvPr>
        </p:nvSpPr>
        <p:spPr>
          <a:xfrm>
            <a:off x="5998216"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1" name="Google Shape;291;p19"/>
          <p:cNvSpPr txBox="1">
            <a:spLocks noGrp="1"/>
          </p:cNvSpPr>
          <p:nvPr>
            <p:ph type="subTitle" idx="13"/>
          </p:nvPr>
        </p:nvSpPr>
        <p:spPr>
          <a:xfrm>
            <a:off x="6280216"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2" name="Google Shape;292;p19"/>
          <p:cNvSpPr txBox="1">
            <a:spLocks noGrp="1"/>
          </p:cNvSpPr>
          <p:nvPr>
            <p:ph type="subTitle" idx="14"/>
          </p:nvPr>
        </p:nvSpPr>
        <p:spPr>
          <a:xfrm>
            <a:off x="5998216"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3" name="Google Shape;293;p19"/>
          <p:cNvSpPr txBox="1">
            <a:spLocks noGrp="1"/>
          </p:cNvSpPr>
          <p:nvPr>
            <p:ph type="subTitle" idx="15"/>
          </p:nvPr>
        </p:nvSpPr>
        <p:spPr>
          <a:xfrm>
            <a:off x="6280216"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4" name="Google Shape;294;p19"/>
          <p:cNvSpPr/>
          <p:nvPr/>
        </p:nvSpPr>
        <p:spPr>
          <a:xfrm>
            <a:off x="5587299" y="-2095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rot="10800000" flipH="1">
            <a:off x="6906325" y="-5251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rot="-3279262">
            <a:off x="7901572" y="-9729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flipH="1">
            <a:off x="-3333926" y="-2107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rot="10800000">
            <a:off x="-142195" y="-5263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p:nvPr/>
        </p:nvSpPr>
        <p:spPr>
          <a:xfrm rot="3279262" flipH="1">
            <a:off x="-162948" y="-9741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9"/>
          <p:cNvSpPr/>
          <p:nvPr/>
        </p:nvSpPr>
        <p:spPr>
          <a:xfrm rot="10800000" flipH="1">
            <a:off x="2572953" y="1123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9"/>
          <p:cNvSpPr/>
          <p:nvPr/>
        </p:nvSpPr>
        <p:spPr>
          <a:xfrm rot="10800000" flipH="1">
            <a:off x="890628" y="3486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9"/>
          <p:cNvSpPr/>
          <p:nvPr/>
        </p:nvSpPr>
        <p:spPr>
          <a:xfrm rot="10800000" flipH="1">
            <a:off x="201303" y="10527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9"/>
          <p:cNvSpPr/>
          <p:nvPr/>
        </p:nvSpPr>
        <p:spPr>
          <a:xfrm rot="10800000" flipH="1">
            <a:off x="1363978" y="7378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308"/>
        <p:cNvGrpSpPr/>
        <p:nvPr/>
      </p:nvGrpSpPr>
      <p:grpSpPr>
        <a:xfrm>
          <a:off x="0" y="0"/>
          <a:ext cx="0" cy="0"/>
          <a:chOff x="0" y="0"/>
          <a:chExt cx="0" cy="0"/>
        </a:xfrm>
      </p:grpSpPr>
      <p:sp>
        <p:nvSpPr>
          <p:cNvPr id="309" name="Google Shape;309;p20"/>
          <p:cNvSpPr txBox="1">
            <a:spLocks noGrp="1"/>
          </p:cNvSpPr>
          <p:nvPr>
            <p:ph type="title"/>
          </p:nvPr>
        </p:nvSpPr>
        <p:spPr>
          <a:xfrm>
            <a:off x="1543350" y="363275"/>
            <a:ext cx="6057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0" name="Google Shape;310;p20"/>
          <p:cNvSpPr txBox="1">
            <a:spLocks noGrp="1"/>
          </p:cNvSpPr>
          <p:nvPr>
            <p:ph type="subTitle" idx="1"/>
          </p:nvPr>
        </p:nvSpPr>
        <p:spPr>
          <a:xfrm>
            <a:off x="4875632"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1" name="Google Shape;311;p20"/>
          <p:cNvSpPr txBox="1">
            <a:spLocks noGrp="1"/>
          </p:cNvSpPr>
          <p:nvPr>
            <p:ph type="subTitle" idx="2"/>
          </p:nvPr>
        </p:nvSpPr>
        <p:spPr>
          <a:xfrm>
            <a:off x="51575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2" name="Google Shape;312;p20"/>
          <p:cNvSpPr txBox="1">
            <a:spLocks noGrp="1"/>
          </p:cNvSpPr>
          <p:nvPr>
            <p:ph type="subTitle" idx="3"/>
          </p:nvPr>
        </p:nvSpPr>
        <p:spPr>
          <a:xfrm>
            <a:off x="17822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3" name="Google Shape;313;p20"/>
          <p:cNvSpPr txBox="1">
            <a:spLocks noGrp="1"/>
          </p:cNvSpPr>
          <p:nvPr>
            <p:ph type="subTitle" idx="4"/>
          </p:nvPr>
        </p:nvSpPr>
        <p:spPr>
          <a:xfrm>
            <a:off x="2064375"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4" name="Google Shape;314;p20"/>
          <p:cNvSpPr txBox="1">
            <a:spLocks noGrp="1"/>
          </p:cNvSpPr>
          <p:nvPr>
            <p:ph type="subTitle" idx="5"/>
          </p:nvPr>
        </p:nvSpPr>
        <p:spPr>
          <a:xfrm>
            <a:off x="4875600"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5" name="Google Shape;315;p20"/>
          <p:cNvSpPr txBox="1">
            <a:spLocks noGrp="1"/>
          </p:cNvSpPr>
          <p:nvPr>
            <p:ph type="subTitle" idx="6"/>
          </p:nvPr>
        </p:nvSpPr>
        <p:spPr>
          <a:xfrm>
            <a:off x="51575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6" name="Google Shape;316;p20"/>
          <p:cNvSpPr txBox="1">
            <a:spLocks noGrp="1"/>
          </p:cNvSpPr>
          <p:nvPr>
            <p:ph type="subTitle" idx="7"/>
          </p:nvPr>
        </p:nvSpPr>
        <p:spPr>
          <a:xfrm>
            <a:off x="17822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7" name="Google Shape;317;p20"/>
          <p:cNvSpPr txBox="1">
            <a:spLocks noGrp="1"/>
          </p:cNvSpPr>
          <p:nvPr>
            <p:ph type="subTitle" idx="8"/>
          </p:nvPr>
        </p:nvSpPr>
        <p:spPr>
          <a:xfrm>
            <a:off x="2064375"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8" name="Google Shape;318;p20"/>
          <p:cNvSpPr/>
          <p:nvPr/>
        </p:nvSpPr>
        <p:spPr>
          <a:xfrm rot="-5400000" flipH="1">
            <a:off x="-3096997"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rot="5400000">
            <a:off x="-1921300" y="309843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rot="147" flipH="1">
            <a:off x="-401907" y="3180097"/>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p:nvPr/>
        </p:nvSpPr>
        <p:spPr>
          <a:xfrm rot="-5400000" flipH="1">
            <a:off x="839461" y="386456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rot="-5400000" flipH="1">
            <a:off x="376511" y="108498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rot="-5400000" flipH="1">
            <a:off x="948986" y="173088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rot="5400000" flipH="1">
            <a:off x="5330692"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rot="-5400000">
            <a:off x="6773240" y="98835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0"/>
          <p:cNvSpPr/>
          <p:nvPr/>
        </p:nvSpPr>
        <p:spPr>
          <a:xfrm rot="-10799853" flipH="1">
            <a:off x="8120833" y="-9700"/>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0"/>
          <p:cNvSpPr/>
          <p:nvPr/>
        </p:nvSpPr>
        <p:spPr>
          <a:xfrm rot="5400000" flipH="1">
            <a:off x="7855079" y="51188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0"/>
          <p:cNvSpPr/>
          <p:nvPr/>
        </p:nvSpPr>
        <p:spPr>
          <a:xfrm rot="5400000" flipH="1">
            <a:off x="8120804" y="123618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0"/>
          <p:cNvSpPr/>
          <p:nvPr/>
        </p:nvSpPr>
        <p:spPr>
          <a:xfrm rot="5400000" flipH="1">
            <a:off x="8583754" y="401575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0"/>
          <p:cNvSpPr/>
          <p:nvPr/>
        </p:nvSpPr>
        <p:spPr>
          <a:xfrm rot="5400000" flipH="1">
            <a:off x="8076379" y="343465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0"/>
          <p:cNvSpPr/>
          <p:nvPr/>
        </p:nvSpPr>
        <p:spPr>
          <a:xfrm rot="-5400000" flipH="1">
            <a:off x="1170286" y="465366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8" name="Google Shape;28;p3"/>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 name="Google Shape;29;p3"/>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0" name="Google Shape;30;p3"/>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 name="Google Shape;31;p3"/>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2" name="Google Shape;32;p3"/>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3" name="Google Shape;33;p3"/>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4" name="Google Shape;34;p3"/>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 name="Google Shape;35;p3"/>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6" name="Google Shape;36;p3"/>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7" name="Google Shape;37;p3"/>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8" name="Google Shape;38;p3"/>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9" name="Google Shape;39;p3"/>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40" name="Google Shape;40;p3"/>
          <p:cNvSpPr/>
          <p:nvPr/>
        </p:nvSpPr>
        <p:spPr>
          <a:xfrm rot="-5267561">
            <a:off x="-2166865" y="2462285"/>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rot="5532439">
            <a:off x="6598811" y="1897531"/>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flipH="1">
            <a:off x="959002" y="2019725"/>
            <a:ext cx="3931200" cy="6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334" name="Google Shape;334;p21"/>
          <p:cNvSpPr txBox="1">
            <a:spLocks noGrp="1"/>
          </p:cNvSpPr>
          <p:nvPr>
            <p:ph type="subTitle" idx="1"/>
          </p:nvPr>
        </p:nvSpPr>
        <p:spPr>
          <a:xfrm flipH="1">
            <a:off x="959090" y="2565775"/>
            <a:ext cx="2998800" cy="55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Font typeface="Josefin Sans"/>
              <a:buNone/>
              <a:defRPr sz="15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35" name="Google Shape;335;p21"/>
          <p:cNvSpPr/>
          <p:nvPr/>
        </p:nvSpPr>
        <p:spPr>
          <a:xfrm rot="-132439" flipH="1">
            <a:off x="305875" y="-39916"/>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1"/>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1"/>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1"/>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1"/>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1"/>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1"/>
          <p:cNvSpPr/>
          <p:nvPr/>
        </p:nvSpPr>
        <p:spPr>
          <a:xfrm rot="-10667561">
            <a:off x="305875" y="4393834"/>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1"/>
          <p:cNvSpPr/>
          <p:nvPr/>
        </p:nvSpPr>
        <p:spPr>
          <a:xfrm rot="10800000">
            <a:off x="402459" y="43010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1"/>
          <p:cNvSpPr/>
          <p:nvPr/>
        </p:nvSpPr>
        <p:spPr>
          <a:xfrm>
            <a:off x="-272112" y="41566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1"/>
          <p:cNvSpPr/>
          <p:nvPr/>
        </p:nvSpPr>
        <p:spPr>
          <a:xfrm>
            <a:off x="402451" y="39496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1"/>
          <p:cNvSpPr/>
          <p:nvPr/>
        </p:nvSpPr>
        <p:spPr>
          <a:xfrm>
            <a:off x="2859751" y="47349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1"/>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CUSTOM_7_1">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2693850" y="363275"/>
            <a:ext cx="3756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1" name="Google Shape;351;p22"/>
          <p:cNvSpPr txBox="1">
            <a:spLocks noGrp="1"/>
          </p:cNvSpPr>
          <p:nvPr>
            <p:ph type="subTitle" idx="1"/>
          </p:nvPr>
        </p:nvSpPr>
        <p:spPr>
          <a:xfrm>
            <a:off x="4655852"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2" name="Google Shape;352;p22"/>
          <p:cNvSpPr txBox="1">
            <a:spLocks noGrp="1"/>
          </p:cNvSpPr>
          <p:nvPr>
            <p:ph type="subTitle" idx="2"/>
          </p:nvPr>
        </p:nvSpPr>
        <p:spPr>
          <a:xfrm>
            <a:off x="4958476"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3" name="Google Shape;353;p22"/>
          <p:cNvSpPr txBox="1">
            <a:spLocks noGrp="1"/>
          </p:cNvSpPr>
          <p:nvPr>
            <p:ph type="subTitle" idx="3"/>
          </p:nvPr>
        </p:nvSpPr>
        <p:spPr>
          <a:xfrm>
            <a:off x="1442838"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4" name="Google Shape;354;p22"/>
          <p:cNvSpPr txBox="1">
            <a:spLocks noGrp="1"/>
          </p:cNvSpPr>
          <p:nvPr>
            <p:ph type="subTitle" idx="4"/>
          </p:nvPr>
        </p:nvSpPr>
        <p:spPr>
          <a:xfrm>
            <a:off x="1745688"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5" name="Google Shape;355;p22"/>
          <p:cNvSpPr txBox="1">
            <a:spLocks noGrp="1"/>
          </p:cNvSpPr>
          <p:nvPr>
            <p:ph type="subTitle" idx="5"/>
          </p:nvPr>
        </p:nvSpPr>
        <p:spPr>
          <a:xfrm>
            <a:off x="4655812"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6" name="Google Shape;356;p22"/>
          <p:cNvSpPr txBox="1">
            <a:spLocks noGrp="1"/>
          </p:cNvSpPr>
          <p:nvPr>
            <p:ph type="subTitle" idx="6"/>
          </p:nvPr>
        </p:nvSpPr>
        <p:spPr>
          <a:xfrm>
            <a:off x="4958476"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7" name="Google Shape;357;p22"/>
          <p:cNvSpPr txBox="1">
            <a:spLocks noGrp="1"/>
          </p:cNvSpPr>
          <p:nvPr>
            <p:ph type="subTitle" idx="7"/>
          </p:nvPr>
        </p:nvSpPr>
        <p:spPr>
          <a:xfrm>
            <a:off x="1442838"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8" name="Google Shape;358;p22"/>
          <p:cNvSpPr txBox="1">
            <a:spLocks noGrp="1"/>
          </p:cNvSpPr>
          <p:nvPr>
            <p:ph type="subTitle" idx="8"/>
          </p:nvPr>
        </p:nvSpPr>
        <p:spPr>
          <a:xfrm>
            <a:off x="1745688"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9" name="Google Shape;359;p22"/>
          <p:cNvSpPr/>
          <p:nvPr/>
        </p:nvSpPr>
        <p:spPr>
          <a:xfrm rot="-5532439" flipH="1">
            <a:off x="-2045052" y="2322169"/>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rot="-5400000" flipH="1">
            <a:off x="-832519" y="2826431"/>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rot="5400000" flipH="1">
            <a:off x="-551012" y="3638024"/>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rot="5400000" flipH="1">
            <a:off x="1100376" y="440793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rot="5400000" flipH="1">
            <a:off x="661951" y="365733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rot="5400000" flipH="1">
            <a:off x="315101" y="1950637"/>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2"/>
          <p:cNvSpPr/>
          <p:nvPr/>
        </p:nvSpPr>
        <p:spPr>
          <a:xfrm rot="5400000" flipH="1">
            <a:off x="458251" y="2482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rot="5267561" flipH="1">
            <a:off x="6370323" y="1912072"/>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rot="5400000" flipH="1">
            <a:off x="7582879" y="1222315"/>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rot="-5400000" flipH="1">
            <a:off x="7598103" y="388035"/>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2"/>
          <p:cNvSpPr/>
          <p:nvPr/>
        </p:nvSpPr>
        <p:spPr>
          <a:xfrm rot="-5400000" flipH="1">
            <a:off x="7945213" y="5085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rot="-5400000" flipH="1">
            <a:off x="8383638" y="12591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rot="-5400000" flipH="1">
            <a:off x="8730488" y="29658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rot="-5400000" flipH="1">
            <a:off x="8522238" y="460349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
  <p:cSld name="CUSTOM_9">
    <p:spTree>
      <p:nvGrpSpPr>
        <p:cNvPr id="1" name="Shape 373"/>
        <p:cNvGrpSpPr/>
        <p:nvPr/>
      </p:nvGrpSpPr>
      <p:grpSpPr>
        <a:xfrm>
          <a:off x="0" y="0"/>
          <a:ext cx="0" cy="0"/>
          <a:chOff x="0" y="0"/>
          <a:chExt cx="0" cy="0"/>
        </a:xfrm>
      </p:grpSpPr>
      <p:sp>
        <p:nvSpPr>
          <p:cNvPr id="374" name="Google Shape;374;p23"/>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375" name="Google Shape;375;p23"/>
          <p:cNvSpPr txBox="1">
            <a:spLocks noGrp="1"/>
          </p:cNvSpPr>
          <p:nvPr>
            <p:ph type="subTitle" idx="1"/>
          </p:nvPr>
        </p:nvSpPr>
        <p:spPr>
          <a:xfrm>
            <a:off x="3328957"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76" name="Google Shape;376;p23"/>
          <p:cNvSpPr txBox="1">
            <a:spLocks noGrp="1"/>
          </p:cNvSpPr>
          <p:nvPr>
            <p:ph type="subTitle" idx="2"/>
          </p:nvPr>
        </p:nvSpPr>
        <p:spPr>
          <a:xfrm>
            <a:off x="3482707"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7" name="Google Shape;377;p23"/>
          <p:cNvSpPr txBox="1">
            <a:spLocks noGrp="1"/>
          </p:cNvSpPr>
          <p:nvPr>
            <p:ph type="subTitle" idx="3"/>
          </p:nvPr>
        </p:nvSpPr>
        <p:spPr>
          <a:xfrm>
            <a:off x="791813"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78" name="Google Shape;378;p23"/>
          <p:cNvSpPr txBox="1">
            <a:spLocks noGrp="1"/>
          </p:cNvSpPr>
          <p:nvPr>
            <p:ph type="subTitle" idx="4"/>
          </p:nvPr>
        </p:nvSpPr>
        <p:spPr>
          <a:xfrm>
            <a:off x="945563"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9" name="Google Shape;379;p23"/>
          <p:cNvSpPr txBox="1">
            <a:spLocks noGrp="1"/>
          </p:cNvSpPr>
          <p:nvPr>
            <p:ph type="subTitle" idx="5"/>
          </p:nvPr>
        </p:nvSpPr>
        <p:spPr>
          <a:xfrm>
            <a:off x="5866075"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80" name="Google Shape;380;p23"/>
          <p:cNvSpPr txBox="1">
            <a:spLocks noGrp="1"/>
          </p:cNvSpPr>
          <p:nvPr>
            <p:ph type="subTitle" idx="6"/>
          </p:nvPr>
        </p:nvSpPr>
        <p:spPr>
          <a:xfrm>
            <a:off x="6019825"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81" name="Google Shape;381;p23"/>
          <p:cNvSpPr/>
          <p:nvPr/>
        </p:nvSpPr>
        <p:spPr>
          <a:xfrm rot="10800000">
            <a:off x="2531291" y="4235323"/>
            <a:ext cx="5428956" cy="1009852"/>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3"/>
          <p:cNvSpPr/>
          <p:nvPr/>
        </p:nvSpPr>
        <p:spPr>
          <a:xfrm rot="5400000">
            <a:off x="3108924" y="2854084"/>
            <a:ext cx="1442280" cy="356381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3"/>
          <p:cNvSpPr/>
          <p:nvPr/>
        </p:nvSpPr>
        <p:spPr>
          <a:xfrm rot="10800000" flipH="1">
            <a:off x="3968688" y="40718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3"/>
          <p:cNvSpPr/>
          <p:nvPr/>
        </p:nvSpPr>
        <p:spPr>
          <a:xfrm rot="10800000" flipH="1">
            <a:off x="5921426" y="4554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3"/>
          <p:cNvSpPr/>
          <p:nvPr/>
        </p:nvSpPr>
        <p:spPr>
          <a:xfrm rot="10800000" flipH="1">
            <a:off x="1267213" y="45217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3"/>
          <p:cNvSpPr/>
          <p:nvPr/>
        </p:nvSpPr>
        <p:spPr>
          <a:xfrm rot="10800000" flipH="1">
            <a:off x="8100026" y="47529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3"/>
          <p:cNvSpPr/>
          <p:nvPr/>
        </p:nvSpPr>
        <p:spPr>
          <a:xfrm rot="10800000" flipH="1">
            <a:off x="6505813" y="485159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3"/>
          <p:cNvSpPr/>
          <p:nvPr/>
        </p:nvSpPr>
        <p:spPr>
          <a:xfrm rot="10800000" flipH="1">
            <a:off x="1985676" y="410423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390"/>
        <p:cNvGrpSpPr/>
        <p:nvPr/>
      </p:nvGrpSpPr>
      <p:grpSpPr>
        <a:xfrm>
          <a:off x="0" y="0"/>
          <a:ext cx="0" cy="0"/>
          <a:chOff x="0" y="0"/>
          <a:chExt cx="0" cy="0"/>
        </a:xfrm>
      </p:grpSpPr>
      <p:sp>
        <p:nvSpPr>
          <p:cNvPr id="391" name="Google Shape;391;p24"/>
          <p:cNvSpPr txBox="1">
            <a:spLocks noGrp="1"/>
          </p:cNvSpPr>
          <p:nvPr>
            <p:ph type="title"/>
          </p:nvPr>
        </p:nvSpPr>
        <p:spPr>
          <a:xfrm>
            <a:off x="2571750" y="363275"/>
            <a:ext cx="4000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392" name="Google Shape;392;p24"/>
          <p:cNvSpPr txBox="1">
            <a:spLocks noGrp="1"/>
          </p:cNvSpPr>
          <p:nvPr>
            <p:ph type="subTitle" idx="1"/>
          </p:nvPr>
        </p:nvSpPr>
        <p:spPr>
          <a:xfrm>
            <a:off x="5091350" y="3794700"/>
            <a:ext cx="22056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93" name="Google Shape;393;p24"/>
          <p:cNvSpPr txBox="1">
            <a:spLocks noGrp="1"/>
          </p:cNvSpPr>
          <p:nvPr>
            <p:ph type="subTitle" idx="2"/>
          </p:nvPr>
        </p:nvSpPr>
        <p:spPr>
          <a:xfrm>
            <a:off x="4948200" y="4089750"/>
            <a:ext cx="24882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4" name="Google Shape;394;p24"/>
          <p:cNvSpPr txBox="1">
            <a:spLocks noGrp="1"/>
          </p:cNvSpPr>
          <p:nvPr>
            <p:ph type="subTitle" idx="3"/>
          </p:nvPr>
        </p:nvSpPr>
        <p:spPr>
          <a:xfrm>
            <a:off x="1901200" y="3794700"/>
            <a:ext cx="20079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95" name="Google Shape;395;p24"/>
          <p:cNvSpPr txBox="1">
            <a:spLocks noGrp="1"/>
          </p:cNvSpPr>
          <p:nvPr>
            <p:ph type="subTitle" idx="4"/>
          </p:nvPr>
        </p:nvSpPr>
        <p:spPr>
          <a:xfrm>
            <a:off x="1800500" y="4089750"/>
            <a:ext cx="22056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6" name="Google Shape;396;p24"/>
          <p:cNvSpPr/>
          <p:nvPr/>
        </p:nvSpPr>
        <p:spPr>
          <a:xfrm rot="-5400000">
            <a:off x="-687297" y="596629"/>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4"/>
          <p:cNvSpPr/>
          <p:nvPr/>
        </p:nvSpPr>
        <p:spPr>
          <a:xfrm rot="-5400000">
            <a:off x="-1281850" y="1134665"/>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4"/>
          <p:cNvSpPr/>
          <p:nvPr/>
        </p:nvSpPr>
        <p:spPr>
          <a:xfrm rot="5400000">
            <a:off x="-494883" y="20869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4"/>
          <p:cNvSpPr/>
          <p:nvPr/>
        </p:nvSpPr>
        <p:spPr>
          <a:xfrm rot="5400000">
            <a:off x="7087546" y="3261706"/>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4"/>
          <p:cNvSpPr/>
          <p:nvPr/>
        </p:nvSpPr>
        <p:spPr>
          <a:xfrm rot="5400000">
            <a:off x="7632127" y="317011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4"/>
          <p:cNvSpPr/>
          <p:nvPr/>
        </p:nvSpPr>
        <p:spPr>
          <a:xfrm rot="-5400000">
            <a:off x="7715198" y="379368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10"/>
        <p:cNvGrpSpPr/>
        <p:nvPr/>
      </p:nvGrpSpPr>
      <p:grpSpPr>
        <a:xfrm>
          <a:off x="0" y="0"/>
          <a:ext cx="0" cy="0"/>
          <a:chOff x="0" y="0"/>
          <a:chExt cx="0" cy="0"/>
        </a:xfrm>
      </p:grpSpPr>
      <p:sp>
        <p:nvSpPr>
          <p:cNvPr id="411" name="Google Shape;411;p25"/>
          <p:cNvSpPr txBox="1">
            <a:spLocks noGrp="1"/>
          </p:cNvSpPr>
          <p:nvPr>
            <p:ph type="title"/>
          </p:nvPr>
        </p:nvSpPr>
        <p:spPr>
          <a:xfrm>
            <a:off x="2629950" y="989275"/>
            <a:ext cx="3884100" cy="93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12" name="Google Shape;412;p25"/>
          <p:cNvSpPr txBox="1">
            <a:spLocks noGrp="1"/>
          </p:cNvSpPr>
          <p:nvPr>
            <p:ph type="subTitle" idx="1"/>
          </p:nvPr>
        </p:nvSpPr>
        <p:spPr>
          <a:xfrm>
            <a:off x="3043615" y="1769613"/>
            <a:ext cx="3066900" cy="109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13" name="Google Shape;413;p25"/>
          <p:cNvSpPr txBox="1">
            <a:spLocks noGrp="1"/>
          </p:cNvSpPr>
          <p:nvPr>
            <p:ph type="subTitle" idx="2"/>
          </p:nvPr>
        </p:nvSpPr>
        <p:spPr>
          <a:xfrm>
            <a:off x="2676890" y="3876500"/>
            <a:ext cx="3790200" cy="27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100">
                <a:solidFill>
                  <a:schemeClr val="dk1"/>
                </a:solidFill>
              </a:defRPr>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14" name="Google Shape;414;p25"/>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Open Sans"/>
                <a:ea typeface="Open Sans"/>
                <a:cs typeface="Open Sans"/>
                <a:sym typeface="Open Sans"/>
              </a:rPr>
              <a:t>CREDITS</a:t>
            </a:r>
            <a:r>
              <a:rPr lang="en" sz="1100" b="0" i="0" u="none" strike="noStrike" cap="none">
                <a:solidFill>
                  <a:schemeClr val="dk1"/>
                </a:solidFill>
                <a:latin typeface="Open Sans"/>
                <a:ea typeface="Open Sans"/>
                <a:cs typeface="Open Sans"/>
                <a:sym typeface="Open Sans"/>
              </a:rPr>
              <a:t>: This presentation template was created by</a:t>
            </a:r>
            <a:r>
              <a:rPr lang="en" sz="1100" b="1" i="0" u="none" strike="noStrike" cap="none">
                <a:solidFill>
                  <a:schemeClr val="dk1"/>
                </a:solidFill>
                <a:latin typeface="Open Sans"/>
                <a:ea typeface="Open Sans"/>
                <a:cs typeface="Open Sans"/>
                <a:sym typeface="Open Sans"/>
              </a:rPr>
              <a:t> </a:t>
            </a:r>
            <a:r>
              <a:rPr lang="en" sz="1100" b="1" i="0" u="none" strike="noStrike" cap="none">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dk1"/>
                </a:solidFill>
                <a:latin typeface="Open Sans"/>
                <a:ea typeface="Open Sans"/>
                <a:cs typeface="Open Sans"/>
                <a:sym typeface="Open Sans"/>
              </a:rPr>
              <a:t>, including icons by </a:t>
            </a:r>
            <a:r>
              <a:rPr lang="en" sz="1100" b="1" i="0" u="none" strike="noStrike" cap="none">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dk1"/>
                </a:solidFill>
                <a:latin typeface="Open Sans"/>
                <a:ea typeface="Open Sans"/>
                <a:cs typeface="Open Sans"/>
                <a:sym typeface="Open Sans"/>
              </a:rPr>
              <a:t>, infographics &amp; images by </a:t>
            </a:r>
            <a:r>
              <a:rPr lang="en" sz="1100" b="1" i="0" u="none" strike="noStrike" cap="none">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i="0" u="none" strike="noStrike" cap="none">
              <a:solidFill>
                <a:schemeClr val="dk1"/>
              </a:solidFill>
              <a:latin typeface="Open Sans"/>
              <a:ea typeface="Open Sans"/>
              <a:cs typeface="Open Sans"/>
              <a:sym typeface="Open Sans"/>
            </a:endParaRPr>
          </a:p>
        </p:txBody>
      </p:sp>
      <p:sp>
        <p:nvSpPr>
          <p:cNvPr id="415" name="Google Shape;415;p25"/>
          <p:cNvSpPr/>
          <p:nvPr/>
        </p:nvSpPr>
        <p:spPr>
          <a:xfrm rot="-5538951">
            <a:off x="-2574537" y="1029961"/>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5"/>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5"/>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3" name="Google Shape;423;p25"/>
          <p:cNvGrpSpPr/>
          <p:nvPr/>
        </p:nvGrpSpPr>
        <p:grpSpPr>
          <a:xfrm rot="10800000">
            <a:off x="7695844" y="-223187"/>
            <a:ext cx="1676378" cy="6958525"/>
            <a:chOff x="-174456" y="-1522733"/>
            <a:chExt cx="1676378" cy="6958525"/>
          </a:xfrm>
        </p:grpSpPr>
        <p:sp>
          <p:nvSpPr>
            <p:cNvPr id="424" name="Google Shape;424;p25"/>
            <p:cNvSpPr/>
            <p:nvPr/>
          </p:nvSpPr>
          <p:spPr>
            <a:xfrm rot="-5538951">
              <a:off x="-2574537" y="1029961"/>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 name="Google Shape;427;p25"/>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5"/>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5"/>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5"/>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5"/>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34" name="Google Shape;434;p26"/>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35" name="Google Shape;435;p26"/>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36" name="Google Shape;43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CUSTOM_11">
    <p:spTree>
      <p:nvGrpSpPr>
        <p:cNvPr id="1" name="Shape 442"/>
        <p:cNvGrpSpPr/>
        <p:nvPr/>
      </p:nvGrpSpPr>
      <p:grpSpPr>
        <a:xfrm>
          <a:off x="0" y="0"/>
          <a:ext cx="0" cy="0"/>
          <a:chOff x="0" y="0"/>
          <a:chExt cx="0" cy="0"/>
        </a:xfrm>
      </p:grpSpPr>
      <p:sp>
        <p:nvSpPr>
          <p:cNvPr id="443" name="Google Shape;443;p27"/>
          <p:cNvSpPr txBox="1">
            <a:spLocks noGrp="1"/>
          </p:cNvSpPr>
          <p:nvPr>
            <p:ph type="title"/>
          </p:nvPr>
        </p:nvSpPr>
        <p:spPr>
          <a:xfrm>
            <a:off x="3105950" y="363275"/>
            <a:ext cx="2932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44" name="Google Shape;444;p27"/>
          <p:cNvSpPr txBox="1">
            <a:spLocks noGrp="1"/>
          </p:cNvSpPr>
          <p:nvPr>
            <p:ph type="subTitle" idx="1"/>
          </p:nvPr>
        </p:nvSpPr>
        <p:spPr>
          <a:xfrm>
            <a:off x="7602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45" name="Google Shape;445;p27"/>
          <p:cNvSpPr txBox="1">
            <a:spLocks noGrp="1"/>
          </p:cNvSpPr>
          <p:nvPr>
            <p:ph type="subTitle" idx="2"/>
          </p:nvPr>
        </p:nvSpPr>
        <p:spPr>
          <a:xfrm>
            <a:off x="5400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46" name="Google Shape;446;p27"/>
          <p:cNvSpPr txBox="1">
            <a:spLocks noGrp="1"/>
          </p:cNvSpPr>
          <p:nvPr>
            <p:ph type="subTitle" idx="3"/>
          </p:nvPr>
        </p:nvSpPr>
        <p:spPr>
          <a:xfrm>
            <a:off x="4564200"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47" name="Google Shape;447;p27"/>
          <p:cNvSpPr txBox="1">
            <a:spLocks noGrp="1"/>
          </p:cNvSpPr>
          <p:nvPr>
            <p:ph type="subTitle" idx="4"/>
          </p:nvPr>
        </p:nvSpPr>
        <p:spPr>
          <a:xfrm>
            <a:off x="44406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48" name="Google Shape;448;p27"/>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7"/>
          <p:cNvSpPr/>
          <p:nvPr/>
        </p:nvSpPr>
        <p:spPr>
          <a:xfrm rot="10800000">
            <a:off x="6965675"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7"/>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56" name="Google Shape;56;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57" name="Google Shape;57;p4"/>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8" name="Google Shape;58;p4"/>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4" name="Google Shape;74;p5"/>
          <p:cNvSpPr txBox="1">
            <a:spLocks noGrp="1"/>
          </p:cNvSpPr>
          <p:nvPr>
            <p:ph type="body" idx="1"/>
          </p:nvPr>
        </p:nvSpPr>
        <p:spPr>
          <a:xfrm>
            <a:off x="540000" y="1028700"/>
            <a:ext cx="8064000" cy="3574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2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75" name="Google Shape;75;p5"/>
          <p:cNvGrpSpPr/>
          <p:nvPr/>
        </p:nvGrpSpPr>
        <p:grpSpPr>
          <a:xfrm flipH="1">
            <a:off x="-129749" y="-116300"/>
            <a:ext cx="2684034" cy="1738163"/>
            <a:chOff x="6654501" y="-116300"/>
            <a:chExt cx="2684034" cy="1738163"/>
          </a:xfrm>
        </p:grpSpPr>
        <p:sp>
          <p:nvSpPr>
            <p:cNvPr id="76" name="Google Shape;76;p5"/>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5"/>
          <p:cNvGrpSpPr/>
          <p:nvPr/>
        </p:nvGrpSpPr>
        <p:grpSpPr>
          <a:xfrm>
            <a:off x="6806901" y="-116300"/>
            <a:ext cx="2684034" cy="1738163"/>
            <a:chOff x="6654501" y="-116300"/>
            <a:chExt cx="2684034" cy="1738163"/>
          </a:xfrm>
        </p:grpSpPr>
        <p:sp>
          <p:nvSpPr>
            <p:cNvPr id="83" name="Google Shape;83;p5"/>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6"/>
          <p:cNvSpPr txBox="1">
            <a:spLocks noGrp="1"/>
          </p:cNvSpPr>
          <p:nvPr>
            <p:ph type="subTitle" idx="1"/>
          </p:nvPr>
        </p:nvSpPr>
        <p:spPr>
          <a:xfrm>
            <a:off x="5069450"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1" name="Google Shape;91;p6"/>
          <p:cNvSpPr txBox="1">
            <a:spLocks noGrp="1"/>
          </p:cNvSpPr>
          <p:nvPr>
            <p:ph type="subTitle" idx="2"/>
          </p:nvPr>
        </p:nvSpPr>
        <p:spPr>
          <a:xfrm>
            <a:off x="50694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92" name="Google Shape;92;p6"/>
          <p:cNvSpPr txBox="1">
            <a:spLocks noGrp="1"/>
          </p:cNvSpPr>
          <p:nvPr>
            <p:ph type="subTitle" idx="3"/>
          </p:nvPr>
        </p:nvSpPr>
        <p:spPr>
          <a:xfrm>
            <a:off x="1189788"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3" name="Google Shape;93;p6"/>
          <p:cNvSpPr txBox="1">
            <a:spLocks noGrp="1"/>
          </p:cNvSpPr>
          <p:nvPr>
            <p:ph type="subTitle" idx="4"/>
          </p:nvPr>
        </p:nvSpPr>
        <p:spPr>
          <a:xfrm>
            <a:off x="11898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94" name="Google Shape;94;p6"/>
          <p:cNvSpPr/>
          <p:nvPr/>
        </p:nvSpPr>
        <p:spPr>
          <a:xfrm rot="10376871">
            <a:off x="-495926" y="-203554"/>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6"/>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0" name="Google Shape;110;p7"/>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rot="10800000">
            <a:off x="6965675"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478950" y="1922950"/>
            <a:ext cx="4860000" cy="82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18" name="Google Shape;118;p8"/>
          <p:cNvSpPr txBox="1">
            <a:spLocks noGrp="1"/>
          </p:cNvSpPr>
          <p:nvPr>
            <p:ph type="subTitle" idx="1"/>
          </p:nvPr>
        </p:nvSpPr>
        <p:spPr>
          <a:xfrm>
            <a:off x="479050" y="2757125"/>
            <a:ext cx="4860000" cy="49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19" name="Google Shape;119;p8"/>
          <p:cNvSpPr/>
          <p:nvPr/>
        </p:nvSpPr>
        <p:spPr>
          <a:xfrm rot="-10667561">
            <a:off x="305875" y="4396334"/>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rot="-132439" flipH="1">
            <a:off x="305875" y="-39916"/>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1388100" y="1076025"/>
            <a:ext cx="6367800" cy="28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5" name="Google Shape;135;p9"/>
          <p:cNvSpPr/>
          <p:nvPr/>
        </p:nvSpPr>
        <p:spPr>
          <a:xfrm flipH="1">
            <a:off x="-426403"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9"/>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
          <p:cNvSpPr/>
          <p:nvPr/>
        </p:nvSpPr>
        <p:spPr>
          <a:xfrm rot="-5400147">
            <a:off x="232464" y="-691636"/>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9"/>
          <p:cNvSpPr/>
          <p:nvPr/>
        </p:nvSpPr>
        <p:spPr>
          <a:xfrm flipH="1">
            <a:off x="68351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9"/>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flipH="1">
            <a:off x="3173616" y="24472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flipH="1">
            <a:off x="6566441" y="273550"/>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rot="10800000" flipH="1">
            <a:off x="2631095" y="4430364"/>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6302893" y="4618767"/>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9"/>
          <p:cNvSpPr/>
          <p:nvPr/>
        </p:nvSpPr>
        <p:spPr>
          <a:xfrm rot="5399853">
            <a:off x="7457460" y="3823455"/>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9"/>
          <p:cNvSpPr/>
          <p:nvPr/>
        </p:nvSpPr>
        <p:spPr>
          <a:xfrm rot="10800000" flipH="1">
            <a:off x="8312846" y="452006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rot="10800000" flipH="1">
            <a:off x="6455196" y="43956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rot="10800000" flipH="1">
            <a:off x="5822746" y="4882242"/>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9"/>
          <p:cNvSpPr/>
          <p:nvPr/>
        </p:nvSpPr>
        <p:spPr>
          <a:xfrm rot="10800000" flipH="1">
            <a:off x="8749921" y="42321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9"/>
          <p:cNvSpPr/>
          <p:nvPr/>
        </p:nvSpPr>
        <p:spPr>
          <a:xfrm rot="10800000" flipH="1">
            <a:off x="2364821" y="4788617"/>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9"/>
          <p:cNvSpPr/>
          <p:nvPr/>
        </p:nvSpPr>
        <p:spPr>
          <a:xfrm flipH="1">
            <a:off x="181341" y="8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3" name="Google Shape;153;p10"/>
          <p:cNvSpPr txBox="1">
            <a:spLocks noGrp="1"/>
          </p:cNvSpPr>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54" name="Google Shape;154;p10"/>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0"/>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0"/>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0"/>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0"/>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0"/>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0"/>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0"/>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0"/>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0"/>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0"/>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0"/>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0"/>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0"/>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1.gif"/><Relationship Id="rId4" Type="http://schemas.openxmlformats.org/officeDocument/2006/relationships/image" Target="../media/image30.gif"/></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8"/>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Gravitasi</a:t>
            </a:r>
            <a:endParaRPr/>
          </a:p>
        </p:txBody>
      </p:sp>
      <p:sp>
        <p:nvSpPr>
          <p:cNvPr id="459" name="Google Shape;459;p28"/>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Tutorial FFKG Pertemuan 1</a:t>
            </a:r>
            <a:endParaRPr/>
          </a:p>
          <a:p>
            <a:pPr marL="0" lvl="0" indent="0" algn="ctr" rtl="0">
              <a:spcBef>
                <a:spcPts val="0"/>
              </a:spcBef>
              <a:spcAft>
                <a:spcPts val="0"/>
              </a:spcAft>
              <a:buNone/>
            </a:pPr>
            <a:r>
              <a:rPr lang="en"/>
              <a:t>22 Oktober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29" name="Google Shape;529;p37"/>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30" name="Google Shape;530;p37"/>
          <p:cNvPicPr preferRelativeResize="0"/>
          <p:nvPr/>
        </p:nvPicPr>
        <p:blipFill>
          <a:blip r:embed="rId3">
            <a:alphaModFix/>
          </a:blip>
          <a:stretch>
            <a:fillRect/>
          </a:stretch>
        </p:blipFill>
        <p:spPr>
          <a:xfrm>
            <a:off x="2555025" y="1172550"/>
            <a:ext cx="4033949" cy="357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36" name="Google Shape;536;p38"/>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37" name="Google Shape;537;p38"/>
          <p:cNvPicPr preferRelativeResize="0"/>
          <p:nvPr/>
        </p:nvPicPr>
        <p:blipFill>
          <a:blip r:embed="rId3">
            <a:alphaModFix/>
          </a:blip>
          <a:stretch>
            <a:fillRect/>
          </a:stretch>
        </p:blipFill>
        <p:spPr>
          <a:xfrm>
            <a:off x="2559438" y="1123950"/>
            <a:ext cx="4124325" cy="1447800"/>
          </a:xfrm>
          <a:prstGeom prst="rect">
            <a:avLst/>
          </a:prstGeom>
          <a:noFill/>
          <a:ln>
            <a:noFill/>
          </a:ln>
        </p:spPr>
      </p:pic>
      <p:pic>
        <p:nvPicPr>
          <p:cNvPr id="538" name="Google Shape;538;p38"/>
          <p:cNvPicPr preferRelativeResize="0"/>
          <p:nvPr/>
        </p:nvPicPr>
        <p:blipFill>
          <a:blip r:embed="rId4">
            <a:alphaModFix/>
          </a:blip>
          <a:stretch>
            <a:fillRect/>
          </a:stretch>
        </p:blipFill>
        <p:spPr>
          <a:xfrm>
            <a:off x="2559450" y="2637500"/>
            <a:ext cx="4572000" cy="23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9"/>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WEIGHT</a:t>
            </a:r>
            <a:endParaRPr/>
          </a:p>
        </p:txBody>
      </p:sp>
      <p:sp>
        <p:nvSpPr>
          <p:cNvPr id="544" name="Google Shape;544;p39"/>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Berat suatu benda adalah gaya gravitasi total yang diberikan pada benda tersebut oleh semua benda lain di alam semesta.</a:t>
            </a:r>
            <a:endParaRPr/>
          </a:p>
          <a:p>
            <a:pPr marL="457200" lvl="0" indent="-342900" algn="l" rtl="0">
              <a:spcBef>
                <a:spcPts val="0"/>
              </a:spcBef>
              <a:spcAft>
                <a:spcPts val="0"/>
              </a:spcAft>
              <a:buSzPts val="1800"/>
              <a:buChar char="●"/>
            </a:pPr>
            <a:r>
              <a:rPr lang="en"/>
              <a:t>Ketika benda berada di dekat permukaan bumi, kita dapat mengabaikan semua gaya gravitasi lainnya dan menganggap berat hanya sebagai gaya tarik gravitasi bumi. Di permukaan bulan kita menganggap berat benda sebagai gaya tarik gravitasi bulan, dan seterusnya.</a:t>
            </a:r>
            <a:endParaRPr/>
          </a:p>
          <a:p>
            <a:pPr marL="457200" lvl="0" indent="-342900" algn="l" rtl="0">
              <a:spcBef>
                <a:spcPts val="0"/>
              </a:spcBef>
              <a:spcAft>
                <a:spcPts val="0"/>
              </a:spcAft>
              <a:buSzPts val="1800"/>
              <a:buChar char="●"/>
            </a:pPr>
            <a:r>
              <a:rPr lang="en"/>
              <a:t>berat benda bermassa m di permukaan bumi</a:t>
            </a:r>
            <a:br>
              <a:rPr lang="en"/>
            </a:br>
            <a:br>
              <a:rPr lang="en"/>
            </a:br>
            <a:br>
              <a:rPr lang="en"/>
            </a:br>
            <a:br>
              <a:rPr lang="en"/>
            </a:br>
            <a:br>
              <a:rPr lang="en"/>
            </a:br>
            <a:endParaRPr/>
          </a:p>
          <a:p>
            <a:pPr marL="457200" lvl="0" indent="-342900" algn="l" rtl="0">
              <a:spcBef>
                <a:spcPts val="0"/>
              </a:spcBef>
              <a:spcAft>
                <a:spcPts val="0"/>
              </a:spcAft>
              <a:buSzPts val="1800"/>
              <a:buChar char="●"/>
            </a:pPr>
            <a:r>
              <a:rPr lang="en"/>
              <a:t>Sehingga percepatan gravitasi di permukaan bumi </a:t>
            </a:r>
            <a:br>
              <a:rPr lang="en"/>
            </a:br>
            <a:br>
              <a:rPr lang="en"/>
            </a:br>
            <a:br>
              <a:rPr lang="en"/>
            </a:br>
            <a:br>
              <a:rPr lang="en"/>
            </a:br>
            <a:endParaRPr/>
          </a:p>
          <a:p>
            <a:pPr marL="457200" lvl="0" indent="-342900" algn="l" rtl="0">
              <a:spcBef>
                <a:spcPts val="0"/>
              </a:spcBef>
              <a:spcAft>
                <a:spcPts val="0"/>
              </a:spcAft>
              <a:buSzPts val="1800"/>
              <a:buChar char="●"/>
            </a:pPr>
            <a:r>
              <a:rPr lang="en"/>
              <a:t>Percepatan gravitasi g tidak bergantung pada massa m benda karena m tidak muncul dalam persamaan ini.</a:t>
            </a:r>
            <a:endParaRPr/>
          </a:p>
        </p:txBody>
      </p:sp>
      <p:pic>
        <p:nvPicPr>
          <p:cNvPr id="545" name="Google Shape;545;p39"/>
          <p:cNvPicPr preferRelativeResize="0"/>
          <p:nvPr/>
        </p:nvPicPr>
        <p:blipFill>
          <a:blip r:embed="rId3">
            <a:alphaModFix/>
          </a:blip>
          <a:stretch>
            <a:fillRect/>
          </a:stretch>
        </p:blipFill>
        <p:spPr>
          <a:xfrm>
            <a:off x="1399125" y="2438495"/>
            <a:ext cx="1889925" cy="611650"/>
          </a:xfrm>
          <a:prstGeom prst="rect">
            <a:avLst/>
          </a:prstGeom>
          <a:noFill/>
          <a:ln>
            <a:noFill/>
          </a:ln>
        </p:spPr>
      </p:pic>
      <p:pic>
        <p:nvPicPr>
          <p:cNvPr id="546" name="Google Shape;546;p39"/>
          <p:cNvPicPr preferRelativeResize="0"/>
          <p:nvPr/>
        </p:nvPicPr>
        <p:blipFill>
          <a:blip r:embed="rId4">
            <a:alphaModFix/>
          </a:blip>
          <a:stretch>
            <a:fillRect/>
          </a:stretch>
        </p:blipFill>
        <p:spPr>
          <a:xfrm>
            <a:off x="1575387" y="3422964"/>
            <a:ext cx="1537400" cy="72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txBox="1">
            <a:spLocks noGrp="1"/>
          </p:cNvSpPr>
          <p:nvPr>
            <p:ph type="title"/>
          </p:nvPr>
        </p:nvSpPr>
        <p:spPr>
          <a:xfrm>
            <a:off x="540000" y="12822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552" name="Google Shape;552;p4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553" name="Google Shape;553;p40"/>
          <p:cNvPicPr preferRelativeResize="0"/>
          <p:nvPr/>
        </p:nvPicPr>
        <p:blipFill>
          <a:blip r:embed="rId3">
            <a:alphaModFix/>
          </a:blip>
          <a:stretch>
            <a:fillRect/>
          </a:stretch>
        </p:blipFill>
        <p:spPr>
          <a:xfrm>
            <a:off x="1956363" y="872675"/>
            <a:ext cx="5231274" cy="199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59" name="Google Shape;559;p41"/>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60" name="Google Shape;560;p41"/>
          <p:cNvPicPr preferRelativeResize="0"/>
          <p:nvPr/>
        </p:nvPicPr>
        <p:blipFill>
          <a:blip r:embed="rId3">
            <a:alphaModFix/>
          </a:blip>
          <a:stretch>
            <a:fillRect/>
          </a:stretch>
        </p:blipFill>
        <p:spPr>
          <a:xfrm>
            <a:off x="2268300" y="1028700"/>
            <a:ext cx="4773499" cy="2588794"/>
          </a:xfrm>
          <a:prstGeom prst="rect">
            <a:avLst/>
          </a:prstGeom>
          <a:noFill/>
          <a:ln>
            <a:noFill/>
          </a:ln>
        </p:spPr>
      </p:pic>
      <p:pic>
        <p:nvPicPr>
          <p:cNvPr id="561" name="Google Shape;561;p41"/>
          <p:cNvPicPr preferRelativeResize="0"/>
          <p:nvPr/>
        </p:nvPicPr>
        <p:blipFill>
          <a:blip r:embed="rId4">
            <a:alphaModFix/>
          </a:blip>
          <a:stretch>
            <a:fillRect/>
          </a:stretch>
        </p:blipFill>
        <p:spPr>
          <a:xfrm>
            <a:off x="2384470" y="3617495"/>
            <a:ext cx="4179098" cy="902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Potential Energy</a:t>
            </a:r>
            <a:endParaRPr/>
          </a:p>
        </p:txBody>
      </p:sp>
      <p:sp>
        <p:nvSpPr>
          <p:cNvPr id="567" name="Google Shape;567;p4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energi potensial gravitasi di asumsikan bahwa gaya gravitasi pada benda adalah konstan dalam besar dan arah. massa bumi dan r adalah jarak benda dari pusat bumi. Untuk masalah di mana r cukup berubah sehingga gaya gravitasi tidak dapat dianggap konstan, kita memerlukan ekspresi yang lebih umum untuk energi potensial gravitasi.</a:t>
            </a:r>
            <a:endParaRPr/>
          </a:p>
          <a:p>
            <a:pPr marL="457200" lvl="0" indent="-342900" algn="l" rtl="0">
              <a:spcBef>
                <a:spcPts val="0"/>
              </a:spcBef>
              <a:spcAft>
                <a:spcPts val="0"/>
              </a:spcAft>
              <a:buSzPts val="1800"/>
              <a:buChar char="●"/>
            </a:pPr>
            <a:r>
              <a:rPr lang="en"/>
              <a:t>Kami menganggap benda bermassa m di luar bumi, dan pertama-tama menghitung pekerjaan yang dilakukan oleh gaya gravitasi ketika benda bergerak langsung dari atau menuju pusat bumi. Pekerjaan ini diberikan oleh :</a:t>
            </a:r>
            <a:br>
              <a:rPr lang="en"/>
            </a:br>
            <a:br>
              <a:rPr lang="en"/>
            </a:br>
            <a:endParaRPr/>
          </a:p>
          <a:p>
            <a:pPr marL="457200" lvl="0" indent="-342900" algn="l" rtl="0">
              <a:spcBef>
                <a:spcPts val="0"/>
              </a:spcBef>
              <a:spcAft>
                <a:spcPts val="0"/>
              </a:spcAft>
              <a:buSzPts val="1800"/>
              <a:buChar char="●"/>
            </a:pPr>
            <a:r>
              <a:rPr lang="en"/>
              <a:t>Sehingga jika di subtitusi menjadi</a:t>
            </a:r>
            <a:endParaRPr/>
          </a:p>
        </p:txBody>
      </p:sp>
      <p:pic>
        <p:nvPicPr>
          <p:cNvPr id="568" name="Google Shape;568;p42"/>
          <p:cNvPicPr preferRelativeResize="0"/>
          <p:nvPr/>
        </p:nvPicPr>
        <p:blipFill>
          <a:blip r:embed="rId3">
            <a:alphaModFix/>
          </a:blip>
          <a:stretch>
            <a:fillRect/>
          </a:stretch>
        </p:blipFill>
        <p:spPr>
          <a:xfrm>
            <a:off x="2696499" y="2457450"/>
            <a:ext cx="1417433" cy="572700"/>
          </a:xfrm>
          <a:prstGeom prst="rect">
            <a:avLst/>
          </a:prstGeom>
          <a:noFill/>
          <a:ln>
            <a:noFill/>
          </a:ln>
        </p:spPr>
      </p:pic>
      <p:pic>
        <p:nvPicPr>
          <p:cNvPr id="569" name="Google Shape;569;p42"/>
          <p:cNvPicPr preferRelativeResize="0"/>
          <p:nvPr/>
        </p:nvPicPr>
        <p:blipFill>
          <a:blip r:embed="rId4">
            <a:alphaModFix/>
          </a:blip>
          <a:stretch>
            <a:fillRect/>
          </a:stretch>
        </p:blipFill>
        <p:spPr>
          <a:xfrm>
            <a:off x="4221196" y="2529750"/>
            <a:ext cx="1462875" cy="572700"/>
          </a:xfrm>
          <a:prstGeom prst="rect">
            <a:avLst/>
          </a:prstGeom>
          <a:noFill/>
          <a:ln>
            <a:noFill/>
          </a:ln>
        </p:spPr>
      </p:pic>
      <p:pic>
        <p:nvPicPr>
          <p:cNvPr id="570" name="Google Shape;570;p42"/>
          <p:cNvPicPr preferRelativeResize="0"/>
          <p:nvPr/>
        </p:nvPicPr>
        <p:blipFill>
          <a:blip r:embed="rId5">
            <a:alphaModFix/>
          </a:blip>
          <a:stretch>
            <a:fillRect/>
          </a:stretch>
        </p:blipFill>
        <p:spPr>
          <a:xfrm>
            <a:off x="2423063" y="3296325"/>
            <a:ext cx="4297876" cy="777950"/>
          </a:xfrm>
          <a:prstGeom prst="rect">
            <a:avLst/>
          </a:prstGeom>
          <a:noFill/>
          <a:ln>
            <a:noFill/>
          </a:ln>
        </p:spPr>
      </p:pic>
      <p:pic>
        <p:nvPicPr>
          <p:cNvPr id="571" name="Google Shape;571;p42"/>
          <p:cNvPicPr preferRelativeResize="0"/>
          <p:nvPr/>
        </p:nvPicPr>
        <p:blipFill>
          <a:blip r:embed="rId6">
            <a:alphaModFix/>
          </a:blip>
          <a:stretch>
            <a:fillRect/>
          </a:stretch>
        </p:blipFill>
        <p:spPr>
          <a:xfrm>
            <a:off x="6454194" y="2465763"/>
            <a:ext cx="2562098" cy="2439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77" name="Google Shape;577;p4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kita sekarang mendefinisikan energi potensial yang sesuai U sehingga W = U1-U2</a:t>
            </a:r>
            <a:endParaRPr/>
          </a:p>
          <a:p>
            <a:pPr marL="457200" lvl="0" indent="-342900" algn="l" rtl="0">
              <a:spcBef>
                <a:spcPts val="0"/>
              </a:spcBef>
              <a:spcAft>
                <a:spcPts val="0"/>
              </a:spcAft>
              <a:buSzPts val="1800"/>
              <a:buChar char="●"/>
            </a:pPr>
            <a:r>
              <a:rPr lang="en"/>
              <a:t>Sehingga definisi yang tepat untuk energi potensial gravitasi adalah</a:t>
            </a:r>
            <a:br>
              <a:rPr lang="en"/>
            </a:br>
            <a:br>
              <a:rPr lang="en"/>
            </a:br>
            <a:br>
              <a:rPr lang="en"/>
            </a:br>
            <a:br>
              <a:rPr lang="en"/>
            </a:br>
            <a:br>
              <a:rPr lang="en"/>
            </a:br>
            <a:endParaRPr/>
          </a:p>
          <a:p>
            <a:pPr marL="457200" lvl="0" indent="-342900" algn="l" rtl="0">
              <a:spcBef>
                <a:spcPts val="0"/>
              </a:spcBef>
              <a:spcAft>
                <a:spcPts val="0"/>
              </a:spcAft>
              <a:buSzPts val="1800"/>
              <a:buChar char="●"/>
            </a:pPr>
            <a:r>
              <a:rPr lang="en"/>
              <a:t>bagaimana energi potensial gravitasi bergantung pada jarak r antara </a:t>
            </a:r>
            <a:br>
              <a:rPr lang="en"/>
            </a:br>
            <a:r>
              <a:rPr lang="en"/>
              <a:t>benda bermassa m dan pusat bumi. Ketika benda bergerak menjauh dari</a:t>
            </a:r>
            <a:br>
              <a:rPr lang="en"/>
            </a:br>
            <a:r>
              <a:rPr lang="en"/>
              <a:t> bumi, r meningkat, gaya gravitasi melakukan kerja negatif, dan U meningkat</a:t>
            </a:r>
            <a:br>
              <a:rPr lang="en"/>
            </a:br>
            <a:r>
              <a:rPr lang="en"/>
              <a:t> (yaitu, menjadi kurang negatif). Ketika benda "jatuh" ke bumi, r berkurang, </a:t>
            </a:r>
            <a:br>
              <a:rPr lang="en"/>
            </a:br>
            <a:r>
              <a:rPr lang="en"/>
              <a:t>kerja gravitasi positif, dan energi potensial berkurang.</a:t>
            </a:r>
            <a:endParaRPr/>
          </a:p>
          <a:p>
            <a:pPr marL="457200" lvl="0" indent="-342900" algn="l" rtl="0">
              <a:spcBef>
                <a:spcPts val="0"/>
              </a:spcBef>
              <a:spcAft>
                <a:spcPts val="0"/>
              </a:spcAft>
              <a:buSzPts val="1800"/>
              <a:buChar char="●"/>
            </a:pPr>
            <a:r>
              <a:rPr lang="en"/>
              <a:t>Kita dapat menggunakan hubungan energi umum untuk masalah di </a:t>
            </a:r>
            <a:br>
              <a:rPr lang="en"/>
            </a:br>
            <a:r>
              <a:rPr lang="en"/>
              <a:t>mana perilaku 1/r^2 gaya gravitasi bumi harus disertakan.Jika gaya gravitasi </a:t>
            </a:r>
            <a:br>
              <a:rPr lang="en"/>
            </a:br>
            <a:r>
              <a:rPr lang="en"/>
              <a:t>pada benda adalah satu-satunya gaya yang bekerja, energi mekanik total </a:t>
            </a:r>
            <a:br>
              <a:rPr lang="en"/>
            </a:br>
            <a:r>
              <a:rPr lang="en"/>
              <a:t>sistem adalah konstan, atau kekal.</a:t>
            </a:r>
            <a:br>
              <a:rPr lang="en"/>
            </a:br>
            <a:endParaRPr/>
          </a:p>
        </p:txBody>
      </p:sp>
      <p:pic>
        <p:nvPicPr>
          <p:cNvPr id="578" name="Google Shape;578;p43"/>
          <p:cNvPicPr preferRelativeResize="0"/>
          <p:nvPr/>
        </p:nvPicPr>
        <p:blipFill>
          <a:blip r:embed="rId3">
            <a:alphaModFix/>
          </a:blip>
          <a:stretch>
            <a:fillRect/>
          </a:stretch>
        </p:blipFill>
        <p:spPr>
          <a:xfrm>
            <a:off x="1077232" y="1575572"/>
            <a:ext cx="2314575" cy="828675"/>
          </a:xfrm>
          <a:prstGeom prst="rect">
            <a:avLst/>
          </a:prstGeom>
          <a:noFill/>
          <a:ln>
            <a:noFill/>
          </a:ln>
        </p:spPr>
      </p:pic>
      <p:pic>
        <p:nvPicPr>
          <p:cNvPr id="579" name="Google Shape;579;p43"/>
          <p:cNvPicPr preferRelativeResize="0"/>
          <p:nvPr/>
        </p:nvPicPr>
        <p:blipFill>
          <a:blip r:embed="rId4">
            <a:alphaModFix/>
          </a:blip>
          <a:stretch>
            <a:fillRect/>
          </a:stretch>
        </p:blipFill>
        <p:spPr>
          <a:xfrm>
            <a:off x="6536980" y="1539100"/>
            <a:ext cx="2527175" cy="306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SATELLITE MOTION</a:t>
            </a:r>
            <a:endParaRPr/>
          </a:p>
        </p:txBody>
      </p:sp>
      <p:sp>
        <p:nvSpPr>
          <p:cNvPr id="585" name="Google Shape;585;p44"/>
          <p:cNvSpPr txBox="1">
            <a:spLocks noGrp="1"/>
          </p:cNvSpPr>
          <p:nvPr>
            <p:ph type="body" idx="1"/>
          </p:nvPr>
        </p:nvSpPr>
        <p:spPr>
          <a:xfrm>
            <a:off x="540000" y="1333500"/>
            <a:ext cx="8064000" cy="249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Josefin Sans"/>
              <a:buChar char="●"/>
            </a:pPr>
            <a:r>
              <a:rPr lang="en" sz="1700">
                <a:latin typeface="Josefin Sans"/>
                <a:ea typeface="Josefin Sans"/>
                <a:cs typeface="Josefin Sans"/>
                <a:sym typeface="Josefin Sans"/>
              </a:rPr>
              <a:t>Sebuah satelit dapat bergerak karena dipengaruhi oleh gaya gravitasi dan gaya ini mempercepatnya menuju Bumi. Dengan tidak adanya gravitasi, satelit akan bergerak dalam jalur garis lurus yang bersinggungan dengan Bumi. </a:t>
            </a:r>
            <a:endParaRPr sz="1700">
              <a:latin typeface="Josefin Sans"/>
              <a:ea typeface="Josefin Sans"/>
              <a:cs typeface="Josefin Sans"/>
              <a:sym typeface="Josefin Sans"/>
            </a:endParaRPr>
          </a:p>
          <a:p>
            <a:pPr marL="457200" lvl="0" indent="0" algn="l" rtl="0">
              <a:spcBef>
                <a:spcPts val="0"/>
              </a:spcBef>
              <a:spcAft>
                <a:spcPts val="0"/>
              </a:spcAft>
              <a:buNone/>
            </a:pPr>
            <a:endParaRPr sz="1700">
              <a:latin typeface="Josefin Sans"/>
              <a:ea typeface="Josefin Sans"/>
              <a:cs typeface="Josefin Sans"/>
              <a:sym typeface="Josefin Sans"/>
            </a:endParaRPr>
          </a:p>
          <a:p>
            <a:pPr marL="457200" lvl="0" indent="-336550" algn="l" rtl="0">
              <a:spcBef>
                <a:spcPts val="0"/>
              </a:spcBef>
              <a:spcAft>
                <a:spcPts val="0"/>
              </a:spcAft>
              <a:buSzPts val="1700"/>
              <a:buFont typeface="Josefin Sans"/>
              <a:buChar char="●"/>
            </a:pPr>
            <a:r>
              <a:rPr lang="en" sz="1700">
                <a:latin typeface="Josefin Sans"/>
                <a:ea typeface="Josefin Sans"/>
                <a:cs typeface="Josefin Sans"/>
                <a:sym typeface="Josefin Sans"/>
              </a:rPr>
              <a:t>Tanpa adanya gaya apa pun, sebuah benda yang bergerak (seperti satelit) akan terus bergerak dengan kecepatan dan arah yang sama. Hal ini disebut dengan hukum inersia. Gaya gravitasi bekerja pada satelit berkecepatan tinggi untuk menyimpangkan lintasannya dari jalur inersia garis lurus.</a:t>
            </a:r>
            <a:endParaRPr sz="1700">
              <a:latin typeface="Josefin Sans"/>
              <a:ea typeface="Josefin Sans"/>
              <a:cs typeface="Josefin Sans"/>
              <a:sym typeface="Josefi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 Satellite Motion</a:t>
            </a:r>
            <a:endParaRPr/>
          </a:p>
        </p:txBody>
      </p:sp>
      <p:sp>
        <p:nvSpPr>
          <p:cNvPr id="591" name="Google Shape;591;p4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Josefin Sans"/>
                <a:ea typeface="Josefin Sans"/>
                <a:cs typeface="Josefin Sans"/>
                <a:sym typeface="Josefin Sans"/>
              </a:rPr>
              <a:t>Misalkan terdapat 3 bola meriam ditembakkan dari meriam dengan berbagai kecepatan - katakanlah kecepatan 8000 m/s, kurang dari 8000 m/s, dan lebih dari 8000 m/s.</a:t>
            </a:r>
            <a:endParaRPr sz="1700">
              <a:latin typeface="Josefin Sans"/>
              <a:ea typeface="Josefin Sans"/>
              <a:cs typeface="Josefin Sans"/>
              <a:sym typeface="Josefin Sans"/>
            </a:endParaRPr>
          </a:p>
          <a:p>
            <a:pPr marL="0" lvl="0" indent="0" algn="l" rtl="0">
              <a:spcBef>
                <a:spcPts val="0"/>
              </a:spcBef>
              <a:spcAft>
                <a:spcPts val="0"/>
              </a:spcAft>
              <a:buNone/>
            </a:pPr>
            <a:endParaRPr sz="1700">
              <a:latin typeface="Josefin Sans"/>
              <a:ea typeface="Josefin Sans"/>
              <a:cs typeface="Josefin Sans"/>
              <a:sym typeface="Josefin Sans"/>
            </a:endParaRPr>
          </a:p>
          <a:p>
            <a:pPr marL="0" lvl="0" indent="0" algn="l" rtl="0">
              <a:spcBef>
                <a:spcPts val="0"/>
              </a:spcBef>
              <a:spcAft>
                <a:spcPts val="0"/>
              </a:spcAft>
              <a:buNone/>
            </a:pPr>
            <a:r>
              <a:rPr lang="en" sz="1700">
                <a:latin typeface="Josefin Sans"/>
                <a:ea typeface="Josefin Sans"/>
                <a:cs typeface="Josefin Sans"/>
                <a:sym typeface="Josefin Sans"/>
              </a:rPr>
              <a:t>	    8000 m/s				&lt;8000 m/s			     &gt;8000 m/s</a:t>
            </a:r>
            <a:endParaRPr sz="1700">
              <a:latin typeface="Josefin Sans"/>
              <a:ea typeface="Josefin Sans"/>
              <a:cs typeface="Josefin Sans"/>
              <a:sym typeface="Josefin Sans"/>
            </a:endParaRPr>
          </a:p>
        </p:txBody>
      </p:sp>
      <p:pic>
        <p:nvPicPr>
          <p:cNvPr id="592" name="Google Shape;592;p45"/>
          <p:cNvPicPr preferRelativeResize="0"/>
          <p:nvPr/>
        </p:nvPicPr>
        <p:blipFill>
          <a:blip r:embed="rId3">
            <a:alphaModFix/>
          </a:blip>
          <a:stretch>
            <a:fillRect/>
          </a:stretch>
        </p:blipFill>
        <p:spPr>
          <a:xfrm>
            <a:off x="3524250" y="2571738"/>
            <a:ext cx="1790700" cy="1704975"/>
          </a:xfrm>
          <a:prstGeom prst="rect">
            <a:avLst/>
          </a:prstGeom>
          <a:noFill/>
          <a:ln>
            <a:noFill/>
          </a:ln>
        </p:spPr>
      </p:pic>
      <p:pic>
        <p:nvPicPr>
          <p:cNvPr id="593" name="Google Shape;593;p45"/>
          <p:cNvPicPr preferRelativeResize="0"/>
          <p:nvPr/>
        </p:nvPicPr>
        <p:blipFill>
          <a:blip r:embed="rId4">
            <a:alphaModFix/>
          </a:blip>
          <a:stretch>
            <a:fillRect/>
          </a:stretch>
        </p:blipFill>
        <p:spPr>
          <a:xfrm>
            <a:off x="6076950" y="2571738"/>
            <a:ext cx="1790700" cy="1704975"/>
          </a:xfrm>
          <a:prstGeom prst="rect">
            <a:avLst/>
          </a:prstGeom>
          <a:noFill/>
          <a:ln>
            <a:noFill/>
          </a:ln>
        </p:spPr>
      </p:pic>
      <p:pic>
        <p:nvPicPr>
          <p:cNvPr id="594" name="Google Shape;594;p45"/>
          <p:cNvPicPr preferRelativeResize="0"/>
          <p:nvPr/>
        </p:nvPicPr>
        <p:blipFill>
          <a:blip r:embed="rId5">
            <a:alphaModFix/>
          </a:blip>
          <a:stretch>
            <a:fillRect/>
          </a:stretch>
        </p:blipFill>
        <p:spPr>
          <a:xfrm>
            <a:off x="971550" y="2571738"/>
            <a:ext cx="1790700"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SATELLITE MOTION</a:t>
            </a:r>
            <a:endParaRPr/>
          </a:p>
        </p:txBody>
      </p:sp>
      <p:sp>
        <p:nvSpPr>
          <p:cNvPr id="600" name="Google Shape;600;p46"/>
          <p:cNvSpPr txBox="1">
            <a:spLocks noGrp="1"/>
          </p:cNvSpPr>
          <p:nvPr>
            <p:ph type="body" idx="1"/>
          </p:nvPr>
        </p:nvSpPr>
        <p:spPr>
          <a:xfrm>
            <a:off x="540000" y="1042307"/>
            <a:ext cx="8064000" cy="35748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Font typeface="Josefin Sans"/>
              <a:buAutoNum type="arabicPeriod"/>
            </a:pPr>
            <a:r>
              <a:rPr lang="en" sz="1700">
                <a:latin typeface="Josefin Sans"/>
                <a:ea typeface="Josefin Sans"/>
                <a:cs typeface="Josefin Sans"/>
                <a:sym typeface="Josefin Sans"/>
              </a:rPr>
              <a:t>KELAJUAN BENDA MENGORBIT PLANET</a:t>
            </a:r>
            <a:endParaRPr sz="1700">
              <a:latin typeface="Josefin Sans"/>
              <a:ea typeface="Josefin Sans"/>
              <a:cs typeface="Josefin Sans"/>
              <a:sym typeface="Josefin Sans"/>
            </a:endParaRPr>
          </a:p>
          <a:p>
            <a:pPr marL="457200" lvl="0" indent="0" algn="l" rtl="0">
              <a:spcBef>
                <a:spcPts val="0"/>
              </a:spcBef>
              <a:spcAft>
                <a:spcPts val="0"/>
              </a:spcAft>
              <a:buNone/>
            </a:pP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Massa Planet : M</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Massa Satelit : m</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Jari-jari Orbit  : R</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Kelajuan mengorbit : v</a:t>
            </a:r>
            <a:endParaRPr sz="1700">
              <a:latin typeface="Josefin Sans"/>
              <a:ea typeface="Josefin Sans"/>
              <a:cs typeface="Josefin Sans"/>
              <a:sym typeface="Josefin Sans"/>
            </a:endParaRPr>
          </a:p>
          <a:p>
            <a:pPr marL="457200" lvl="0" indent="457200" algn="l" rtl="0">
              <a:spcBef>
                <a:spcPts val="0"/>
              </a:spcBef>
              <a:spcAft>
                <a:spcPts val="0"/>
              </a:spcAft>
              <a:buNone/>
            </a:pPr>
            <a:endParaRPr sz="1700">
              <a:latin typeface="Josefin Sans"/>
              <a:ea typeface="Josefin Sans"/>
              <a:cs typeface="Josefin Sans"/>
              <a:sym typeface="Josefin Sans"/>
            </a:endParaRPr>
          </a:p>
          <a:p>
            <a:pPr marL="457200" lvl="0" indent="-336550" algn="l" rtl="0">
              <a:spcBef>
                <a:spcPts val="0"/>
              </a:spcBef>
              <a:spcAft>
                <a:spcPts val="0"/>
              </a:spcAft>
              <a:buSzPts val="1700"/>
              <a:buFont typeface="Josefin Sans"/>
              <a:buAutoNum type="arabicPeriod"/>
            </a:pPr>
            <a:r>
              <a:rPr lang="en" sz="1700">
                <a:latin typeface="Josefin Sans"/>
                <a:ea typeface="Josefin Sans"/>
                <a:cs typeface="Josefin Sans"/>
                <a:sym typeface="Josefin Sans"/>
              </a:rPr>
              <a:t>PERIODE REVOLUSI</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Periode : T</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a:t>
            </a:r>
            <a:endParaRPr sz="1700">
              <a:latin typeface="Josefin Sans"/>
              <a:ea typeface="Josefin Sans"/>
              <a:cs typeface="Josefin Sans"/>
              <a:sym typeface="Josefin Sans"/>
            </a:endParaRPr>
          </a:p>
        </p:txBody>
      </p:sp>
      <p:pic>
        <p:nvPicPr>
          <p:cNvPr id="601" name="Google Shape;601;p46"/>
          <p:cNvPicPr preferRelativeResize="0"/>
          <p:nvPr/>
        </p:nvPicPr>
        <p:blipFill rotWithShape="1">
          <a:blip r:embed="rId3">
            <a:alphaModFix/>
          </a:blip>
          <a:srcRect l="7801" t="12326" r="8488"/>
          <a:stretch/>
        </p:blipFill>
        <p:spPr>
          <a:xfrm>
            <a:off x="1526025" y="1689700"/>
            <a:ext cx="1522925" cy="1144050"/>
          </a:xfrm>
          <a:prstGeom prst="rect">
            <a:avLst/>
          </a:prstGeom>
          <a:noFill/>
          <a:ln>
            <a:noFill/>
          </a:ln>
        </p:spPr>
      </p:pic>
      <p:pic>
        <p:nvPicPr>
          <p:cNvPr id="602" name="Google Shape;602;p46"/>
          <p:cNvPicPr preferRelativeResize="0"/>
          <p:nvPr/>
        </p:nvPicPr>
        <p:blipFill>
          <a:blip r:embed="rId4">
            <a:alphaModFix/>
          </a:blip>
          <a:stretch>
            <a:fillRect/>
          </a:stretch>
        </p:blipFill>
        <p:spPr>
          <a:xfrm>
            <a:off x="1373625" y="3358880"/>
            <a:ext cx="1783950" cy="82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540000" y="2285400"/>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Newton’s Theory of Gravity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7"/>
          <p:cNvSpPr txBox="1">
            <a:spLocks noGrp="1"/>
          </p:cNvSpPr>
          <p:nvPr>
            <p:ph type="title"/>
          </p:nvPr>
        </p:nvSpPr>
        <p:spPr>
          <a:xfrm>
            <a:off x="540000" y="9728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608" name="Google Shape;608;p47"/>
          <p:cNvSpPr txBox="1">
            <a:spLocks noGrp="1"/>
          </p:cNvSpPr>
          <p:nvPr>
            <p:ph type="body" idx="1"/>
          </p:nvPr>
        </p:nvSpPr>
        <p:spPr>
          <a:xfrm>
            <a:off x="966725" y="2019300"/>
            <a:ext cx="6953100" cy="148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2900"/>
              </a:spcAft>
              <a:buNone/>
            </a:pPr>
            <a:r>
              <a:rPr lang="en" sz="1800">
                <a:solidFill>
                  <a:srgbClr val="000000"/>
                </a:solidFill>
                <a:highlight>
                  <a:srgbClr val="FFFFFF"/>
                </a:highlight>
                <a:latin typeface="Josefin Sans"/>
                <a:ea typeface="Josefin Sans"/>
                <a:cs typeface="Josefin Sans"/>
                <a:sym typeface="Josefin Sans"/>
              </a:rPr>
              <a:t>Sebuah planet dengan jadi-jari orbit terhadap matahari sebesar R memiliki kecepatan sebesar v. Planet B memiliki kecepatan mengorbit Matahari sebesar 2v. Tentukan jari-jari orbit planet B, nyatakan dalam R!</a:t>
            </a:r>
            <a:endParaRPr sz="1800">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48"/>
          <p:cNvPicPr preferRelativeResize="0"/>
          <p:nvPr/>
        </p:nvPicPr>
        <p:blipFill rotWithShape="1">
          <a:blip r:embed="rId3">
            <a:alphaModFix/>
          </a:blip>
          <a:srcRect t="41813"/>
          <a:stretch/>
        </p:blipFill>
        <p:spPr>
          <a:xfrm>
            <a:off x="3347036" y="3028949"/>
            <a:ext cx="2191675" cy="1527050"/>
          </a:xfrm>
          <a:prstGeom prst="rect">
            <a:avLst/>
          </a:prstGeom>
          <a:noFill/>
          <a:ln>
            <a:noFill/>
          </a:ln>
        </p:spPr>
      </p:pic>
      <p:pic>
        <p:nvPicPr>
          <p:cNvPr id="614" name="Google Shape;614;p48"/>
          <p:cNvPicPr preferRelativeResize="0"/>
          <p:nvPr/>
        </p:nvPicPr>
        <p:blipFill rotWithShape="1">
          <a:blip r:embed="rId3">
            <a:alphaModFix/>
          </a:blip>
          <a:srcRect t="4679" b="58184"/>
          <a:stretch/>
        </p:blipFill>
        <p:spPr>
          <a:xfrm>
            <a:off x="4490025" y="1668725"/>
            <a:ext cx="2470075" cy="1098425"/>
          </a:xfrm>
          <a:prstGeom prst="rect">
            <a:avLst/>
          </a:prstGeom>
          <a:noFill/>
          <a:ln>
            <a:noFill/>
          </a:ln>
        </p:spPr>
      </p:pic>
      <p:sp>
        <p:nvSpPr>
          <p:cNvPr id="615" name="Google Shape;615;p48"/>
          <p:cNvSpPr txBox="1">
            <a:spLocks noGrp="1"/>
          </p:cNvSpPr>
          <p:nvPr>
            <p:ph type="title"/>
          </p:nvPr>
        </p:nvSpPr>
        <p:spPr>
          <a:xfrm>
            <a:off x="540000" y="6680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pic>
        <p:nvPicPr>
          <p:cNvPr id="616" name="Google Shape;616;p48"/>
          <p:cNvPicPr preferRelativeResize="0"/>
          <p:nvPr/>
        </p:nvPicPr>
        <p:blipFill rotWithShape="1">
          <a:blip r:embed="rId4">
            <a:alphaModFix/>
          </a:blip>
          <a:srcRect l="32723" t="51620" r="8483"/>
          <a:stretch/>
        </p:blipFill>
        <p:spPr>
          <a:xfrm>
            <a:off x="2512775" y="1816400"/>
            <a:ext cx="1594525" cy="94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9"/>
          <p:cNvSpPr txBox="1">
            <a:spLocks noGrp="1"/>
          </p:cNvSpPr>
          <p:nvPr>
            <p:ph type="title"/>
          </p:nvPr>
        </p:nvSpPr>
        <p:spPr>
          <a:xfrm>
            <a:off x="1299450" y="1695375"/>
            <a:ext cx="59322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Hukum Kepler</a:t>
            </a:r>
            <a:endParaRPr/>
          </a:p>
        </p:txBody>
      </p:sp>
      <p:sp>
        <p:nvSpPr>
          <p:cNvPr id="622" name="Google Shape;622;p49"/>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0"/>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Kepler</a:t>
            </a:r>
            <a:endParaRPr/>
          </a:p>
        </p:txBody>
      </p:sp>
      <p:sp>
        <p:nvSpPr>
          <p:cNvPr id="628" name="Google Shape;628;p5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800">
                <a:solidFill>
                  <a:srgbClr val="000000"/>
                </a:solidFill>
                <a:latin typeface="Arial"/>
                <a:ea typeface="Arial"/>
                <a:cs typeface="Arial"/>
                <a:sym typeface="Arial"/>
              </a:rPr>
              <a:t>Merupakan hukum yang dikemukakan oleh Johannes Kepler yang bisa menggambarkan gerakan dari suatu planet.</a:t>
            </a:r>
            <a:endParaRPr sz="28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 Kepler</a:t>
            </a:r>
            <a:endParaRPr/>
          </a:p>
        </p:txBody>
      </p:sp>
      <p:sp>
        <p:nvSpPr>
          <p:cNvPr id="634" name="Google Shape;634;p51"/>
          <p:cNvSpPr txBox="1">
            <a:spLocks noGrp="1"/>
          </p:cNvSpPr>
          <p:nvPr>
            <p:ph type="body" idx="1"/>
          </p:nvPr>
        </p:nvSpPr>
        <p:spPr>
          <a:xfrm>
            <a:off x="540000" y="1028700"/>
            <a:ext cx="8064000" cy="3851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500">
                <a:solidFill>
                  <a:srgbClr val="000000"/>
                </a:solidFill>
                <a:latin typeface="Arial"/>
                <a:ea typeface="Arial"/>
                <a:cs typeface="Arial"/>
                <a:sym typeface="Arial"/>
              </a:rPr>
              <a:t>“Tiap planet mengorbit pada matahari dengan orbit berbentuk elips. Dengan posisi matahari terletak di salah satu titik fokusnya. ”</a:t>
            </a:r>
            <a:endParaRPr sz="2500">
              <a:solidFill>
                <a:srgbClr val="000000"/>
              </a:solidFill>
              <a:latin typeface="Arial"/>
              <a:ea typeface="Arial"/>
              <a:cs typeface="Arial"/>
              <a:sym typeface="Arial"/>
            </a:endParaRPr>
          </a:p>
          <a:p>
            <a:pPr marL="0" lvl="0" indent="0" algn="l" rtl="0">
              <a:lnSpc>
                <a:spcPct val="90000"/>
              </a:lnSpc>
              <a:spcBef>
                <a:spcPts val="1000"/>
              </a:spcBef>
              <a:spcAft>
                <a:spcPts val="0"/>
              </a:spcAft>
              <a:buNone/>
            </a:pPr>
            <a:endParaRPr sz="25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35" name="Google Shape;635;p51"/>
          <p:cNvPicPr preferRelativeResize="0"/>
          <p:nvPr/>
        </p:nvPicPr>
        <p:blipFill>
          <a:blip r:embed="rId3">
            <a:alphaModFix/>
          </a:blip>
          <a:stretch>
            <a:fillRect/>
          </a:stretch>
        </p:blipFill>
        <p:spPr>
          <a:xfrm>
            <a:off x="758122" y="2348925"/>
            <a:ext cx="2162950" cy="2326050"/>
          </a:xfrm>
          <a:prstGeom prst="rect">
            <a:avLst/>
          </a:prstGeom>
          <a:noFill/>
          <a:ln>
            <a:noFill/>
          </a:ln>
        </p:spPr>
      </p:pic>
      <p:sp>
        <p:nvSpPr>
          <p:cNvPr id="636" name="Google Shape;636;p51"/>
          <p:cNvSpPr txBox="1"/>
          <p:nvPr/>
        </p:nvSpPr>
        <p:spPr>
          <a:xfrm>
            <a:off x="3637975" y="2305400"/>
            <a:ext cx="4384800" cy="225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t>Pada orbit elips planet berlaku SP+S’P = konstan</a:t>
            </a:r>
            <a:endParaRPr sz="1500"/>
          </a:p>
          <a:p>
            <a:pPr marL="0" lvl="0" indent="0" algn="l" rtl="0">
              <a:lnSpc>
                <a:spcPct val="115000"/>
              </a:lnSpc>
              <a:spcBef>
                <a:spcPts val="0"/>
              </a:spcBef>
              <a:spcAft>
                <a:spcPts val="0"/>
              </a:spcAft>
              <a:buNone/>
            </a:pPr>
            <a:r>
              <a:rPr lang="en" sz="1500"/>
              <a:t>Dengan,</a:t>
            </a:r>
            <a:endParaRPr sz="1500"/>
          </a:p>
          <a:p>
            <a:pPr marL="0" lvl="0" indent="0" algn="l" rtl="0">
              <a:lnSpc>
                <a:spcPct val="115000"/>
              </a:lnSpc>
              <a:spcBef>
                <a:spcPts val="0"/>
              </a:spcBef>
              <a:spcAft>
                <a:spcPts val="0"/>
              </a:spcAft>
              <a:buNone/>
            </a:pPr>
            <a:r>
              <a:rPr lang="en" sz="1500"/>
              <a:t>S  = titik fokus 1, letak matahari</a:t>
            </a:r>
            <a:endParaRPr sz="1500"/>
          </a:p>
          <a:p>
            <a:pPr marL="0" lvl="0" indent="0" algn="l" rtl="0">
              <a:lnSpc>
                <a:spcPct val="115000"/>
              </a:lnSpc>
              <a:spcBef>
                <a:spcPts val="0"/>
              </a:spcBef>
              <a:spcAft>
                <a:spcPts val="0"/>
              </a:spcAft>
              <a:buNone/>
            </a:pPr>
            <a:r>
              <a:rPr lang="en" sz="1500"/>
              <a:t>S’  = titik fokus 2</a:t>
            </a:r>
            <a:endParaRPr sz="1500"/>
          </a:p>
          <a:p>
            <a:pPr marL="0" lvl="0" indent="0" algn="l" rtl="0">
              <a:lnSpc>
                <a:spcPct val="115000"/>
              </a:lnSpc>
              <a:spcBef>
                <a:spcPts val="0"/>
              </a:spcBef>
              <a:spcAft>
                <a:spcPts val="0"/>
              </a:spcAft>
              <a:buNone/>
            </a:pPr>
            <a:r>
              <a:rPr lang="en" sz="1500"/>
              <a:t>P  = posisi planet saat mengorbit</a:t>
            </a:r>
            <a:endParaRPr sz="1500"/>
          </a:p>
          <a:p>
            <a:pPr marL="0" lvl="0" indent="0" algn="l" rtl="0">
              <a:lnSpc>
                <a:spcPct val="115000"/>
              </a:lnSpc>
              <a:spcBef>
                <a:spcPts val="0"/>
              </a:spcBef>
              <a:spcAft>
                <a:spcPts val="0"/>
              </a:spcAft>
              <a:buNone/>
            </a:pPr>
            <a:r>
              <a:rPr lang="en" sz="1500"/>
              <a:t>e  = eksentrisitas elips</a:t>
            </a:r>
            <a:endParaRPr sz="1500"/>
          </a:p>
          <a:p>
            <a:pPr marL="0" lvl="0" indent="0" algn="l" rtl="0">
              <a:lnSpc>
                <a:spcPct val="115000"/>
              </a:lnSpc>
              <a:spcBef>
                <a:spcPts val="0"/>
              </a:spcBef>
              <a:spcAft>
                <a:spcPts val="0"/>
              </a:spcAft>
              <a:buNone/>
            </a:pPr>
            <a:r>
              <a:rPr lang="en" sz="1500"/>
              <a:t>a  = sumbu semi mayor</a:t>
            </a:r>
            <a:endParaRPr sz="1500"/>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II Kepler</a:t>
            </a:r>
            <a:endParaRPr/>
          </a:p>
        </p:txBody>
      </p:sp>
      <p:sp>
        <p:nvSpPr>
          <p:cNvPr id="642" name="Google Shape;642;p5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300">
                <a:solidFill>
                  <a:srgbClr val="000000"/>
                </a:solidFill>
                <a:latin typeface="Arial"/>
                <a:ea typeface="Arial"/>
                <a:cs typeface="Arial"/>
                <a:sym typeface="Arial"/>
              </a:rPr>
              <a:t>“Setiap planet bergerak sedemikian sehingga suatu garis khayal yang ditarik dari matahari ke planet tersebut mencakup daerah dengan luas yang sama dalam periode waktu yang sama.”</a:t>
            </a:r>
            <a:endParaRPr sz="23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43" name="Google Shape;643;p52"/>
          <p:cNvPicPr preferRelativeResize="0"/>
          <p:nvPr/>
        </p:nvPicPr>
        <p:blipFill>
          <a:blip r:embed="rId3">
            <a:alphaModFix/>
          </a:blip>
          <a:stretch>
            <a:fillRect/>
          </a:stretch>
        </p:blipFill>
        <p:spPr>
          <a:xfrm>
            <a:off x="539988" y="2571725"/>
            <a:ext cx="2371725" cy="1857375"/>
          </a:xfrm>
          <a:prstGeom prst="rect">
            <a:avLst/>
          </a:prstGeom>
          <a:noFill/>
          <a:ln>
            <a:noFill/>
          </a:ln>
        </p:spPr>
      </p:pic>
      <p:pic>
        <p:nvPicPr>
          <p:cNvPr id="644" name="Google Shape;644;p52"/>
          <p:cNvPicPr preferRelativeResize="0"/>
          <p:nvPr/>
        </p:nvPicPr>
        <p:blipFill>
          <a:blip r:embed="rId4">
            <a:alphaModFix/>
          </a:blip>
          <a:stretch>
            <a:fillRect/>
          </a:stretch>
        </p:blipFill>
        <p:spPr>
          <a:xfrm>
            <a:off x="3174400" y="2614588"/>
            <a:ext cx="2552700" cy="1771650"/>
          </a:xfrm>
          <a:prstGeom prst="rect">
            <a:avLst/>
          </a:prstGeom>
          <a:noFill/>
          <a:ln>
            <a:noFill/>
          </a:ln>
        </p:spPr>
      </p:pic>
      <p:pic>
        <p:nvPicPr>
          <p:cNvPr id="645" name="Google Shape;645;p52"/>
          <p:cNvPicPr preferRelativeResize="0"/>
          <p:nvPr/>
        </p:nvPicPr>
        <p:blipFill>
          <a:blip r:embed="rId5">
            <a:alphaModFix/>
          </a:blip>
          <a:stretch>
            <a:fillRect/>
          </a:stretch>
        </p:blipFill>
        <p:spPr>
          <a:xfrm>
            <a:off x="5989775" y="2586000"/>
            <a:ext cx="2419350" cy="1828800"/>
          </a:xfrm>
          <a:prstGeom prst="rect">
            <a:avLst/>
          </a:prstGeom>
          <a:noFill/>
          <a:ln>
            <a:noFill/>
          </a:ln>
        </p:spPr>
      </p:pic>
      <p:pic>
        <p:nvPicPr>
          <p:cNvPr id="646" name="Google Shape;646;p52"/>
          <p:cNvPicPr preferRelativeResize="0"/>
          <p:nvPr/>
        </p:nvPicPr>
        <p:blipFill>
          <a:blip r:embed="rId6">
            <a:alphaModFix/>
          </a:blip>
          <a:stretch>
            <a:fillRect/>
          </a:stretch>
        </p:blipFill>
        <p:spPr>
          <a:xfrm>
            <a:off x="807238" y="4334400"/>
            <a:ext cx="1837250" cy="498225"/>
          </a:xfrm>
          <a:prstGeom prst="rect">
            <a:avLst/>
          </a:prstGeom>
          <a:noFill/>
          <a:ln>
            <a:noFill/>
          </a:ln>
        </p:spPr>
      </p:pic>
      <p:pic>
        <p:nvPicPr>
          <p:cNvPr id="647" name="Google Shape;647;p52"/>
          <p:cNvPicPr preferRelativeResize="0"/>
          <p:nvPr/>
        </p:nvPicPr>
        <p:blipFill>
          <a:blip r:embed="rId7">
            <a:alphaModFix/>
          </a:blip>
          <a:stretch>
            <a:fillRect/>
          </a:stretch>
        </p:blipFill>
        <p:spPr>
          <a:xfrm>
            <a:off x="3532138" y="4259769"/>
            <a:ext cx="1837225" cy="498231"/>
          </a:xfrm>
          <a:prstGeom prst="rect">
            <a:avLst/>
          </a:prstGeom>
          <a:noFill/>
          <a:ln>
            <a:noFill/>
          </a:ln>
        </p:spPr>
      </p:pic>
      <p:pic>
        <p:nvPicPr>
          <p:cNvPr id="648" name="Google Shape;648;p52"/>
          <p:cNvPicPr preferRelativeResize="0"/>
          <p:nvPr/>
        </p:nvPicPr>
        <p:blipFill>
          <a:blip r:embed="rId8">
            <a:alphaModFix/>
          </a:blip>
          <a:stretch>
            <a:fillRect/>
          </a:stretch>
        </p:blipFill>
        <p:spPr>
          <a:xfrm>
            <a:off x="4272400" y="4501488"/>
            <a:ext cx="1016150" cy="256500"/>
          </a:xfrm>
          <a:prstGeom prst="rect">
            <a:avLst/>
          </a:prstGeom>
          <a:noFill/>
          <a:ln>
            <a:noFill/>
          </a:ln>
        </p:spPr>
      </p:pic>
      <p:pic>
        <p:nvPicPr>
          <p:cNvPr id="649" name="Google Shape;649;p52"/>
          <p:cNvPicPr preferRelativeResize="0"/>
          <p:nvPr/>
        </p:nvPicPr>
        <p:blipFill>
          <a:blip r:embed="rId9">
            <a:alphaModFix/>
          </a:blip>
          <a:stretch>
            <a:fillRect/>
          </a:stretch>
        </p:blipFill>
        <p:spPr>
          <a:xfrm>
            <a:off x="6365412" y="4304825"/>
            <a:ext cx="1775685" cy="64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III Kepler</a:t>
            </a:r>
            <a:endParaRPr/>
          </a:p>
        </p:txBody>
      </p:sp>
      <p:sp>
        <p:nvSpPr>
          <p:cNvPr id="655" name="Google Shape;655;p5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500">
                <a:solidFill>
                  <a:srgbClr val="000000"/>
                </a:solidFill>
                <a:latin typeface="Arial"/>
                <a:ea typeface="Arial"/>
                <a:cs typeface="Arial"/>
                <a:sym typeface="Arial"/>
              </a:rPr>
              <a:t>“Periode suatu planet dalam mengelilingi matahari adalah sebanding dengan pangkat 3/2 sumbu semi mayor orbit planet”</a:t>
            </a:r>
            <a:endParaRPr sz="25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56" name="Google Shape;656;p53"/>
          <p:cNvPicPr preferRelativeResize="0"/>
          <p:nvPr/>
        </p:nvPicPr>
        <p:blipFill>
          <a:blip r:embed="rId3">
            <a:alphaModFix/>
          </a:blip>
          <a:stretch>
            <a:fillRect/>
          </a:stretch>
        </p:blipFill>
        <p:spPr>
          <a:xfrm>
            <a:off x="1021875" y="2321463"/>
            <a:ext cx="2000250" cy="1152525"/>
          </a:xfrm>
          <a:prstGeom prst="rect">
            <a:avLst/>
          </a:prstGeom>
          <a:noFill/>
          <a:ln>
            <a:noFill/>
          </a:ln>
        </p:spPr>
      </p:pic>
      <p:pic>
        <p:nvPicPr>
          <p:cNvPr id="657" name="Google Shape;657;p53"/>
          <p:cNvPicPr preferRelativeResize="0"/>
          <p:nvPr/>
        </p:nvPicPr>
        <p:blipFill>
          <a:blip r:embed="rId4">
            <a:alphaModFix/>
          </a:blip>
          <a:stretch>
            <a:fillRect/>
          </a:stretch>
        </p:blipFill>
        <p:spPr>
          <a:xfrm>
            <a:off x="752313" y="3473988"/>
            <a:ext cx="5991225" cy="13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663" name="Google Shape;663;p5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600">
                <a:solidFill>
                  <a:srgbClr val="000000"/>
                </a:solidFill>
                <a:latin typeface="Arial"/>
                <a:ea typeface="Arial"/>
                <a:cs typeface="Arial"/>
                <a:sym typeface="Arial"/>
              </a:rPr>
              <a:t>Sebuah asteroid memiliki periode orbit 4.62 tahun. Tentukan panjang sumbu semi mayor dari orbit asteroid tersebut</a:t>
            </a:r>
            <a:endParaRPr sz="26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669" name="Google Shape;669;p5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406400" algn="l" rtl="0">
              <a:lnSpc>
                <a:spcPct val="90000"/>
              </a:lnSpc>
              <a:spcBef>
                <a:spcPts val="1000"/>
              </a:spcBef>
              <a:spcAft>
                <a:spcPts val="0"/>
              </a:spcAft>
              <a:buClr>
                <a:srgbClr val="000000"/>
              </a:buClr>
              <a:buSzPts val="2800"/>
              <a:buFont typeface="Arial"/>
              <a:buChar char="-"/>
            </a:pPr>
            <a:r>
              <a:rPr lang="en" sz="2800">
                <a:solidFill>
                  <a:srgbClr val="000000"/>
                </a:solidFill>
                <a:latin typeface="Arial"/>
                <a:ea typeface="Arial"/>
                <a:cs typeface="Arial"/>
                <a:sym typeface="Arial"/>
              </a:rPr>
              <a:t>Mencari periode planet dalam SI</a:t>
            </a:r>
            <a:endParaRPr sz="2800">
              <a:solidFill>
                <a:srgbClr val="000000"/>
              </a:solidFill>
              <a:latin typeface="Arial"/>
              <a:ea typeface="Arial"/>
              <a:cs typeface="Arial"/>
              <a:sym typeface="Arial"/>
            </a:endParaRPr>
          </a:p>
          <a:p>
            <a:pPr marL="457200" lvl="0" indent="457200" algn="l" rtl="0">
              <a:lnSpc>
                <a:spcPct val="90000"/>
              </a:lnSpc>
              <a:spcBef>
                <a:spcPts val="1000"/>
              </a:spcBef>
              <a:spcAft>
                <a:spcPts val="0"/>
              </a:spcAft>
              <a:buNone/>
            </a:pPr>
            <a:r>
              <a:rPr lang="en" sz="2800">
                <a:solidFill>
                  <a:srgbClr val="000000"/>
                </a:solidFill>
                <a:latin typeface="Arial"/>
                <a:ea typeface="Arial"/>
                <a:cs typeface="Arial"/>
                <a:sym typeface="Arial"/>
              </a:rPr>
              <a:t>T	: 4.62 tahun x 3.156 x 10^7 s/tahun</a:t>
            </a:r>
            <a:endParaRPr sz="28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2800">
                <a:solidFill>
                  <a:srgbClr val="000000"/>
                </a:solidFill>
                <a:latin typeface="Arial"/>
                <a:ea typeface="Arial"/>
                <a:cs typeface="Arial"/>
                <a:sym typeface="Arial"/>
              </a:rPr>
              <a:t>  			: 1.46 x 10^8 s</a:t>
            </a:r>
            <a:endParaRPr sz="2800">
              <a:solidFill>
                <a:srgbClr val="000000"/>
              </a:solidFill>
              <a:latin typeface="Arial"/>
              <a:ea typeface="Arial"/>
              <a:cs typeface="Arial"/>
              <a:sym typeface="Arial"/>
            </a:endParaRPr>
          </a:p>
          <a:p>
            <a:pPr marL="457200" lvl="0" indent="-406400" algn="l" rtl="0">
              <a:lnSpc>
                <a:spcPct val="90000"/>
              </a:lnSpc>
              <a:spcBef>
                <a:spcPts val="1000"/>
              </a:spcBef>
              <a:spcAft>
                <a:spcPts val="0"/>
              </a:spcAft>
              <a:buClr>
                <a:srgbClr val="000000"/>
              </a:buClr>
              <a:buSzPts val="2800"/>
              <a:buFont typeface="Arial"/>
              <a:buChar char="-"/>
            </a:pPr>
            <a:r>
              <a:rPr lang="en" sz="2800">
                <a:solidFill>
                  <a:srgbClr val="000000"/>
                </a:solidFill>
                <a:latin typeface="Arial"/>
                <a:ea typeface="Arial"/>
                <a:cs typeface="Arial"/>
                <a:sym typeface="Arial"/>
              </a:rPr>
              <a:t>Mencari panjang sumbu semi mayor (a)</a:t>
            </a:r>
            <a:endParaRPr sz="2800">
              <a:solidFill>
                <a:srgbClr val="000000"/>
              </a:solidFill>
              <a:latin typeface="Arial"/>
              <a:ea typeface="Arial"/>
              <a:cs typeface="Arial"/>
              <a:sym typeface="Arial"/>
            </a:endParaRPr>
          </a:p>
          <a:p>
            <a:pPr marL="457200" lvl="0" indent="0" algn="l" rtl="0">
              <a:lnSpc>
                <a:spcPct val="90000"/>
              </a:lnSpc>
              <a:spcBef>
                <a:spcPts val="100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70" name="Google Shape;670;p55"/>
          <p:cNvPicPr preferRelativeResize="0"/>
          <p:nvPr/>
        </p:nvPicPr>
        <p:blipFill>
          <a:blip r:embed="rId3">
            <a:alphaModFix/>
          </a:blip>
          <a:stretch>
            <a:fillRect/>
          </a:stretch>
        </p:blipFill>
        <p:spPr>
          <a:xfrm>
            <a:off x="1128050" y="3270975"/>
            <a:ext cx="4076700" cy="95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Tambahan Contoh Soal</a:t>
            </a:r>
            <a:endParaRPr/>
          </a:p>
        </p:txBody>
      </p:sp>
      <p:sp>
        <p:nvSpPr>
          <p:cNvPr id="676" name="Google Shape;676;p56"/>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Berapakah kecepatan minimum yang dibutuhkan agar roket dengan bobot 1000 kg dapat terlepas dari pengaruh gaya gravitasi bumi?</a:t>
            </a:r>
            <a:endParaRPr/>
          </a:p>
        </p:txBody>
      </p:sp>
      <p:pic>
        <p:nvPicPr>
          <p:cNvPr id="677" name="Google Shape;677;p56"/>
          <p:cNvPicPr preferRelativeResize="0"/>
          <p:nvPr/>
        </p:nvPicPr>
        <p:blipFill>
          <a:blip r:embed="rId3">
            <a:alphaModFix/>
          </a:blip>
          <a:stretch>
            <a:fillRect/>
          </a:stretch>
        </p:blipFill>
        <p:spPr>
          <a:xfrm>
            <a:off x="929550" y="1571050"/>
            <a:ext cx="7126523" cy="348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0"/>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Sejarah</a:t>
            </a:r>
            <a:endParaRPr/>
          </a:p>
        </p:txBody>
      </p:sp>
      <p:sp>
        <p:nvSpPr>
          <p:cNvPr id="470" name="Google Shape;470;p3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Dimulai ketika Newton melihat apel jatuh.</a:t>
            </a:r>
            <a:endParaRPr/>
          </a:p>
          <a:p>
            <a:pPr marL="457200" lvl="0" indent="-342900" algn="l" rtl="0">
              <a:spcBef>
                <a:spcPts val="0"/>
              </a:spcBef>
              <a:spcAft>
                <a:spcPts val="0"/>
              </a:spcAft>
              <a:buSzPts val="1800"/>
              <a:buChar char="●"/>
            </a:pPr>
            <a:r>
              <a:rPr lang="en"/>
              <a:t>Apel tersebut, menurut Newton, harusnya jatuh ke inti bumi, tetapi terhalang oleh permukaan bumi.</a:t>
            </a:r>
            <a:endParaRPr/>
          </a:p>
          <a:p>
            <a:pPr marL="457200" lvl="0" indent="-342900" algn="l" rtl="0">
              <a:spcBef>
                <a:spcPts val="0"/>
              </a:spcBef>
              <a:spcAft>
                <a:spcPts val="0"/>
              </a:spcAft>
              <a:buSzPts val="1800"/>
              <a:buChar char="●"/>
            </a:pPr>
            <a:r>
              <a:rPr lang="en"/>
              <a:t>Newton berpikir, suatu interaksi yang menyebabkan apel jatuh tersebut kenapa tidak menyebabkan bulan jatuh ke bumi?</a:t>
            </a:r>
            <a:endParaRPr/>
          </a:p>
          <a:p>
            <a:pPr marL="457200" lvl="0" indent="-342900" algn="l" rtl="0">
              <a:spcBef>
                <a:spcPts val="0"/>
              </a:spcBef>
              <a:spcAft>
                <a:spcPts val="0"/>
              </a:spcAft>
              <a:buSzPts val="1800"/>
              <a:buChar char="●"/>
            </a:pPr>
            <a:r>
              <a:rPr lang="en"/>
              <a:t>Dari pemikiran itulah kemudian Newton berpikir dan membuat deduksi. Sesuatu yang membuat planet tetap pada orbitnya berbanding terbalik dengan kuadrat jarak. Lalu, dia juga membandingkan gaya yang diperlukan bulan untuk tetap pada orbitnya dengan gaya gravitasi pada permukaan bumi.</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pic>
        <p:nvPicPr>
          <p:cNvPr id="471" name="Google Shape;471;p30"/>
          <p:cNvPicPr preferRelativeResize="0"/>
          <p:nvPr/>
        </p:nvPicPr>
        <p:blipFill>
          <a:blip r:embed="rId3">
            <a:alphaModFix/>
          </a:blip>
          <a:stretch>
            <a:fillRect/>
          </a:stretch>
        </p:blipFill>
        <p:spPr>
          <a:xfrm>
            <a:off x="3057525" y="2859213"/>
            <a:ext cx="3028950" cy="2085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7"/>
          <p:cNvSpPr txBox="1">
            <a:spLocks noGrp="1"/>
          </p:cNvSpPr>
          <p:nvPr>
            <p:ph type="title"/>
          </p:nvPr>
        </p:nvSpPr>
        <p:spPr>
          <a:xfrm>
            <a:off x="540000" y="2285400"/>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Teori Gravitasi Newton</a:t>
            </a:r>
            <a:endParaRPr/>
          </a:p>
        </p:txBody>
      </p:sp>
      <p:sp>
        <p:nvSpPr>
          <p:cNvPr id="477" name="Google Shape;477;p31"/>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Menurut Newton, setiap objek akan saling tarik-menarik dengan gaya yang berbanding lurus dengan massa kedua objek, namun berbanding terbalik dengan kuadrat jarak kedua objek.</a:t>
            </a:r>
            <a:endParaRPr/>
          </a:p>
          <a:p>
            <a:pPr marL="457200" lvl="0" indent="-342900" algn="l" rtl="0">
              <a:spcBef>
                <a:spcPts val="0"/>
              </a:spcBef>
              <a:spcAft>
                <a:spcPts val="0"/>
              </a:spcAft>
              <a:buSzPts val="1800"/>
              <a:buChar char="●"/>
            </a:pPr>
            <a:r>
              <a:rPr lang="en"/>
              <a:t>Jika ada dua objek dengan massa masing-masing m1 dan m2 yang terpisah dengan jarak r, maka: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478" name="Google Shape;478;p31"/>
          <p:cNvPicPr preferRelativeResize="0"/>
          <p:nvPr/>
        </p:nvPicPr>
        <p:blipFill>
          <a:blip r:embed="rId3">
            <a:alphaModFix/>
          </a:blip>
          <a:stretch>
            <a:fillRect/>
          </a:stretch>
        </p:blipFill>
        <p:spPr>
          <a:xfrm>
            <a:off x="2279400" y="1966925"/>
            <a:ext cx="2069025" cy="491875"/>
          </a:xfrm>
          <a:prstGeom prst="rect">
            <a:avLst/>
          </a:prstGeom>
          <a:noFill/>
          <a:ln>
            <a:noFill/>
          </a:ln>
        </p:spPr>
      </p:pic>
      <p:pic>
        <p:nvPicPr>
          <p:cNvPr id="479" name="Google Shape;479;p31"/>
          <p:cNvPicPr preferRelativeResize="0"/>
          <p:nvPr/>
        </p:nvPicPr>
        <p:blipFill>
          <a:blip r:embed="rId4">
            <a:alphaModFix/>
          </a:blip>
          <a:stretch>
            <a:fillRect/>
          </a:stretch>
        </p:blipFill>
        <p:spPr>
          <a:xfrm>
            <a:off x="4771700" y="2019078"/>
            <a:ext cx="1890650" cy="284375"/>
          </a:xfrm>
          <a:prstGeom prst="rect">
            <a:avLst/>
          </a:prstGeom>
          <a:noFill/>
          <a:ln>
            <a:noFill/>
          </a:ln>
        </p:spPr>
      </p:pic>
      <p:pic>
        <p:nvPicPr>
          <p:cNvPr id="480" name="Google Shape;480;p31"/>
          <p:cNvPicPr preferRelativeResize="0"/>
          <p:nvPr/>
        </p:nvPicPr>
        <p:blipFill>
          <a:blip r:embed="rId5">
            <a:alphaModFix/>
          </a:blip>
          <a:stretch>
            <a:fillRect/>
          </a:stretch>
        </p:blipFill>
        <p:spPr>
          <a:xfrm>
            <a:off x="1425849" y="2945174"/>
            <a:ext cx="2342375" cy="1764325"/>
          </a:xfrm>
          <a:prstGeom prst="rect">
            <a:avLst/>
          </a:prstGeom>
          <a:noFill/>
          <a:ln>
            <a:noFill/>
          </a:ln>
        </p:spPr>
      </p:pic>
      <p:pic>
        <p:nvPicPr>
          <p:cNvPr id="481" name="Google Shape;481;p31"/>
          <p:cNvPicPr preferRelativeResize="0"/>
          <p:nvPr/>
        </p:nvPicPr>
        <p:blipFill>
          <a:blip r:embed="rId6">
            <a:alphaModFix/>
          </a:blip>
          <a:stretch>
            <a:fillRect/>
          </a:stretch>
        </p:blipFill>
        <p:spPr>
          <a:xfrm>
            <a:off x="5281001" y="2546163"/>
            <a:ext cx="2342375" cy="2391536"/>
          </a:xfrm>
          <a:prstGeom prst="rect">
            <a:avLst/>
          </a:prstGeom>
          <a:noFill/>
          <a:ln>
            <a:noFill/>
          </a:ln>
        </p:spPr>
      </p:pic>
      <p:sp>
        <p:nvSpPr>
          <p:cNvPr id="2" name="Kotak Teks 1">
            <a:extLst>
              <a:ext uri="{FF2B5EF4-FFF2-40B4-BE49-F238E27FC236}">
                <a16:creationId xmlns:a16="http://schemas.microsoft.com/office/drawing/2014/main" id="{277A0848-BFED-4F4C-9CA0-007A1501C70D}"/>
              </a:ext>
            </a:extLst>
          </p:cNvPr>
          <p:cNvSpPr txBox="1"/>
          <p:nvPr/>
        </p:nvSpPr>
        <p:spPr>
          <a:xfrm>
            <a:off x="3200400"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d-ID"/>
              <a:t>Klik untuk menambahkan teks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Principle of Equivalence</a:t>
            </a:r>
            <a:endParaRPr/>
          </a:p>
        </p:txBody>
      </p:sp>
      <p:sp>
        <p:nvSpPr>
          <p:cNvPr id="487" name="Google Shape;487;p3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Prinsip ini menyatakan, massa yang digunakan pada hukum Newton 2 (inertial mass) sama dengan massa yang digunakan pada hukum Newton mengenai gravitasi (gravitational mass).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Mengapa kuantitas gravitasi bisa berhubungan dengan kuantitas gerak dinamis? Hal inilah yang mendorong Einstein untuk merumuskan Teori Relativitasnya.</a:t>
            </a:r>
            <a:endParaRPr/>
          </a:p>
          <a:p>
            <a:pPr marL="457200" lvl="0" indent="-342900" algn="l" rtl="0">
              <a:spcBef>
                <a:spcPts val="0"/>
              </a:spcBef>
              <a:spcAft>
                <a:spcPts val="0"/>
              </a:spcAft>
              <a:buSzPts val="1800"/>
              <a:buChar char="●"/>
            </a:pPr>
            <a:r>
              <a:rPr lang="en"/>
              <a:t>Teori relativitas tidak akan dibahas pada mata kuliah ini.</a:t>
            </a:r>
            <a:endParaRPr/>
          </a:p>
          <a:p>
            <a:pPr marL="457200" lvl="0" indent="0" algn="l" rtl="0">
              <a:spcBef>
                <a:spcPts val="0"/>
              </a:spcBef>
              <a:spcAft>
                <a:spcPts val="0"/>
              </a:spcAft>
              <a:buNone/>
            </a:pPr>
            <a:endParaRPr/>
          </a:p>
        </p:txBody>
      </p:sp>
      <p:pic>
        <p:nvPicPr>
          <p:cNvPr id="488" name="Google Shape;488;p32"/>
          <p:cNvPicPr preferRelativeResize="0"/>
          <p:nvPr/>
        </p:nvPicPr>
        <p:blipFill>
          <a:blip r:embed="rId3">
            <a:alphaModFix/>
          </a:blip>
          <a:stretch>
            <a:fillRect/>
          </a:stretch>
        </p:blipFill>
        <p:spPr>
          <a:xfrm>
            <a:off x="1940350" y="1768950"/>
            <a:ext cx="2060850" cy="416125"/>
          </a:xfrm>
          <a:prstGeom prst="rect">
            <a:avLst/>
          </a:prstGeom>
          <a:noFill/>
          <a:ln>
            <a:noFill/>
          </a:ln>
        </p:spPr>
      </p:pic>
      <p:pic>
        <p:nvPicPr>
          <p:cNvPr id="489" name="Google Shape;489;p32"/>
          <p:cNvPicPr preferRelativeResize="0"/>
          <p:nvPr/>
        </p:nvPicPr>
        <p:blipFill>
          <a:blip r:embed="rId4">
            <a:alphaModFix/>
          </a:blip>
          <a:stretch>
            <a:fillRect/>
          </a:stretch>
        </p:blipFill>
        <p:spPr>
          <a:xfrm>
            <a:off x="4331500" y="1768950"/>
            <a:ext cx="2550966" cy="4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Teori Gravitasi Newton</a:t>
            </a:r>
            <a:endParaRPr/>
          </a:p>
        </p:txBody>
      </p:sp>
      <p:sp>
        <p:nvSpPr>
          <p:cNvPr id="495" name="Google Shape;495;p3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Teori ini mencakup:</a:t>
            </a:r>
            <a:endParaRPr sz="1500"/>
          </a:p>
          <a:p>
            <a:pPr marL="0" lvl="0" indent="0" algn="l" rtl="0">
              <a:spcBef>
                <a:spcPts val="0"/>
              </a:spcBef>
              <a:spcAft>
                <a:spcPts val="0"/>
              </a:spcAft>
              <a:buNone/>
            </a:pPr>
            <a:endParaRPr/>
          </a:p>
          <a:p>
            <a:pPr marL="0" lvl="0" indent="0" algn="l" rtl="0">
              <a:spcBef>
                <a:spcPts val="0"/>
              </a:spcBef>
              <a:spcAft>
                <a:spcPts val="0"/>
              </a:spcAft>
              <a:buNone/>
            </a:pPr>
            <a:r>
              <a:rPr lang="en" sz="1600"/>
              <a:t>1.</a:t>
            </a:r>
            <a:endParaRPr sz="1600"/>
          </a:p>
          <a:p>
            <a:pPr marL="0" lvl="0" indent="0" algn="l" rtl="0">
              <a:spcBef>
                <a:spcPts val="0"/>
              </a:spcBef>
              <a:spcAft>
                <a:spcPts val="0"/>
              </a:spcAft>
              <a:buNone/>
            </a:pPr>
            <a:endParaRPr/>
          </a:p>
          <a:p>
            <a:pPr marL="0" lvl="0" indent="0" algn="l" rtl="0">
              <a:spcBef>
                <a:spcPts val="0"/>
              </a:spcBef>
              <a:spcAft>
                <a:spcPts val="0"/>
              </a:spcAft>
              <a:buNone/>
            </a:pPr>
            <a:endParaRPr sz="1600"/>
          </a:p>
          <a:p>
            <a:pPr marL="0" lvl="0" indent="0" algn="l" rtl="0">
              <a:spcBef>
                <a:spcPts val="0"/>
              </a:spcBef>
              <a:spcAft>
                <a:spcPts val="0"/>
              </a:spcAft>
              <a:buNone/>
            </a:pPr>
            <a:r>
              <a:rPr lang="en" sz="1600"/>
              <a:t>2. Principle of Equivalence</a:t>
            </a:r>
            <a:endParaRPr sz="1600"/>
          </a:p>
          <a:p>
            <a:pPr marL="0" lvl="0" indent="0" algn="l" rtl="0">
              <a:spcBef>
                <a:spcPts val="0"/>
              </a:spcBef>
              <a:spcAft>
                <a:spcPts val="0"/>
              </a:spcAft>
              <a:buNone/>
            </a:pPr>
            <a:r>
              <a:rPr lang="en" sz="1600"/>
              <a:t>3. Ketiga hukum Newton tentang gerak dianggap universal.</a:t>
            </a:r>
            <a:endParaRPr sz="1600"/>
          </a:p>
          <a:p>
            <a:pPr marL="0" lvl="0" indent="0" algn="l" rtl="0">
              <a:spcBef>
                <a:spcPts val="0"/>
              </a:spcBef>
              <a:spcAft>
                <a:spcPts val="0"/>
              </a:spcAft>
              <a:buNone/>
            </a:pPr>
            <a:endParaRPr sz="1600"/>
          </a:p>
        </p:txBody>
      </p:sp>
      <p:pic>
        <p:nvPicPr>
          <p:cNvPr id="496" name="Google Shape;496;p33"/>
          <p:cNvPicPr preferRelativeResize="0"/>
          <p:nvPr/>
        </p:nvPicPr>
        <p:blipFill>
          <a:blip r:embed="rId3">
            <a:alphaModFix/>
          </a:blip>
          <a:stretch>
            <a:fillRect/>
          </a:stretch>
        </p:blipFill>
        <p:spPr>
          <a:xfrm>
            <a:off x="891250" y="1495925"/>
            <a:ext cx="2069025" cy="49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 dan G</a:t>
            </a:r>
            <a:endParaRPr/>
          </a:p>
        </p:txBody>
      </p:sp>
      <p:sp>
        <p:nvSpPr>
          <p:cNvPr id="502" name="Google Shape;502;p3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Dengan mencari gaya gravitasi di permukaan menggunakan hukum Newton tentang gerak dan hukum Newton tentang gravitasi, didapat</a:t>
            </a:r>
            <a:endParaRPr/>
          </a:p>
          <a:p>
            <a:pPr marL="0" lvl="0" indent="0" algn="l" rtl="0">
              <a:spcBef>
                <a:spcPts val="0"/>
              </a:spcBef>
              <a:spcAft>
                <a:spcPts val="0"/>
              </a:spcAft>
              <a:buNone/>
            </a:pPr>
            <a:endParaRPr/>
          </a:p>
        </p:txBody>
      </p:sp>
      <p:pic>
        <p:nvPicPr>
          <p:cNvPr id="503" name="Google Shape;503;p34"/>
          <p:cNvPicPr preferRelativeResize="0"/>
          <p:nvPr/>
        </p:nvPicPr>
        <p:blipFill>
          <a:blip r:embed="rId3">
            <a:alphaModFix/>
          </a:blip>
          <a:stretch>
            <a:fillRect/>
          </a:stretch>
        </p:blipFill>
        <p:spPr>
          <a:xfrm>
            <a:off x="648725" y="1556700"/>
            <a:ext cx="1247550" cy="450150"/>
          </a:xfrm>
          <a:prstGeom prst="rect">
            <a:avLst/>
          </a:prstGeom>
          <a:noFill/>
          <a:ln>
            <a:noFill/>
          </a:ln>
        </p:spPr>
      </p:pic>
      <p:pic>
        <p:nvPicPr>
          <p:cNvPr id="504" name="Google Shape;504;p34"/>
          <p:cNvPicPr preferRelativeResize="0"/>
          <p:nvPr/>
        </p:nvPicPr>
        <p:blipFill>
          <a:blip r:embed="rId4">
            <a:alphaModFix/>
          </a:blip>
          <a:stretch>
            <a:fillRect/>
          </a:stretch>
        </p:blipFill>
        <p:spPr>
          <a:xfrm>
            <a:off x="2232300" y="1556700"/>
            <a:ext cx="1247550" cy="495683"/>
          </a:xfrm>
          <a:prstGeom prst="rect">
            <a:avLst/>
          </a:prstGeom>
          <a:noFill/>
          <a:ln>
            <a:noFill/>
          </a:ln>
        </p:spPr>
      </p:pic>
      <p:pic>
        <p:nvPicPr>
          <p:cNvPr id="505" name="Google Shape;505;p34"/>
          <p:cNvPicPr preferRelativeResize="0"/>
          <p:nvPr/>
        </p:nvPicPr>
        <p:blipFill>
          <a:blip r:embed="rId5">
            <a:alphaModFix/>
          </a:blip>
          <a:stretch>
            <a:fillRect/>
          </a:stretch>
        </p:blipFill>
        <p:spPr>
          <a:xfrm>
            <a:off x="4572000" y="1495425"/>
            <a:ext cx="1478365" cy="572700"/>
          </a:xfrm>
          <a:prstGeom prst="rect">
            <a:avLst/>
          </a:prstGeom>
          <a:noFill/>
          <a:ln>
            <a:noFill/>
          </a:ln>
        </p:spPr>
      </p:pic>
      <p:sp>
        <p:nvSpPr>
          <p:cNvPr id="506" name="Google Shape;506;p34"/>
          <p:cNvSpPr/>
          <p:nvPr/>
        </p:nvSpPr>
        <p:spPr>
          <a:xfrm>
            <a:off x="3732675" y="1656338"/>
            <a:ext cx="586500" cy="29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7" name="Google Shape;507;p34"/>
          <p:cNvPicPr preferRelativeResize="0"/>
          <p:nvPr/>
        </p:nvPicPr>
        <p:blipFill rotWithShape="1">
          <a:blip r:embed="rId6">
            <a:alphaModFix/>
          </a:blip>
          <a:srcRect b="47000"/>
          <a:stretch/>
        </p:blipFill>
        <p:spPr>
          <a:xfrm>
            <a:off x="1444076" y="2571750"/>
            <a:ext cx="2528462" cy="2031750"/>
          </a:xfrm>
          <a:prstGeom prst="rect">
            <a:avLst/>
          </a:prstGeom>
          <a:noFill/>
          <a:ln>
            <a:noFill/>
          </a:ln>
        </p:spPr>
      </p:pic>
      <p:pic>
        <p:nvPicPr>
          <p:cNvPr id="508" name="Google Shape;508;p34"/>
          <p:cNvPicPr preferRelativeResize="0"/>
          <p:nvPr/>
        </p:nvPicPr>
        <p:blipFill rotWithShape="1">
          <a:blip r:embed="rId6">
            <a:alphaModFix/>
          </a:blip>
          <a:srcRect t="51133"/>
          <a:stretch/>
        </p:blipFill>
        <p:spPr>
          <a:xfrm>
            <a:off x="4823350" y="2571750"/>
            <a:ext cx="2742399" cy="203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 dan G</a:t>
            </a:r>
            <a:endParaRPr/>
          </a:p>
        </p:txBody>
      </p:sp>
      <p:sp>
        <p:nvSpPr>
          <p:cNvPr id="514" name="Google Shape;514;p3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Percepatan gravitasi yang berjarak h dari permukaan: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Perhatikan bahwa g dan G berbeda. G adalah konstanta gravitasi, sementara g adalah percepatan gravitasi.</a:t>
            </a:r>
            <a:endParaRPr/>
          </a:p>
          <a:p>
            <a:pPr marL="0" lvl="0" indent="0" algn="l" rtl="0">
              <a:spcBef>
                <a:spcPts val="0"/>
              </a:spcBef>
              <a:spcAft>
                <a:spcPts val="0"/>
              </a:spcAft>
              <a:buNone/>
            </a:pPr>
            <a:endParaRPr/>
          </a:p>
        </p:txBody>
      </p:sp>
      <p:pic>
        <p:nvPicPr>
          <p:cNvPr id="515" name="Google Shape;515;p35"/>
          <p:cNvPicPr preferRelativeResize="0"/>
          <p:nvPr/>
        </p:nvPicPr>
        <p:blipFill>
          <a:blip r:embed="rId3">
            <a:alphaModFix/>
          </a:blip>
          <a:stretch>
            <a:fillRect/>
          </a:stretch>
        </p:blipFill>
        <p:spPr>
          <a:xfrm>
            <a:off x="652463" y="1413725"/>
            <a:ext cx="3724275" cy="7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521" name="Google Shape;521;p36"/>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3">
            <a:alphaModFix/>
          </a:blip>
          <a:stretch>
            <a:fillRect/>
          </a:stretch>
        </p:blipFill>
        <p:spPr>
          <a:xfrm>
            <a:off x="2557625" y="1123400"/>
            <a:ext cx="4028743" cy="1448350"/>
          </a:xfrm>
          <a:prstGeom prst="rect">
            <a:avLst/>
          </a:prstGeom>
          <a:noFill/>
          <a:ln>
            <a:noFill/>
          </a:ln>
        </p:spPr>
      </p:pic>
      <p:pic>
        <p:nvPicPr>
          <p:cNvPr id="523" name="Google Shape;523;p36"/>
          <p:cNvPicPr preferRelativeResize="0"/>
          <p:nvPr/>
        </p:nvPicPr>
        <p:blipFill>
          <a:blip r:embed="rId4">
            <a:alphaModFix/>
          </a:blip>
          <a:stretch>
            <a:fillRect/>
          </a:stretch>
        </p:blipFill>
        <p:spPr>
          <a:xfrm>
            <a:off x="2880022" y="2571750"/>
            <a:ext cx="3383950" cy="2583075"/>
          </a:xfrm>
          <a:prstGeom prst="rect">
            <a:avLst/>
          </a:prstGeom>
          <a:noFill/>
          <a:ln>
            <a:noFill/>
          </a:ln>
        </p:spPr>
      </p:pic>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456D167057AF40812B2041CC3FC8A2" ma:contentTypeVersion="10" ma:contentTypeDescription="Create a new document." ma:contentTypeScope="" ma:versionID="ac9c03973a8cd76e63e8bc9f8762b97e">
  <xsd:schema xmlns:xsd="http://www.w3.org/2001/XMLSchema" xmlns:xs="http://www.w3.org/2001/XMLSchema" xmlns:p="http://schemas.microsoft.com/office/2006/metadata/properties" xmlns:ns2="d1f48e83-4621-4456-916e-1a03dc724ff3" xmlns:ns3="7156d974-215c-4b71-9486-f413c1a7c2cd" targetNamespace="http://schemas.microsoft.com/office/2006/metadata/properties" ma:root="true" ma:fieldsID="09c8512d36efdaa73cbfc0276837ef45" ns2:_="" ns3:_="">
    <xsd:import namespace="d1f48e83-4621-4456-916e-1a03dc724ff3"/>
    <xsd:import namespace="7156d974-215c-4b71-9486-f413c1a7c2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48e83-4621-4456-916e-1a03dc724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d974-215c-4b71-9486-f413c1a7c2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5D2190-F67B-4A1F-AEBF-0E85F86AE198}">
  <ds:schemaRefs>
    <ds:schemaRef ds:uri="http://schemas.microsoft.com/sharepoint/v3/contenttype/forms"/>
  </ds:schemaRefs>
</ds:datastoreItem>
</file>

<file path=customXml/itemProps2.xml><?xml version="1.0" encoding="utf-8"?>
<ds:datastoreItem xmlns:ds="http://schemas.openxmlformats.org/officeDocument/2006/customXml" ds:itemID="{DC30BD43-7805-4775-AB93-48450E66FD51}"/>
</file>

<file path=customXml/itemProps3.xml><?xml version="1.0" encoding="utf-8"?>
<ds:datastoreItem xmlns:ds="http://schemas.openxmlformats.org/officeDocument/2006/customXml" ds:itemID="{21C3797F-1964-4541-A3E0-EF04021E59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Aquatic and Physical Therapy Center by Slidesgo</vt:lpstr>
      <vt:lpstr>Gravitasi</vt:lpstr>
      <vt:lpstr>Newton’s Theory of Gravity</vt:lpstr>
      <vt:lpstr>Sejarah</vt:lpstr>
      <vt:lpstr>Teori Gravitasi Newton</vt:lpstr>
      <vt:lpstr>Principle of Equivalence</vt:lpstr>
      <vt:lpstr>Teori Gravitasi Newton</vt:lpstr>
      <vt:lpstr>g dan G</vt:lpstr>
      <vt:lpstr>g dan G</vt:lpstr>
      <vt:lpstr>Contoh Soal</vt:lpstr>
      <vt:lpstr>Jawaban</vt:lpstr>
      <vt:lpstr>Jawaban</vt:lpstr>
      <vt:lpstr>WEIGHT</vt:lpstr>
      <vt:lpstr>Contoh soal</vt:lpstr>
      <vt:lpstr>Jawaban</vt:lpstr>
      <vt:lpstr>Potential Energy</vt:lpstr>
      <vt:lpstr>PowerPoint Presentation</vt:lpstr>
      <vt:lpstr>SATELLITE MOTION</vt:lpstr>
      <vt:lpstr>Example : Satellite Motion</vt:lpstr>
      <vt:lpstr>SATELLITE MOTION</vt:lpstr>
      <vt:lpstr>Contoh Soal</vt:lpstr>
      <vt:lpstr>Contoh Soal</vt:lpstr>
      <vt:lpstr>Hukum Kepler</vt:lpstr>
      <vt:lpstr>Hukum Kepler</vt:lpstr>
      <vt:lpstr>Hukum I Kepler</vt:lpstr>
      <vt:lpstr>Hukum II Kepler</vt:lpstr>
      <vt:lpstr>Hukum III Kepler</vt:lpstr>
      <vt:lpstr>Contoh soal</vt:lpstr>
      <vt:lpstr>Jawaban</vt:lpstr>
      <vt:lpstr>Tambahan Contoh Soal</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Gravitasi</dc:title>
  <cp:revision>1</cp:revision>
  <dcterms:modified xsi:type="dcterms:W3CDTF">2021-10-22T09:59:58Z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0x010100FB456D167057AF40812B2041CC3FC8A2</vt:lpwstr>
  </property>
</Properties>
</file>