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3" r:id="rId12"/>
    <p:sldId id="263" r:id="rId13"/>
    <p:sldId id="264" r:id="rId14"/>
    <p:sldId id="284" r:id="rId15"/>
    <p:sldId id="265" r:id="rId16"/>
    <p:sldId id="28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CB808-6105-4D64-97E6-B4D04D073432}" v="3" dt="2021-11-07T12:40:33.897"/>
    <p1510:client id="{706158BF-3759-4992-928A-46C47A881C40}" v="1" dt="2021-10-29T10:03:18.363"/>
    <p1510:client id="{7CB82C01-8C72-4C9C-887B-0FE1684A47E2}" v="4" dt="2021-11-04T02:47:41.922"/>
    <p1510:client id="{AA2B0680-19D8-402A-A118-618B11066162}" v="1" dt="2021-12-12T10:27:43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fiya.rah2003" userId="S::shofiya.rah2003@365.ugm.ac.id::e0afaf4c-b180-4248-9d45-0a4d399781ea" providerId="AD" clId="Web-{7CB82C01-8C72-4C9C-887B-0FE1684A47E2}"/>
    <pc:docChg chg="addSld">
      <pc:chgData name="shofiya.rah2003" userId="S::shofiya.rah2003@365.ugm.ac.id::e0afaf4c-b180-4248-9d45-0a4d399781ea" providerId="AD" clId="Web-{7CB82C01-8C72-4C9C-887B-0FE1684A47E2}" dt="2021-11-04T02:47:41.922" v="3"/>
      <pc:docMkLst>
        <pc:docMk/>
      </pc:docMkLst>
      <pc:sldChg chg="new">
        <pc:chgData name="shofiya.rah2003" userId="S::shofiya.rah2003@365.ugm.ac.id::e0afaf4c-b180-4248-9d45-0a4d399781ea" providerId="AD" clId="Web-{7CB82C01-8C72-4C9C-887B-0FE1684A47E2}" dt="2021-11-04T02:47:34.610" v="0"/>
        <pc:sldMkLst>
          <pc:docMk/>
          <pc:sldMk cId="1734209437" sldId="283"/>
        </pc:sldMkLst>
      </pc:sldChg>
      <pc:sldChg chg="new">
        <pc:chgData name="shofiya.rah2003" userId="S::shofiya.rah2003@365.ugm.ac.id::e0afaf4c-b180-4248-9d45-0a4d399781ea" providerId="AD" clId="Web-{7CB82C01-8C72-4C9C-887B-0FE1684A47E2}" dt="2021-11-04T02:47:37.204" v="1"/>
        <pc:sldMkLst>
          <pc:docMk/>
          <pc:sldMk cId="2099499230" sldId="284"/>
        </pc:sldMkLst>
      </pc:sldChg>
      <pc:sldChg chg="new">
        <pc:chgData name="shofiya.rah2003" userId="S::shofiya.rah2003@365.ugm.ac.id::e0afaf4c-b180-4248-9d45-0a4d399781ea" providerId="AD" clId="Web-{7CB82C01-8C72-4C9C-887B-0FE1684A47E2}" dt="2021-11-04T02:47:39.063" v="2"/>
        <pc:sldMkLst>
          <pc:docMk/>
          <pc:sldMk cId="2570715496" sldId="285"/>
        </pc:sldMkLst>
      </pc:sldChg>
      <pc:sldChg chg="new">
        <pc:chgData name="shofiya.rah2003" userId="S::shofiya.rah2003@365.ugm.ac.id::e0afaf4c-b180-4248-9d45-0a4d399781ea" providerId="AD" clId="Web-{7CB82C01-8C72-4C9C-887B-0FE1684A47E2}" dt="2021-11-04T02:47:41.922" v="3"/>
        <pc:sldMkLst>
          <pc:docMk/>
          <pc:sldMk cId="1296683769" sldId="286"/>
        </pc:sldMkLst>
      </pc:sldChg>
    </pc:docChg>
  </pc:docChgLst>
  <pc:docChgLst>
    <pc:chgData name="rafi.adhipramana2103" userId="S::rafi.adhipramana2103@365.ugm.ac.id::007e3547-9772-4c48-8374-a4bc9c4191d6" providerId="AD" clId="Web-{691CB808-6105-4D64-97E6-B4D04D073432}"/>
    <pc:docChg chg="modSld sldOrd">
      <pc:chgData name="rafi.adhipramana2103" userId="S::rafi.adhipramana2103@365.ugm.ac.id::007e3547-9772-4c48-8374-a4bc9c4191d6" providerId="AD" clId="Web-{691CB808-6105-4D64-97E6-B4D04D073432}" dt="2021-11-07T12:40:33.897" v="2"/>
      <pc:docMkLst>
        <pc:docMk/>
      </pc:docMkLst>
      <pc:sldChg chg="delSp modSp">
        <pc:chgData name="rafi.adhipramana2103" userId="S::rafi.adhipramana2103@365.ugm.ac.id::007e3547-9772-4c48-8374-a4bc9c4191d6" providerId="AD" clId="Web-{691CB808-6105-4D64-97E6-B4D04D073432}" dt="2021-11-07T12:40:23.865" v="1"/>
        <pc:sldMkLst>
          <pc:docMk/>
          <pc:sldMk cId="0" sldId="280"/>
        </pc:sldMkLst>
        <pc:spChg chg="del mod">
          <ac:chgData name="rafi.adhipramana2103" userId="S::rafi.adhipramana2103@365.ugm.ac.id::007e3547-9772-4c48-8374-a4bc9c4191d6" providerId="AD" clId="Web-{691CB808-6105-4D64-97E6-B4D04D073432}" dt="2021-11-07T12:40:23.865" v="1"/>
          <ac:spMkLst>
            <pc:docMk/>
            <pc:sldMk cId="0" sldId="280"/>
            <ac:spMk id="250" creationId="{00000000-0000-0000-0000-000000000000}"/>
          </ac:spMkLst>
        </pc:spChg>
      </pc:sldChg>
      <pc:sldChg chg="ord">
        <pc:chgData name="rafi.adhipramana2103" userId="S::rafi.adhipramana2103@365.ugm.ac.id::007e3547-9772-4c48-8374-a4bc9c4191d6" providerId="AD" clId="Web-{691CB808-6105-4D64-97E6-B4D04D073432}" dt="2021-11-07T12:40:33.897" v="2"/>
        <pc:sldMkLst>
          <pc:docMk/>
          <pc:sldMk cId="0" sldId="281"/>
        </pc:sldMkLst>
      </pc:sldChg>
    </pc:docChg>
  </pc:docChgLst>
  <pc:docChgLst>
    <pc:chgData name="abrar.abhinaya.raka" userId="S::abrar.abhinaya.raka@365.ugm.ac.id::6ffcc559-c756-4a03-8e98-5068f7827ebd" providerId="AD" clId="Web-{AA2B0680-19D8-402A-A118-618B11066162}"/>
    <pc:docChg chg="delSld">
      <pc:chgData name="abrar.abhinaya.raka" userId="S::abrar.abhinaya.raka@365.ugm.ac.id::6ffcc559-c756-4a03-8e98-5068f7827ebd" providerId="AD" clId="Web-{AA2B0680-19D8-402A-A118-618B11066162}" dt="2021-12-12T10:27:43.208" v="0"/>
      <pc:docMkLst>
        <pc:docMk/>
      </pc:docMkLst>
      <pc:sldChg chg="del">
        <pc:chgData name="abrar.abhinaya.raka" userId="S::abrar.abhinaya.raka@365.ugm.ac.id::6ffcc559-c756-4a03-8e98-5068f7827ebd" providerId="AD" clId="Web-{AA2B0680-19D8-402A-A118-618B11066162}" dt="2021-12-12T10:27:43.208" v="0"/>
        <pc:sldMkLst>
          <pc:docMk/>
          <pc:sldMk cId="1296683769" sldId="286"/>
        </pc:sldMkLst>
      </pc:sldChg>
    </pc:docChg>
  </pc:docChgLst>
  <pc:docChgLst>
    <pc:chgData name="rafi.adhipramana2103" userId="S::rafi.adhipramana2103@365.ugm.ac.id::007e3547-9772-4c48-8374-a4bc9c4191d6" providerId="AD" clId="Web-{706158BF-3759-4992-928A-46C47A881C40}"/>
    <pc:docChg chg="sldOrd">
      <pc:chgData name="rafi.adhipramana2103" userId="S::rafi.adhipramana2103@365.ugm.ac.id::007e3547-9772-4c48-8374-a4bc9c4191d6" providerId="AD" clId="Web-{706158BF-3759-4992-928A-46C47A881C40}" dt="2021-10-29T10:03:18.363" v="0"/>
      <pc:docMkLst>
        <pc:docMk/>
      </pc:docMkLst>
      <pc:sldChg chg="ord">
        <pc:chgData name="rafi.adhipramana2103" userId="S::rafi.adhipramana2103@365.ugm.ac.id::007e3547-9772-4c48-8374-a4bc9c4191d6" providerId="AD" clId="Web-{706158BF-3759-4992-928A-46C47A881C40}" dt="2021-10-29T10:03:18.363" v="0"/>
        <pc:sldMkLst>
          <pc:docMk/>
          <pc:sldMk cId="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b6c100f6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cb6c100f6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6c100f6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6c100f6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b6c100f6a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b6c100f6a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6c100f6a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6c100f6a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6c100f6a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b6c100f6a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6c100f6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6c100f6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6c100f6a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b6c100f6a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6c100f6a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b6c100f6a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b6c100f6a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b6c100f6a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b6c100f6a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b6c100f6a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822"/>
            <a:ext cx="12186987" cy="686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88526" y="2292336"/>
            <a:ext cx="9144000" cy="11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  <a:defRPr sz="44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88526" y="3574742"/>
            <a:ext cx="9144000" cy="6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823"/>
            <a:ext cx="12192001" cy="686364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822"/>
            <a:ext cx="12368808" cy="69631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200" y="1482134"/>
            <a:ext cx="10515600" cy="53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Quattrocento Sans"/>
              <a:buNone/>
              <a:defRPr sz="32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00" y="2224586"/>
            <a:ext cx="10515600" cy="403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822"/>
            <a:ext cx="12186987" cy="686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5692" y="3029742"/>
            <a:ext cx="10515600" cy="79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  <a:defRPr sz="44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823"/>
            <a:ext cx="12192001" cy="686364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5181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172200" y="1176532"/>
            <a:ext cx="5181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2822"/>
            <a:ext cx="12368808" cy="69631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8200" y="2238234"/>
            <a:ext cx="5181600" cy="393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6172200" y="2238234"/>
            <a:ext cx="5181600" cy="393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1392073"/>
            <a:ext cx="10515600" cy="64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  <a:defRPr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gif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ctrTitle"/>
          </p:nvPr>
        </p:nvSpPr>
        <p:spPr>
          <a:xfrm>
            <a:off x="2588526" y="2292336"/>
            <a:ext cx="9144000" cy="11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</a:pPr>
            <a:r>
              <a:rPr lang="en-US"/>
              <a:t>14.1</a:t>
            </a: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2588526" y="3574742"/>
            <a:ext cx="9144000" cy="6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/>
              <a:t>Describing Oscillation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0599" y="1340032"/>
            <a:ext cx="4015834" cy="69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599" y="2274971"/>
            <a:ext cx="5998031" cy="125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990599" y="3767677"/>
            <a:ext cx="85413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harmonic motion the period and frequency do not depend on the amplitude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9887" y="251605"/>
            <a:ext cx="1890462" cy="1934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990599" y="4238853"/>
            <a:ext cx="81741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Displacement, Velocity, and Acceleration in SHM: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0599" y="4710030"/>
            <a:ext cx="4569288" cy="40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31597" y="1397994"/>
            <a:ext cx="3517066" cy="224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7796" y="5159180"/>
            <a:ext cx="52673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02214" y="4815969"/>
            <a:ext cx="3658767" cy="53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35121" y="5448929"/>
            <a:ext cx="3327916" cy="6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990599" y="849745"/>
            <a:ext cx="55949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Motion and the Equations of SHM: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58739" y="5164726"/>
            <a:ext cx="2278480" cy="82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8203-AD42-4222-B10A-A781BDD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FBA1-12DD-41FE-962D-C3FEF5183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9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Contoh Soal: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53453"/>
            <a:ext cx="4403191" cy="187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5866" y="1176532"/>
            <a:ext cx="3677372" cy="250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633665"/>
            <a:ext cx="79914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134-29CB-4991-98C5-CB074B92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8E52-F2D1-41B7-9899-4442E3E01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/>
          </p:nvPr>
        </p:nvSpPr>
        <p:spPr>
          <a:xfrm>
            <a:off x="2588526" y="2292336"/>
            <a:ext cx="9144000" cy="11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</a:pPr>
            <a:r>
              <a:rPr lang="en-US"/>
              <a:t>14.3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2588526" y="3574742"/>
            <a:ext cx="9144000" cy="6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/>
              <a:t>Energy in SHM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pic>
        <p:nvPicPr>
          <p:cNvPr id="144" name="Google Shape;14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27008"/>
            <a:ext cx="2883765" cy="2894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0727" y="1127008"/>
            <a:ext cx="3844146" cy="6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980727" y="1731666"/>
            <a:ext cx="3210366" cy="5186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537910" y="2151820"/>
            <a:ext cx="6096000" cy="6109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4079" y="1127008"/>
            <a:ext cx="3690746" cy="44846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629891" y="2666339"/>
            <a:ext cx="460418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Saat x = A atau -A (max), benda akan diam (Vx=0)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Saat di equilibrium, tidak ada pergerakan (U=0)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max saat x = A atau -A, K max saat x = 0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3982860"/>
            <a:ext cx="2396613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5010913"/>
            <a:ext cx="4770255" cy="95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55560" y="4119249"/>
            <a:ext cx="272934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Contoh Soal: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756" y="982640"/>
            <a:ext cx="7558044" cy="530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435" y="1748992"/>
            <a:ext cx="3406424" cy="103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ctrTitle"/>
          </p:nvPr>
        </p:nvSpPr>
        <p:spPr>
          <a:xfrm>
            <a:off x="2588526" y="2292336"/>
            <a:ext cx="9144000" cy="11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</a:pPr>
            <a:r>
              <a:rPr lang="en-US"/>
              <a:t>14.4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2588526" y="3574742"/>
            <a:ext cx="9144000" cy="6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/>
              <a:t>Application Of SHM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1257708" y="851057"/>
            <a:ext cx="2837873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Vertical SHM</a:t>
            </a:r>
            <a:endParaRPr/>
          </a:p>
        </p:txBody>
      </p:sp>
      <p:pic>
        <p:nvPicPr>
          <p:cNvPr id="172" name="Google Shape;17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5910" y="1580006"/>
            <a:ext cx="5417107" cy="279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289" y="3921629"/>
            <a:ext cx="1177638" cy="54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3340" y="4168573"/>
            <a:ext cx="2766292" cy="41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692726" y="4536976"/>
            <a:ext cx="44611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0 = equilibrium position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x-direction to be upward.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8096420" y="851057"/>
            <a:ext cx="2837873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 SHM</a:t>
            </a:r>
            <a:endParaRPr sz="3600" b="1">
              <a:solidFill>
                <a:srgbClr val="1E4E7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3387" y="1795029"/>
            <a:ext cx="36957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6493" y="2780497"/>
            <a:ext cx="4657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8533" y="3709186"/>
            <a:ext cx="2973247" cy="61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96418" y="3364634"/>
            <a:ext cx="2657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412485" y="4328309"/>
            <a:ext cx="2229707" cy="185541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581890" y="5256017"/>
            <a:ext cx="4184074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ct val="100000"/>
              <a:buFont typeface="Quattrocento Sans"/>
              <a:buNone/>
            </a:pPr>
            <a:r>
              <a:rPr lang="en-US" sz="3600" b="1">
                <a:solidFill>
                  <a:srgbClr val="1E4E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Vibrations of Molecules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832614" y="239342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the Greek letter kappa = constant = torsion constant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ctrTitle"/>
          </p:nvPr>
        </p:nvSpPr>
        <p:spPr>
          <a:xfrm>
            <a:off x="2588526" y="2292336"/>
            <a:ext cx="91440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</a:pPr>
            <a:r>
              <a:rPr lang="en-US"/>
              <a:t>14.5 - 14.6</a:t>
            </a: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2588526" y="3574742"/>
            <a:ext cx="9144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/>
              <a:t>The Simple and Physical Pendulum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Oscillatory motion VS Periodic Motion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Periodic motions are motions that repeat itself over time.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 = planetary motion, the motion of moons around planets, the motion of orbital satellites, the motion of the blades of a fan, the rotation of an engine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Periodic motions classified two main categories: natural periodic motions (without any external force) &amp; artificial or man-made periodic motions (forced periodic motions such as diesel engines)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Oscillatory motions are motions where an equilibrium point exists.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oscillatory motion can occur over a middle equilibrium point or between two states.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Ex: Pendulum, Alternating Current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838200" y="1130425"/>
            <a:ext cx="1039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>
                <a:solidFill>
                  <a:schemeClr val="dk1"/>
                </a:solidFill>
                <a:highlight>
                  <a:schemeClr val="lt1"/>
                </a:highlight>
              </a:rPr>
              <a:t>Bandul matematis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 merupakan benda ideal yang terdiri dari sebuah titik massa yang digantungkan pada tali ringan yang tidak bermassa. jika </a:t>
            </a:r>
            <a:r>
              <a:rPr lang="en-US" sz="1600" b="1">
                <a:solidFill>
                  <a:schemeClr val="dk1"/>
                </a:solidFill>
                <a:highlight>
                  <a:schemeClr val="lt1"/>
                </a:highlight>
              </a:rPr>
              <a:t>bandul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 disimpangkan dengan sudut dari posisi setimbangnya (small amplitude) lalu dilepaskan maka </a:t>
            </a:r>
            <a:r>
              <a:rPr lang="en-US" sz="1600" b="1">
                <a:solidFill>
                  <a:schemeClr val="dk1"/>
                </a:solidFill>
                <a:highlight>
                  <a:schemeClr val="lt1"/>
                </a:highlight>
              </a:rPr>
              <a:t>bandul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</a:rPr>
              <a:t> akan berayun pada bidang vertikal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99" y="2339800"/>
            <a:ext cx="3072075" cy="38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28" y="4148228"/>
            <a:ext cx="6528825" cy="16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Soal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lang="en-US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Sebuah bandul matematis yang memiliki panjang sebesar 5,88 m  berada dalam lift. Saat lift naik dipercepat sebesar a = g/2. Tentukanlah periode bandul dalam lift yang dipercepat ke atas!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76525"/>
            <a:ext cx="3429532" cy="91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669" y="2773181"/>
            <a:ext cx="8189381" cy="160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838200" y="35241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Bandul Fisis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838200" y="1211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Bandul fisik adalah pendulum nyata di mana benda dengan bentuk terbatas berosilasi. Dari frekuensi osilasinya, kita dapat menghitung momen inersia benda terhadap sumbu rotasi.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555" y="2284125"/>
            <a:ext cx="4232225" cy="35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4161738"/>
            <a:ext cx="57245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Soal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Sebuah batang lurus dengan panjang 60cm digantung di salah satu ujung lalu disimpangkan dari posisi setimbang.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Bila batang dilepas, maka batang berayun dan bergerak harmonik sederhana. Hitung Periode getarannya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76525"/>
            <a:ext cx="5236025" cy="45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t="4685" b="6704"/>
          <a:stretch/>
        </p:blipFill>
        <p:spPr>
          <a:xfrm>
            <a:off x="0" y="324465"/>
            <a:ext cx="12192000" cy="56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 rotWithShape="1">
          <a:blip r:embed="rId3">
            <a:alphaModFix/>
          </a:blip>
          <a:srcRect r="22606"/>
          <a:stretch/>
        </p:blipFill>
        <p:spPr>
          <a:xfrm>
            <a:off x="722794" y="151687"/>
            <a:ext cx="7034858" cy="606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838993" y="1367601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oscillatory motions are mostly sinusoidal.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0" name="Google Shape;60;p12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407" y="2099275"/>
            <a:ext cx="5034438" cy="373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 descr="See the source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0157" y="2502285"/>
            <a:ext cx="4871926" cy="298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Soal</a:t>
            </a: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65100" algn="l" rtl="0">
              <a:spcBef>
                <a:spcPts val="1000"/>
              </a:spcBef>
              <a:spcAft>
                <a:spcPts val="0"/>
              </a:spcAft>
              <a:buClr>
                <a:srgbClr val="575757"/>
              </a:buClr>
              <a:buSzPts val="1700"/>
              <a:buAutoNum type="arabicPeriod"/>
            </a:pPr>
            <a:r>
              <a:rPr lang="en-US" sz="1700">
                <a:solidFill>
                  <a:srgbClr val="5757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Sebuah ayunan sederhana ditempatkan di bawah sebuah lift. Jika lift dalam keadaan diam, periode ayunan 2 sekon. Jika percepatan gravitasi bumi 10 m/s2. Pada saat lift bergerak ke atas dengan percepatan  30 m/s2, tentukan periode ayunannya</a:t>
            </a:r>
            <a:endParaRPr sz="1700">
              <a:solidFill>
                <a:srgbClr val="5757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757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5757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AutoNum type="arabicPeriod"/>
            </a:pPr>
            <a:r>
              <a:rPr lang="en-US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Sebuah kotak dengan massa 500 g dikaitkan pada pegas dan ditarik sejauh 20 cm ke kanan dan dilepaskan. Osilasi yang terjadi diukur dan didapati memiliki periode 0,80 s. Tentukan: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AutoNum type="alphaLcPeriod"/>
            </a:pPr>
            <a:r>
              <a:rPr lang="en-US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Posisi dari kotak ketika kotak memiliki kecepatan 1.0 m/s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AutoNum type="alphaLcPeriod"/>
            </a:pPr>
            <a:r>
              <a:rPr lang="en-US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Hitung Spring Constant (k)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3. Sebuah keranjang dikaitkan pada pegas, ditarik sejauh 20.0 cm ke kanan dan dilepaskan saat t = 0 s. Setelah diamati, tercipta 15 osilasi pada detik 10.0 s. Tentukan: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0" indent="-222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700"/>
              <a:buAutoNum type="alphaLcPeriod"/>
            </a:pPr>
            <a:r>
              <a:rPr lang="en-US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Periode dari osilasi yang tercipta</a:t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AutoNum type="alphaLcPeriod"/>
            </a:pPr>
            <a:r>
              <a:rPr lang="en-US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Kecepatan maksimum dari keranjang</a:t>
            </a:r>
            <a:endParaRPr sz="1700">
              <a:solidFill>
                <a:srgbClr val="5757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pic>
        <p:nvPicPr>
          <p:cNvPr id="67" name="Google Shape;6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92183"/>
            <a:ext cx="28956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838200" y="3490426"/>
            <a:ext cx="13300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Tiga kondisi: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038107"/>
            <a:ext cx="29718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9633" y="4136756"/>
            <a:ext cx="3529608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41282" y="4038107"/>
            <a:ext cx="3412518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755218" y="1286570"/>
            <a:ext cx="83721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= the equilibrium position, where the spring is neither stretched nor compressed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displacement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the body is displaced from its equilibrium position, the spring force tends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restore it to the equilibrium position = restoring force Fx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Oscillation can occur only when there is a restoring force tending to return the system to equilibrium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r>
              <a:rPr lang="en-US"/>
              <a:t>Amplitude, Period, Freq, &amp; Angular Freq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Amplitude (A) = maximum magnitude of displacement from equilibrium.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Period (T) = the time for one cycle. It is always positive. The SI unit is the second, but it is sometimes expressed as “seconds per cycle.”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Frequency (f) = the number of cycles in a unit of time. It is always positive. The SI unit of frequency is the hertz.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Angular freq =					Satuan: rad/s 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425" y="3756313"/>
            <a:ext cx="1461702" cy="51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6470" y="4418733"/>
            <a:ext cx="1942956" cy="66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6470" y="5144243"/>
            <a:ext cx="1814658" cy="65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2506" y="5859969"/>
            <a:ext cx="4022149" cy="46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1455" y="4295190"/>
            <a:ext cx="5654390" cy="9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5279394"/>
            <a:ext cx="3916364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2588526" y="2292336"/>
            <a:ext cx="9144000" cy="11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</a:pPr>
            <a:r>
              <a:rPr lang="en-US"/>
              <a:t>14.2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2588526" y="3574742"/>
            <a:ext cx="9144000" cy="6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/>
              <a:t>Simple Harmonic Motion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838200" y="1176532"/>
            <a:ext cx="10515600" cy="50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simplest kind of oscillation occurs when the restoring force (Fx) is directly proportional to the displacement from equilibrium x.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42C"/>
              </a:buClr>
              <a:buSzPts val="2800"/>
              <a:buChar char="•"/>
            </a:pPr>
            <a:r>
              <a:rPr lang="en-US" b="1" i="0">
                <a:solidFill>
                  <a:srgbClr val="21242C"/>
                </a:solidFill>
                <a:latin typeface="Lato"/>
                <a:ea typeface="Lato"/>
                <a:cs typeface="Lato"/>
                <a:sym typeface="Lato"/>
              </a:rPr>
              <a:t>Hooke's law: </a:t>
            </a:r>
            <a:r>
              <a:rPr lang="en-US" b="0" i="0">
                <a:solidFill>
                  <a:srgbClr val="21242C"/>
                </a:solidFill>
                <a:latin typeface="Lato"/>
                <a:ea typeface="Lato"/>
                <a:cs typeface="Lato"/>
                <a:sym typeface="Lato"/>
              </a:rPr>
              <a:t>the force required to stretch an elastic object such as a metal spring is directly proportional to the extension of the spring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21242C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21242C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21242C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21242C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21242C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0">
              <a:solidFill>
                <a:srgbClr val="2124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6444" y="3109479"/>
            <a:ext cx="5119111" cy="279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D2F0-3935-4665-BB33-2B0EF319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8DD6-B8BF-48AD-8815-8BCA4E97B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838200" y="191069"/>
            <a:ext cx="10515600" cy="79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Quattrocento Sans"/>
              <a:buNone/>
            </a:pPr>
            <a:endParaRPr/>
          </a:p>
        </p:txBody>
      </p:sp>
      <p:pic>
        <p:nvPicPr>
          <p:cNvPr id="103" name="Google Shape;103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1238395"/>
            <a:ext cx="5140945" cy="396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838199" y="1890818"/>
            <a:ext cx="53746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*note: tanda displacement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harus sesuai arah gerak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always have opposite signs.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constant (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selalu bernilai positif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Satuan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N/m atau kg/s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9169" y="1238395"/>
            <a:ext cx="27241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8903319" y="1238395"/>
            <a:ext cx="281762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restoring force is directly proportional to the displacement from equilibrium, as given by Eq. (14.3), the oscillation is called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 harmonic motion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abbreviated SHM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199" y="3186112"/>
            <a:ext cx="5026892" cy="712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B456D167057AF40812B2041CC3FC8A2" ma:contentTypeVersion="10" ma:contentTypeDescription="Buat sebuah dokumen baru." ma:contentTypeScope="" ma:versionID="75c968fc91381aa3dd546901d6b54c54">
  <xsd:schema xmlns:xsd="http://www.w3.org/2001/XMLSchema" xmlns:xs="http://www.w3.org/2001/XMLSchema" xmlns:p="http://schemas.microsoft.com/office/2006/metadata/properties" xmlns:ns2="d1f48e83-4621-4456-916e-1a03dc724ff3" xmlns:ns3="7156d974-215c-4b71-9486-f413c1a7c2cd" targetNamespace="http://schemas.microsoft.com/office/2006/metadata/properties" ma:root="true" ma:fieldsID="014d0ac317ab635448c199d59a8f3d15" ns2:_="" ns3:_="">
    <xsd:import namespace="d1f48e83-4621-4456-916e-1a03dc724ff3"/>
    <xsd:import namespace="7156d974-215c-4b71-9486-f413c1a7c2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48e83-4621-4456-916e-1a03dc724f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d974-215c-4b71-9486-f413c1a7c2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0A5E4-0F1B-4A0A-BE85-9692955B69EE}">
  <ds:schemaRefs>
    <ds:schemaRef ds:uri="7156d974-215c-4b71-9486-f413c1a7c2cd"/>
    <ds:schemaRef ds:uri="d1f48e83-4621-4456-916e-1a03dc724f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B8A65B-DAC5-487A-ABBC-9F80A1610D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5E8DB5-2936-4A19-A657-2F92FE522F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14.1</vt:lpstr>
      <vt:lpstr>Oscillatory motion VS Periodic Motion</vt:lpstr>
      <vt:lpstr>PowerPoint Presentation</vt:lpstr>
      <vt:lpstr>PowerPoint Presentation</vt:lpstr>
      <vt:lpstr>Amplitude, Period, Freq, &amp; Angular Freq</vt:lpstr>
      <vt:lpstr>14.2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14.3</vt:lpstr>
      <vt:lpstr>PowerPoint Presentation</vt:lpstr>
      <vt:lpstr>PowerPoint Presentation</vt:lpstr>
      <vt:lpstr>14.4</vt:lpstr>
      <vt:lpstr>Vertical SHM</vt:lpstr>
      <vt:lpstr>14.5 - 14.6</vt:lpstr>
      <vt:lpstr>PowerPoint Presentation</vt:lpstr>
      <vt:lpstr>PowerPoint Presentation</vt:lpstr>
      <vt:lpstr>Contoh Soal</vt:lpstr>
      <vt:lpstr>PowerPoint Presentation</vt:lpstr>
      <vt:lpstr>Bandul Fisis</vt:lpstr>
      <vt:lpstr>PowerPoint Presentation</vt:lpstr>
      <vt:lpstr>Contoh Soal</vt:lpstr>
      <vt:lpstr>PowerPoint Presentation</vt:lpstr>
      <vt:lpstr>PowerPoint Presentation</vt:lpstr>
      <vt:lpstr>PowerPoint Presentation</vt:lpstr>
      <vt:lpstr>Latihan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14.1</dc:title>
  <cp:revision>1</cp:revision>
  <dcterms:modified xsi:type="dcterms:W3CDTF">2021-12-12T10:27:44Z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0x010100FB456D167057AF40812B2041CC3FC8A2</vt:lpwstr>
  </property>
</Properties>
</file>