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Proxima Nova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  <p:embeddedFont>
      <p:font typeface="Quattrocento Sans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B6537C7-1B45-402F-8B29-A6F162771D19}">
  <a:tblStyle styleId="{4B6537C7-1B45-402F-8B29-A6F162771D1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5.xml"/><Relationship Id="rId42" Type="http://schemas.openxmlformats.org/officeDocument/2006/relationships/font" Target="fonts/QuattrocentoSans-bold.fntdata"/><Relationship Id="rId41" Type="http://schemas.openxmlformats.org/officeDocument/2006/relationships/font" Target="fonts/QuattrocentoSans-regular.fntdata"/><Relationship Id="rId22" Type="http://schemas.openxmlformats.org/officeDocument/2006/relationships/slide" Target="slides/slide17.xml"/><Relationship Id="rId44" Type="http://schemas.openxmlformats.org/officeDocument/2006/relationships/font" Target="fonts/QuattrocentoSans-boldItalic.fntdata"/><Relationship Id="rId21" Type="http://schemas.openxmlformats.org/officeDocument/2006/relationships/slide" Target="slides/slide16.xml"/><Relationship Id="rId43" Type="http://schemas.openxmlformats.org/officeDocument/2006/relationships/font" Target="fonts/QuattrocentoSans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6.xml"/><Relationship Id="rId33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8.xml"/><Relationship Id="rId35" Type="http://schemas.openxmlformats.org/officeDocument/2006/relationships/font" Target="fonts/ProximaNova-italic.fntdata"/><Relationship Id="rId12" Type="http://schemas.openxmlformats.org/officeDocument/2006/relationships/slide" Target="slides/slide7.xml"/><Relationship Id="rId34" Type="http://schemas.openxmlformats.org/officeDocument/2006/relationships/font" Target="fonts/ProximaNova-bold.fntdata"/><Relationship Id="rId15" Type="http://schemas.openxmlformats.org/officeDocument/2006/relationships/slide" Target="slides/slide10.xml"/><Relationship Id="rId37" Type="http://schemas.openxmlformats.org/officeDocument/2006/relationships/font" Target="fonts/Lato-regular.fntdata"/><Relationship Id="rId14" Type="http://schemas.openxmlformats.org/officeDocument/2006/relationships/slide" Target="slides/slide9.xml"/><Relationship Id="rId36" Type="http://schemas.openxmlformats.org/officeDocument/2006/relationships/font" Target="fonts/ProximaNova-boldItalic.fntdata"/><Relationship Id="rId17" Type="http://schemas.openxmlformats.org/officeDocument/2006/relationships/slide" Target="slides/slide12.xml"/><Relationship Id="rId39" Type="http://schemas.openxmlformats.org/officeDocument/2006/relationships/font" Target="fonts/Lato-italic.fntdata"/><Relationship Id="rId16" Type="http://schemas.openxmlformats.org/officeDocument/2006/relationships/slide" Target="slides/slide11.xml"/><Relationship Id="rId38" Type="http://schemas.openxmlformats.org/officeDocument/2006/relationships/font" Target="fonts/La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a2ba778fff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a2ba778fff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faa757beb2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faa757beb2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faa757beb2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faa757beb2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faa757beb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faa757beb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faa757beb2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faa757beb2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faa757beb2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faa757beb2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faa757beb2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faa757beb2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faa757beb2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faa757beb2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faa757beb2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faa757beb2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faa757beb2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faa757beb2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faa757beb2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faa757beb2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faa757be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faa757be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faa757beb2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faa757beb2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faa757beb2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faa757beb2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faa757beb2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faa757beb2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95b5f8b43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95b5f8b43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faa757beb2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faa757beb2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661e735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9661e735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faa757beb2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faa757beb2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faa757beb2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faa757beb2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faa757beb2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faa757beb2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faa757beb2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faa757beb2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faa757beb2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faa757beb2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utterstock_429987889_edited.jpg" id="16" name="Google Shape;16;p2"/>
          <p:cNvPicPr preferRelativeResize="0"/>
          <p:nvPr/>
        </p:nvPicPr>
        <p:blipFill rotWithShape="1">
          <a:blip r:embed="rId2">
            <a:alphaModFix/>
          </a:blip>
          <a:srcRect b="30833" l="0" r="0" t="18420"/>
          <a:stretch/>
        </p:blipFill>
        <p:spPr>
          <a:xfrm>
            <a:off x="0" y="487825"/>
            <a:ext cx="9144000" cy="432627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type="ctrTitle"/>
          </p:nvPr>
        </p:nvSpPr>
        <p:spPr>
          <a:xfrm>
            <a:off x="2353950" y="759525"/>
            <a:ext cx="64305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074364"/>
              </a:buClr>
              <a:buSzPts val="2400"/>
              <a:buNone/>
              <a:defRPr sz="2400">
                <a:solidFill>
                  <a:srgbClr val="07436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4069325" y="3029850"/>
            <a:ext cx="4707600" cy="8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364"/>
              </a:buClr>
              <a:buSzPts val="1400"/>
              <a:buFont typeface="Proxima Nova"/>
              <a:buNone/>
              <a:defRPr sz="140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364"/>
              </a:buClr>
              <a:buSzPts val="1400"/>
              <a:buFont typeface="Proxima Nova"/>
              <a:buNone/>
              <a:defRPr sz="140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364"/>
              </a:buClr>
              <a:buSzPts val="1400"/>
              <a:buFont typeface="Proxima Nova"/>
              <a:buNone/>
              <a:defRPr sz="140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364"/>
              </a:buClr>
              <a:buSzPts val="1400"/>
              <a:buFont typeface="Proxima Nova"/>
              <a:buNone/>
              <a:defRPr sz="140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364"/>
              </a:buClr>
              <a:buSzPts val="1400"/>
              <a:buFont typeface="Proxima Nova"/>
              <a:buNone/>
              <a:defRPr sz="140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364"/>
              </a:buClr>
              <a:buSzPts val="1400"/>
              <a:buFont typeface="Proxima Nova"/>
              <a:buNone/>
              <a:defRPr sz="140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364"/>
              </a:buClr>
              <a:buSzPts val="1400"/>
              <a:buFont typeface="Proxima Nova"/>
              <a:buNone/>
              <a:defRPr sz="140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364"/>
              </a:buClr>
              <a:buSzPts val="1400"/>
              <a:buFont typeface="Proxima Nova"/>
              <a:buNone/>
              <a:defRPr sz="140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364"/>
              </a:buClr>
              <a:buSzPts val="1400"/>
              <a:buFont typeface="Proxima Nova"/>
              <a:buNone/>
              <a:defRPr sz="140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2"/>
          <p:cNvSpPr/>
          <p:nvPr/>
        </p:nvSpPr>
        <p:spPr>
          <a:xfrm flipH="1">
            <a:off x="479550" y="0"/>
            <a:ext cx="1874400" cy="2945400"/>
          </a:xfrm>
          <a:prstGeom prst="rect">
            <a:avLst/>
          </a:prstGeom>
          <a:solidFill>
            <a:srgbClr val="F4F5FB"/>
          </a:solidFill>
          <a:ln>
            <a:noFill/>
          </a:ln>
          <a:effectLst>
            <a:outerShdw blurRad="57150" rotWithShape="0" algn="bl" dir="5400000" dist="19050">
              <a:srgbClr val="000000">
                <a:alpha val="1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 flipH="1">
            <a:off x="479550" y="2935650"/>
            <a:ext cx="1874400" cy="94200"/>
          </a:xfrm>
          <a:prstGeom prst="rect">
            <a:avLst/>
          </a:prstGeom>
          <a:solidFill>
            <a:srgbClr val="0743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" name="Google Shape;2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550" y="535500"/>
            <a:ext cx="1874399" cy="187439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"/>
          <p:cNvSpPr/>
          <p:nvPr/>
        </p:nvSpPr>
        <p:spPr>
          <a:xfrm>
            <a:off x="0" y="4814100"/>
            <a:ext cx="2339400" cy="342900"/>
          </a:xfrm>
          <a:prstGeom prst="rect">
            <a:avLst/>
          </a:prstGeom>
          <a:solidFill>
            <a:srgbClr val="0743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 txBox="1"/>
          <p:nvPr/>
        </p:nvSpPr>
        <p:spPr>
          <a:xfrm>
            <a:off x="479550" y="4807350"/>
            <a:ext cx="1380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www.ugm.ac.id</a:t>
            </a:r>
            <a:endParaRPr b="1" sz="12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3207450" y="4807350"/>
            <a:ext cx="3450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7436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Locally Rooted, Globally Respected</a:t>
            </a:r>
            <a:endParaRPr sz="1200">
              <a:solidFill>
                <a:srgbClr val="074364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" name="Google Shape;26;p2"/>
          <p:cNvSpPr txBox="1"/>
          <p:nvPr>
            <p:ph idx="2" type="subTitle"/>
          </p:nvPr>
        </p:nvSpPr>
        <p:spPr>
          <a:xfrm>
            <a:off x="4835300" y="2310150"/>
            <a:ext cx="39417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 algn="r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r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r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r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r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r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r"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3" type="subTitle"/>
          </p:nvPr>
        </p:nvSpPr>
        <p:spPr>
          <a:xfrm>
            <a:off x="5250225" y="398025"/>
            <a:ext cx="3534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074364"/>
              </a:buClr>
              <a:buSzPts val="1400"/>
              <a:buFont typeface="Proxima Nova"/>
              <a:buNone/>
              <a:defRPr sz="140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w Section">
  <p:cSld name="CUSTOM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3"/>
          <p:cNvPicPr preferRelativeResize="0"/>
          <p:nvPr/>
        </p:nvPicPr>
        <p:blipFill rotWithShape="1">
          <a:blip r:embed="rId2">
            <a:alphaModFix/>
          </a:blip>
          <a:srcRect b="13539" l="0" r="0" t="0"/>
          <a:stretch/>
        </p:blipFill>
        <p:spPr>
          <a:xfrm>
            <a:off x="0" y="0"/>
            <a:ext cx="9144000" cy="48076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0" name="Google Shape;30;p3"/>
          <p:cNvSpPr txBox="1"/>
          <p:nvPr>
            <p:ph type="title"/>
          </p:nvPr>
        </p:nvSpPr>
        <p:spPr>
          <a:xfrm>
            <a:off x="1352400" y="2018550"/>
            <a:ext cx="6439200" cy="110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74364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74364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74364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74364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74364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74364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74364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74364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7436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w Section 1">
  <p:cSld name="CUSTOM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4"/>
          <p:cNvPicPr preferRelativeResize="0"/>
          <p:nvPr/>
        </p:nvPicPr>
        <p:blipFill rotWithShape="1">
          <a:blip r:embed="rId2">
            <a:alphaModFix/>
          </a:blip>
          <a:srcRect b="13539" l="0" r="53303" t="0"/>
          <a:stretch/>
        </p:blipFill>
        <p:spPr>
          <a:xfrm>
            <a:off x="0" y="0"/>
            <a:ext cx="4269951" cy="482077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4"/>
          <p:cNvSpPr/>
          <p:nvPr/>
        </p:nvSpPr>
        <p:spPr>
          <a:xfrm>
            <a:off x="3253475" y="1900375"/>
            <a:ext cx="124200" cy="2916000"/>
          </a:xfrm>
          <a:prstGeom prst="rect">
            <a:avLst/>
          </a:prstGeom>
          <a:solidFill>
            <a:srgbClr val="0743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 txBox="1"/>
          <p:nvPr>
            <p:ph type="title"/>
          </p:nvPr>
        </p:nvSpPr>
        <p:spPr>
          <a:xfrm>
            <a:off x="-54925" y="1900375"/>
            <a:ext cx="3432600" cy="1106400"/>
          </a:xfrm>
          <a:prstGeom prst="rect">
            <a:avLst/>
          </a:prstGeom>
          <a:solidFill>
            <a:srgbClr val="F4F5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7436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4956425" y="876075"/>
            <a:ext cx="4187700" cy="29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  <a:defRPr>
                <a:solidFill>
                  <a:srgbClr val="000000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Char char="■"/>
              <a:defRPr>
                <a:solidFill>
                  <a:srgbClr val="000000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  <a:defRPr>
                <a:solidFill>
                  <a:srgbClr val="000000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  <a:defRPr>
                <a:solidFill>
                  <a:srgbClr val="000000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Char char="■"/>
              <a:defRPr>
                <a:solidFill>
                  <a:srgbClr val="000000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  <a:defRPr>
                <a:solidFill>
                  <a:srgbClr val="000000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  <a:defRPr>
                <a:solidFill>
                  <a:srgbClr val="000000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pic>
        <p:nvPicPr>
          <p:cNvPr id="36" name="Google Shape;3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950" y="213750"/>
            <a:ext cx="1550826" cy="1550826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4"/>
          <p:cNvSpPr/>
          <p:nvPr/>
        </p:nvSpPr>
        <p:spPr>
          <a:xfrm>
            <a:off x="0" y="0"/>
            <a:ext cx="124200" cy="3006900"/>
          </a:xfrm>
          <a:prstGeom prst="rect">
            <a:avLst/>
          </a:prstGeom>
          <a:solidFill>
            <a:srgbClr val="0743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/>
          <p:nvPr/>
        </p:nvSpPr>
        <p:spPr>
          <a:xfrm>
            <a:off x="0" y="0"/>
            <a:ext cx="4572000" cy="4833000"/>
          </a:xfrm>
          <a:prstGeom prst="rect">
            <a:avLst/>
          </a:prstGeom>
          <a:solidFill>
            <a:srgbClr val="F4F5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5"/>
          <p:cNvSpPr txBox="1"/>
          <p:nvPr>
            <p:ph type="title"/>
          </p:nvPr>
        </p:nvSpPr>
        <p:spPr>
          <a:xfrm>
            <a:off x="635550" y="64950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" type="subTitle"/>
          </p:nvPr>
        </p:nvSpPr>
        <p:spPr>
          <a:xfrm>
            <a:off x="6355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5161900" y="649500"/>
            <a:ext cx="3374400" cy="41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5">
            <a:hlinkClick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" name="Google Shape;45;p5">
            <a:hlinkClick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" name="Google Shape;46;p5">
            <a:hlinkClick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" name="Google Shape;47;p5">
            <a:hlinkClick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idx="1" type="body"/>
          </p:nvPr>
        </p:nvSpPr>
        <p:spPr>
          <a:xfrm>
            <a:off x="803975" y="234150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6">
            <a:hlinkClick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" name="Google Shape;52;p6">
            <a:hlinkClick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" name="Google Shape;53;p6">
            <a:hlinkClick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" name="Google Shape;54;p6">
            <a:hlinkClick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5" name="Google Shape;5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34800" y="0"/>
            <a:ext cx="1874399" cy="187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7">
            <a:hlinkClick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" name="Google Shape;59;p7">
            <a:hlinkClick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" name="Google Shape;60;p7">
            <a:hlinkClick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" name="Google Shape;61;p7">
            <a:hlinkClick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Title">
  <p:cSld name="BLANK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8">
            <a:hlinkClick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" name="Google Shape;65;p8">
            <a:hlinkClick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8">
            <a:hlinkClick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8">
            <a:hlinkClick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" name="Google Shape;68;p8"/>
          <p:cNvSpPr txBox="1"/>
          <p:nvPr>
            <p:ph type="title"/>
          </p:nvPr>
        </p:nvSpPr>
        <p:spPr>
          <a:xfrm>
            <a:off x="729450" y="2163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Google Shape;69;p8"/>
          <p:cNvSpPr/>
          <p:nvPr/>
        </p:nvSpPr>
        <p:spPr>
          <a:xfrm>
            <a:off x="0" y="356975"/>
            <a:ext cx="645300" cy="261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8"/>
          <p:cNvSpPr/>
          <p:nvPr/>
        </p:nvSpPr>
        <p:spPr>
          <a:xfrm>
            <a:off x="508000" y="353450"/>
            <a:ext cx="137400" cy="261000"/>
          </a:xfrm>
          <a:prstGeom prst="rect">
            <a:avLst/>
          </a:prstGeom>
          <a:solidFill>
            <a:srgbClr val="0743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Content">
  <p:cSld name="BLANK_1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9">
            <a:hlinkClick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4" name="Google Shape;74;p9">
            <a:hlinkClick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9">
            <a:hlinkClick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9">
            <a:hlinkClick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9"/>
          <p:cNvSpPr txBox="1"/>
          <p:nvPr>
            <p:ph type="title"/>
          </p:nvPr>
        </p:nvSpPr>
        <p:spPr>
          <a:xfrm>
            <a:off x="729450" y="2163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1" type="body"/>
          </p:nvPr>
        </p:nvSpPr>
        <p:spPr>
          <a:xfrm>
            <a:off x="729450" y="934450"/>
            <a:ext cx="7329300" cy="29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9" name="Google Shape;79;p9"/>
          <p:cNvSpPr/>
          <p:nvPr/>
        </p:nvSpPr>
        <p:spPr>
          <a:xfrm>
            <a:off x="0" y="356975"/>
            <a:ext cx="645300" cy="261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9"/>
          <p:cNvSpPr/>
          <p:nvPr/>
        </p:nvSpPr>
        <p:spPr>
          <a:xfrm>
            <a:off x="508000" y="353450"/>
            <a:ext cx="137400" cy="261000"/>
          </a:xfrm>
          <a:prstGeom prst="rect">
            <a:avLst/>
          </a:prstGeom>
          <a:solidFill>
            <a:srgbClr val="0743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ntent">
  <p:cSld name="BLANK_1_1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" name="Google Shape;83;p10">
            <a:hlinkClick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" name="Google Shape;84;p10">
            <a:hlinkClick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0">
            <a:hlinkClick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0">
            <a:hlinkClick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10"/>
          <p:cNvSpPr txBox="1"/>
          <p:nvPr>
            <p:ph type="title"/>
          </p:nvPr>
        </p:nvSpPr>
        <p:spPr>
          <a:xfrm>
            <a:off x="729450" y="2163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8" name="Google Shape;88;p10"/>
          <p:cNvSpPr txBox="1"/>
          <p:nvPr>
            <p:ph idx="1" type="body"/>
          </p:nvPr>
        </p:nvSpPr>
        <p:spPr>
          <a:xfrm>
            <a:off x="729450" y="934450"/>
            <a:ext cx="3553500" cy="29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9" name="Google Shape;89;p10"/>
          <p:cNvSpPr/>
          <p:nvPr/>
        </p:nvSpPr>
        <p:spPr>
          <a:xfrm>
            <a:off x="0" y="356975"/>
            <a:ext cx="645300" cy="261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0"/>
          <p:cNvSpPr/>
          <p:nvPr/>
        </p:nvSpPr>
        <p:spPr>
          <a:xfrm>
            <a:off x="508000" y="353450"/>
            <a:ext cx="137400" cy="261000"/>
          </a:xfrm>
          <a:prstGeom prst="rect">
            <a:avLst/>
          </a:prstGeom>
          <a:solidFill>
            <a:srgbClr val="0743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0"/>
          <p:cNvSpPr txBox="1"/>
          <p:nvPr>
            <p:ph idx="2" type="body"/>
          </p:nvPr>
        </p:nvSpPr>
        <p:spPr>
          <a:xfrm>
            <a:off x="4814525" y="934450"/>
            <a:ext cx="3553500" cy="29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1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b="1" sz="28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Quattrocento Sans"/>
              <a:buChar char="○"/>
              <a:defRPr sz="11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Quattrocento Sans"/>
              <a:buChar char="■"/>
              <a:defRPr sz="11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Quattrocento Sans"/>
              <a:buChar char="●"/>
              <a:defRPr sz="11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Quattrocento Sans"/>
              <a:buChar char="○"/>
              <a:defRPr sz="11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Quattrocento Sans"/>
              <a:buChar char="■"/>
              <a:defRPr sz="11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Quattrocento Sans"/>
              <a:buChar char="●"/>
              <a:defRPr sz="11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Quattrocento Sans"/>
              <a:buChar char="○"/>
              <a:defRPr sz="11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Quattrocento Sans"/>
              <a:buChar char="■"/>
              <a:defRPr sz="11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4814097"/>
            <a:ext cx="9144000" cy="329400"/>
          </a:xfrm>
          <a:prstGeom prst="rect">
            <a:avLst/>
          </a:prstGeom>
          <a:solidFill>
            <a:srgbClr val="F4F5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0" y="4814100"/>
            <a:ext cx="2339400" cy="329400"/>
          </a:xfrm>
          <a:prstGeom prst="rect">
            <a:avLst/>
          </a:prstGeom>
          <a:solidFill>
            <a:srgbClr val="0743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1" name="Google Shape;11;p1"/>
          <p:cNvSpPr txBox="1"/>
          <p:nvPr/>
        </p:nvSpPr>
        <p:spPr>
          <a:xfrm>
            <a:off x="479550" y="4807350"/>
            <a:ext cx="1380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www.ugm.ac.id</a:t>
            </a:r>
            <a:endParaRPr b="1" sz="12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3207450" y="4807350"/>
            <a:ext cx="3450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7436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Locally Rooted, Globally Respected</a:t>
            </a:r>
            <a:endParaRPr sz="1200">
              <a:solidFill>
                <a:srgbClr val="074364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160464" y="4749850"/>
            <a:ext cx="1983535" cy="45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"/>
          <p:cNvPicPr preferRelativeResize="0"/>
          <p:nvPr/>
        </p:nvPicPr>
        <p:blipFill rotWithShape="1">
          <a:blip r:embed="rId2">
            <a:alphaModFix amt="88000"/>
          </a:blip>
          <a:srcRect b="0" l="0" r="49315" t="0"/>
          <a:stretch/>
        </p:blipFill>
        <p:spPr>
          <a:xfrm>
            <a:off x="7193251" y="353600"/>
            <a:ext cx="1950750" cy="399104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9000"/>
              </a:srgbClr>
            </a:outerShdw>
          </a:effectLst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bit.ly/nlp-c2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bit.ly/nlp-c3a" TargetMode="External"/><Relationship Id="rId4" Type="http://schemas.openxmlformats.org/officeDocument/2006/relationships/hyperlink" Target="https://bit.ly/nlp-c3b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bit.ly/nlp-4a" TargetMode="External"/><Relationship Id="rId4" Type="http://schemas.openxmlformats.org/officeDocument/2006/relationships/hyperlink" Target="https://bit.ly/nlp-c4b-new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bit.ly/nlp-5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hyperlink" Target="mailto:daniyal.kausar@gmail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bit.ly/nlp-c1a" TargetMode="External"/><Relationship Id="rId4" Type="http://schemas.openxmlformats.org/officeDocument/2006/relationships/hyperlink" Target="https://bit.ly/nlp-c1b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/>
          <p:nvPr/>
        </p:nvSpPr>
        <p:spPr>
          <a:xfrm flipH="1">
            <a:off x="479550" y="0"/>
            <a:ext cx="1874400" cy="2945400"/>
          </a:xfrm>
          <a:prstGeom prst="rect">
            <a:avLst/>
          </a:prstGeom>
          <a:solidFill>
            <a:srgbClr val="F4F5FB"/>
          </a:solidFill>
          <a:ln>
            <a:noFill/>
          </a:ln>
          <a:effectLst>
            <a:outerShdw blurRad="57150" rotWithShape="0" algn="bl" dir="5400000" dist="19050">
              <a:srgbClr val="000000">
                <a:alpha val="1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2"/>
          <p:cNvSpPr/>
          <p:nvPr/>
        </p:nvSpPr>
        <p:spPr>
          <a:xfrm flipH="1">
            <a:off x="479550" y="2935650"/>
            <a:ext cx="1874400" cy="94200"/>
          </a:xfrm>
          <a:prstGeom prst="rect">
            <a:avLst/>
          </a:prstGeom>
          <a:solidFill>
            <a:srgbClr val="0743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550" y="535500"/>
            <a:ext cx="1874399" cy="18743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2"/>
          <p:cNvSpPr/>
          <p:nvPr/>
        </p:nvSpPr>
        <p:spPr>
          <a:xfrm>
            <a:off x="2339275" y="4814100"/>
            <a:ext cx="6804600" cy="329400"/>
          </a:xfrm>
          <a:prstGeom prst="rect">
            <a:avLst/>
          </a:prstGeom>
          <a:solidFill>
            <a:srgbClr val="F4F5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2"/>
          <p:cNvSpPr/>
          <p:nvPr/>
        </p:nvSpPr>
        <p:spPr>
          <a:xfrm>
            <a:off x="0" y="4814100"/>
            <a:ext cx="2339400" cy="342900"/>
          </a:xfrm>
          <a:prstGeom prst="rect">
            <a:avLst/>
          </a:prstGeom>
          <a:solidFill>
            <a:srgbClr val="0743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3207" y="4731013"/>
            <a:ext cx="2156631" cy="480257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2"/>
          <p:cNvSpPr txBox="1"/>
          <p:nvPr/>
        </p:nvSpPr>
        <p:spPr>
          <a:xfrm>
            <a:off x="479550" y="4807350"/>
            <a:ext cx="1380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www.ugm.ac.id</a:t>
            </a:r>
            <a:endParaRPr b="1" sz="12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7" name="Google Shape;107;p12"/>
          <p:cNvSpPr txBox="1"/>
          <p:nvPr/>
        </p:nvSpPr>
        <p:spPr>
          <a:xfrm>
            <a:off x="3207450" y="4807350"/>
            <a:ext cx="3450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7436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Locally Rooted, Globally Respected</a:t>
            </a:r>
            <a:endParaRPr sz="1200">
              <a:solidFill>
                <a:srgbClr val="074364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8" name="Google Shape;108;p12"/>
          <p:cNvSpPr txBox="1"/>
          <p:nvPr>
            <p:ph type="ctrTitle"/>
          </p:nvPr>
        </p:nvSpPr>
        <p:spPr>
          <a:xfrm>
            <a:off x="2353950" y="1701400"/>
            <a:ext cx="6430500" cy="7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Natural Language Processing Workshop</a:t>
            </a:r>
            <a:endParaRPr sz="3000"/>
          </a:p>
        </p:txBody>
      </p:sp>
      <p:sp>
        <p:nvSpPr>
          <p:cNvPr id="109" name="Google Shape;109;p12"/>
          <p:cNvSpPr txBox="1"/>
          <p:nvPr>
            <p:ph idx="1" type="subTitle"/>
          </p:nvPr>
        </p:nvSpPr>
        <p:spPr>
          <a:xfrm>
            <a:off x="4069325" y="3029850"/>
            <a:ext cx="4707600" cy="8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2"/>
          <p:cNvSpPr txBox="1"/>
          <p:nvPr>
            <p:ph idx="2" type="subTitle"/>
          </p:nvPr>
        </p:nvSpPr>
        <p:spPr>
          <a:xfrm>
            <a:off x="4835300" y="2310150"/>
            <a:ext cx="39417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11" name="Google Shape;111;p12"/>
          <p:cNvSpPr txBox="1"/>
          <p:nvPr>
            <p:ph idx="3" type="subTitle"/>
          </p:nvPr>
        </p:nvSpPr>
        <p:spPr>
          <a:xfrm>
            <a:off x="5250225" y="398025"/>
            <a:ext cx="3534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type="title"/>
          </p:nvPr>
        </p:nvSpPr>
        <p:spPr>
          <a:xfrm>
            <a:off x="729450" y="2163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Answering (QA) Systems</a:t>
            </a:r>
            <a:endParaRPr/>
          </a:p>
        </p:txBody>
      </p:sp>
      <p:pic>
        <p:nvPicPr>
          <p:cNvPr id="163" name="Google Shape;16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250" y="1853250"/>
            <a:ext cx="6781500" cy="240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1"/>
          <p:cNvSpPr txBox="1"/>
          <p:nvPr>
            <p:ph idx="1" type="body"/>
          </p:nvPr>
        </p:nvSpPr>
        <p:spPr>
          <a:xfrm>
            <a:off x="729450" y="934450"/>
            <a:ext cx="73293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Question Answering</a:t>
            </a:r>
            <a:r>
              <a:rPr lang="en" sz="1600"/>
              <a:t> is an NLP task where a program reads a passage, extracts relevant information, and generates responses to user queries.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type="title"/>
          </p:nvPr>
        </p:nvSpPr>
        <p:spPr>
          <a:xfrm>
            <a:off x="729450" y="2163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Hands-On Activity: QA</a:t>
            </a:r>
            <a:endParaRPr/>
          </a:p>
        </p:txBody>
      </p:sp>
      <p:sp>
        <p:nvSpPr>
          <p:cNvPr id="170" name="Google Shape;170;p22"/>
          <p:cNvSpPr txBox="1"/>
          <p:nvPr>
            <p:ph idx="1" type="body"/>
          </p:nvPr>
        </p:nvSpPr>
        <p:spPr>
          <a:xfrm>
            <a:off x="729450" y="934450"/>
            <a:ext cx="7329300" cy="29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Fine-Tuning BERT for QA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https://bit.ly/nlp-c2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type="title"/>
          </p:nvPr>
        </p:nvSpPr>
        <p:spPr>
          <a:xfrm>
            <a:off x="1352400" y="2018550"/>
            <a:ext cx="6439200" cy="110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 Language Models - Overview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type="title"/>
          </p:nvPr>
        </p:nvSpPr>
        <p:spPr>
          <a:xfrm>
            <a:off x="729450" y="2163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 Language Models - Overview</a:t>
            </a:r>
            <a:endParaRPr/>
          </a:p>
        </p:txBody>
      </p:sp>
      <p:sp>
        <p:nvSpPr>
          <p:cNvPr id="181" name="Google Shape;181;p24"/>
          <p:cNvSpPr txBox="1"/>
          <p:nvPr>
            <p:ph idx="1" type="body"/>
          </p:nvPr>
        </p:nvSpPr>
        <p:spPr>
          <a:xfrm>
            <a:off x="729450" y="934450"/>
            <a:ext cx="7329300" cy="29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What Defines a "Large" Model?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Parameters: Modern LLMs have billions of parameters (e.g., GPT-4 with 1.8T vs. GPT-3 with 125B), enabling nuanced language understanding.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Trained on massive datasets (millions of documents).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Requires high computational power.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Challenges: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Resource Demands: High computational and financial costs.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Biases: Risk of biased outputs from training data.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Ethical Issues: Concerns around misuse, misinformation, and transparency.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729450" y="2163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Hands-On Activity: GPT2 &amp; T5 for QA</a:t>
            </a:r>
            <a:endParaRPr/>
          </a:p>
        </p:txBody>
      </p:sp>
      <p:sp>
        <p:nvSpPr>
          <p:cNvPr id="187" name="Google Shape;187;p25"/>
          <p:cNvSpPr txBox="1"/>
          <p:nvPr>
            <p:ph idx="1" type="body"/>
          </p:nvPr>
        </p:nvSpPr>
        <p:spPr>
          <a:xfrm>
            <a:off x="729450" y="934450"/>
            <a:ext cx="7329300" cy="29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Pytorch GPT2 Implementation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https://bit.ly/nlp-c3a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Fine-Tuning T5 for QA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https://bit.ly/nlp-c3b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type="title"/>
          </p:nvPr>
        </p:nvSpPr>
        <p:spPr>
          <a:xfrm>
            <a:off x="1352400" y="2018550"/>
            <a:ext cx="6439200" cy="110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Parameter-Efficient Fine-Tuning (PEFT)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/>
          <p:nvPr>
            <p:ph idx="1" type="body"/>
          </p:nvPr>
        </p:nvSpPr>
        <p:spPr>
          <a:xfrm>
            <a:off x="729450" y="934450"/>
            <a:ext cx="7329300" cy="29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Fine-tuning is the process of taking a pre-trained model and making small adjustments to its parameters to adapt it to a specific task or dataset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Challenges with Fine-Tuning Large Models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Large Computational Resource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Catastrophic Forgetting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Parameter Inefficiency</a:t>
            </a:r>
            <a:endParaRPr sz="1600"/>
          </a:p>
        </p:txBody>
      </p:sp>
      <p:sp>
        <p:nvSpPr>
          <p:cNvPr id="198" name="Google Shape;198;p27"/>
          <p:cNvSpPr txBox="1"/>
          <p:nvPr>
            <p:ph type="title"/>
          </p:nvPr>
        </p:nvSpPr>
        <p:spPr>
          <a:xfrm>
            <a:off x="729450" y="2163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Parameter-Efficient Fine-Tuning (PEFT)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/>
          <p:nvPr>
            <p:ph idx="1" type="body"/>
          </p:nvPr>
        </p:nvSpPr>
        <p:spPr>
          <a:xfrm>
            <a:off x="729450" y="934450"/>
            <a:ext cx="7329300" cy="29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LoRA (Low-Rank Adaptation)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Introduces low-rank matrices into the architecture of pre-trained models.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Instead of updating all parameters during fine-tuning, LoRA adds trainable low-rank matrices that capture task-specific information while keeping the original model weights frozen.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Prefix Tuning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Modifies input embeddings by adding learnable prefix tokens that guide the model's attention mechanism during inference.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Prefixes are trained alongside task-specific data but do not require updates to all model parameters.</a:t>
            </a:r>
            <a:endParaRPr sz="1600"/>
          </a:p>
        </p:txBody>
      </p:sp>
      <p:sp>
        <p:nvSpPr>
          <p:cNvPr id="204" name="Google Shape;204;p28"/>
          <p:cNvSpPr txBox="1"/>
          <p:nvPr>
            <p:ph type="title"/>
          </p:nvPr>
        </p:nvSpPr>
        <p:spPr>
          <a:xfrm>
            <a:off x="729450" y="2163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PEFT: Example methods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/>
          <p:nvPr>
            <p:ph type="title"/>
          </p:nvPr>
        </p:nvSpPr>
        <p:spPr>
          <a:xfrm>
            <a:off x="729450" y="2163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Hands-On Activity: LoRA</a:t>
            </a:r>
            <a:endParaRPr/>
          </a:p>
        </p:txBody>
      </p:sp>
      <p:sp>
        <p:nvSpPr>
          <p:cNvPr id="210" name="Google Shape;210;p29"/>
          <p:cNvSpPr txBox="1"/>
          <p:nvPr>
            <p:ph idx="1" type="body"/>
          </p:nvPr>
        </p:nvSpPr>
        <p:spPr>
          <a:xfrm>
            <a:off x="729450" y="934450"/>
            <a:ext cx="7329300" cy="29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LoRA implementation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https://bit.ly/nlp-4a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Fine-tuning Phi-3.5-mini using LoRA 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https://bit.ly/nlp-c4b-new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/>
          <p:nvPr>
            <p:ph type="title"/>
          </p:nvPr>
        </p:nvSpPr>
        <p:spPr>
          <a:xfrm>
            <a:off x="1352400" y="2018550"/>
            <a:ext cx="6439200" cy="110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Retrieval-Augmented Generation (RAG)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"/>
          <p:cNvSpPr txBox="1"/>
          <p:nvPr>
            <p:ph type="title"/>
          </p:nvPr>
        </p:nvSpPr>
        <p:spPr>
          <a:xfrm>
            <a:off x="-54925" y="1900375"/>
            <a:ext cx="3432600" cy="110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</a:t>
            </a:r>
            <a:endParaRPr/>
          </a:p>
        </p:txBody>
      </p:sp>
      <p:sp>
        <p:nvSpPr>
          <p:cNvPr id="117" name="Google Shape;117;p13"/>
          <p:cNvSpPr txBox="1"/>
          <p:nvPr>
            <p:ph idx="1" type="body"/>
          </p:nvPr>
        </p:nvSpPr>
        <p:spPr>
          <a:xfrm>
            <a:off x="4956425" y="876075"/>
            <a:ext cx="4187700" cy="29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NLP - Overview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Named Entity Recognition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Question Answering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LLM - Overview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Parameter Efficient Fine Tuning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Retrieval-Augmented Generation (RAG)</a:t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/>
          <p:nvPr>
            <p:ph idx="1" type="body"/>
          </p:nvPr>
        </p:nvSpPr>
        <p:spPr>
          <a:xfrm>
            <a:off x="417275" y="934450"/>
            <a:ext cx="4350900" cy="29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RAG is an advanced NLP technique.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Combines retrieval and generation capabilities.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Enhances language models by using external sources.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Improves factual consistency of generated responses and reduce hallucination.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Unlike models like BART, T5, or GPT, RAG is not limited to pre-trained knowledge.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Reduces the need for expensive pre-training and improves retrieval effectiveness.</a:t>
            </a:r>
            <a:endParaRPr sz="1600"/>
          </a:p>
        </p:txBody>
      </p:sp>
      <p:sp>
        <p:nvSpPr>
          <p:cNvPr id="221" name="Google Shape;221;p31"/>
          <p:cNvSpPr txBox="1"/>
          <p:nvPr>
            <p:ph type="title"/>
          </p:nvPr>
        </p:nvSpPr>
        <p:spPr>
          <a:xfrm>
            <a:off x="729450" y="2163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Retrieval-Augmented Generation (RAG)</a:t>
            </a:r>
            <a:endParaRPr/>
          </a:p>
        </p:txBody>
      </p:sp>
      <p:pic>
        <p:nvPicPr>
          <p:cNvPr id="222" name="Google Shape;22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8054" y="1069725"/>
            <a:ext cx="4179524" cy="300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/>
          <p:nvPr>
            <p:ph idx="1" type="body"/>
          </p:nvPr>
        </p:nvSpPr>
        <p:spPr>
          <a:xfrm>
            <a:off x="417275" y="934450"/>
            <a:ext cx="4350900" cy="29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28" name="Google Shape;228;p32"/>
          <p:cNvSpPr txBox="1"/>
          <p:nvPr>
            <p:ph type="title"/>
          </p:nvPr>
        </p:nvSpPr>
        <p:spPr>
          <a:xfrm>
            <a:off x="729450" y="2163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Retrieval-Augmented Generation (RAG)</a:t>
            </a:r>
            <a:endParaRPr/>
          </a:p>
        </p:txBody>
      </p:sp>
      <p:graphicFrame>
        <p:nvGraphicFramePr>
          <p:cNvPr id="229" name="Google Shape;229;p32"/>
          <p:cNvGraphicFramePr/>
          <p:nvPr/>
        </p:nvGraphicFramePr>
        <p:xfrm>
          <a:off x="596963" y="136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{4B6537C7-1B45-402F-8B29-A6F162771D19}</a:tableStyleId>
              </a:tblPr>
              <a:tblGrid>
                <a:gridCol w="2066925"/>
                <a:gridCol w="2495550"/>
                <a:gridCol w="3390900"/>
              </a:tblGrid>
              <a:tr h="295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1F2328"/>
                          </a:solidFill>
                        </a:rPr>
                        <a:t>Feature</a:t>
                      </a:r>
                      <a:endParaRPr b="1" sz="1200">
                        <a:solidFill>
                          <a:srgbClr val="1F2328"/>
                        </a:solidFill>
                      </a:endParaRPr>
                    </a:p>
                  </a:txBody>
                  <a:tcPr marT="57150" marB="57150" marR="123825" marL="123825">
                    <a:lnL cap="flat" cmpd="sng" w="7625">
                      <a:solidFill>
                        <a:srgbClr val="D0D7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D0D7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D0D7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D0D7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1F2328"/>
                          </a:solidFill>
                        </a:rPr>
                        <a:t>LLM-Only</a:t>
                      </a:r>
                      <a:endParaRPr b="1" sz="1200">
                        <a:solidFill>
                          <a:srgbClr val="1F2328"/>
                        </a:solidFill>
                      </a:endParaRPr>
                    </a:p>
                  </a:txBody>
                  <a:tcPr marT="57150" marB="57150" marR="123825" marL="123825">
                    <a:lnL cap="flat" cmpd="sng" w="7625">
                      <a:solidFill>
                        <a:srgbClr val="D0D7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D0D7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D0D7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D0D7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1F2328"/>
                          </a:solidFill>
                        </a:rPr>
                        <a:t>Retrieval-Augmented Generation (RAG)</a:t>
                      </a:r>
                      <a:endParaRPr b="1" sz="1200">
                        <a:solidFill>
                          <a:srgbClr val="1F2328"/>
                        </a:solidFill>
                      </a:endParaRPr>
                    </a:p>
                  </a:txBody>
                  <a:tcPr marT="57150" marB="57150" marR="123825" marL="123825">
                    <a:lnL cap="flat" cmpd="sng" w="7625">
                      <a:solidFill>
                        <a:srgbClr val="D0D7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D0D7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D0D7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D0D7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F2328"/>
                          </a:solidFill>
                        </a:rPr>
                        <a:t>Knowledge Source</a:t>
                      </a:r>
                      <a:endParaRPr sz="1200">
                        <a:solidFill>
                          <a:srgbClr val="1F2328"/>
                        </a:solidFill>
                      </a:endParaRPr>
                    </a:p>
                  </a:txBody>
                  <a:tcPr marT="57150" marB="57150" marR="123825" marL="123825">
                    <a:lnL cap="flat" cmpd="sng" w="7625">
                      <a:solidFill>
                        <a:srgbClr val="D0D7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D0D7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D0D7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D0D7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F2328"/>
                          </a:solidFill>
                        </a:rPr>
                        <a:t>Relies on pre-trained data</a:t>
                      </a:r>
                      <a:endParaRPr sz="1200">
                        <a:solidFill>
                          <a:srgbClr val="1F2328"/>
                        </a:solidFill>
                      </a:endParaRPr>
                    </a:p>
                  </a:txBody>
                  <a:tcPr marT="57150" marB="57150" marR="123825" marL="123825">
                    <a:lnL cap="flat" cmpd="sng" w="7625">
                      <a:solidFill>
                        <a:srgbClr val="D0D7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D0D7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D0D7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D0D7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F2328"/>
                          </a:solidFill>
                        </a:rPr>
                        <a:t>Combines pre-trained data with retrieved info</a:t>
                      </a:r>
                      <a:endParaRPr sz="1200">
                        <a:solidFill>
                          <a:srgbClr val="1F2328"/>
                        </a:solidFill>
                      </a:endParaRPr>
                    </a:p>
                  </a:txBody>
                  <a:tcPr marT="57150" marB="57150" marR="123825" marL="123825">
                    <a:lnL cap="flat" cmpd="sng" w="7625">
                      <a:solidFill>
                        <a:srgbClr val="D0D7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D0D7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D0D7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D0D7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F2328"/>
                          </a:solidFill>
                        </a:rPr>
                        <a:t>Architectural Components</a:t>
                      </a:r>
                      <a:endParaRPr sz="1200">
                        <a:solidFill>
                          <a:srgbClr val="1F2328"/>
                        </a:solidFill>
                      </a:endParaRPr>
                    </a:p>
                  </a:txBody>
                  <a:tcPr marT="57150" marB="57150" marR="123825" marL="123825">
                    <a:lnL cap="flat" cmpd="sng" w="7625">
                      <a:solidFill>
                        <a:srgbClr val="D0D7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D0D7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D0D7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D0D7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F2328"/>
                          </a:solidFill>
                        </a:rPr>
                        <a:t>Mainly a generator</a:t>
                      </a:r>
                      <a:endParaRPr sz="1200">
                        <a:solidFill>
                          <a:srgbClr val="1F2328"/>
                        </a:solidFill>
                      </a:endParaRPr>
                    </a:p>
                  </a:txBody>
                  <a:tcPr marT="57150" marB="57150" marR="123825" marL="123825">
                    <a:lnL cap="flat" cmpd="sng" w="7625">
                      <a:solidFill>
                        <a:srgbClr val="D0D7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D0D7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D0D7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D0D7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F2328"/>
                          </a:solidFill>
                        </a:rPr>
                        <a:t>Consists of a retriever and a generator</a:t>
                      </a:r>
                      <a:endParaRPr sz="1200">
                        <a:solidFill>
                          <a:srgbClr val="1F2328"/>
                        </a:solidFill>
                      </a:endParaRPr>
                    </a:p>
                  </a:txBody>
                  <a:tcPr marT="57150" marB="57150" marR="123825" marL="123825">
                    <a:lnL cap="flat" cmpd="sng" w="7625">
                      <a:solidFill>
                        <a:srgbClr val="D0D7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D0D7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D0D7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D0D7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F2328"/>
                          </a:solidFill>
                        </a:rPr>
                        <a:t>Factual Consistency</a:t>
                      </a:r>
                      <a:endParaRPr sz="1200">
                        <a:solidFill>
                          <a:srgbClr val="1F2328"/>
                        </a:solidFill>
                      </a:endParaRPr>
                    </a:p>
                  </a:txBody>
                  <a:tcPr marT="57150" marB="57150" marR="123825" marL="123825">
                    <a:lnL cap="flat" cmpd="sng" w="7625">
                      <a:solidFill>
                        <a:srgbClr val="D0D7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D0D7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D0D7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D0D7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F2328"/>
                          </a:solidFill>
                        </a:rPr>
                        <a:t>May produce less accurate facts</a:t>
                      </a:r>
                      <a:endParaRPr sz="1200">
                        <a:solidFill>
                          <a:srgbClr val="1F2328"/>
                        </a:solidFill>
                      </a:endParaRPr>
                    </a:p>
                  </a:txBody>
                  <a:tcPr marT="57150" marB="57150" marR="123825" marL="123825">
                    <a:lnL cap="flat" cmpd="sng" w="7625">
                      <a:solidFill>
                        <a:srgbClr val="D0D7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D0D7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D0D7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D0D7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F2328"/>
                          </a:solidFill>
                        </a:rPr>
                        <a:t>Higher due to retrieval of relevant documents</a:t>
                      </a:r>
                      <a:endParaRPr sz="1200">
                        <a:solidFill>
                          <a:srgbClr val="1F2328"/>
                        </a:solidFill>
                      </a:endParaRPr>
                    </a:p>
                  </a:txBody>
                  <a:tcPr marT="57150" marB="57150" marR="123825" marL="123825">
                    <a:lnL cap="flat" cmpd="sng" w="7625">
                      <a:solidFill>
                        <a:srgbClr val="D0D7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D0D7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D0D7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D0D7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F2328"/>
                          </a:solidFill>
                        </a:rPr>
                        <a:t>Flexibility of Responses</a:t>
                      </a:r>
                      <a:endParaRPr sz="1200">
                        <a:solidFill>
                          <a:srgbClr val="1F2328"/>
                        </a:solidFill>
                      </a:endParaRPr>
                    </a:p>
                  </a:txBody>
                  <a:tcPr marT="57150" marB="57150" marR="123825" marL="123825">
                    <a:lnL cap="flat" cmpd="sng" w="7625">
                      <a:solidFill>
                        <a:srgbClr val="D0D7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D0D7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D0D7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D0D7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F2328"/>
                          </a:solidFill>
                        </a:rPr>
                        <a:t>Limited to encoded knowledge</a:t>
                      </a:r>
                      <a:endParaRPr sz="1200">
                        <a:solidFill>
                          <a:srgbClr val="1F2328"/>
                        </a:solidFill>
                      </a:endParaRPr>
                    </a:p>
                  </a:txBody>
                  <a:tcPr marT="57150" marB="57150" marR="123825" marL="123825">
                    <a:lnL cap="flat" cmpd="sng" w="7625">
                      <a:solidFill>
                        <a:srgbClr val="D0D7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D0D7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D0D7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D0D7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F2328"/>
                          </a:solidFill>
                        </a:rPr>
                        <a:t>Enhanced by external data retrieval</a:t>
                      </a:r>
                      <a:endParaRPr sz="1200">
                        <a:solidFill>
                          <a:srgbClr val="1F2328"/>
                        </a:solidFill>
                      </a:endParaRPr>
                    </a:p>
                  </a:txBody>
                  <a:tcPr marT="57150" marB="57150" marR="123825" marL="123825">
                    <a:lnL cap="flat" cmpd="sng" w="7625">
                      <a:solidFill>
                        <a:srgbClr val="D0D7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D0D7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D0D7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D0D7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>
            <p:ph type="title"/>
          </p:nvPr>
        </p:nvSpPr>
        <p:spPr>
          <a:xfrm>
            <a:off x="729450" y="2163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Hands-On Activity: RAG</a:t>
            </a:r>
            <a:endParaRPr/>
          </a:p>
        </p:txBody>
      </p:sp>
      <p:sp>
        <p:nvSpPr>
          <p:cNvPr id="235" name="Google Shape;235;p33"/>
          <p:cNvSpPr txBox="1"/>
          <p:nvPr>
            <p:ph idx="1" type="body"/>
          </p:nvPr>
        </p:nvSpPr>
        <p:spPr>
          <a:xfrm>
            <a:off x="729450" y="934450"/>
            <a:ext cx="7329300" cy="29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RAG Implementation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https://bit.ly/nlp-5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/>
          <p:nvPr/>
        </p:nvSpPr>
        <p:spPr>
          <a:xfrm>
            <a:off x="723300" y="319220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For other questions,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1C3678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daniyal.kausar@gmail.com</a:t>
            </a:r>
            <a:b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+62 812 2674 9611 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41" name="Google Shape;241;p34"/>
          <p:cNvSpPr txBox="1"/>
          <p:nvPr/>
        </p:nvSpPr>
        <p:spPr>
          <a:xfrm>
            <a:off x="1356750" y="1146400"/>
            <a:ext cx="64305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Proxima Nova"/>
                <a:ea typeface="Proxima Nova"/>
                <a:cs typeface="Proxima Nova"/>
                <a:sym typeface="Proxima Nova"/>
              </a:rPr>
              <a:t>Thank you</a:t>
            </a:r>
            <a:endParaRPr b="1" sz="35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"/>
          <p:cNvSpPr txBox="1"/>
          <p:nvPr>
            <p:ph type="title"/>
          </p:nvPr>
        </p:nvSpPr>
        <p:spPr>
          <a:xfrm>
            <a:off x="1352400" y="2018550"/>
            <a:ext cx="6439200" cy="110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NLP and LLMs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/>
          <p:nvPr>
            <p:ph type="title"/>
          </p:nvPr>
        </p:nvSpPr>
        <p:spPr>
          <a:xfrm>
            <a:off x="729450" y="2163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NLP and LLMs</a:t>
            </a:r>
            <a:endParaRPr/>
          </a:p>
        </p:txBody>
      </p:sp>
      <p:pic>
        <p:nvPicPr>
          <p:cNvPr id="128" name="Google Shape;12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9025" y="751550"/>
            <a:ext cx="4169257" cy="4087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 txBox="1"/>
          <p:nvPr>
            <p:ph type="title"/>
          </p:nvPr>
        </p:nvSpPr>
        <p:spPr>
          <a:xfrm>
            <a:off x="1352400" y="2018550"/>
            <a:ext cx="6439200" cy="110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Named Entity Recognition (NER)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/>
          <p:nvPr>
            <p:ph idx="1" type="body"/>
          </p:nvPr>
        </p:nvSpPr>
        <p:spPr>
          <a:xfrm>
            <a:off x="729450" y="3514525"/>
            <a:ext cx="7329300" cy="11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Named Entity Recognition (NER) is a task in NLP that involves identifying and categorizing entities in unstructured text into predefined categories, such as names, places, dates, organizations, and events.</a:t>
            </a:r>
            <a:endParaRPr sz="1600"/>
          </a:p>
        </p:txBody>
      </p:sp>
      <p:sp>
        <p:nvSpPr>
          <p:cNvPr id="139" name="Google Shape;139;p17"/>
          <p:cNvSpPr txBox="1"/>
          <p:nvPr>
            <p:ph type="title"/>
          </p:nvPr>
        </p:nvSpPr>
        <p:spPr>
          <a:xfrm>
            <a:off x="729450" y="2163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Named Entity Recognition (NER)</a:t>
            </a:r>
            <a:endParaRPr/>
          </a:p>
        </p:txBody>
      </p:sp>
      <p:pic>
        <p:nvPicPr>
          <p:cNvPr id="140" name="Google Shape;14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6713" y="934450"/>
            <a:ext cx="5754776" cy="239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>
            <p:ph idx="1" type="body"/>
          </p:nvPr>
        </p:nvSpPr>
        <p:spPr>
          <a:xfrm>
            <a:off x="729450" y="934450"/>
            <a:ext cx="7329300" cy="29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Traditional Methods: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Rule-Based Systems: Pre-defined patterns to match entities.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Conditional Random Fields (CRF): Considers token dependencies for accuracy.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Deep Learning Approaches: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BiLSTM-CRF: Captures contextual features for improved identification.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Transformers: Utilizes self-attention for nuanced semantic understanding.</a:t>
            </a:r>
            <a:endParaRPr sz="1600"/>
          </a:p>
        </p:txBody>
      </p:sp>
      <p:sp>
        <p:nvSpPr>
          <p:cNvPr id="146" name="Google Shape;146;p18"/>
          <p:cNvSpPr txBox="1"/>
          <p:nvPr>
            <p:ph type="title"/>
          </p:nvPr>
        </p:nvSpPr>
        <p:spPr>
          <a:xfrm>
            <a:off x="729450" y="2163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Named Entity Recognition (NER): Techniques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type="title"/>
          </p:nvPr>
        </p:nvSpPr>
        <p:spPr>
          <a:xfrm>
            <a:off x="729450" y="2163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Hands-On Activity</a:t>
            </a:r>
            <a:r>
              <a:rPr lang="en"/>
              <a:t>: NER</a:t>
            </a:r>
            <a:endParaRPr/>
          </a:p>
        </p:txBody>
      </p:sp>
      <p:sp>
        <p:nvSpPr>
          <p:cNvPr id="152" name="Google Shape;152;p19"/>
          <p:cNvSpPr txBox="1"/>
          <p:nvPr>
            <p:ph idx="1" type="body"/>
          </p:nvPr>
        </p:nvSpPr>
        <p:spPr>
          <a:xfrm>
            <a:off x="729450" y="934450"/>
            <a:ext cx="7329300" cy="29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NER using CRF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https://bit.ly/nlp-c1a</a:t>
            </a:r>
            <a:r>
              <a:rPr lang="en"/>
              <a:t>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NER using BERT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https://bit.ly/nlp-c1b</a:t>
            </a:r>
            <a:r>
              <a:rPr lang="en" sz="1600"/>
              <a:t> 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title"/>
          </p:nvPr>
        </p:nvSpPr>
        <p:spPr>
          <a:xfrm>
            <a:off x="1352400" y="2018550"/>
            <a:ext cx="6439200" cy="110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Answering (QA) Systems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