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5"/>
  </p:notesMasterIdLst>
  <p:handoutMasterIdLst>
    <p:handoutMasterId r:id="rId16"/>
  </p:handoutMasterIdLst>
  <p:sldIdLst>
    <p:sldId id="282" r:id="rId2"/>
    <p:sldId id="260" r:id="rId3"/>
    <p:sldId id="283" r:id="rId4"/>
    <p:sldId id="284" r:id="rId5"/>
    <p:sldId id="285" r:id="rId6"/>
    <p:sldId id="287" r:id="rId7"/>
    <p:sldId id="293" r:id="rId8"/>
    <p:sldId id="286" r:id="rId9"/>
    <p:sldId id="290" r:id="rId10"/>
    <p:sldId id="288" r:id="rId11"/>
    <p:sldId id="289" r:id="rId12"/>
    <p:sldId id="291" r:id="rId13"/>
    <p:sldId id="29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5" autoAdjust="0"/>
    <p:restoredTop sz="87458" autoAdjust="0"/>
  </p:normalViewPr>
  <p:slideViewPr>
    <p:cSldViewPr snapToGrid="0" snapToObjects="1">
      <p:cViewPr>
        <p:scale>
          <a:sx n="65" d="100"/>
          <a:sy n="65" d="100"/>
        </p:scale>
        <p:origin x="-224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6A889-753A-F242-AA11-5A8C7810D63F}" type="datetime1">
              <a:rPr lang="en-US" smtClean="0"/>
              <a:t>8/1/16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F0AAE-4B64-2B48-BE9E-799FF20D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999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AF0D2-C3E7-3D4C-AC90-0C88761377B3}" type="datetime1">
              <a:rPr lang="en-US" smtClean="0"/>
              <a:t>8/1/16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02967-BEC4-0F46-A022-1564C826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364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5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4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5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4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4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4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4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5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5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5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Lucida Fax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Lucida Fax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Lucida Fax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Lucida Fax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Lucida Fax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200" kern="1200" baseline="0">
          <a:solidFill>
            <a:schemeClr val="tx1"/>
          </a:solidFill>
          <a:latin typeface="Lucida Fax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2.bin"/><Relationship Id="rId10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NR Coincidence Data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39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run 16, we spanned </a:t>
            </a:r>
            <a:r>
              <a:rPr lang="en-US" b="1" dirty="0" smtClean="0"/>
              <a:t>six</a:t>
            </a:r>
            <a:r>
              <a:rPr lang="en-US" dirty="0" smtClean="0"/>
              <a:t> </a:t>
            </a:r>
            <a:r>
              <a:rPr lang="en-US" b="1" dirty="0" smtClean="0"/>
              <a:t>energies</a:t>
            </a:r>
            <a:r>
              <a:rPr lang="en-US" dirty="0" smtClean="0"/>
              <a:t> at </a:t>
            </a:r>
            <a:r>
              <a:rPr lang="en-US" b="1" dirty="0" smtClean="0"/>
              <a:t>three</a:t>
            </a:r>
            <a:r>
              <a:rPr lang="en-US" dirty="0" smtClean="0"/>
              <a:t> </a:t>
            </a:r>
            <a:r>
              <a:rPr lang="en-US" b="1" dirty="0" smtClean="0"/>
              <a:t>drift fields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Distances chosen such that rates of true coincidence scatters between each measurement were comparable.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311356"/>
              </p:ext>
            </p:extLst>
          </p:nvPr>
        </p:nvGraphicFramePr>
        <p:xfrm>
          <a:off x="422516" y="3818875"/>
          <a:ext cx="8401050" cy="256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1200150"/>
                <a:gridCol w="1200150"/>
                <a:gridCol w="1200150"/>
                <a:gridCol w="1200150"/>
                <a:gridCol w="1200150"/>
                <a:gridCol w="1200150"/>
              </a:tblGrid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Angle (</a:t>
                      </a:r>
                      <a:r>
                        <a:rPr lang="en-US" sz="1400" dirty="0" err="1" smtClean="0"/>
                        <a:t>deg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Mean Energy (keV)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Resolution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Distance (cm)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190 V/cm?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480 V/cm?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1020 V/cm?</a:t>
                      </a:r>
                      <a:endParaRPr lang="en-US" sz="1400" dirty="0"/>
                    </a:p>
                  </a:txBody>
                  <a:tcPr/>
                </a:tc>
              </a:tr>
              <a:tr h="1253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4.93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35.4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6.61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</a:tr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</a:tr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4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1"/>
    </mc:Choice>
    <mc:Fallback xmlns="">
      <p:transition xmlns:p14="http://schemas.microsoft.com/office/powerpoint/2010/main" spd="slow" advTm="91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Coincidence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923" y="3855915"/>
            <a:ext cx="3155461" cy="833315"/>
          </a:xfr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Corrected Observables Data Spectrum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86917" y="3855915"/>
            <a:ext cx="3341077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MC Produced Observables Spectrum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52800" y="4806463"/>
            <a:ext cx="779584" cy="762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89219" y="4806463"/>
            <a:ext cx="779584" cy="762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554" y="5705229"/>
            <a:ext cx="1029665" cy="1029665"/>
          </a:xfrm>
          <a:prstGeom prst="rect">
            <a:avLst/>
          </a:prstGeom>
        </p:spPr>
      </p:pic>
      <p:sp>
        <p:nvSpPr>
          <p:cNvPr id="24" name="Content Placeholder 2"/>
          <p:cNvSpPr txBox="1">
            <a:spLocks/>
          </p:cNvSpPr>
          <p:nvPr/>
        </p:nvSpPr>
        <p:spPr>
          <a:xfrm>
            <a:off x="801077" y="2217126"/>
            <a:ext cx="3575538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Uncorrected Observables Data Spectrum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73216" y="3145694"/>
            <a:ext cx="0" cy="65160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669681" y="2217126"/>
            <a:ext cx="3575538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Energy Spectrum from Geant4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41820" y="3145694"/>
            <a:ext cx="0" cy="65160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onut 6"/>
          <p:cNvSpPr/>
          <p:nvPr/>
        </p:nvSpPr>
        <p:spPr>
          <a:xfrm>
            <a:off x="6158512" y="2972290"/>
            <a:ext cx="566615" cy="1013558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9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9"/>
    </mc:Choice>
    <mc:Fallback xmlns="">
      <p:transition xmlns:p14="http://schemas.microsoft.com/office/powerpoint/2010/main" spd="slow" advTm="342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Observables Spectrum from Geant4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4270" y="5946529"/>
            <a:ext cx="3155461" cy="833315"/>
          </a:xfr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Corrected Observables Data Spectrum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080847" y="1393105"/>
            <a:ext cx="4982307" cy="5412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Energy Spectrum from Geant4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305539" y="2000752"/>
            <a:ext cx="371231" cy="32432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01162" y="2423759"/>
            <a:ext cx="2713892" cy="632500"/>
          </a:xfrm>
          <a:prstGeom prst="rect">
            <a:avLst/>
          </a:prstGeom>
          <a:pattFill prst="pct10">
            <a:fgClr>
              <a:srgbClr val="0000FF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Photon/Charge Yield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348285" y="2423759"/>
            <a:ext cx="1259253" cy="6325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g</a:t>
            </a:r>
            <a:r>
              <a:rPr lang="en-US" dirty="0" smtClean="0"/>
              <a:t>1/g2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372338" y="2775901"/>
            <a:ext cx="418124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186491" y="4194212"/>
            <a:ext cx="6613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23538" y="3312237"/>
            <a:ext cx="312615" cy="46208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6027618" y="2423759"/>
            <a:ext cx="1864946" cy="6325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Gas Gain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548554" y="5472119"/>
            <a:ext cx="0" cy="46208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68957" y="4566976"/>
            <a:ext cx="455248" cy="21995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ame 8"/>
          <p:cNvSpPr/>
          <p:nvPr/>
        </p:nvSpPr>
        <p:spPr>
          <a:xfrm>
            <a:off x="3966308" y="2266462"/>
            <a:ext cx="4161692" cy="937846"/>
          </a:xfrm>
          <a:prstGeom prst="frame">
            <a:avLst>
              <a:gd name="adj1" fmla="val 2083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5924064" y="3842662"/>
            <a:ext cx="2536090" cy="63250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SPE Resolution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426309" y="3842662"/>
            <a:ext cx="3701566" cy="632500"/>
          </a:xfrm>
          <a:prstGeom prst="rect">
            <a:avLst/>
          </a:prstGeom>
          <a:pattFill prst="pct10">
            <a:fgClr>
              <a:srgbClr val="0000FF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Intrinsic S1/S2 Resolution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280509" y="4797490"/>
            <a:ext cx="2536090" cy="632500"/>
          </a:xfrm>
          <a:prstGeom prst="rect">
            <a:avLst/>
          </a:prstGeom>
          <a:gradFill flip="none" rotWithShape="1">
            <a:gsLst>
              <a:gs pos="0">
                <a:srgbClr val="FF6600"/>
              </a:gs>
              <a:gs pos="100000">
                <a:srgbClr val="FFFF00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rgbClr val="FF6600"/>
                </a:gs>
                <a:gs pos="100000">
                  <a:srgbClr val="FFFF00"/>
                </a:gs>
              </a:gsLst>
              <a:lin ang="0" scaled="1"/>
              <a:tileRect/>
            </a:gra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S1/S2 Efficiency</a:t>
            </a:r>
          </a:p>
        </p:txBody>
      </p:sp>
    </p:spTree>
    <p:extLst>
      <p:ext uri="{BB962C8B-B14F-4D97-AF65-F5344CB8AC3E}">
        <p14:creationId xmlns:p14="http://schemas.microsoft.com/office/powerpoint/2010/main" val="40576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9"/>
    </mc:Choice>
    <mc:Fallback xmlns="">
      <p:transition xmlns:p14="http://schemas.microsoft.com/office/powerpoint/2010/main" spd="slow" advTm="342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g1 and g2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09914"/>
            <a:ext cx="8229600" cy="858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Calibration: Low gain PMT settings w/ Cs137, Na22, Co57, and 164 keV and 236 keV (possibly 40 keV) excited Xenon 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  <p:pic>
        <p:nvPicPr>
          <p:cNvPr id="12" name="Picture 11" descr="na22_ces_spectru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259" y="3868614"/>
            <a:ext cx="3039627" cy="2364154"/>
          </a:xfrm>
          <a:prstGeom prst="rect">
            <a:avLst/>
          </a:prstGeom>
        </p:spPr>
      </p:pic>
      <p:pic>
        <p:nvPicPr>
          <p:cNvPr id="8" name="Picture 7" descr="ac_cs137_na22_s1_s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27" y="3868614"/>
            <a:ext cx="3039626" cy="2364154"/>
          </a:xfrm>
          <a:prstGeom prst="rect">
            <a:avLst/>
          </a:prstGeom>
        </p:spPr>
      </p:pic>
      <p:pic>
        <p:nvPicPr>
          <p:cNvPr id="9" name="Picture 8" descr="cs137_ces_spectru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8614"/>
            <a:ext cx="3039627" cy="2364154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383713"/>
              </p:ext>
            </p:extLst>
          </p:nvPr>
        </p:nvGraphicFramePr>
        <p:xfrm>
          <a:off x="5267012" y="2495370"/>
          <a:ext cx="2509296" cy="104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7" imgW="1308100" imgH="546100" progId="Equation.3">
                  <p:embed/>
                </p:oleObj>
              </mc:Choice>
              <mc:Fallback>
                <p:oleObj name="Equation" r:id="rId7" imgW="13081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67012" y="2495370"/>
                        <a:ext cx="2509296" cy="1047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935382"/>
              </p:ext>
            </p:extLst>
          </p:nvPr>
        </p:nvGraphicFramePr>
        <p:xfrm>
          <a:off x="957471" y="2495370"/>
          <a:ext cx="2563790" cy="104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9" imgW="1181100" imgH="482600" progId="Equation.3">
                  <p:embed/>
                </p:oleObj>
              </mc:Choice>
              <mc:Fallback>
                <p:oleObj name="Equation" r:id="rId9" imgW="1181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7471" y="2495370"/>
                        <a:ext cx="2563790" cy="1047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770924" y="3056730"/>
            <a:ext cx="1269999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666154" y="3586839"/>
            <a:ext cx="413099" cy="145408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44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1"/>
    </mc:Choice>
    <mc:Fallback xmlns="">
      <p:transition xmlns:p14="http://schemas.microsoft.com/office/powerpoint/2010/main" spd="slow" advTm="91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Gas Gain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09914"/>
            <a:ext cx="8229600" cy="25000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Calibration: Normal PMT gain w/ Cs137 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Look at electrons from photoionization of gate and use likelihood ratio test to choose proper number of electrons and avoid over-fitting.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Gas gain agrees nicely with g2 found in anti-correlation analysis.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 descr="gas_gain_nerix_160407_13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1"/>
    </mc:Choice>
    <mc:Fallback xmlns="">
      <p:transition xmlns:p14="http://schemas.microsoft.com/office/powerpoint/2010/main" spd="slow" advTm="91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Coincidence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923" y="3855915"/>
            <a:ext cx="3155461" cy="833315"/>
          </a:xfr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Corrected Observables Data Spectrum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86917" y="3855915"/>
            <a:ext cx="3341077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MC Produced Observables Spectrum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52800" y="4806463"/>
            <a:ext cx="779584" cy="762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89219" y="4806463"/>
            <a:ext cx="779584" cy="762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554" y="5705229"/>
            <a:ext cx="1029665" cy="1029665"/>
          </a:xfrm>
          <a:prstGeom prst="rect">
            <a:avLst/>
          </a:prstGeom>
        </p:spPr>
      </p:pic>
      <p:sp>
        <p:nvSpPr>
          <p:cNvPr id="24" name="Content Placeholder 2"/>
          <p:cNvSpPr txBox="1">
            <a:spLocks/>
          </p:cNvSpPr>
          <p:nvPr/>
        </p:nvSpPr>
        <p:spPr>
          <a:xfrm>
            <a:off x="801077" y="2217126"/>
            <a:ext cx="3575538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Uncorrected Observables Data Spectrum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73216" y="3145694"/>
            <a:ext cx="0" cy="65160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669681" y="2217126"/>
            <a:ext cx="3575538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Energy Spectrum from Geant4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41820" y="3145694"/>
            <a:ext cx="0" cy="65160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9"/>
    </mc:Choice>
    <mc:Fallback xmlns="">
      <p:transition xmlns:p14="http://schemas.microsoft.com/office/powerpoint/2010/main" spd="slow" advTm="342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Coincidence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923" y="3855915"/>
            <a:ext cx="3155461" cy="833315"/>
          </a:xfr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Corrected Observables Data Spectrum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86917" y="3855915"/>
            <a:ext cx="3341077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MC Produced Observables Spectrum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52800" y="4806463"/>
            <a:ext cx="779584" cy="762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89219" y="4806463"/>
            <a:ext cx="779584" cy="762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554" y="5705229"/>
            <a:ext cx="1029665" cy="1029665"/>
          </a:xfrm>
          <a:prstGeom prst="rect">
            <a:avLst/>
          </a:prstGeom>
        </p:spPr>
      </p:pic>
      <p:sp>
        <p:nvSpPr>
          <p:cNvPr id="24" name="Content Placeholder 2"/>
          <p:cNvSpPr txBox="1">
            <a:spLocks/>
          </p:cNvSpPr>
          <p:nvPr/>
        </p:nvSpPr>
        <p:spPr>
          <a:xfrm>
            <a:off x="801077" y="2217126"/>
            <a:ext cx="3575538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Uncorrected Observables Data Spectrum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73216" y="3145694"/>
            <a:ext cx="0" cy="65160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669681" y="2217126"/>
            <a:ext cx="3575538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Energy Spectrum from Geant4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41820" y="3145694"/>
            <a:ext cx="0" cy="65160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onut 6"/>
          <p:cNvSpPr/>
          <p:nvPr/>
        </p:nvSpPr>
        <p:spPr>
          <a:xfrm>
            <a:off x="2266460" y="2972290"/>
            <a:ext cx="566615" cy="1013558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83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9"/>
    </mc:Choice>
    <mc:Fallback xmlns="">
      <p:transition xmlns:p14="http://schemas.microsoft.com/office/powerpoint/2010/main" spd="slow" advTm="342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89977" y="3034952"/>
            <a:ext cx="2713892" cy="63250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89977" y="4328937"/>
            <a:ext cx="2713892" cy="6325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889977" y="1757412"/>
            <a:ext cx="2713892" cy="6325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889977" y="5575490"/>
            <a:ext cx="2713892" cy="6325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415689" y="1759724"/>
            <a:ext cx="4427415" cy="6325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Immature, needs significant work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411785" y="3034952"/>
            <a:ext cx="4427415" cy="6325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Maturing, reasonable results that can be used as estimates of true values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4411785" y="4328937"/>
            <a:ext cx="4427415" cy="6325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Mature and analysis framework developed, systematic studies needed though.  Small changes expected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4411785" y="5575490"/>
            <a:ext cx="4427415" cy="6325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Final version or few changes expected</a:t>
            </a:r>
          </a:p>
        </p:txBody>
      </p:sp>
    </p:spTree>
    <p:extLst>
      <p:ext uri="{BB962C8B-B14F-4D97-AF65-F5344CB8AC3E}">
        <p14:creationId xmlns:p14="http://schemas.microsoft.com/office/powerpoint/2010/main" val="296883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9"/>
    </mc:Choice>
    <mc:Fallback xmlns="">
      <p:transition xmlns:p14="http://schemas.microsoft.com/office/powerpoint/2010/main" spd="slow" advTm="342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4270" y="5946529"/>
            <a:ext cx="3155461" cy="833315"/>
          </a:xfr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Corrected Observables Data Spectrum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080847" y="1393105"/>
            <a:ext cx="4982307" cy="5412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Uncorrected Observables Data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572000" y="1961676"/>
            <a:ext cx="0" cy="46208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3215054" y="2445166"/>
            <a:ext cx="2713892" cy="63250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PMT Gain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215054" y="3606014"/>
            <a:ext cx="2713892" cy="6325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Position Correction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572000" y="3101213"/>
            <a:ext cx="0" cy="46208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6586416" y="3101213"/>
            <a:ext cx="2251809" cy="3162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Position Reconstruction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027618" y="3417463"/>
            <a:ext cx="480646" cy="2310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72000" y="4289158"/>
            <a:ext cx="0" cy="46208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3215054" y="4781005"/>
            <a:ext cx="2713892" cy="6325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Quality Cuts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548554" y="5472119"/>
            <a:ext cx="0" cy="46208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6586416" y="3714414"/>
            <a:ext cx="2251809" cy="3162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Drift Velocity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027618" y="3714414"/>
            <a:ext cx="480646" cy="20201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4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9"/>
    </mc:Choice>
    <mc:Fallback xmlns="">
      <p:transition xmlns:p14="http://schemas.microsoft.com/office/powerpoint/2010/main" spd="slow" advTm="342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PMT Gain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09914"/>
            <a:ext cx="8229600" cy="2246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Calibrations: </a:t>
            </a:r>
            <a:r>
              <a:rPr lang="en-US" dirty="0" smtClean="0"/>
              <a:t>LED at high and low voltages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a combination of SPE and MPE spectra to track the gain of the PMTs in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 descr="run_16_ch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7852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4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1"/>
    </mc:Choice>
    <mc:Fallback xmlns="">
      <p:transition xmlns:p14="http://schemas.microsoft.com/office/powerpoint/2010/main" spd="slow" advTm="91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Position Reconstruction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09914"/>
            <a:ext cx="8229600" cy="2246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Calibrations: None (but potentially background)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neural network trained on Geant4 optical simulation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Also considering the use of a network trained on data with known distribution.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pos_rec_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18898"/>
            <a:ext cx="4163571" cy="2965563"/>
          </a:xfrm>
          <a:prstGeom prst="rect">
            <a:avLst/>
          </a:prstGeom>
        </p:spPr>
      </p:pic>
      <p:pic>
        <p:nvPicPr>
          <p:cNvPr id="9" name="Picture 8" descr="uniformity_e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771" y="3688374"/>
            <a:ext cx="4066029" cy="289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8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1"/>
    </mc:Choice>
    <mc:Fallback xmlns="">
      <p:transition xmlns:p14="http://schemas.microsoft.com/office/powerpoint/2010/main" spd="slow" advTm="91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Drift Velocity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09915"/>
            <a:ext cx="8229600" cy="12845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Calibrations: Gas gain and low-gain Cs137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small S2s produced by the photoionization of the gate and the cathode to measure the drift velocity and eventually produce depth of event vertex in TPC.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Statistical uncertainty of drift velocity negligible over course of run.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 descr="drift_velocity_nerix_160404_13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23" y="4219693"/>
            <a:ext cx="3712308" cy="2638307"/>
          </a:xfrm>
          <a:prstGeom prst="rect">
            <a:avLst/>
          </a:prstGeom>
        </p:spPr>
      </p:pic>
      <p:pic>
        <p:nvPicPr>
          <p:cNvPr id="8" name="Picture 7" descr="drift_velocity_run_1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96"/>
          <a:stretch/>
        </p:blipFill>
        <p:spPr>
          <a:xfrm>
            <a:off x="4747845" y="4229697"/>
            <a:ext cx="3614614" cy="2745531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842617"/>
              </p:ext>
            </p:extLst>
          </p:nvPr>
        </p:nvGraphicFramePr>
        <p:xfrm>
          <a:off x="834295" y="2679910"/>
          <a:ext cx="7709875" cy="1432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770"/>
                <a:gridCol w="1433621"/>
                <a:gridCol w="1433621"/>
                <a:gridCol w="1433621"/>
                <a:gridCol w="1433621"/>
                <a:gridCol w="1433621"/>
              </a:tblGrid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Run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V_d</a:t>
                      </a:r>
                      <a:r>
                        <a:rPr lang="en-US" sz="1400" dirty="0" smtClean="0"/>
                        <a:t> (mm/us) – 190 V/cm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V_d</a:t>
                      </a:r>
                      <a:r>
                        <a:rPr lang="en-US" sz="1400" dirty="0" smtClean="0"/>
                        <a:t> (mm/us) – </a:t>
                      </a:r>
                      <a:r>
                        <a:rPr lang="en-US" sz="1400" dirty="0" err="1" smtClean="0"/>
                        <a:t>V_c</a:t>
                      </a:r>
                      <a:r>
                        <a:rPr lang="en-US" sz="1400" dirty="0" smtClean="0"/>
                        <a:t>=700</a:t>
                      </a:r>
                      <a:r>
                        <a:rPr lang="en-US" sz="1400" baseline="0" dirty="0" smtClean="0"/>
                        <a:t> V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V_d</a:t>
                      </a:r>
                      <a:r>
                        <a:rPr lang="en-US" sz="1400" dirty="0" smtClean="0"/>
                        <a:t> (mm/us) – 480 V/cm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V_d</a:t>
                      </a:r>
                      <a:r>
                        <a:rPr lang="en-US" sz="1400" dirty="0" smtClean="0"/>
                        <a:t> (mm/us) – </a:t>
                      </a:r>
                      <a:r>
                        <a:rPr lang="en-US" sz="1400" dirty="0" err="1" smtClean="0"/>
                        <a:t>V_c</a:t>
                      </a:r>
                      <a:r>
                        <a:rPr lang="en-US" sz="1400" dirty="0" smtClean="0"/>
                        <a:t>=1500</a:t>
                      </a:r>
                      <a:r>
                        <a:rPr lang="en-US" sz="1400" baseline="0" dirty="0" smtClean="0"/>
                        <a:t> V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V_d</a:t>
                      </a:r>
                      <a:r>
                        <a:rPr lang="en-US" sz="1400" dirty="0" smtClean="0"/>
                        <a:t> (mm/us) – 1020 V/cm</a:t>
                      </a:r>
                    </a:p>
                  </a:txBody>
                  <a:tcPr anchor="ctr"/>
                </a:tc>
              </a:tr>
              <a:tr h="1253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1.51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1.72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n/a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1.96</a:t>
                      </a:r>
                      <a:endParaRPr lang="en-US" sz="1400" dirty="0"/>
                    </a:p>
                  </a:txBody>
                  <a:tcPr anchor="ctr"/>
                </a:tc>
              </a:tr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1.54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n/a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1.75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n/a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1.97</a:t>
                      </a:r>
                      <a:endParaRPr lang="en-US" sz="1400" dirty="0"/>
                    </a:p>
                  </a:txBody>
                  <a:tcPr anchor="ctr"/>
                </a:tc>
              </a:tr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1.56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1.68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1.77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1.87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2.00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95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1"/>
    </mc:Choice>
    <mc:Fallback xmlns="">
      <p:transition xmlns:p14="http://schemas.microsoft.com/office/powerpoint/2010/main" spd="slow" advTm="91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Quality Cuts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09914"/>
            <a:ext cx="8229600" cy="27345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Most of our quality cuts are quite basic: </a:t>
            </a:r>
            <a:r>
              <a:rPr lang="en-US" dirty="0" err="1" smtClean="0"/>
              <a:t>fiducial</a:t>
            </a:r>
            <a:r>
              <a:rPr lang="en-US" dirty="0" smtClean="0"/>
              <a:t> volume, asymmetry, etc.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Additionally, with our run 16 hardware, we lose a great deal of precision in our TOF cuts but we can compensate for the loss by ensuring that interactions in EJ301 and TPC are both from nuclear recoils.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is much more that we can do with the NR band – we will come back to this later!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 descr="nr_band_fit_nerix_160419_13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59"/>
          <a:stretch/>
        </p:blipFill>
        <p:spPr>
          <a:xfrm>
            <a:off x="817310" y="4044462"/>
            <a:ext cx="3253302" cy="26767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49573" b="51226"/>
          <a:stretch/>
        </p:blipFill>
        <p:spPr>
          <a:xfrm>
            <a:off x="4415695" y="4008315"/>
            <a:ext cx="4611077" cy="271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5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1"/>
    </mc:Choice>
    <mc:Fallback xmlns="">
      <p:transition xmlns:p14="http://schemas.microsoft.com/office/powerpoint/2010/main" spd="slow" advTm="91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18157</TotalTime>
  <Words>741</Words>
  <Application>Microsoft Macintosh PowerPoint</Application>
  <PresentationFormat>On-screen Show (4:3)</PresentationFormat>
  <Paragraphs>196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Clarity</vt:lpstr>
      <vt:lpstr>Equation</vt:lpstr>
      <vt:lpstr>NR Coincidence Data</vt:lpstr>
      <vt:lpstr>Coincidence Matching</vt:lpstr>
      <vt:lpstr>Coincidence Matching</vt:lpstr>
      <vt:lpstr>Key</vt:lpstr>
      <vt:lpstr>Data Correction</vt:lpstr>
      <vt:lpstr>PMT Gain</vt:lpstr>
      <vt:lpstr>Position Reconstruction</vt:lpstr>
      <vt:lpstr>Drift Velocity</vt:lpstr>
      <vt:lpstr>Quality Cuts</vt:lpstr>
      <vt:lpstr>Coincidence Matching</vt:lpstr>
      <vt:lpstr>Observables Spectrum from Geant4</vt:lpstr>
      <vt:lpstr>g1 and g2</vt:lpstr>
      <vt:lpstr>Gas Gain</vt:lpstr>
    </vt:vector>
  </TitlesOfParts>
  <Company>University of Maryland Physics Department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of the Charge and Light Yield of Low Energy Electronic Recoils in Liquid Xenon at Different Electric Fields</dc:title>
  <dc:creator>Matthew Anthony</dc:creator>
  <cp:lastModifiedBy>Matthew Anthony</cp:lastModifiedBy>
  <cp:revision>229</cp:revision>
  <dcterms:created xsi:type="dcterms:W3CDTF">2015-04-07T21:21:36Z</dcterms:created>
  <dcterms:modified xsi:type="dcterms:W3CDTF">2016-08-01T21:39:34Z</dcterms:modified>
</cp:coreProperties>
</file>