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20" d="100"/>
          <a:sy n="20" d="100"/>
        </p:scale>
        <p:origin x="12" y="-774"/>
      </p:cViewPr>
      <p:guideLst/>
    </p:cSldViewPr>
  </p:slideViewPr>
  <p:notesTextViewPr>
    <p:cViewPr>
      <p:scale>
        <a:sx n="1" d="1"/>
        <a:sy n="1" d="1"/>
      </p:scale>
      <p:origin x="0" y="0"/>
    </p:cViewPr>
  </p:notesTextViewPr>
  <p:notesViewPr>
    <p:cSldViewPr snapToGrid="0" showGuides="1">
      <p:cViewPr varScale="1">
        <p:scale>
          <a:sx n="69" d="100"/>
          <a:sy n="69" d="100"/>
        </p:scale>
        <p:origin x="2706" y="5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Hoja_de_c_lculo_de_Microsoft_Excel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noProof="0" dirty="0" smtClean="0"/>
              <a:t>Simulation of how adaptive algorithms</a:t>
            </a:r>
            <a:r>
              <a:rPr lang="en-US" baseline="0" noProof="0" dirty="0" smtClean="0"/>
              <a:t> would behave if they were to take into account previous pieces of information.</a:t>
            </a:r>
            <a:endParaRPr lang="en-US" noProof="0" dirty="0"/>
          </a:p>
        </c:rich>
      </c:tx>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s-ES"/>
        </a:p>
      </c:txPr>
    </c:title>
    <c:autoTitleDeleted val="0"/>
    <c:plotArea>
      <c:layout/>
      <c:barChart>
        <c:barDir val="col"/>
        <c:grouping val="clustered"/>
        <c:varyColors val="0"/>
        <c:ser>
          <c:idx val="0"/>
          <c:order val="0"/>
          <c:tx>
            <c:strRef>
              <c:f>Hoja1!$B$1</c:f>
              <c:strCache>
                <c:ptCount val="1"/>
                <c:pt idx="0">
                  <c:v>DEFLATE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Hoja1!$A$2:$A$8</c:f>
              <c:strCache>
                <c:ptCount val="7"/>
                <c:pt idx="0">
                  <c:v>14 length SMS</c:v>
                </c:pt>
                <c:pt idx="1">
                  <c:v>23 length SMS</c:v>
                </c:pt>
                <c:pt idx="2">
                  <c:v>Batch of 1000 variable length SMS</c:v>
                </c:pt>
                <c:pt idx="3">
                  <c:v>Random m.facebook page</c:v>
                </c:pt>
                <c:pt idx="4">
                  <c:v>Batch of 10 random m.facebook pages</c:v>
                </c:pt>
                <c:pt idx="5">
                  <c:v>Batch of 19 random m.facebook pages</c:v>
                </c:pt>
                <c:pt idx="6">
                  <c:v>Single file containing 19 random m.facebook pages</c:v>
                </c:pt>
              </c:strCache>
            </c:strRef>
          </c:cat>
          <c:val>
            <c:numRef>
              <c:f>Hoja1!$B$2:$B$8</c:f>
              <c:numCache>
                <c:formatCode>0%</c:formatCode>
                <c:ptCount val="7"/>
                <c:pt idx="0">
                  <c:v>2.85</c:v>
                </c:pt>
                <c:pt idx="1">
                  <c:v>2.13</c:v>
                </c:pt>
                <c:pt idx="2">
                  <c:v>0.4</c:v>
                </c:pt>
                <c:pt idx="6" formatCode="0.00%">
                  <c:v>0.16819999999999999</c:v>
                </c:pt>
              </c:numCache>
            </c:numRef>
          </c:val>
        </c:ser>
        <c:ser>
          <c:idx val="1"/>
          <c:order val="1"/>
          <c:tx>
            <c:strRef>
              <c:f>Hoja1!$C$1</c:f>
              <c:strCache>
                <c:ptCount val="1"/>
                <c:pt idx="0">
                  <c:v>LZMA2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Hoja1!$A$2:$A$8</c:f>
              <c:strCache>
                <c:ptCount val="7"/>
                <c:pt idx="0">
                  <c:v>14 length SMS</c:v>
                </c:pt>
                <c:pt idx="1">
                  <c:v>23 length SMS</c:v>
                </c:pt>
                <c:pt idx="2">
                  <c:v>Batch of 1000 variable length SMS</c:v>
                </c:pt>
                <c:pt idx="3">
                  <c:v>Random m.facebook page</c:v>
                </c:pt>
                <c:pt idx="4">
                  <c:v>Batch of 10 random m.facebook pages</c:v>
                </c:pt>
                <c:pt idx="5">
                  <c:v>Batch of 19 random m.facebook pages</c:v>
                </c:pt>
                <c:pt idx="6">
                  <c:v>Single file containing 19 random m.facebook pages</c:v>
                </c:pt>
              </c:strCache>
            </c:strRef>
          </c:cat>
          <c:val>
            <c:numRef>
              <c:f>Hoja1!$C$2:$C$8</c:f>
              <c:numCache>
                <c:formatCode>General</c:formatCode>
                <c:ptCount val="7"/>
                <c:pt idx="3" formatCode="0.00%">
                  <c:v>0.24840000000000001</c:v>
                </c:pt>
                <c:pt idx="4" formatCode="0.00%">
                  <c:v>0.124</c:v>
                </c:pt>
                <c:pt idx="5" formatCode="0.00%">
                  <c:v>9.8699999999999996E-2</c:v>
                </c:pt>
                <c:pt idx="6" formatCode="0.00%">
                  <c:v>9.8000000000000004E-2</c:v>
                </c:pt>
              </c:numCache>
            </c:numRef>
          </c:val>
        </c:ser>
        <c:ser>
          <c:idx val="2"/>
          <c:order val="2"/>
          <c:tx>
            <c:strRef>
              <c:f>Hoja1!$D$1</c:f>
              <c:strCache>
                <c:ptCount val="1"/>
                <c:pt idx="0">
                  <c:v>Rhea</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s-ES"/>
              </a:p>
            </c:txP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Hoja1!$A$2:$A$8</c:f>
              <c:strCache>
                <c:ptCount val="7"/>
                <c:pt idx="0">
                  <c:v>14 length SMS</c:v>
                </c:pt>
                <c:pt idx="1">
                  <c:v>23 length SMS</c:v>
                </c:pt>
                <c:pt idx="2">
                  <c:v>Batch of 1000 variable length SMS</c:v>
                </c:pt>
                <c:pt idx="3">
                  <c:v>Random m.facebook page</c:v>
                </c:pt>
                <c:pt idx="4">
                  <c:v>Batch of 10 random m.facebook pages</c:v>
                </c:pt>
                <c:pt idx="5">
                  <c:v>Batch of 19 random m.facebook pages</c:v>
                </c:pt>
                <c:pt idx="6">
                  <c:v>Single file containing 19 random m.facebook pages</c:v>
                </c:pt>
              </c:strCache>
            </c:strRef>
          </c:cat>
          <c:val>
            <c:numRef>
              <c:f>Hoja1!$D$2:$D$8</c:f>
              <c:numCache>
                <c:formatCode>0%</c:formatCode>
                <c:ptCount val="7"/>
                <c:pt idx="0">
                  <c:v>0.46</c:v>
                </c:pt>
                <c:pt idx="1">
                  <c:v>0.48</c:v>
                </c:pt>
                <c:pt idx="2">
                  <c:v>0.42</c:v>
                </c:pt>
                <c:pt idx="3">
                  <c:v>0.25</c:v>
                </c:pt>
              </c:numCache>
            </c:numRef>
          </c:val>
        </c:ser>
        <c:dLbls>
          <c:showLegendKey val="0"/>
          <c:showVal val="0"/>
          <c:showCatName val="0"/>
          <c:showSerName val="0"/>
          <c:showPercent val="0"/>
          <c:showBubbleSize val="0"/>
        </c:dLbls>
        <c:gapWidth val="219"/>
        <c:overlap val="-27"/>
        <c:axId val="103027664"/>
        <c:axId val="103028056"/>
      </c:barChart>
      <c:catAx>
        <c:axId val="1030276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03028056"/>
        <c:crosses val="autoZero"/>
        <c:auto val="1"/>
        <c:lblAlgn val="ctr"/>
        <c:lblOffset val="100"/>
        <c:noMultiLvlLbl val="0"/>
      </c:catAx>
      <c:valAx>
        <c:axId val="103028056"/>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crossAx val="103027664"/>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s-ES"/>
        </a:p>
      </c:txPr>
    </c:legend>
    <c:plotVisOnly val="1"/>
    <c:dispBlanksAs val="gap"/>
    <c:showDLblsOverMax val="0"/>
  </c:chart>
  <c:spPr>
    <a:noFill/>
    <a:ln>
      <a:noFill/>
    </a:ln>
    <a:effectLst/>
  </c:spPr>
  <c:txPr>
    <a:bodyPr/>
    <a:lstStyle/>
    <a:p>
      <a:pPr>
        <a:defRPr/>
      </a:pPr>
      <a:endParaRPr lang="es-E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3/29/2016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‹Nº›</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3/29/2016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‹Nº›</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óster">
    <p:spTree>
      <p:nvGrpSpPr>
        <p:cNvPr id="1" name=""/>
        <p:cNvGrpSpPr/>
        <p:nvPr/>
      </p:nvGrpSpPr>
      <p:grpSpPr>
        <a:xfrm>
          <a:off x="0" y="0"/>
          <a:ext cx="0" cy="0"/>
          <a:chOff x="0" y="0"/>
          <a:chExt cx="0" cy="0"/>
        </a:xfrm>
      </p:grpSpPr>
      <p:sp>
        <p:nvSpPr>
          <p:cNvPr id="32" name="Instructions"/>
          <p:cNvSpPr/>
          <p:nvPr userDrawn="1"/>
        </p:nvSpPr>
        <p:spPr>
          <a:xfrm>
            <a:off x="44302680" y="-2"/>
            <a:ext cx="12447270" cy="3398520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algn="l" defTabSz="3685032">
              <a:spcBef>
                <a:spcPts val="1200"/>
              </a:spcBef>
              <a:buNone/>
            </a:pPr>
            <a:r>
              <a:rPr lang="es-ES" sz="9600" kern="1200" noProof="1" smtClean="0">
                <a:solidFill>
                  <a:prstClr val="white">
                    <a:lumMod val="50000"/>
                  </a:prstClr>
                </a:solidFill>
                <a:latin typeface="Calibri Light" panose="020F0302020204030204" pitchFamily="34" charset="0"/>
                <a:ea typeface="+mn-ea"/>
                <a:cs typeface="Calibri" panose="020F0502020204030204" pitchFamily="34" charset="0"/>
              </a:rPr>
              <a:t>Impresión:</a:t>
            </a:r>
          </a:p>
          <a:p>
            <a:pPr algn="l" defTabSz="3685032">
              <a:spcBef>
                <a:spcPts val="1200"/>
              </a:spcBef>
              <a:buNone/>
            </a:pPr>
            <a:r>
              <a:rPr lang="es-ES" sz="6600" kern="1200" noProof="1" smtClean="0">
                <a:solidFill>
                  <a:prstClr val="white">
                    <a:lumMod val="50000"/>
                  </a:prstClr>
                </a:solidFill>
                <a:latin typeface="Calibri Light" panose="020F0302020204030204" pitchFamily="34" charset="0"/>
                <a:ea typeface="+mn-ea"/>
                <a:cs typeface="Calibri" panose="020F0502020204030204" pitchFamily="34" charset="0"/>
              </a:rPr>
              <a:t>Este póster tiene un ancho de 122 cm y una altura de 92 cm. Está diseñado para imprimirse en una impresora de formato grande.</a:t>
            </a:r>
          </a:p>
          <a:p>
            <a:pPr algn="l" defTabSz="3685032">
              <a:spcBef>
                <a:spcPts val="300"/>
              </a:spcBef>
              <a:buNone/>
            </a:pPr>
            <a:endParaRPr lang="es-ES" sz="6000" noProof="1" smtClean="0">
              <a:latin typeface="Calibri Light"/>
              <a:cs typeface="Calibri"/>
            </a:endParaRPr>
          </a:p>
          <a:p>
            <a:pPr algn="l" defTabSz="3685032">
              <a:spcBef>
                <a:spcPts val="1200"/>
              </a:spcBef>
              <a:buNone/>
            </a:pPr>
            <a:r>
              <a:rPr lang="es-ES" sz="8800" kern="1200" noProof="1" smtClean="0">
                <a:solidFill>
                  <a:prstClr val="white">
                    <a:lumMod val="50000"/>
                  </a:prstClr>
                </a:solidFill>
                <a:latin typeface="Calibri Light" panose="020F0302020204030204" pitchFamily="34" charset="0"/>
                <a:ea typeface="+mn-ea"/>
                <a:cs typeface="Calibri" panose="020F0502020204030204" pitchFamily="34" charset="0"/>
              </a:rPr>
              <a:t>Personalizar el contenido:</a:t>
            </a:r>
          </a:p>
          <a:p>
            <a:pPr algn="l" defTabSz="3685032">
              <a:spcBef>
                <a:spcPts val="1200"/>
              </a:spcBef>
              <a:buNone/>
            </a:pPr>
            <a:r>
              <a:rPr lang="es-ES" sz="6600" kern="1200" noProof="1" smtClean="0">
                <a:solidFill>
                  <a:prstClr val="white">
                    <a:lumMod val="50000"/>
                  </a:prstClr>
                </a:solidFill>
                <a:latin typeface="Calibri Light" panose="020F0302020204030204" pitchFamily="34" charset="0"/>
                <a:ea typeface="+mn-ea"/>
                <a:cs typeface="Calibri" panose="020F0502020204030204" pitchFamily="34" charset="0"/>
              </a:rPr>
              <a:t>Los marcadores de posición de este póster ya tienen formato. Especifique los marcadores de posición para agregar texto o haga clic en un icono para agregar una tabla, un gráfico, un gráfico SmartArt, una imagen o un archivo multimedia.</a:t>
            </a:r>
          </a:p>
          <a:p>
            <a:pPr algn="l" defTabSz="3685032">
              <a:spcBef>
                <a:spcPts val="2400"/>
              </a:spcBef>
              <a:buNone/>
            </a:pPr>
            <a:r>
              <a:rPr lang="es-ES" sz="6600" kern="1200" noProof="1" smtClean="0">
                <a:solidFill>
                  <a:prstClr val="white">
                    <a:lumMod val="50000"/>
                  </a:prstClr>
                </a:solidFill>
                <a:latin typeface="Calibri Light" panose="020F0302020204030204" pitchFamily="34" charset="0"/>
                <a:ea typeface="+mn-ea"/>
                <a:cs typeface="Calibri" panose="020F0502020204030204" pitchFamily="34" charset="0"/>
              </a:rPr>
              <a:t>Para agregar o quitar viñetas del texto, haga clic en el botón Viñetas de la pestaña Inicio.</a:t>
            </a:r>
          </a:p>
          <a:p>
            <a:pPr algn="l" defTabSz="3685032">
              <a:spcBef>
                <a:spcPts val="2400"/>
              </a:spcBef>
              <a:buNone/>
            </a:pPr>
            <a:r>
              <a:rPr lang="es-ES" sz="6600" kern="1200" noProof="1" smtClean="0">
                <a:solidFill>
                  <a:prstClr val="white">
                    <a:lumMod val="50000"/>
                  </a:prstClr>
                </a:solidFill>
                <a:latin typeface="Calibri Light" panose="020F0302020204030204" pitchFamily="34" charset="0"/>
                <a:ea typeface="+mn-ea"/>
                <a:cs typeface="Calibri" panose="020F0502020204030204" pitchFamily="34" charset="0"/>
              </a:rPr>
              <a:t>Si necesita más marcadores de posición para títulos, contenido o texto del cuerpo, haga una copia de lo que necesite y arrástrela a su posición. Las guías inteligentes de PowerPoint le ayudarán a alinearla con el resto del contenido.</a:t>
            </a:r>
          </a:p>
          <a:p>
            <a:pPr algn="l" defTabSz="3685032">
              <a:spcBef>
                <a:spcPts val="2400"/>
              </a:spcBef>
              <a:buNone/>
            </a:pPr>
            <a:r>
              <a:rPr lang="es-ES" sz="6600" kern="1200" noProof="1" smtClean="0">
                <a:solidFill>
                  <a:prstClr val="white">
                    <a:lumMod val="50000"/>
                  </a:prstClr>
                </a:solidFill>
                <a:latin typeface="Calibri Light" panose="020F0302020204030204" pitchFamily="34" charset="0"/>
                <a:ea typeface="+mn-ea"/>
                <a:cs typeface="Calibri" panose="020F0502020204030204" pitchFamily="34" charset="0"/>
              </a:rPr>
              <a:t>¿Desea usar sus propias imágenes en lugar de las nuestras? No hay problema. Haga clic en una imagen, pulse la tecla Supr y luego haga clic en el icono para agregar la imagen.</a:t>
            </a:r>
            <a:endParaRPr lang="es-ES" sz="6600" kern="1200" noProof="1">
              <a:solidFill>
                <a:prstClr val="white">
                  <a:lumMod val="50000"/>
                </a:prstClr>
              </a:solidFill>
              <a:latin typeface="Calibri Light" panose="020F0302020204030204" pitchFamily="34" charset="0"/>
              <a:ea typeface="+mn-ea"/>
              <a:cs typeface="Calibri" panose="020F0502020204030204" pitchFamily="34" charset="0"/>
            </a:endParaRPr>
          </a:p>
        </p:txBody>
      </p:sp>
      <p:sp>
        <p:nvSpPr>
          <p:cNvPr id="6" name="Title 5"/>
          <p:cNvSpPr>
            <a:spLocks noGrp="1"/>
          </p:cNvSpPr>
          <p:nvPr>
            <p:ph type="title"/>
          </p:nvPr>
        </p:nvSpPr>
        <p:spPr/>
        <p:txBody>
          <a:bodyPr/>
          <a:lstStyle/>
          <a:p>
            <a:r>
              <a:rPr lang="es-ES" smtClean="0"/>
              <a:t>Haga clic para modificar el estilo de título del patrón</a:t>
            </a:r>
            <a:endParaRPr lang="en-US"/>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s-ES" smtClean="0"/>
              <a:t>Haga clic para modificar el estilo de texto del patrón</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smtClean="0"/>
              <a:t>Type your question or a statement of the problem here</a:t>
            </a:r>
            <a:endParaRPr lang="en-US" dirty="0"/>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p>
          <a:p>
            <a:pPr lvl="6"/>
            <a:r>
              <a:rPr lang="en-US" dirty="0" smtClean="0"/>
              <a:t>Seven</a:t>
            </a:r>
          </a:p>
          <a:p>
            <a:pPr lvl="7"/>
            <a:r>
              <a:rPr lang="en-US" dirty="0" smtClean="0"/>
              <a:t>Eight</a:t>
            </a:r>
          </a:p>
          <a:p>
            <a:pPr lvl="8"/>
            <a:r>
              <a:rPr lang="en-US" dirty="0" smtClean="0"/>
              <a:t>Nine</a:t>
            </a:r>
            <a:endParaRPr lang="en-US" dirty="0"/>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endParaRPr lang="en-US" dirty="0"/>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smtClean="0"/>
              <a:t>Heading</a:t>
            </a:r>
            <a:endParaRPr lang="en-US" dirty="0"/>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smtClean="0"/>
              <a:t>Use this placeholder to add text or other content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a:t>
            </a:r>
            <a:endParaRPr lang="en-US" dirty="0"/>
          </a:p>
        </p:txBody>
      </p:sp>
      <p:sp>
        <p:nvSpPr>
          <p:cNvPr id="3" name="Date Placeholder 2"/>
          <p:cNvSpPr>
            <a:spLocks noGrp="1"/>
          </p:cNvSpPr>
          <p:nvPr>
            <p:ph type="dt" sz="half" idx="10"/>
          </p:nvPr>
        </p:nvSpPr>
        <p:spPr/>
        <p:txBody>
          <a:bodyPr/>
          <a:lstStyle/>
          <a:p>
            <a:fld id="{ECAA57DF-1C19-4726-AB84-014692BAD8F5}" type="datetimeFigureOut">
              <a:rPr lang="en-US" smtClean="0"/>
              <a:t>3/29/2016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‹Nº›</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s-ES" smtClean="0"/>
              <a:t>Haga clic en el icono para agregar una imagen</a:t>
            </a:r>
            <a:endParaRPr lang="en-US" dirty="0"/>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p15:clr>
            <a:srgbClr val="A4A3A4"/>
          </p15:clr>
        </p15:guide>
        <p15:guide id="2" pos="18480">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3/29/2016</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‹Nº›</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p15:clr>
            <a:srgbClr val="A4A3A4"/>
          </p15:clr>
        </p15:guide>
        <p15:guide id="2" pos="720">
          <p15:clr>
            <a:srgbClr val="A4A3A4"/>
          </p15:clr>
        </p15:guide>
        <p15:guide id="3" pos="26928">
          <p15:clr>
            <a:srgbClr val="A4A3A4"/>
          </p15:clr>
        </p15:guide>
        <p15:guide id="4" pos="13824">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chart" Target="../charts/chart1.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Imagen 2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3530" y="5151566"/>
            <a:ext cx="28036820" cy="28036820"/>
          </a:xfrm>
          <a:prstGeom prst="rect">
            <a:avLst/>
          </a:prstGeom>
        </p:spPr>
      </p:pic>
      <p:sp>
        <p:nvSpPr>
          <p:cNvPr id="4" name="Título 3"/>
          <p:cNvSpPr>
            <a:spLocks noGrp="1"/>
          </p:cNvSpPr>
          <p:nvPr>
            <p:ph type="title"/>
          </p:nvPr>
        </p:nvSpPr>
        <p:spPr>
          <a:xfrm>
            <a:off x="0" y="0"/>
            <a:ext cx="39147750" cy="2971740"/>
          </a:xfrm>
        </p:spPr>
        <p:txBody>
          <a:bodyPr/>
          <a:lstStyle/>
          <a:p>
            <a:pPr algn="ctr" defTabSz="4389120">
              <a:lnSpc>
                <a:spcPct val="90000"/>
              </a:lnSpc>
              <a:spcBef>
                <a:spcPts val="0"/>
              </a:spcBef>
              <a:buNone/>
            </a:pPr>
            <a:r>
              <a:rPr lang="es-ES" sz="11500" b="0" i="0" noProof="1" smtClean="0">
                <a:solidFill>
                  <a:schemeClr val="bg1"/>
                </a:solidFill>
                <a:latin typeface="Arial"/>
                <a:ea typeface="+mj-ea"/>
                <a:cs typeface="+mj-cs"/>
              </a:rPr>
              <a:t>Adaptive-Trainable Compression Algorithm</a:t>
            </a:r>
            <a:endParaRPr lang="es-ES" sz="11500" b="0" i="0" noProof="1">
              <a:solidFill>
                <a:schemeClr val="bg1"/>
              </a:solidFill>
              <a:latin typeface="Arial"/>
              <a:ea typeface="+mj-ea"/>
              <a:cs typeface="+mj-cs"/>
            </a:endParaRPr>
          </a:p>
        </p:txBody>
      </p:sp>
      <p:sp>
        <p:nvSpPr>
          <p:cNvPr id="23" name="Marcador de posición de texto 22"/>
          <p:cNvSpPr>
            <a:spLocks noGrp="1"/>
          </p:cNvSpPr>
          <p:nvPr>
            <p:ph type="body" sz="quarter" idx="36"/>
          </p:nvPr>
        </p:nvSpPr>
        <p:spPr/>
        <p:txBody>
          <a:bodyPr/>
          <a:lstStyle/>
          <a:p>
            <a:pPr marL="0" indent="0" algn="l" defTabSz="4389120">
              <a:lnSpc>
                <a:spcPct val="100000"/>
              </a:lnSpc>
              <a:spcBef>
                <a:spcPts val="1200"/>
              </a:spcBef>
              <a:buNone/>
            </a:pPr>
            <a:r>
              <a:rPr lang="es-ES" sz="3600" b="0" i="0" noProof="1" smtClean="0">
                <a:solidFill>
                  <a:schemeClr val="bg1">
                    <a:lumMod val="75000"/>
                  </a:schemeClr>
                </a:solidFill>
                <a:latin typeface="Arial"/>
                <a:ea typeface="+mn-ea"/>
                <a:cs typeface="+mn-cs"/>
              </a:rPr>
              <a:t>Roberto Santana Perdomo | r.santana@lab.matcom.uh.cu| Facultad de Matemática y Computación | Universidad de La Habana</a:t>
            </a:r>
            <a:endParaRPr lang="es-ES" sz="3600" b="0" i="0" noProof="1">
              <a:solidFill>
                <a:schemeClr val="bg1">
                  <a:lumMod val="75000"/>
                </a:schemeClr>
              </a:solidFill>
              <a:latin typeface="Arial"/>
              <a:ea typeface="+mn-ea"/>
              <a:cs typeface="+mn-cs"/>
            </a:endParaRPr>
          </a:p>
        </p:txBody>
      </p:sp>
      <p:sp>
        <p:nvSpPr>
          <p:cNvPr id="67" name="Marcador de posición de texto 66"/>
          <p:cNvSpPr>
            <a:spLocks noGrp="1"/>
          </p:cNvSpPr>
          <p:nvPr>
            <p:ph type="body" sz="quarter" idx="13"/>
          </p:nvPr>
        </p:nvSpPr>
        <p:spPr/>
        <p:txBody>
          <a:bodyPr/>
          <a:lstStyle/>
          <a:p>
            <a:pPr marL="0" indent="0" algn="ctr" defTabSz="4389120">
              <a:lnSpc>
                <a:spcPct val="100000"/>
              </a:lnSpc>
              <a:spcBef>
                <a:spcPts val="1200"/>
              </a:spcBef>
              <a:buNone/>
            </a:pPr>
            <a:r>
              <a:rPr lang="es-ES" sz="5400" b="0" i="0" baseline="0" noProof="1" smtClean="0">
                <a:solidFill>
                  <a:schemeClr val="bg1"/>
                </a:solidFill>
                <a:latin typeface="Arial"/>
                <a:ea typeface="+mn-ea"/>
                <a:cs typeface="+mn-cs"/>
              </a:rPr>
              <a:t>Motivations</a:t>
            </a:r>
            <a:endParaRPr lang="es-ES" sz="5400" b="0" i="0" baseline="0" noProof="1">
              <a:solidFill>
                <a:schemeClr val="bg1"/>
              </a:solidFill>
              <a:latin typeface="Arial"/>
              <a:ea typeface="+mn-ea"/>
              <a:cs typeface="+mn-cs"/>
            </a:endParaRPr>
          </a:p>
        </p:txBody>
      </p:sp>
      <p:sp>
        <p:nvSpPr>
          <p:cNvPr id="69" name="Marcador de posición de texto 68"/>
          <p:cNvSpPr>
            <a:spLocks noGrp="1"/>
          </p:cNvSpPr>
          <p:nvPr>
            <p:ph type="body" sz="quarter" idx="39"/>
          </p:nvPr>
        </p:nvSpPr>
        <p:spPr>
          <a:xfrm>
            <a:off x="1143000" y="7114032"/>
            <a:ext cx="12801600" cy="8887968"/>
          </a:xfrm>
        </p:spPr>
        <p:txBody>
          <a:bodyPr/>
          <a:lstStyle/>
          <a:p>
            <a:pPr marL="0" indent="0" algn="l" defTabSz="4389120">
              <a:lnSpc>
                <a:spcPct val="100000"/>
              </a:lnSpc>
              <a:spcBef>
                <a:spcPts val="1200"/>
              </a:spcBef>
              <a:buNone/>
            </a:pPr>
            <a:r>
              <a:rPr lang="en-US" sz="3600" b="0" i="0" baseline="0" noProof="1" smtClean="0">
                <a:solidFill>
                  <a:srgbClr val="000000"/>
                </a:solidFill>
                <a:latin typeface="Arial"/>
              </a:rPr>
              <a:t>                                       Currently,</a:t>
            </a:r>
            <a:r>
              <a:rPr lang="en-US" sz="3600" b="0" i="0" noProof="1" smtClean="0">
                <a:solidFill>
                  <a:srgbClr val="000000"/>
                </a:solidFill>
                <a:latin typeface="Arial"/>
              </a:rPr>
              <a:t> most powerfull and</a:t>
            </a:r>
          </a:p>
          <a:p>
            <a:pPr marL="0" indent="0" algn="l" defTabSz="4389120">
              <a:lnSpc>
                <a:spcPct val="100000"/>
              </a:lnSpc>
              <a:spcBef>
                <a:spcPts val="1200"/>
              </a:spcBef>
              <a:buNone/>
            </a:pPr>
            <a:r>
              <a:rPr lang="en-US" sz="3600" b="0" i="0" noProof="1" smtClean="0">
                <a:solidFill>
                  <a:srgbClr val="000000"/>
                </a:solidFill>
                <a:latin typeface="Arial"/>
              </a:rPr>
              <a:t>                                       widely used compression </a:t>
            </a:r>
          </a:p>
          <a:p>
            <a:pPr marL="0" indent="0" algn="l" defTabSz="4389120">
              <a:lnSpc>
                <a:spcPct val="100000"/>
              </a:lnSpc>
              <a:spcBef>
                <a:spcPts val="1200"/>
              </a:spcBef>
              <a:buNone/>
            </a:pPr>
            <a:r>
              <a:rPr lang="en-US" sz="3600" noProof="1">
                <a:solidFill>
                  <a:srgbClr val="000000"/>
                </a:solidFill>
                <a:latin typeface="Arial"/>
              </a:rPr>
              <a:t> </a:t>
            </a:r>
            <a:r>
              <a:rPr lang="en-US" sz="3600" noProof="1" smtClean="0">
                <a:solidFill>
                  <a:srgbClr val="000000"/>
                </a:solidFill>
                <a:latin typeface="Arial"/>
              </a:rPr>
              <a:t>                                      </a:t>
            </a:r>
            <a:r>
              <a:rPr lang="en-US" sz="3600" b="0" i="0" noProof="1" smtClean="0">
                <a:solidFill>
                  <a:srgbClr val="000000"/>
                </a:solidFill>
                <a:latin typeface="Arial"/>
              </a:rPr>
              <a:t>algorithms have been proven </a:t>
            </a:r>
          </a:p>
          <a:p>
            <a:pPr marL="0" indent="0" algn="l" defTabSz="4389120">
              <a:lnSpc>
                <a:spcPct val="100000"/>
              </a:lnSpc>
              <a:spcBef>
                <a:spcPts val="1200"/>
              </a:spcBef>
              <a:buNone/>
            </a:pPr>
            <a:r>
              <a:rPr lang="en-US" sz="3600" noProof="1">
                <a:solidFill>
                  <a:srgbClr val="000000"/>
                </a:solidFill>
                <a:latin typeface="Arial"/>
              </a:rPr>
              <a:t> </a:t>
            </a:r>
            <a:r>
              <a:rPr lang="en-US" sz="3600" noProof="1" smtClean="0">
                <a:solidFill>
                  <a:srgbClr val="000000"/>
                </a:solidFill>
                <a:latin typeface="Arial"/>
              </a:rPr>
              <a:t>                                      </a:t>
            </a:r>
            <a:r>
              <a:rPr lang="en-US" sz="3600" b="0" i="0" noProof="1" smtClean="0">
                <a:solidFill>
                  <a:srgbClr val="000000"/>
                </a:solidFill>
                <a:latin typeface="Arial"/>
              </a:rPr>
              <a:t>ineffective when compressing bunch of information splited in small pieces </a:t>
            </a:r>
            <a:r>
              <a:rPr lang="en-US" sz="3600" b="0" i="0" noProof="1" smtClean="0">
                <a:solidFill>
                  <a:srgbClr val="000000"/>
                </a:solidFill>
                <a:latin typeface="Arial"/>
              </a:rPr>
              <a:t>is </a:t>
            </a:r>
            <a:r>
              <a:rPr lang="en-US" sz="3600" b="0" i="0" noProof="1" smtClean="0">
                <a:solidFill>
                  <a:srgbClr val="000000"/>
                </a:solidFill>
                <a:latin typeface="Arial"/>
              </a:rPr>
              <a:t>required.</a:t>
            </a:r>
          </a:p>
          <a:p>
            <a:pPr marL="0" indent="0" algn="l" defTabSz="4389120">
              <a:lnSpc>
                <a:spcPct val="100000"/>
              </a:lnSpc>
              <a:spcBef>
                <a:spcPts val="1200"/>
              </a:spcBef>
              <a:buNone/>
            </a:pPr>
            <a:r>
              <a:rPr lang="en-US" sz="3600" baseline="0" noProof="1" smtClean="0">
                <a:solidFill>
                  <a:srgbClr val="000000"/>
                </a:solidFill>
                <a:latin typeface="Arial"/>
              </a:rPr>
              <a:t>Such cases can be</a:t>
            </a:r>
            <a:r>
              <a:rPr lang="en-US" sz="3600" noProof="1" smtClean="0">
                <a:solidFill>
                  <a:srgbClr val="000000"/>
                </a:solidFill>
                <a:latin typeface="Arial"/>
              </a:rPr>
              <a:t> frequently seen in the daily life, such when sending SMS or surfing on Internet.</a:t>
            </a:r>
          </a:p>
          <a:p>
            <a:r>
              <a:rPr lang="en-US" sz="3600" b="0" i="0" baseline="0" noProof="1" smtClean="0">
                <a:solidFill>
                  <a:srgbClr val="000000"/>
                </a:solidFill>
                <a:latin typeface="Arial"/>
              </a:rPr>
              <a:t>The inneficient results can be as outstanding as a compression output size of 285% of its original size for</a:t>
            </a:r>
            <a:r>
              <a:rPr lang="en-US" sz="3600" noProof="1">
                <a:solidFill>
                  <a:srgbClr val="000000"/>
                </a:solidFill>
              </a:rPr>
              <a:t> a message as common as “Hola, qué tal</a:t>
            </a:r>
            <a:r>
              <a:rPr lang="en-US" sz="3600" noProof="1" smtClean="0">
                <a:solidFill>
                  <a:srgbClr val="000000"/>
                </a:solidFill>
              </a:rPr>
              <a:t>?” using the DEFLATE algorithm, the adopted standard for HTTP communications.</a:t>
            </a:r>
            <a:endParaRPr lang="es-ES" sz="3600" b="0" i="0" baseline="0" noProof="1">
              <a:solidFill>
                <a:srgbClr val="000000"/>
              </a:solidFill>
              <a:latin typeface="Arial"/>
            </a:endParaRPr>
          </a:p>
        </p:txBody>
      </p:sp>
      <p:sp>
        <p:nvSpPr>
          <p:cNvPr id="68" name="Marcador de posición de texto 67"/>
          <p:cNvSpPr>
            <a:spLocks noGrp="1"/>
          </p:cNvSpPr>
          <p:nvPr>
            <p:ph type="body" sz="quarter" idx="37"/>
          </p:nvPr>
        </p:nvSpPr>
        <p:spPr>
          <a:xfrm>
            <a:off x="1158240" y="16544059"/>
            <a:ext cx="12801600" cy="1280160"/>
          </a:xfrm>
        </p:spPr>
        <p:txBody>
          <a:bodyPr/>
          <a:lstStyle/>
          <a:p>
            <a:pPr marL="0" indent="0" algn="ctr" defTabSz="4389120">
              <a:lnSpc>
                <a:spcPct val="100000"/>
              </a:lnSpc>
              <a:spcBef>
                <a:spcPts val="1200"/>
              </a:spcBef>
              <a:buNone/>
            </a:pPr>
            <a:r>
              <a:rPr lang="es-ES" sz="5400" b="0" i="0" baseline="0" noProof="1" smtClean="0">
                <a:solidFill>
                  <a:schemeClr val="bg1"/>
                </a:solidFill>
                <a:latin typeface="Arial"/>
                <a:ea typeface="+mn-ea"/>
                <a:cs typeface="+mn-cs"/>
              </a:rPr>
              <a:t>Research Goals</a:t>
            </a:r>
            <a:endParaRPr lang="es-ES" sz="5400" b="0" i="0" baseline="0" noProof="1">
              <a:solidFill>
                <a:schemeClr val="bg1"/>
              </a:solidFill>
              <a:latin typeface="Arial"/>
              <a:ea typeface="+mn-ea"/>
              <a:cs typeface="+mn-cs"/>
            </a:endParaRPr>
          </a:p>
        </p:txBody>
      </p:sp>
      <p:sp>
        <p:nvSpPr>
          <p:cNvPr id="11" name="Marcador de posición de contenido 10"/>
          <p:cNvSpPr>
            <a:spLocks noGrp="1"/>
          </p:cNvSpPr>
          <p:nvPr>
            <p:ph sz="quarter" idx="38"/>
          </p:nvPr>
        </p:nvSpPr>
        <p:spPr>
          <a:xfrm>
            <a:off x="1158240" y="18341933"/>
            <a:ext cx="12801600" cy="4953970"/>
          </a:xfrm>
        </p:spPr>
        <p:txBody>
          <a:bodyPr>
            <a:noAutofit/>
          </a:bodyPr>
          <a:lstStyle/>
          <a:p>
            <a:r>
              <a:rPr lang="en-US" sz="3600" b="0" i="0" baseline="0" noProof="1" smtClean="0">
                <a:solidFill>
                  <a:srgbClr val="000000"/>
                </a:solidFill>
                <a:latin typeface="Arial"/>
                <a:ea typeface="+mn-ea"/>
                <a:cs typeface="+mn-cs"/>
              </a:rPr>
              <a:t>Develop an algorithm that can actually compress this</a:t>
            </a:r>
            <a:r>
              <a:rPr lang="en-US" sz="3600" b="0" i="0" noProof="1" smtClean="0">
                <a:solidFill>
                  <a:srgbClr val="000000"/>
                </a:solidFill>
                <a:latin typeface="Arial"/>
                <a:ea typeface="+mn-ea"/>
                <a:cs typeface="+mn-cs"/>
              </a:rPr>
              <a:t> kind of information.</a:t>
            </a:r>
          </a:p>
          <a:p>
            <a:r>
              <a:rPr lang="en-US" sz="3600" b="0" i="0" baseline="0" noProof="1" smtClean="0">
                <a:solidFill>
                  <a:srgbClr val="000000"/>
                </a:solidFill>
                <a:latin typeface="Arial"/>
                <a:ea typeface="+mn-ea"/>
                <a:cs typeface="+mn-cs"/>
              </a:rPr>
              <a:t>The algorithm should be isolated</a:t>
            </a:r>
            <a:r>
              <a:rPr lang="en-US" sz="3600" b="0" i="0" noProof="1" smtClean="0">
                <a:solidFill>
                  <a:srgbClr val="000000"/>
                </a:solidFill>
                <a:latin typeface="Arial"/>
                <a:ea typeface="+mn-ea"/>
                <a:cs typeface="+mn-cs"/>
              </a:rPr>
              <a:t> from the nature of the information to compress, so that it can be acceptably efficient </a:t>
            </a:r>
            <a:r>
              <a:rPr lang="en-US" sz="3600" b="0" i="0" noProof="1" smtClean="0">
                <a:solidFill>
                  <a:srgbClr val="000000"/>
                </a:solidFill>
                <a:latin typeface="Arial"/>
                <a:ea typeface="+mn-ea"/>
                <a:cs typeface="+mn-cs"/>
              </a:rPr>
              <a:t>under any given scope</a:t>
            </a:r>
            <a:r>
              <a:rPr lang="en-US" sz="3600" b="0" i="0" noProof="1" smtClean="0">
                <a:solidFill>
                  <a:srgbClr val="000000"/>
                </a:solidFill>
                <a:latin typeface="Arial"/>
                <a:ea typeface="+mn-ea"/>
                <a:cs typeface="+mn-cs"/>
              </a:rPr>
              <a:t>.</a:t>
            </a:r>
          </a:p>
          <a:p>
            <a:r>
              <a:rPr lang="en-US" sz="3600" baseline="0" noProof="1" smtClean="0">
                <a:solidFill>
                  <a:srgbClr val="000000"/>
                </a:solidFill>
                <a:latin typeface="Arial"/>
              </a:rPr>
              <a:t>The algorithm should be efficient enough</a:t>
            </a:r>
            <a:r>
              <a:rPr lang="en-US" sz="3600" noProof="1" smtClean="0">
                <a:solidFill>
                  <a:srgbClr val="000000"/>
                </a:solidFill>
                <a:latin typeface="Arial"/>
              </a:rPr>
              <a:t> to allow its </a:t>
            </a:r>
            <a:r>
              <a:rPr lang="en-US" sz="3600" noProof="1" smtClean="0">
                <a:solidFill>
                  <a:srgbClr val="000000"/>
                </a:solidFill>
                <a:latin typeface="Arial"/>
              </a:rPr>
              <a:t>use </a:t>
            </a:r>
            <a:r>
              <a:rPr lang="en-US" sz="3600" noProof="1" smtClean="0">
                <a:solidFill>
                  <a:srgbClr val="000000"/>
                </a:solidFill>
                <a:latin typeface="Arial"/>
              </a:rPr>
              <a:t>in low </a:t>
            </a:r>
            <a:r>
              <a:rPr lang="en-US" sz="3600" noProof="1" smtClean="0">
                <a:solidFill>
                  <a:srgbClr val="000000"/>
                </a:solidFill>
                <a:latin typeface="Arial"/>
              </a:rPr>
              <a:t>performing devices</a:t>
            </a:r>
            <a:r>
              <a:rPr lang="en-US" sz="3600" noProof="1" smtClean="0">
                <a:solidFill>
                  <a:srgbClr val="000000"/>
                </a:solidFill>
                <a:latin typeface="Arial"/>
              </a:rPr>
              <a:t>, such as </a:t>
            </a:r>
            <a:r>
              <a:rPr lang="en-US" sz="3600" noProof="1" smtClean="0">
                <a:solidFill>
                  <a:srgbClr val="000000"/>
                </a:solidFill>
                <a:latin typeface="Arial"/>
              </a:rPr>
              <a:t>phones and tablets.</a:t>
            </a:r>
            <a:endParaRPr lang="es-ES" sz="3600" b="0" i="0" baseline="0" noProof="1">
              <a:solidFill>
                <a:srgbClr val="000000"/>
              </a:solidFill>
              <a:latin typeface="Arial"/>
              <a:ea typeface="+mn-ea"/>
              <a:cs typeface="+mn-cs"/>
            </a:endParaRPr>
          </a:p>
        </p:txBody>
      </p:sp>
      <p:sp>
        <p:nvSpPr>
          <p:cNvPr id="8" name="Marcador de posición de texto 7"/>
          <p:cNvSpPr>
            <a:spLocks noGrp="1"/>
          </p:cNvSpPr>
          <p:nvPr>
            <p:ph type="body" sz="quarter" idx="19"/>
          </p:nvPr>
        </p:nvSpPr>
        <p:spPr>
          <a:xfrm>
            <a:off x="1143000" y="23995424"/>
            <a:ext cx="12801600" cy="1219200"/>
          </a:xfrm>
        </p:spPr>
        <p:txBody>
          <a:bodyPr/>
          <a:lstStyle/>
          <a:p>
            <a:pPr marL="0" indent="0" algn="ctr" defTabSz="4389120">
              <a:lnSpc>
                <a:spcPct val="100000"/>
              </a:lnSpc>
              <a:spcBef>
                <a:spcPts val="1200"/>
              </a:spcBef>
              <a:buNone/>
            </a:pPr>
            <a:r>
              <a:rPr lang="es-ES" sz="5400" b="0" i="0" baseline="0" noProof="1" smtClean="0">
                <a:solidFill>
                  <a:schemeClr val="bg1"/>
                </a:solidFill>
                <a:latin typeface="Arial"/>
                <a:ea typeface="+mn-ea"/>
                <a:cs typeface="+mn-cs"/>
              </a:rPr>
              <a:t>Feasibility Checks</a:t>
            </a:r>
            <a:endParaRPr lang="es-ES" sz="5400" b="0" i="0" baseline="0" noProof="1">
              <a:solidFill>
                <a:schemeClr val="bg1"/>
              </a:solidFill>
              <a:latin typeface="Arial"/>
              <a:ea typeface="+mn-ea"/>
              <a:cs typeface="+mn-cs"/>
            </a:endParaRPr>
          </a:p>
        </p:txBody>
      </p:sp>
      <p:sp>
        <p:nvSpPr>
          <p:cNvPr id="9" name="Marcador de posición de texto 8"/>
          <p:cNvSpPr>
            <a:spLocks noGrp="1"/>
          </p:cNvSpPr>
          <p:nvPr>
            <p:ph type="body" sz="quarter" idx="21"/>
          </p:nvPr>
        </p:nvSpPr>
        <p:spPr/>
        <p:txBody>
          <a:bodyPr/>
          <a:lstStyle/>
          <a:p>
            <a:pPr marL="0" indent="0" algn="ctr" defTabSz="4389120">
              <a:lnSpc>
                <a:spcPct val="100000"/>
              </a:lnSpc>
              <a:spcBef>
                <a:spcPts val="1200"/>
              </a:spcBef>
              <a:buNone/>
            </a:pPr>
            <a:r>
              <a:rPr lang="es-ES" sz="5400" b="0" i="0" baseline="0" noProof="1" smtClean="0">
                <a:solidFill>
                  <a:schemeClr val="bg1"/>
                </a:solidFill>
                <a:latin typeface="Arial"/>
                <a:ea typeface="+mn-ea"/>
                <a:cs typeface="+mn-cs"/>
              </a:rPr>
              <a:t>Possible Aproaches</a:t>
            </a:r>
            <a:endParaRPr lang="es-ES" sz="5400" b="0" i="0" baseline="0" noProof="1">
              <a:solidFill>
                <a:schemeClr val="bg1"/>
              </a:solidFill>
              <a:latin typeface="Arial"/>
              <a:ea typeface="+mn-ea"/>
              <a:cs typeface="+mn-cs"/>
            </a:endParaRPr>
          </a:p>
        </p:txBody>
      </p:sp>
      <p:sp>
        <p:nvSpPr>
          <p:cNvPr id="18" name="Marcador de posición de texto 17"/>
          <p:cNvSpPr>
            <a:spLocks noGrp="1"/>
          </p:cNvSpPr>
          <p:nvPr>
            <p:ph type="body" sz="quarter" idx="31"/>
          </p:nvPr>
        </p:nvSpPr>
        <p:spPr/>
        <p:txBody>
          <a:bodyPr/>
          <a:lstStyle/>
          <a:p>
            <a:pPr marL="0" indent="0" algn="ctr" defTabSz="4389120">
              <a:lnSpc>
                <a:spcPct val="100000"/>
              </a:lnSpc>
              <a:spcBef>
                <a:spcPts val="1200"/>
              </a:spcBef>
              <a:buNone/>
            </a:pPr>
            <a:r>
              <a:rPr lang="en-US" sz="5400" b="0" i="0" baseline="0" noProof="1" smtClean="0">
                <a:solidFill>
                  <a:schemeClr val="bg1"/>
                </a:solidFill>
                <a:latin typeface="Arial"/>
                <a:ea typeface="+mn-ea"/>
                <a:cs typeface="+mn-cs"/>
              </a:rPr>
              <a:t>Putting Everything </a:t>
            </a:r>
            <a:r>
              <a:rPr lang="en-US" sz="5400" b="0" i="0" noProof="1" smtClean="0">
                <a:solidFill>
                  <a:schemeClr val="bg1"/>
                </a:solidFill>
                <a:latin typeface="Arial"/>
                <a:ea typeface="+mn-ea"/>
                <a:cs typeface="+mn-cs"/>
              </a:rPr>
              <a:t>Together</a:t>
            </a:r>
            <a:endParaRPr lang="es-ES" sz="5400" b="0" i="0" baseline="0" noProof="1">
              <a:solidFill>
                <a:schemeClr val="bg1"/>
              </a:solidFill>
              <a:latin typeface="Arial"/>
              <a:ea typeface="+mn-ea"/>
              <a:cs typeface="+mn-cs"/>
            </a:endParaRPr>
          </a:p>
        </p:txBody>
      </p:sp>
      <p:sp>
        <p:nvSpPr>
          <p:cNvPr id="71" name="Marcador de posición de texto 70"/>
          <p:cNvSpPr>
            <a:spLocks noGrp="1"/>
          </p:cNvSpPr>
          <p:nvPr>
            <p:ph type="body" sz="quarter" idx="41"/>
          </p:nvPr>
        </p:nvSpPr>
        <p:spPr>
          <a:xfrm>
            <a:off x="29900880" y="19373090"/>
            <a:ext cx="12801600" cy="1219200"/>
          </a:xfrm>
        </p:spPr>
        <p:txBody>
          <a:bodyPr/>
          <a:lstStyle/>
          <a:p>
            <a:pPr marL="0" indent="0" algn="ctr" defTabSz="4389120">
              <a:lnSpc>
                <a:spcPct val="100000"/>
              </a:lnSpc>
              <a:spcBef>
                <a:spcPts val="1200"/>
              </a:spcBef>
              <a:buNone/>
            </a:pPr>
            <a:r>
              <a:rPr lang="es-ES" sz="5400" b="0" i="0" baseline="0" noProof="1" smtClean="0">
                <a:solidFill>
                  <a:schemeClr val="bg1"/>
                </a:solidFill>
                <a:latin typeface="Arial"/>
                <a:ea typeface="+mn-ea"/>
                <a:cs typeface="+mn-cs"/>
              </a:rPr>
              <a:t>Further Steps</a:t>
            </a:r>
            <a:endParaRPr lang="es-ES" sz="5400" b="0" i="0" baseline="0" noProof="1">
              <a:solidFill>
                <a:schemeClr val="bg1"/>
              </a:solidFill>
              <a:latin typeface="Arial"/>
              <a:ea typeface="+mn-ea"/>
              <a:cs typeface="+mn-cs"/>
            </a:endParaRPr>
          </a:p>
        </p:txBody>
      </p:sp>
      <p:sp>
        <p:nvSpPr>
          <p:cNvPr id="15" name="Marcador de posición de contenido 14"/>
          <p:cNvSpPr>
            <a:spLocks noGrp="1"/>
          </p:cNvSpPr>
          <p:nvPr>
            <p:ph sz="quarter" idx="42"/>
          </p:nvPr>
        </p:nvSpPr>
        <p:spPr>
          <a:xfrm>
            <a:off x="29900880" y="20968100"/>
            <a:ext cx="12801600" cy="5789537"/>
          </a:xfrm>
        </p:spPr>
        <p:txBody>
          <a:bodyPr>
            <a:normAutofit lnSpcReduction="10000"/>
          </a:bodyPr>
          <a:lstStyle/>
          <a:p>
            <a:r>
              <a:rPr lang="en-US" sz="3600" b="0" i="0" baseline="0" noProof="1" smtClean="0">
                <a:solidFill>
                  <a:srgbClr val="000000"/>
                </a:solidFill>
                <a:latin typeface="Arial"/>
                <a:ea typeface="+mn-ea"/>
                <a:cs typeface="+mn-cs"/>
              </a:rPr>
              <a:t>A</a:t>
            </a:r>
            <a:r>
              <a:rPr lang="en-US" sz="3600" b="0" i="0" noProof="1" smtClean="0">
                <a:solidFill>
                  <a:srgbClr val="000000"/>
                </a:solidFill>
                <a:latin typeface="Arial"/>
                <a:ea typeface="+mn-ea"/>
                <a:cs typeface="+mn-cs"/>
              </a:rPr>
              <a:t> direct application of FPM has a hig cost in time and space complexity. Even performing just an initial training may require a lot of time for the amount of subjects that need to be checked. Also, increasing the number of scenarios, a direct consequence of reducing the scope, dramatically increases the space required to store the tables.</a:t>
            </a:r>
          </a:p>
          <a:p>
            <a:r>
              <a:rPr lang="en-US" sz="3600" baseline="0" noProof="1" smtClean="0">
                <a:solidFill>
                  <a:srgbClr val="000000"/>
                </a:solidFill>
                <a:latin typeface="Arial"/>
              </a:rPr>
              <a:t>If any of the compression or decompression algorithms</a:t>
            </a:r>
            <a:r>
              <a:rPr lang="en-US" sz="3600" noProof="1" smtClean="0">
                <a:solidFill>
                  <a:srgbClr val="000000"/>
                </a:solidFill>
                <a:latin typeface="Arial"/>
              </a:rPr>
              <a:t> will be executed in low potency devices then they should be tailored to consume few resources.</a:t>
            </a:r>
          </a:p>
          <a:p>
            <a:r>
              <a:rPr lang="en-US" sz="3600" b="0" i="0" baseline="0" noProof="1" smtClean="0">
                <a:solidFill>
                  <a:srgbClr val="000000"/>
                </a:solidFill>
                <a:latin typeface="Arial"/>
                <a:ea typeface="+mn-ea"/>
                <a:cs typeface="+mn-cs"/>
              </a:rPr>
              <a:t>Synchronizing</a:t>
            </a:r>
            <a:r>
              <a:rPr lang="en-US" sz="3600" b="0" i="0" noProof="1" smtClean="0">
                <a:solidFill>
                  <a:srgbClr val="000000"/>
                </a:solidFill>
                <a:latin typeface="Arial"/>
                <a:ea typeface="+mn-ea"/>
                <a:cs typeface="+mn-cs"/>
              </a:rPr>
              <a:t> the table shouldn’t be expensive at all.</a:t>
            </a:r>
            <a:endParaRPr lang="es-ES" sz="3600" b="0" i="0" baseline="0" noProof="1">
              <a:solidFill>
                <a:srgbClr val="000000"/>
              </a:solidFill>
              <a:latin typeface="Arial"/>
              <a:ea typeface="+mn-ea"/>
              <a:cs typeface="+mn-cs"/>
            </a:endParaRPr>
          </a:p>
        </p:txBody>
      </p:sp>
      <p:sp>
        <p:nvSpPr>
          <p:cNvPr id="21" name="Marcador de posición de texto 20"/>
          <p:cNvSpPr>
            <a:spLocks noGrp="1"/>
          </p:cNvSpPr>
          <p:nvPr>
            <p:ph type="body" sz="quarter" idx="34"/>
          </p:nvPr>
        </p:nvSpPr>
        <p:spPr>
          <a:xfrm>
            <a:off x="29900880" y="27139408"/>
            <a:ext cx="12801600" cy="1219200"/>
          </a:xfrm>
        </p:spPr>
        <p:txBody>
          <a:bodyPr/>
          <a:lstStyle/>
          <a:p>
            <a:pPr marL="0" indent="0" algn="ctr" defTabSz="4389120">
              <a:lnSpc>
                <a:spcPct val="100000"/>
              </a:lnSpc>
              <a:spcBef>
                <a:spcPts val="1200"/>
              </a:spcBef>
              <a:buNone/>
            </a:pPr>
            <a:r>
              <a:rPr lang="es-ES" sz="5400" b="0" i="0" baseline="0" noProof="1" smtClean="0">
                <a:solidFill>
                  <a:schemeClr val="bg1"/>
                </a:solidFill>
                <a:latin typeface="Arial"/>
                <a:ea typeface="+mn-ea"/>
                <a:cs typeface="+mn-cs"/>
              </a:rPr>
              <a:t>References &amp; Aknowledges</a:t>
            </a:r>
            <a:endParaRPr lang="es-ES" sz="5400" b="0" i="0" baseline="0" noProof="1">
              <a:solidFill>
                <a:schemeClr val="bg1"/>
              </a:solidFill>
              <a:latin typeface="Arial"/>
              <a:ea typeface="+mn-ea"/>
              <a:cs typeface="+mn-cs"/>
            </a:endParaRPr>
          </a:p>
        </p:txBody>
      </p:sp>
      <p:sp>
        <p:nvSpPr>
          <p:cNvPr id="22" name="Marcador de posición de contenido 21"/>
          <p:cNvSpPr>
            <a:spLocks noGrp="1"/>
          </p:cNvSpPr>
          <p:nvPr>
            <p:ph sz="quarter" idx="35"/>
          </p:nvPr>
        </p:nvSpPr>
        <p:spPr>
          <a:xfrm>
            <a:off x="29900880" y="28584159"/>
            <a:ext cx="12801600" cy="3325247"/>
          </a:xfrm>
        </p:spPr>
        <p:txBody>
          <a:bodyPr>
            <a:normAutofit fontScale="92500" lnSpcReduction="10000"/>
          </a:bodyPr>
          <a:lstStyle/>
          <a:p>
            <a:pPr>
              <a:buFont typeface="Arial"/>
              <a:buChar char="•"/>
            </a:pPr>
            <a:r>
              <a:rPr lang="en-US" noProof="1">
                <a:solidFill>
                  <a:srgbClr val="000000"/>
                </a:solidFill>
              </a:rPr>
              <a:t>Timothy C. Bell, John G. Cleary, Ian H. Witten-Text compression  -Prentice Hall (1990</a:t>
            </a:r>
            <a:r>
              <a:rPr lang="en-US" noProof="1" smtClean="0">
                <a:solidFill>
                  <a:srgbClr val="000000"/>
                </a:solidFill>
              </a:rPr>
              <a:t>)</a:t>
            </a:r>
          </a:p>
          <a:p>
            <a:pPr>
              <a:buFont typeface="Arial"/>
              <a:buChar char="•"/>
            </a:pPr>
            <a:r>
              <a:rPr lang="it-IT" noProof="1">
                <a:solidFill>
                  <a:srgbClr val="000000"/>
                </a:solidFill>
              </a:rPr>
              <a:t>@ Del Tongo Luca, Gianluca </a:t>
            </a:r>
            <a:r>
              <a:rPr lang="it-IT" noProof="1" smtClean="0">
                <a:solidFill>
                  <a:srgbClr val="000000"/>
                </a:solidFill>
              </a:rPr>
              <a:t>Ghettini, Frequent Pattern Mining.</a:t>
            </a:r>
          </a:p>
          <a:p>
            <a:pPr>
              <a:buFont typeface="Arial"/>
              <a:buChar char="•"/>
            </a:pPr>
            <a:r>
              <a:rPr lang="it-IT" noProof="1">
                <a:solidFill>
                  <a:srgbClr val="000000"/>
                </a:solidFill>
              </a:rPr>
              <a:t>2014, Ayende </a:t>
            </a:r>
            <a:r>
              <a:rPr lang="it-IT" noProof="1" smtClean="0">
                <a:solidFill>
                  <a:srgbClr val="000000"/>
                </a:solidFill>
              </a:rPr>
              <a:t>Rahien, Rhea Compression</a:t>
            </a:r>
          </a:p>
          <a:p>
            <a:pPr>
              <a:buFont typeface="Arial"/>
              <a:buChar char="•"/>
            </a:pPr>
            <a:r>
              <a:rPr lang="it-IT" noProof="1" smtClean="0">
                <a:solidFill>
                  <a:srgbClr val="000000"/>
                </a:solidFill>
              </a:rPr>
              <a:t>Wikipedia, the free encyclopedia.</a:t>
            </a:r>
          </a:p>
          <a:p>
            <a:pPr>
              <a:buFont typeface="Arial"/>
              <a:buChar char="•"/>
            </a:pPr>
            <a:r>
              <a:rPr lang="it-IT" noProof="1" smtClean="0">
                <a:solidFill>
                  <a:srgbClr val="000000"/>
                </a:solidFill>
              </a:rPr>
              <a:t>Dmitry Soldiev.</a:t>
            </a:r>
            <a:endParaRPr lang="it-IT" noProof="1">
              <a:solidFill>
                <a:srgbClr val="000000"/>
              </a:solidFill>
            </a:endParaRPr>
          </a:p>
          <a:p>
            <a:pPr>
              <a:buFont typeface="Arial"/>
              <a:buChar char="•"/>
            </a:pPr>
            <a:endParaRPr lang="es-ES" sz="3200" b="0" i="0" baseline="0" noProof="1">
              <a:solidFill>
                <a:srgbClr val="000000"/>
              </a:solidFill>
              <a:latin typeface="Arial"/>
              <a:ea typeface="+mn-ea"/>
              <a:cs typeface="+mn-cs"/>
            </a:endParaRPr>
          </a:p>
        </p:txBody>
      </p:sp>
      <p:pic>
        <p:nvPicPr>
          <p:cNvPr id="31" name="Imagen 3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8240" y="7114032"/>
            <a:ext cx="5238750" cy="3333750"/>
          </a:xfrm>
          <a:prstGeom prst="rect">
            <a:avLst/>
          </a:prstGeom>
        </p:spPr>
      </p:pic>
      <p:pic>
        <p:nvPicPr>
          <p:cNvPr id="14" name="Marcador de posición de imagen 13"/>
          <p:cNvPicPr>
            <a:picLocks noGrp="1" noChangeAspect="1"/>
          </p:cNvPicPr>
          <p:nvPr>
            <p:ph type="pic" sz="quarter" idx="43"/>
          </p:nvPr>
        </p:nvPicPr>
        <p:blipFill rotWithShape="1">
          <a:blip r:embed="rId4">
            <a:extLst>
              <a:ext uri="{28A0092B-C50C-407E-A947-70E740481C1C}">
                <a14:useLocalDpi xmlns:a14="http://schemas.microsoft.com/office/drawing/2010/main" val="0"/>
              </a:ext>
            </a:extLst>
          </a:blip>
          <a:srcRect l="-139686" t="741" r="-1" b="-347"/>
          <a:stretch/>
        </p:blipFill>
        <p:spPr>
          <a:xfrm>
            <a:off x="32270700" y="0"/>
            <a:ext cx="11620500" cy="384244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aphicFrame>
        <p:nvGraphicFramePr>
          <p:cNvPr id="75" name="Marcador de contenido 74"/>
          <p:cNvGraphicFramePr>
            <a:graphicFrameLocks noGrp="1"/>
          </p:cNvGraphicFramePr>
          <p:nvPr>
            <p:ph sz="quarter" idx="26"/>
            <p:extLst>
              <p:ext uri="{D42A27DB-BD31-4B8C-83A1-F6EECF244321}">
                <p14:modId xmlns:p14="http://schemas.microsoft.com/office/powerpoint/2010/main" val="3641316085"/>
              </p:ext>
            </p:extLst>
          </p:nvPr>
        </p:nvGraphicFramePr>
        <p:xfrm>
          <a:off x="1143000" y="25214263"/>
          <a:ext cx="12801600" cy="6415087"/>
        </p:xfrm>
        <a:graphic>
          <a:graphicData uri="http://schemas.openxmlformats.org/drawingml/2006/chart">
            <c:chart xmlns:c="http://schemas.openxmlformats.org/drawingml/2006/chart" xmlns:r="http://schemas.openxmlformats.org/officeDocument/2006/relationships" r:id="rId5"/>
          </a:graphicData>
        </a:graphic>
      </p:graphicFrame>
      <p:sp>
        <p:nvSpPr>
          <p:cNvPr id="76" name="Marcador de contenido 75"/>
          <p:cNvSpPr>
            <a:spLocks noGrp="1"/>
          </p:cNvSpPr>
          <p:nvPr>
            <p:ph sz="quarter" idx="27"/>
          </p:nvPr>
        </p:nvSpPr>
        <p:spPr>
          <a:xfrm>
            <a:off x="15544800" y="7114032"/>
            <a:ext cx="12801600" cy="24515064"/>
          </a:xfrm>
        </p:spPr>
        <p:txBody>
          <a:bodyPr>
            <a:normAutofit/>
          </a:bodyPr>
          <a:lstStyle/>
          <a:p>
            <a:pPr marL="0" indent="0">
              <a:buNone/>
            </a:pPr>
            <a:r>
              <a:rPr lang="en-US" sz="4000" b="1" dirty="0" smtClean="0">
                <a:latin typeface="+mj-lt"/>
              </a:rPr>
              <a:t>Static Tables:</a:t>
            </a:r>
          </a:p>
          <a:p>
            <a:pPr marL="640080" lvl="1" indent="0">
              <a:buNone/>
            </a:pPr>
            <a:r>
              <a:rPr lang="en-US" sz="3600" dirty="0" smtClean="0"/>
              <a:t>Static tables have </a:t>
            </a:r>
            <a:r>
              <a:rPr lang="en-US" sz="3600" dirty="0" smtClean="0"/>
              <a:t>proven </a:t>
            </a:r>
            <a:r>
              <a:rPr lang="en-US" sz="3600" dirty="0" smtClean="0"/>
              <a:t>to offer the best predictions rates among all this family of compression approaches. The main drawbacks are the difficulty to synchronize new changes and the high dependency between the nature of the information to compress.</a:t>
            </a:r>
          </a:p>
          <a:p>
            <a:pPr marL="640080" lvl="1" indent="0">
              <a:buNone/>
            </a:pPr>
            <a:endParaRPr lang="en-US" sz="1600" dirty="0" smtClean="0"/>
          </a:p>
          <a:p>
            <a:pPr marL="0" indent="0">
              <a:buNone/>
            </a:pPr>
            <a:r>
              <a:rPr lang="en-US" sz="4000" b="1" dirty="0" smtClean="0">
                <a:latin typeface="+mj-lt"/>
              </a:rPr>
              <a:t>Adaptive Tables:</a:t>
            </a:r>
          </a:p>
          <a:p>
            <a:pPr marL="640080" lvl="1" indent="0">
              <a:buNone/>
            </a:pPr>
            <a:r>
              <a:rPr lang="en-US" sz="3600" dirty="0" smtClean="0"/>
              <a:t>Adaptive tables have solved all the </a:t>
            </a:r>
            <a:r>
              <a:rPr lang="en-US" sz="3600" dirty="0" smtClean="0"/>
              <a:t>deficiencies </a:t>
            </a:r>
            <a:r>
              <a:rPr lang="en-US" sz="3600" dirty="0" smtClean="0"/>
              <a:t>of the above approach at the cost of lower compression rates. They have proven to be the best compression choices for general types of </a:t>
            </a:r>
            <a:r>
              <a:rPr lang="en-US" sz="3600" dirty="0" smtClean="0"/>
              <a:t>data. </a:t>
            </a:r>
            <a:r>
              <a:rPr lang="en-US" sz="3600" dirty="0" smtClean="0"/>
              <a:t>The main drawback lies in the fact that they build </a:t>
            </a:r>
            <a:r>
              <a:rPr lang="en-US" sz="3600" dirty="0" smtClean="0"/>
              <a:t>a table </a:t>
            </a:r>
            <a:r>
              <a:rPr lang="en-US" sz="3600" dirty="0" smtClean="0"/>
              <a:t>that is specific for the data being compressed, hence, they don’t reuse information from previous compression. For really small pieces of data, the output can be actually bigger than the input.</a:t>
            </a:r>
          </a:p>
          <a:p>
            <a:pPr marL="640080" lvl="1" indent="0">
              <a:buNone/>
            </a:pPr>
            <a:endParaRPr lang="en-US" sz="1600" dirty="0" smtClean="0"/>
          </a:p>
          <a:p>
            <a:pPr marL="0" indent="0">
              <a:buNone/>
            </a:pPr>
            <a:r>
              <a:rPr lang="en-US" sz="4000" b="1" dirty="0" smtClean="0">
                <a:latin typeface="+mj-lt"/>
              </a:rPr>
              <a:t>Rhea Approach:</a:t>
            </a:r>
          </a:p>
          <a:p>
            <a:pPr marL="640080" lvl="1" indent="0">
              <a:buNone/>
            </a:pPr>
            <a:r>
              <a:rPr lang="en-US" sz="3600" dirty="0" smtClean="0"/>
              <a:t>Rhea is a compression algorithm </a:t>
            </a:r>
            <a:r>
              <a:rPr lang="en-US" sz="3600" dirty="0"/>
              <a:t>partially ported to .NET </a:t>
            </a:r>
            <a:r>
              <a:rPr lang="en-US" sz="3600" dirty="0" smtClean="0"/>
              <a:t>from </a:t>
            </a:r>
            <a:r>
              <a:rPr lang="en-US" sz="3600" dirty="0" err="1" smtClean="0"/>
              <a:t>FemtoZip</a:t>
            </a:r>
            <a:r>
              <a:rPr lang="en-US" sz="3600" dirty="0" smtClean="0"/>
              <a:t> by </a:t>
            </a:r>
            <a:r>
              <a:rPr lang="en-US" sz="3600" dirty="0" err="1"/>
              <a:t>Ayende</a:t>
            </a:r>
            <a:r>
              <a:rPr lang="en-US" sz="3600" dirty="0"/>
              <a:t> </a:t>
            </a:r>
            <a:r>
              <a:rPr lang="en-US" sz="3600" dirty="0" err="1" smtClean="0"/>
              <a:t>Rahien</a:t>
            </a:r>
            <a:r>
              <a:rPr lang="en-US" sz="3600" dirty="0" smtClean="0"/>
              <a:t> in 2014.</a:t>
            </a:r>
          </a:p>
          <a:p>
            <a:pPr marL="640080" lvl="1" indent="0">
              <a:buNone/>
            </a:pPr>
            <a:r>
              <a:rPr lang="en-US" sz="3600" dirty="0" smtClean="0"/>
              <a:t>This approach builds an adaptive table that persist between different “training sessions” </a:t>
            </a:r>
            <a:r>
              <a:rPr lang="en-US" sz="3600" dirty="0" smtClean="0"/>
              <a:t>achieving, </a:t>
            </a:r>
            <a:r>
              <a:rPr lang="en-US" sz="3600" dirty="0" smtClean="0"/>
              <a:t>as a consequence, the best from adaptive algorithms without the </a:t>
            </a:r>
            <a:r>
              <a:rPr lang="en-US" sz="3600" dirty="0" smtClean="0"/>
              <a:t>“</a:t>
            </a:r>
            <a:r>
              <a:rPr lang="en-US" sz="3600" dirty="0"/>
              <a:t>A</a:t>
            </a:r>
            <a:r>
              <a:rPr lang="en-US" sz="3600" dirty="0" smtClean="0"/>
              <a:t>lzheimer” problem. </a:t>
            </a:r>
            <a:endParaRPr lang="en-US" sz="3600" dirty="0" smtClean="0"/>
          </a:p>
          <a:p>
            <a:pPr marL="640080" lvl="1" indent="0">
              <a:buNone/>
            </a:pPr>
            <a:r>
              <a:rPr lang="en-US" sz="3600" dirty="0" smtClean="0"/>
              <a:t>Its main drawback </a:t>
            </a:r>
            <a:r>
              <a:rPr lang="en-US" sz="3600" dirty="0" smtClean="0"/>
              <a:t>is </a:t>
            </a:r>
            <a:r>
              <a:rPr lang="en-US" sz="3600" dirty="0" smtClean="0"/>
              <a:t>that, in order to improve efficiency, it only tries to detect frequent </a:t>
            </a:r>
            <a:r>
              <a:rPr lang="en-US" sz="3600" dirty="0" smtClean="0"/>
              <a:t>words, </a:t>
            </a:r>
            <a:r>
              <a:rPr lang="en-US" sz="3600" dirty="0" smtClean="0"/>
              <a:t>resulting in a good approach only for very small pieces of information, like </a:t>
            </a:r>
            <a:r>
              <a:rPr lang="en-US" sz="3600" dirty="0" smtClean="0"/>
              <a:t>SMSs.</a:t>
            </a:r>
            <a:endParaRPr lang="en-US" sz="3600" dirty="0" smtClean="0"/>
          </a:p>
          <a:p>
            <a:pPr marL="640080" lvl="1" indent="0">
              <a:buNone/>
            </a:pPr>
            <a:endParaRPr lang="en-US" sz="1600" dirty="0" smtClean="0"/>
          </a:p>
          <a:p>
            <a:pPr marL="0" indent="0">
              <a:buNone/>
            </a:pPr>
            <a:r>
              <a:rPr lang="en-US" sz="4000" b="1" dirty="0" smtClean="0">
                <a:latin typeface="+mj-lt"/>
              </a:rPr>
              <a:t>Frequent Pattern Miner:</a:t>
            </a:r>
          </a:p>
          <a:p>
            <a:pPr marL="640080" lvl="1" indent="0">
              <a:buNone/>
            </a:pPr>
            <a:r>
              <a:rPr lang="en-US" sz="3600" dirty="0" smtClean="0"/>
              <a:t>C</a:t>
            </a:r>
            <a:r>
              <a:rPr lang="en-US" sz="3600" dirty="0" smtClean="0"/>
              <a:t># implementation created by </a:t>
            </a:r>
            <a:r>
              <a:rPr lang="it-IT" sz="3600" dirty="0" smtClean="0"/>
              <a:t>Del </a:t>
            </a:r>
            <a:r>
              <a:rPr lang="it-IT" sz="3600" dirty="0"/>
              <a:t>Tongo </a:t>
            </a:r>
            <a:r>
              <a:rPr lang="it-IT" sz="3600" dirty="0" smtClean="0"/>
              <a:t>Luca &amp; </a:t>
            </a:r>
            <a:r>
              <a:rPr lang="it-IT" sz="3600" dirty="0"/>
              <a:t>Gianluca </a:t>
            </a:r>
            <a:r>
              <a:rPr lang="it-IT" sz="3600" dirty="0" smtClean="0"/>
              <a:t>Ghettini </a:t>
            </a:r>
            <a:r>
              <a:rPr lang="en-US" sz="3600" dirty="0" smtClean="0"/>
              <a:t>that uses an </a:t>
            </a:r>
            <a:r>
              <a:rPr lang="en-US" sz="3600" dirty="0" err="1"/>
              <a:t>A</a:t>
            </a:r>
            <a:r>
              <a:rPr lang="en-US" sz="3600" dirty="0" err="1" smtClean="0"/>
              <a:t>priori</a:t>
            </a:r>
            <a:r>
              <a:rPr lang="en-US" sz="3600" dirty="0" smtClean="0"/>
              <a:t> </a:t>
            </a:r>
            <a:r>
              <a:rPr lang="en-US" sz="3600" dirty="0" smtClean="0"/>
              <a:t>approach for the detection of frequent pattern </a:t>
            </a:r>
            <a:r>
              <a:rPr lang="en-US" sz="3600" dirty="0" smtClean="0"/>
              <a:t>on data bases.</a:t>
            </a:r>
            <a:r>
              <a:rPr lang="en-US" sz="3600" dirty="0" smtClean="0"/>
              <a:t> </a:t>
            </a:r>
            <a:endParaRPr lang="en-US" sz="3600" dirty="0" smtClean="0"/>
          </a:p>
          <a:p>
            <a:pPr marL="640080" lvl="1" indent="0">
              <a:buNone/>
            </a:pPr>
            <a:endParaRPr lang="en-US" sz="1600" dirty="0" smtClean="0"/>
          </a:p>
          <a:p>
            <a:pPr marL="0" indent="0">
              <a:buNone/>
            </a:pPr>
            <a:r>
              <a:rPr lang="en-US" sz="4000" b="1" dirty="0" smtClean="0">
                <a:latin typeface="+mj-lt"/>
              </a:rPr>
              <a:t>Grammar Analysis: </a:t>
            </a:r>
          </a:p>
          <a:p>
            <a:pPr marL="640080" lvl="1" indent="0">
              <a:buNone/>
            </a:pPr>
            <a:r>
              <a:rPr lang="en-US" sz="3600" dirty="0" smtClean="0"/>
              <a:t>Several types of data belongs to well-studied grammar groups, like the programming languages sources files. By analyzing the structure of a given file, one can actually split the file into several scopes, allowing the use of better statistic tables </a:t>
            </a:r>
            <a:r>
              <a:rPr lang="en-US" sz="3600" dirty="0" smtClean="0"/>
              <a:t>and achieving </a:t>
            </a:r>
            <a:r>
              <a:rPr lang="en-US" sz="3600" dirty="0" smtClean="0"/>
              <a:t>better compression rates.</a:t>
            </a:r>
          </a:p>
        </p:txBody>
      </p:sp>
      <p:sp>
        <p:nvSpPr>
          <p:cNvPr id="82" name="Marcador de contenido 81"/>
          <p:cNvSpPr>
            <a:spLocks noGrp="1"/>
          </p:cNvSpPr>
          <p:nvPr>
            <p:ph sz="quarter" idx="32"/>
          </p:nvPr>
        </p:nvSpPr>
        <p:spPr>
          <a:xfrm>
            <a:off x="29900880" y="7114032"/>
            <a:ext cx="12801600" cy="11883247"/>
          </a:xfrm>
        </p:spPr>
        <p:txBody>
          <a:bodyPr>
            <a:normAutofit lnSpcReduction="10000"/>
          </a:bodyPr>
          <a:lstStyle/>
          <a:p>
            <a:pPr marL="0" indent="0">
              <a:buNone/>
            </a:pPr>
            <a:r>
              <a:rPr lang="en-US" sz="3600" dirty="0" smtClean="0"/>
              <a:t>By using FPM we can increase the word size of a Rhea-like approach creating an algorithm that can be trained over thousands of </a:t>
            </a:r>
            <a:r>
              <a:rPr lang="en-US" sz="3600" dirty="0" smtClean="0"/>
              <a:t>members in </a:t>
            </a:r>
            <a:r>
              <a:rPr lang="en-US" sz="3600" dirty="0" smtClean="0"/>
              <a:t>the same set of data to compress </a:t>
            </a:r>
            <a:r>
              <a:rPr lang="en-US" sz="3600" dirty="0" smtClean="0"/>
              <a:t>in order to </a:t>
            </a:r>
            <a:r>
              <a:rPr lang="en-US" sz="3600" dirty="0" smtClean="0"/>
              <a:t>detect the biggest </a:t>
            </a:r>
            <a:r>
              <a:rPr lang="en-US" sz="3600" dirty="0" smtClean="0"/>
              <a:t>patterns.</a:t>
            </a:r>
            <a:endParaRPr lang="en-US" sz="3600" dirty="0" smtClean="0"/>
          </a:p>
          <a:p>
            <a:pPr marL="0" indent="0">
              <a:buNone/>
            </a:pPr>
            <a:r>
              <a:rPr lang="en-US" sz="3600" dirty="0" smtClean="0"/>
              <a:t>                               Then, we can remove the need of training </a:t>
            </a:r>
          </a:p>
          <a:p>
            <a:pPr marL="0" indent="0">
              <a:buNone/>
            </a:pPr>
            <a:r>
              <a:rPr lang="en-US" sz="3600" dirty="0"/>
              <a:t> </a:t>
            </a:r>
            <a:r>
              <a:rPr lang="en-US" sz="3600" dirty="0" smtClean="0"/>
              <a:t>                              and, </a:t>
            </a:r>
            <a:r>
              <a:rPr lang="en-US" sz="3600" dirty="0" smtClean="0"/>
              <a:t>following an </a:t>
            </a:r>
            <a:r>
              <a:rPr lang="en-US" sz="3600" dirty="0" smtClean="0"/>
              <a:t>initial training, adapt </a:t>
            </a:r>
            <a:r>
              <a:rPr lang="en-US" sz="3600" dirty="0" smtClean="0"/>
              <a:t>the</a:t>
            </a:r>
          </a:p>
          <a:p>
            <a:pPr marL="0" indent="0">
              <a:buNone/>
            </a:pPr>
            <a:r>
              <a:rPr lang="en-US" sz="3600" dirty="0" smtClean="0"/>
              <a:t>                               built table </a:t>
            </a:r>
            <a:r>
              <a:rPr lang="en-US" sz="3600" dirty="0" smtClean="0"/>
              <a:t>after every compression, </a:t>
            </a:r>
            <a:endParaRPr lang="en-US" sz="3600" dirty="0" smtClean="0"/>
          </a:p>
          <a:p>
            <a:pPr marL="0" indent="0">
              <a:buNone/>
            </a:pPr>
            <a:r>
              <a:rPr lang="en-US" sz="3600" dirty="0"/>
              <a:t> </a:t>
            </a:r>
            <a:r>
              <a:rPr lang="en-US" sz="3600" dirty="0" smtClean="0"/>
              <a:t>                              </a:t>
            </a:r>
            <a:r>
              <a:rPr lang="en-US" sz="3600" dirty="0" smtClean="0"/>
              <a:t>adapting </a:t>
            </a:r>
            <a:r>
              <a:rPr lang="en-US" sz="3600" dirty="0" smtClean="0"/>
              <a:t>at </a:t>
            </a:r>
            <a:r>
              <a:rPr lang="en-US" sz="3600" dirty="0" smtClean="0"/>
              <a:t> the </a:t>
            </a:r>
            <a:r>
              <a:rPr lang="en-US" sz="3600" dirty="0" smtClean="0"/>
              <a:t>same time, to minor </a:t>
            </a:r>
            <a:endParaRPr lang="en-US" sz="3600" dirty="0" smtClean="0"/>
          </a:p>
          <a:p>
            <a:pPr marL="0" indent="0">
              <a:buNone/>
            </a:pPr>
            <a:r>
              <a:rPr lang="en-US" sz="3600" dirty="0"/>
              <a:t> </a:t>
            </a:r>
            <a:r>
              <a:rPr lang="en-US" sz="3600" dirty="0" smtClean="0"/>
              <a:t>                              </a:t>
            </a:r>
            <a:r>
              <a:rPr lang="en-US" sz="3600" dirty="0" smtClean="0"/>
              <a:t>changes </a:t>
            </a:r>
            <a:r>
              <a:rPr lang="en-US" sz="3600" dirty="0" smtClean="0"/>
              <a:t>in the </a:t>
            </a:r>
            <a:r>
              <a:rPr lang="en-US" sz="3600" dirty="0" smtClean="0"/>
              <a:t>nature </a:t>
            </a:r>
            <a:r>
              <a:rPr lang="en-US" sz="3600" dirty="0" smtClean="0"/>
              <a:t>of the information. </a:t>
            </a:r>
            <a:endParaRPr lang="en-US" sz="3600" dirty="0" smtClean="0"/>
          </a:p>
          <a:p>
            <a:pPr marL="0" indent="0">
              <a:buNone/>
            </a:pPr>
            <a:r>
              <a:rPr lang="en-US" sz="3600" dirty="0"/>
              <a:t> </a:t>
            </a:r>
            <a:r>
              <a:rPr lang="en-US" sz="3600" dirty="0" smtClean="0"/>
              <a:t>                              </a:t>
            </a:r>
            <a:r>
              <a:rPr lang="en-US" sz="3600" dirty="0" smtClean="0"/>
              <a:t>By </a:t>
            </a:r>
            <a:r>
              <a:rPr lang="en-US" sz="3600" dirty="0" smtClean="0"/>
              <a:t>using this adaptive approach, there will be no synchronization problems between compressor and </a:t>
            </a:r>
            <a:r>
              <a:rPr lang="en-US" sz="3600" dirty="0" err="1" smtClean="0"/>
              <a:t>decompressor</a:t>
            </a:r>
            <a:r>
              <a:rPr lang="en-US" sz="3600" dirty="0" smtClean="0"/>
              <a:t>.</a:t>
            </a:r>
          </a:p>
          <a:p>
            <a:pPr marL="0" indent="0">
              <a:buNone/>
            </a:pPr>
            <a:r>
              <a:rPr lang="en-US" sz="3600" dirty="0" smtClean="0"/>
              <a:t>Ultimately, applying a </a:t>
            </a:r>
            <a:r>
              <a:rPr lang="en-US" sz="3600" dirty="0" smtClean="0"/>
              <a:t>grammar </a:t>
            </a:r>
            <a:r>
              <a:rPr lang="en-US" sz="3600" dirty="0" smtClean="0"/>
              <a:t>analysis will</a:t>
            </a:r>
          </a:p>
          <a:p>
            <a:pPr marL="0" indent="0">
              <a:buNone/>
            </a:pPr>
            <a:r>
              <a:rPr lang="en-US" sz="3600" dirty="0" smtClean="0"/>
              <a:t>allow us to separate the different syntactic pieces </a:t>
            </a:r>
          </a:p>
          <a:p>
            <a:pPr marL="0" indent="0">
              <a:buNone/>
            </a:pPr>
            <a:r>
              <a:rPr lang="en-US" sz="3600" dirty="0" smtClean="0"/>
              <a:t>of a file resulting in a reduction of the scope and into a reduction of the table and the encoding size.</a:t>
            </a:r>
          </a:p>
          <a:p>
            <a:pPr marL="0" indent="0">
              <a:buNone/>
            </a:pPr>
            <a:r>
              <a:rPr lang="en-US" sz="3600" dirty="0" smtClean="0"/>
              <a:t>As our feasibility tests show, html data, for example, can be compressed even to less than 9%, a rate that was impossible to figure out just a few years ago.</a:t>
            </a:r>
            <a:endParaRPr lang="es-ES" sz="3600" dirty="0"/>
          </a:p>
        </p:txBody>
      </p:sp>
      <p:pic>
        <p:nvPicPr>
          <p:cNvPr id="84" name="Imagen 8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9850348" y="9441583"/>
            <a:ext cx="4050793" cy="3453968"/>
          </a:xfrm>
          <a:prstGeom prst="rect">
            <a:avLst/>
          </a:prstGeom>
        </p:spPr>
      </p:pic>
      <p:pic>
        <p:nvPicPr>
          <p:cNvPr id="85" name="Imagen 8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309065" y="14351475"/>
            <a:ext cx="2306520" cy="1879763"/>
          </a:xfrm>
          <a:prstGeom prst="rect">
            <a:avLst/>
          </a:prstGeom>
        </p:spPr>
      </p:pic>
    </p:spTree>
    <p:extLst>
      <p:ext uri="{BB962C8B-B14F-4D97-AF65-F5344CB8AC3E}">
        <p14:creationId xmlns:p14="http://schemas.microsoft.com/office/powerpoint/2010/main" val="931198942"/>
      </p:ext>
    </p:extLst>
  </p:cSld>
  <p:clrMapOvr>
    <a:masterClrMapping/>
  </p:clrMapOvr>
  <p:timing>
    <p:tnLst>
      <p:par>
        <p:cTn id="1" dur="indefinite" restart="never" nodeType="tmRoot"/>
      </p:par>
    </p:tnLst>
  </p:timing>
</p:sld>
</file>

<file path=ppt/theme/theme1.xml><?xml version="1.0" encoding="utf-8"?>
<a:theme xmlns:a="http://schemas.openxmlformats.org/drawingml/2006/main" name="Póster científico">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ción1" id="{C8BF3E10-12DD-4E3A-AD4F-6870B617BAD3}" vid="{D7957BB7-8983-4FA6-A9F1-D7D12F4B20D4}"/>
    </a:ext>
  </a:extLst>
</a:theme>
</file>

<file path=ppt/theme/theme2.xml><?xml version="1.0" encoding="utf-8"?>
<a:theme xmlns:a="http://schemas.openxmlformats.org/drawingml/2006/main" name="Tema de Offic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99B7E175-EA31-4EB5-9BCC-A945A810367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826</Words>
  <Application>Microsoft Office PowerPoint</Application>
  <PresentationFormat>Personalizado</PresentationFormat>
  <Paragraphs>54</Paragraphs>
  <Slides>1</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vt:i4>
      </vt:variant>
    </vt:vector>
  </HeadingPairs>
  <TitlesOfParts>
    <vt:vector size="5" baseType="lpstr">
      <vt:lpstr>Arial</vt:lpstr>
      <vt:lpstr>Calibri</vt:lpstr>
      <vt:lpstr>Calibri Light</vt:lpstr>
      <vt:lpstr>Póster científico</vt:lpstr>
      <vt:lpstr>Adaptive-Trainable Compression Algorithm</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2016-03-30T01:09:08Z</dcterms:created>
  <dcterms:modified xsi:type="dcterms:W3CDTF">2016-03-30T04:11:46Z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TC040013439991</vt:lpwstr>
  </property>
</Properties>
</file>