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g16c765dbd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6c765d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6c765dbd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c765db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6c765dbd5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c765dbd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16c765dbd5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c765db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fc69f484_0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c69f484_0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16c765dbd5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c765db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fc69f484_0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69f484_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fc69f484_0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69f484_0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6c765dbd5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c765dbd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6c765dbd5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c765dbd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fc69f484_0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c69f484_0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fc69f484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fc69f48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16c765dbd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c765dbd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6c765dbd5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c765dbd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fc69f484_0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c69f484_0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16c765dbd5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c765dbd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16c765dbd5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c765db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16c765dbd5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c765dbd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16c765dbd5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6c765dbd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6c765dbd5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6c765dbd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fc69f484_0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c69f484_0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16c765dbd5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6c765dbd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fc69f484_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fc69f484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fc69f484_0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c69f484_0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fc69f484_0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c69f484_0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fc69f484_0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c69f484_0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16c765dbd5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6c765dbd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16c765dbd5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6c765dbd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16c765dbd5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c765dbd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16c765dbd5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6c765dbd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6c765dbd5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6c765dbd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16c765dbd5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6c765dbd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fc69f484_0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c69f484_0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fc69f484_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fc69f484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fc69f484_0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c69f484_0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fc69f484_0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c69f484_0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fc69f484_0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c69f484_0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16c765dbd5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6c765dbd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fc69f484_0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c69f484_0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fc69f484_0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c69f484_0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fc69f484_0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c69f484_0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fc69f484_0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c69f484_0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6c765dbd5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6c765dbd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16c765dbd5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6c765dbd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fc69f484_0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c69f484_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fc69f484_0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c69f484_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fc69f484_0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c69f484_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fc69f484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c69f484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16c765dbd5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c765db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oswego.edu/~srp/stats/2_way_tbl_1.htm" TargetMode="Externa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cancer.org/cancer/cancerbasics/cancer-prevalence" TargetMode="External"/><Relationship Id="rId4" Type="http://schemas.openxmlformats.org/officeDocument/2006/relationships/hyperlink" Target="http://ww5.komen.org/BreastCancer/AccuracyofMammograms.html" TargetMode="External"/><Relationship Id="rId5" Type="http://schemas.openxmlformats.org/officeDocument/2006/relationships/hyperlink" Target="http://www.ncbi.nlm.nih.gov/pmc/articles/PMC136094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11" Type="http://schemas.openxmlformats.org/officeDocument/2006/relationships/hyperlink" Target="http://openintro.org/stat/teachers.php?show=essentials" TargetMode="External"/><Relationship Id="rId10" Type="http://schemas.openxmlformats.org/officeDocument/2006/relationships/hyperlink" Target="http://openintro.org/stat/teachers.php" TargetMode="External"/><Relationship Id="rId13" Type="http://schemas.openxmlformats.org/officeDocument/2006/relationships/hyperlink" Target="http://openintro.org/contact" TargetMode="External"/><Relationship Id="rId12" Type="http://schemas.openxmlformats.org/officeDocument/2006/relationships/hyperlink" Target="http://openintro.org/stat/teachers.php?show=essentials" TargetMode="External"/><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hyperlink" Target="http://openintro.org/stat" TargetMode="External"/><Relationship Id="rId4" Type="http://schemas.openxmlformats.org/officeDocument/2006/relationships/hyperlink" Target="https://www.openintro.org/stat/teachers.php?show=slides" TargetMode="External"/><Relationship Id="rId9" Type="http://schemas.openxmlformats.org/officeDocument/2006/relationships/hyperlink" Target="http://openintro.org/stat/teachers.php?show=essentials" TargetMode="External"/><Relationship Id="rId5" Type="http://schemas.openxmlformats.org/officeDocument/2006/relationships/hyperlink" Target="http://openintro.org/stat/videos.php" TargetMode="External"/><Relationship Id="rId6" Type="http://schemas.openxmlformats.org/officeDocument/2006/relationships/hyperlink" Target="http://openintro.org/stat/labs" TargetMode="External"/><Relationship Id="rId7" Type="http://schemas.openxmlformats.org/officeDocument/2006/relationships/hyperlink" Target="http://openintro.org/forums" TargetMode="External"/><Relationship Id="rId8" Type="http://schemas.openxmlformats.org/officeDocument/2006/relationships/hyperlink" Target="https://www.openintro.org/stat/teachers.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98" name="Google Shape;98;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99" name="Google Shape;99;p17"/>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00" name="Google Shape;100;p17"/>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01" name="Google Shape;101;p17"/>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02" name="Google Shape;102;p17"/>
          <p:cNvPicPr preferRelativeResize="0"/>
          <p:nvPr/>
        </p:nvPicPr>
        <p:blipFill>
          <a:blip r:embed="rId6">
            <a:alphaModFix/>
          </a:blip>
          <a:stretch>
            <a:fillRect/>
          </a:stretch>
        </p:blipFill>
        <p:spPr>
          <a:xfrm>
            <a:off x="5502123" y="4215498"/>
            <a:ext cx="979275" cy="65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108" name="Google Shape;108;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109" name="Google Shape;109;p18"/>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10" name="Google Shape;110;p18"/>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11" name="Google Shape;111;p18"/>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12" name="Google Shape;112;p18"/>
          <p:cNvPicPr preferRelativeResize="0"/>
          <p:nvPr/>
        </p:nvPicPr>
        <p:blipFill>
          <a:blip r:embed="rId6">
            <a:alphaModFix/>
          </a:blip>
          <a:stretch>
            <a:fillRect/>
          </a:stretch>
        </p:blipFill>
        <p:spPr>
          <a:xfrm>
            <a:off x="5502113" y="4964275"/>
            <a:ext cx="662550" cy="650450"/>
          </a:xfrm>
          <a:prstGeom prst="rect">
            <a:avLst/>
          </a:prstGeom>
          <a:noFill/>
          <a:ln>
            <a:noFill/>
          </a:ln>
        </p:spPr>
      </p:pic>
      <p:pic>
        <p:nvPicPr>
          <p:cNvPr id="113" name="Google Shape;113;p18"/>
          <p:cNvPicPr preferRelativeResize="0"/>
          <p:nvPr/>
        </p:nvPicPr>
        <p:blipFill>
          <a:blip r:embed="rId7">
            <a:alphaModFix/>
          </a:blip>
          <a:stretch>
            <a:fillRect/>
          </a:stretch>
        </p:blipFill>
        <p:spPr>
          <a:xfrm>
            <a:off x="5502123" y="4215498"/>
            <a:ext cx="979275" cy="65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119" name="Google Shape;119;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120" name="Google Shape;120;p19"/>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21" name="Google Shape;121;p19"/>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22" name="Google Shape;122;p19"/>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23" name="Google Shape;123;p19"/>
          <p:cNvPicPr preferRelativeResize="0"/>
          <p:nvPr/>
        </p:nvPicPr>
        <p:blipFill>
          <a:blip r:embed="rId6">
            <a:alphaModFix/>
          </a:blip>
          <a:stretch>
            <a:fillRect/>
          </a:stretch>
        </p:blipFill>
        <p:spPr>
          <a:xfrm>
            <a:off x="5502125" y="5713050"/>
            <a:ext cx="784875" cy="279400"/>
          </a:xfrm>
          <a:prstGeom prst="rect">
            <a:avLst/>
          </a:prstGeom>
          <a:noFill/>
          <a:ln>
            <a:noFill/>
          </a:ln>
        </p:spPr>
      </p:pic>
      <p:pic>
        <p:nvPicPr>
          <p:cNvPr id="124" name="Google Shape;124;p19"/>
          <p:cNvPicPr preferRelativeResize="0"/>
          <p:nvPr/>
        </p:nvPicPr>
        <p:blipFill>
          <a:blip r:embed="rId7">
            <a:alphaModFix/>
          </a:blip>
          <a:stretch>
            <a:fillRect/>
          </a:stretch>
        </p:blipFill>
        <p:spPr>
          <a:xfrm>
            <a:off x="5502113" y="4964275"/>
            <a:ext cx="662550" cy="650450"/>
          </a:xfrm>
          <a:prstGeom prst="rect">
            <a:avLst/>
          </a:prstGeom>
          <a:noFill/>
          <a:ln>
            <a:noFill/>
          </a:ln>
        </p:spPr>
      </p:pic>
      <p:pic>
        <p:nvPicPr>
          <p:cNvPr id="125" name="Google Shape;125;p19"/>
          <p:cNvPicPr preferRelativeResize="0"/>
          <p:nvPr/>
        </p:nvPicPr>
        <p:blipFill>
          <a:blip r:embed="rId8">
            <a:alphaModFix/>
          </a:blip>
          <a:stretch>
            <a:fillRect/>
          </a:stretch>
        </p:blipFill>
        <p:spPr>
          <a:xfrm>
            <a:off x="5502123" y="4215498"/>
            <a:ext cx="979275" cy="65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we know that a patient received the antidepressant (desipramine), what is the probability that they relapsed?</a:t>
            </a:r>
            <a:endParaRPr sz="2100">
              <a:solidFill>
                <a:schemeClr val="accent1"/>
              </a:solidFill>
            </a:endParaRPr>
          </a:p>
        </p:txBody>
      </p:sp>
      <p:sp>
        <p:nvSpPr>
          <p:cNvPr id="131" name="Google Shape;131;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32" name="Google Shape;132;p20"/>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33" name="Google Shape;133;p20"/>
          <p:cNvSpPr/>
          <p:nvPr/>
        </p:nvSpPr>
        <p:spPr>
          <a:xfrm>
            <a:off x="1124825" y="2726850"/>
            <a:ext cx="4990200" cy="497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457200" y="4210500"/>
            <a:ext cx="7899000" cy="203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P(relapse | desipramine)</a:t>
            </a:r>
            <a:r>
              <a:rPr lang="en" sz="2100">
                <a:solidFill>
                  <a:srgbClr val="000000"/>
                </a:solidFill>
              </a:rPr>
              <a:t> = 10 / 24 ~ 0.42</a:t>
            </a:r>
            <a:endParaRPr sz="2100">
              <a:solidFill>
                <a:srgbClr val="000000"/>
              </a:solidFill>
            </a:endParaRPr>
          </a:p>
        </p:txBody>
      </p:sp>
      <p:sp>
        <p:nvSpPr>
          <p:cNvPr id="139" name="Google Shape;139;p21"/>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If we know that a patient received the antidepressant (desipramine), what is the probability that they relapsed?</a:t>
            </a:r>
            <a:endParaRPr sz="2100">
              <a:solidFill>
                <a:srgbClr val="000000"/>
              </a:solidFill>
            </a:endParaRPr>
          </a:p>
        </p:txBody>
      </p:sp>
      <p:sp>
        <p:nvSpPr>
          <p:cNvPr id="140" name="Google Shape;140;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41" name="Google Shape;141;p21"/>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42" name="Google Shape;142;p21"/>
          <p:cNvSpPr/>
          <p:nvPr/>
        </p:nvSpPr>
        <p:spPr>
          <a:xfrm>
            <a:off x="1124825" y="2726850"/>
            <a:ext cx="4990200" cy="497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457200" y="4210500"/>
            <a:ext cx="7899000" cy="203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P(relapse | desipramine)</a:t>
            </a:r>
            <a:r>
              <a:rPr lang="en" sz="2100">
                <a:solidFill>
                  <a:srgbClr val="000000"/>
                </a:solidFill>
              </a:rPr>
              <a:t> = 10 / 24 ~ 0.42</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i="1" lang="en" sz="2100">
                <a:solidFill>
                  <a:srgbClr val="000000"/>
                </a:solidFill>
              </a:rPr>
              <a:t>P(relapse | lithium)</a:t>
            </a:r>
            <a:r>
              <a:rPr lang="en" sz="2100">
                <a:solidFill>
                  <a:srgbClr val="000000"/>
                </a:solidFill>
              </a:rPr>
              <a:t> = 18 / 24 ~ 0.75</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i="1" lang="en" sz="2100">
                <a:solidFill>
                  <a:srgbClr val="000000"/>
                </a:solidFill>
              </a:rPr>
              <a:t>P(relapse | placebo)</a:t>
            </a:r>
            <a:r>
              <a:rPr lang="en" sz="2100">
                <a:solidFill>
                  <a:srgbClr val="000000"/>
                </a:solidFill>
              </a:rPr>
              <a:t> = 20 / 24 ~ 0.83</a:t>
            </a:r>
            <a:endParaRPr sz="2100">
              <a:solidFill>
                <a:srgbClr val="000000"/>
              </a:solidFill>
            </a:endParaRPr>
          </a:p>
        </p:txBody>
      </p:sp>
      <p:sp>
        <p:nvSpPr>
          <p:cNvPr id="148" name="Google Shape;148;p22"/>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If we know that a patient received the antidepressant (desipramine), what is the probability that they relapsed?</a:t>
            </a:r>
            <a:endParaRPr sz="2100">
              <a:solidFill>
                <a:srgbClr val="000000"/>
              </a:solidFill>
            </a:endParaRPr>
          </a:p>
        </p:txBody>
      </p:sp>
      <p:sp>
        <p:nvSpPr>
          <p:cNvPr id="149" name="Google Shape;149;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50" name="Google Shape;150;p22"/>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51" name="Google Shape;151;p22"/>
          <p:cNvSpPr/>
          <p:nvPr/>
        </p:nvSpPr>
        <p:spPr>
          <a:xfrm>
            <a:off x="1270650" y="2767575"/>
            <a:ext cx="4711200" cy="443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57" name="Google Shape;157;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58" name="Google Shape;158;p23"/>
          <p:cNvPicPr preferRelativeResize="0"/>
          <p:nvPr/>
        </p:nvPicPr>
        <p:blipFill>
          <a:blip r:embed="rId3">
            <a:alphaModFix/>
          </a:blip>
          <a:stretch>
            <a:fillRect/>
          </a:stretch>
        </p:blipFill>
        <p:spPr>
          <a:xfrm>
            <a:off x="1329800" y="2191800"/>
            <a:ext cx="4554575" cy="188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457200" y="4210500"/>
            <a:ext cx="7899000" cy="203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P(desipramine | relapse)</a:t>
            </a:r>
            <a:r>
              <a:rPr lang="en" sz="2100">
                <a:solidFill>
                  <a:srgbClr val="000000"/>
                </a:solidFill>
              </a:rPr>
              <a:t> = 10 / 48 ~ 0.21</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164" name="Google Shape;164;p24"/>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65" name="Google Shape;165;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66" name="Google Shape;166;p24"/>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67" name="Google Shape;167;p24"/>
          <p:cNvSpPr/>
          <p:nvPr/>
        </p:nvSpPr>
        <p:spPr>
          <a:xfrm>
            <a:off x="2795000" y="2081550"/>
            <a:ext cx="1404600" cy="2145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457200" y="4210500"/>
            <a:ext cx="7899000" cy="203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P(desipramine | relapse)</a:t>
            </a:r>
            <a:r>
              <a:rPr lang="en" sz="2100">
                <a:solidFill>
                  <a:srgbClr val="000000"/>
                </a:solidFill>
              </a:rPr>
              <a:t> = 10 / 48 ~ 0.21</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i="1" lang="en" sz="2100">
                <a:solidFill>
                  <a:srgbClr val="000000"/>
                </a:solidFill>
              </a:rPr>
              <a:t>P(lithium | relapse) </a:t>
            </a:r>
            <a:r>
              <a:rPr lang="en" sz="2100">
                <a:solidFill>
                  <a:srgbClr val="000000"/>
                </a:solidFill>
              </a:rPr>
              <a:t>= 18 / 48 ~ 0.38</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i="1" lang="en" sz="2100">
                <a:solidFill>
                  <a:srgbClr val="000000"/>
                </a:solidFill>
              </a:rPr>
              <a:t>P(placebo | relapse)</a:t>
            </a:r>
            <a:r>
              <a:rPr lang="en" sz="2100">
                <a:solidFill>
                  <a:srgbClr val="000000"/>
                </a:solidFill>
              </a:rPr>
              <a:t> = 20 / 48 ~ 0.42</a:t>
            </a:r>
            <a:endParaRPr sz="2100">
              <a:solidFill>
                <a:srgbClr val="000000"/>
              </a:solidFill>
            </a:endParaRPr>
          </a:p>
        </p:txBody>
      </p:sp>
      <p:sp>
        <p:nvSpPr>
          <p:cNvPr id="173" name="Google Shape;173;p25"/>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74" name="Google Shape;174;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75" name="Google Shape;175;p25"/>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76" name="Google Shape;176;p25"/>
          <p:cNvSpPr/>
          <p:nvPr/>
        </p:nvSpPr>
        <p:spPr>
          <a:xfrm>
            <a:off x="2795000" y="2081550"/>
            <a:ext cx="1404600" cy="2145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idx="1" type="body"/>
          </p:nvPr>
        </p:nvSpPr>
        <p:spPr>
          <a:xfrm>
            <a:off x="457200" y="1264450"/>
            <a:ext cx="7899000" cy="4973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1000"/>
              </a:spcAft>
              <a:buClr>
                <a:srgbClr val="000000"/>
              </a:buClr>
              <a:buSzPts val="21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182" name="Google Shape;182;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 multiplication rule</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a:t>
            </a:r>
            <a:endParaRPr>
              <a:solidFill>
                <a:schemeClr val="accent1"/>
              </a:solidFill>
            </a:endParaRPr>
          </a:p>
          <a:p>
            <a:pPr indent="0" lvl="0" marL="0" rtl="0" algn="l">
              <a:spcBef>
                <a:spcPts val="0"/>
              </a:spcBef>
              <a:spcAft>
                <a:spcPts val="0"/>
              </a:spcAft>
              <a:buNone/>
            </a:pPr>
            <a:r>
              <a:rPr lang="en">
                <a:solidFill>
                  <a:schemeClr val="accent1"/>
                </a:solidFill>
              </a:rPr>
              <a:t>Probability</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idx="1" type="body"/>
          </p:nvPr>
        </p:nvSpPr>
        <p:spPr>
          <a:xfrm>
            <a:off x="457200" y="1264450"/>
            <a:ext cx="7899000" cy="4973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1000"/>
              </a:spcAft>
              <a:buClr>
                <a:srgbClr val="000000"/>
              </a:buClr>
              <a:buSzPts val="21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188" name="Google Shape;188;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 multiplication rule</a:t>
            </a:r>
            <a:endParaRPr>
              <a:solidFill>
                <a:schemeClr val="accent1"/>
              </a:solidFill>
            </a:endParaRPr>
          </a:p>
        </p:txBody>
      </p:sp>
      <p:sp>
        <p:nvSpPr>
          <p:cNvPr id="189" name="Google Shape;189;p27"/>
          <p:cNvSpPr txBox="1"/>
          <p:nvPr>
            <p:ph idx="1" type="body"/>
          </p:nvPr>
        </p:nvSpPr>
        <p:spPr>
          <a:xfrm>
            <a:off x="457200" y="2753025"/>
            <a:ext cx="7899000" cy="2934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If A and B represent two outcomes or events, then</a:t>
            </a:r>
            <a:br>
              <a:rPr lang="en" sz="2100">
                <a:solidFill>
                  <a:srgbClr val="000000"/>
                </a:solidFill>
              </a:rPr>
            </a:br>
            <a:r>
              <a:rPr lang="en" sz="2100">
                <a:solidFill>
                  <a:srgbClr val="000000"/>
                </a:solidFill>
              </a:rPr>
              <a:t>                      </a:t>
            </a:r>
            <a:r>
              <a:rPr i="1" lang="en" sz="2100">
                <a:solidFill>
                  <a:srgbClr val="000000"/>
                </a:solidFill>
              </a:rPr>
              <a:t>P(A and B) = P(A | B) x P(B)</a:t>
            </a:r>
            <a:br>
              <a:rPr lang="en" sz="2100">
                <a:solidFill>
                  <a:srgbClr val="000000"/>
                </a:solidFill>
              </a:rPr>
            </a:br>
            <a:r>
              <a:rPr lang="en" sz="2100">
                <a:solidFill>
                  <a:srgbClr val="000000"/>
                </a:solidFill>
              </a:rPr>
              <a:t>Note that this formula is simply the conditional probability formula, rearranged.</a:t>
            </a:r>
            <a:endParaRPr sz="2100">
              <a:solidFill>
                <a:srgbClr val="000000"/>
              </a:solidFill>
            </a:endParaRPr>
          </a:p>
          <a:p>
            <a:pPr indent="0" lvl="0" marL="0" rtl="0" algn="l">
              <a:lnSpc>
                <a:spcPct val="115000"/>
              </a:lnSpc>
              <a:spcBef>
                <a:spcPts val="1000"/>
              </a:spcBef>
              <a:spcAft>
                <a:spcPts val="1000"/>
              </a:spcAft>
              <a:buNone/>
            </a:pPr>
            <a:r>
              <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idx="1" type="body"/>
          </p:nvPr>
        </p:nvSpPr>
        <p:spPr>
          <a:xfrm>
            <a:off x="457200" y="1264450"/>
            <a:ext cx="7899000" cy="4973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1000"/>
              </a:spcAft>
              <a:buClr>
                <a:srgbClr val="000000"/>
              </a:buClr>
              <a:buSzPts val="21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195" name="Google Shape;195;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 multiplication rule</a:t>
            </a:r>
            <a:endParaRPr>
              <a:solidFill>
                <a:schemeClr val="accent1"/>
              </a:solidFill>
            </a:endParaRPr>
          </a:p>
        </p:txBody>
      </p:sp>
      <p:sp>
        <p:nvSpPr>
          <p:cNvPr id="196" name="Google Shape;196;p28"/>
          <p:cNvSpPr txBox="1"/>
          <p:nvPr>
            <p:ph idx="1" type="body"/>
          </p:nvPr>
        </p:nvSpPr>
        <p:spPr>
          <a:xfrm>
            <a:off x="457200" y="2753025"/>
            <a:ext cx="7899000" cy="2934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If A and B represent two outcomes or events, then</a:t>
            </a:r>
            <a:br>
              <a:rPr lang="en" sz="2100">
                <a:solidFill>
                  <a:srgbClr val="000000"/>
                </a:solidFill>
              </a:rPr>
            </a:br>
            <a:r>
              <a:rPr lang="en" sz="2100">
                <a:solidFill>
                  <a:srgbClr val="000000"/>
                </a:solidFill>
              </a:rPr>
              <a:t>                      </a:t>
            </a:r>
            <a:r>
              <a:rPr i="1" lang="en" sz="2100">
                <a:solidFill>
                  <a:srgbClr val="000000"/>
                </a:solidFill>
              </a:rPr>
              <a:t>P(A and B) = P(A | B) x P(B)</a:t>
            </a:r>
            <a:br>
              <a:rPr lang="en" sz="2100">
                <a:solidFill>
                  <a:srgbClr val="000000"/>
                </a:solidFill>
              </a:rPr>
            </a:br>
            <a:r>
              <a:rPr lang="en" sz="2100">
                <a:solidFill>
                  <a:srgbClr val="000000"/>
                </a:solidFill>
              </a:rPr>
              <a:t>Note that this formula is simply the conditional probability formula, rearranged.</a:t>
            </a:r>
            <a:endParaRPr sz="2100">
              <a:solidFill>
                <a:srgbClr val="000000"/>
              </a:solidFill>
            </a:endParaRPr>
          </a:p>
          <a:p>
            <a:pPr indent="-361950" lvl="0" marL="457200" rtl="0" algn="l">
              <a:lnSpc>
                <a:spcPct val="115000"/>
              </a:lnSpc>
              <a:spcBef>
                <a:spcPts val="1000"/>
              </a:spcBef>
              <a:spcAft>
                <a:spcPts val="1000"/>
              </a:spcAft>
              <a:buClr>
                <a:srgbClr val="000000"/>
              </a:buClr>
              <a:buSzPts val="2100"/>
              <a:buChar char="●"/>
            </a:pPr>
            <a:r>
              <a:rPr lang="en" sz="2100">
                <a:solidFill>
                  <a:srgbClr val="000000"/>
                </a:solidFill>
              </a:rPr>
              <a:t>It is useful to think of A as the outcome of interest and B as the condition.</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02" name="Google Shape;202;p29"/>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03" name="Google Shape;203;p29"/>
          <p:cNvPicPr preferRelativeResize="0"/>
          <p:nvPr/>
        </p:nvPicPr>
        <p:blipFill>
          <a:blip r:embed="rId3">
            <a:alphaModFix/>
          </a:blip>
          <a:stretch>
            <a:fillRect/>
          </a:stretch>
        </p:blipFill>
        <p:spPr>
          <a:xfrm>
            <a:off x="1527650" y="2224725"/>
            <a:ext cx="4075350" cy="146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09" name="Google Shape;209;p30"/>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10" name="Google Shape;210;p30"/>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11" name="Google Shape;211;p30"/>
          <p:cNvPicPr preferRelativeResize="0"/>
          <p:nvPr/>
        </p:nvPicPr>
        <p:blipFill>
          <a:blip r:embed="rId3">
            <a:alphaModFix/>
          </a:blip>
          <a:stretch>
            <a:fillRect/>
          </a:stretch>
        </p:blipFill>
        <p:spPr>
          <a:xfrm>
            <a:off x="1527650" y="2224725"/>
            <a:ext cx="4075350" cy="1462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17" name="Google Shape;217;p31"/>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18" name="Google Shape;218;p31"/>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19" name="Google Shape;219;p31"/>
          <p:cNvPicPr preferRelativeResize="0"/>
          <p:nvPr/>
        </p:nvPicPr>
        <p:blipFill>
          <a:blip r:embed="rId3">
            <a:alphaModFix/>
          </a:blip>
          <a:stretch>
            <a:fillRect/>
          </a:stretch>
        </p:blipFill>
        <p:spPr>
          <a:xfrm>
            <a:off x="1527650" y="2224725"/>
            <a:ext cx="4075350" cy="1462250"/>
          </a:xfrm>
          <a:prstGeom prst="rect">
            <a:avLst/>
          </a:prstGeom>
          <a:noFill/>
          <a:ln>
            <a:noFill/>
          </a:ln>
        </p:spPr>
      </p:pic>
      <p:sp>
        <p:nvSpPr>
          <p:cNvPr id="220" name="Google Shape;220;p31"/>
          <p:cNvSpPr txBox="1"/>
          <p:nvPr/>
        </p:nvSpPr>
        <p:spPr>
          <a:xfrm>
            <a:off x="2958600" y="4234225"/>
            <a:ext cx="2324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60 / 100 = 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457200" y="445847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226" name="Google Shape;226;p32"/>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27" name="Google Shape;227;p32"/>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28" name="Google Shape;228;p32"/>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29" name="Google Shape;229;p32"/>
          <p:cNvPicPr preferRelativeResize="0"/>
          <p:nvPr/>
        </p:nvPicPr>
        <p:blipFill>
          <a:blip r:embed="rId3">
            <a:alphaModFix/>
          </a:blip>
          <a:stretch>
            <a:fillRect/>
          </a:stretch>
        </p:blipFill>
        <p:spPr>
          <a:xfrm>
            <a:off x="1527650" y="2224725"/>
            <a:ext cx="4075350" cy="1462250"/>
          </a:xfrm>
          <a:prstGeom prst="rect">
            <a:avLst/>
          </a:prstGeom>
          <a:noFill/>
          <a:ln>
            <a:noFill/>
          </a:ln>
        </p:spPr>
      </p:pic>
      <p:sp>
        <p:nvSpPr>
          <p:cNvPr id="230" name="Google Shape;230;p32"/>
          <p:cNvSpPr txBox="1"/>
          <p:nvPr/>
        </p:nvSpPr>
        <p:spPr>
          <a:xfrm>
            <a:off x="2958600" y="4199425"/>
            <a:ext cx="2324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60 / 100 = 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idx="1" type="body"/>
          </p:nvPr>
        </p:nvSpPr>
        <p:spPr>
          <a:xfrm>
            <a:off x="457200" y="445847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236" name="Google Shape;236;p33"/>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37" name="Google Shape;237;p33"/>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38" name="Google Shape;238;p33"/>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39" name="Google Shape;239;p33"/>
          <p:cNvPicPr preferRelativeResize="0"/>
          <p:nvPr/>
        </p:nvPicPr>
        <p:blipFill>
          <a:blip r:embed="rId3">
            <a:alphaModFix/>
          </a:blip>
          <a:stretch>
            <a:fillRect/>
          </a:stretch>
        </p:blipFill>
        <p:spPr>
          <a:xfrm>
            <a:off x="1527650" y="2224725"/>
            <a:ext cx="4075350" cy="1462250"/>
          </a:xfrm>
          <a:prstGeom prst="rect">
            <a:avLst/>
          </a:prstGeom>
          <a:noFill/>
          <a:ln>
            <a:noFill/>
          </a:ln>
        </p:spPr>
      </p:pic>
      <p:sp>
        <p:nvSpPr>
          <p:cNvPr id="240" name="Google Shape;240;p33"/>
          <p:cNvSpPr txBox="1"/>
          <p:nvPr/>
        </p:nvSpPr>
        <p:spPr>
          <a:xfrm>
            <a:off x="2958600" y="4199425"/>
            <a:ext cx="2324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60 / 100 = 0.6.</a:t>
            </a:r>
            <a:endParaRPr/>
          </a:p>
        </p:txBody>
      </p:sp>
      <p:sp>
        <p:nvSpPr>
          <p:cNvPr id="241" name="Google Shape;241;p33"/>
          <p:cNvSpPr txBox="1"/>
          <p:nvPr/>
        </p:nvSpPr>
        <p:spPr>
          <a:xfrm>
            <a:off x="6117325" y="4928950"/>
            <a:ext cx="23859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30 / 50 = 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idx="1" type="body"/>
          </p:nvPr>
        </p:nvSpPr>
        <p:spPr>
          <a:xfrm>
            <a:off x="457200" y="445847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247" name="Google Shape;247;p34"/>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48" name="Google Shape;248;p34"/>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49" name="Google Shape;249;p34"/>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50" name="Google Shape;250;p34"/>
          <p:cNvPicPr preferRelativeResize="0"/>
          <p:nvPr/>
        </p:nvPicPr>
        <p:blipFill>
          <a:blip r:embed="rId3">
            <a:alphaModFix/>
          </a:blip>
          <a:stretch>
            <a:fillRect/>
          </a:stretch>
        </p:blipFill>
        <p:spPr>
          <a:xfrm>
            <a:off x="1527650" y="2224725"/>
            <a:ext cx="4075350" cy="1462250"/>
          </a:xfrm>
          <a:prstGeom prst="rect">
            <a:avLst/>
          </a:prstGeom>
          <a:noFill/>
          <a:ln>
            <a:noFill/>
          </a:ln>
        </p:spPr>
      </p:pic>
      <p:sp>
        <p:nvSpPr>
          <p:cNvPr id="251" name="Google Shape;251;p34"/>
          <p:cNvSpPr txBox="1"/>
          <p:nvPr/>
        </p:nvSpPr>
        <p:spPr>
          <a:xfrm>
            <a:off x="2958600" y="4234250"/>
            <a:ext cx="2324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60 / 100 = 0.6.</a:t>
            </a:r>
            <a:endParaRPr/>
          </a:p>
        </p:txBody>
      </p:sp>
      <p:sp>
        <p:nvSpPr>
          <p:cNvPr id="252" name="Google Shape;252;p34"/>
          <p:cNvSpPr txBox="1"/>
          <p:nvPr/>
        </p:nvSpPr>
        <p:spPr>
          <a:xfrm>
            <a:off x="6108625" y="4920225"/>
            <a:ext cx="23859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30 / 50 = 0.6.</a:t>
            </a:r>
            <a:endParaRPr/>
          </a:p>
        </p:txBody>
      </p:sp>
      <p:sp>
        <p:nvSpPr>
          <p:cNvPr id="253" name="Google Shape;253;p34"/>
          <p:cNvSpPr txBox="1"/>
          <p:nvPr>
            <p:ph idx="1" type="body"/>
          </p:nvPr>
        </p:nvSpPr>
        <p:spPr>
          <a:xfrm>
            <a:off x="457200" y="5148375"/>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Since </a:t>
            </a:r>
            <a:r>
              <a:rPr i="1" lang="en" sz="2100">
                <a:solidFill>
                  <a:srgbClr val="000000"/>
                </a:solidFill>
              </a:rPr>
              <a:t>P(SS | M)</a:t>
            </a:r>
            <a:r>
              <a:rPr lang="en" sz="2100">
                <a:solidFill>
                  <a:srgbClr val="000000"/>
                </a:solidFill>
              </a:rPr>
              <a:t> also equals 0.6, major of students in this class does not depend on their gender: </a:t>
            </a:r>
            <a:r>
              <a:rPr i="1" lang="en" sz="2100">
                <a:solidFill>
                  <a:srgbClr val="000000"/>
                </a:solidFill>
              </a:rPr>
              <a:t>P(SS | F) = P(SS)</a:t>
            </a:r>
            <a:r>
              <a:rPr lang="en" sz="2100">
                <a:solidFill>
                  <a:srgbClr val="000000"/>
                </a:solidFill>
              </a:rPr>
              <a:t>.</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5"/>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2100">
                <a:solidFill>
                  <a:srgbClr val="000000"/>
                </a:solidFill>
              </a:rPr>
              <a:t>Generically, if </a:t>
            </a:r>
            <a:r>
              <a:rPr i="1" lang="en" sz="2100">
                <a:solidFill>
                  <a:srgbClr val="000000"/>
                </a:solidFill>
              </a:rPr>
              <a:t>P(A | B) = P(A)</a:t>
            </a:r>
            <a:r>
              <a:rPr lang="en" sz="2100">
                <a:solidFill>
                  <a:srgbClr val="000000"/>
                </a:solidFill>
              </a:rPr>
              <a:t> then the events </a:t>
            </a:r>
            <a:r>
              <a:rPr i="1" lang="en" sz="2100">
                <a:solidFill>
                  <a:srgbClr val="000000"/>
                </a:solidFill>
              </a:rPr>
              <a:t>A</a:t>
            </a:r>
            <a:r>
              <a:rPr lang="en" sz="2100">
                <a:solidFill>
                  <a:srgbClr val="000000"/>
                </a:solidFill>
              </a:rPr>
              <a:t> and </a:t>
            </a:r>
            <a:r>
              <a:rPr i="1" lang="en" sz="2100">
                <a:solidFill>
                  <a:srgbClr val="000000"/>
                </a:solidFill>
              </a:rPr>
              <a:t>B</a:t>
            </a:r>
            <a:r>
              <a:rPr lang="en" sz="2100">
                <a:solidFill>
                  <a:srgbClr val="000000"/>
                </a:solidFill>
              </a:rPr>
              <a:t> are said to be independent.</a:t>
            </a:r>
            <a:endParaRPr sz="2100">
              <a:solidFill>
                <a:srgbClr val="000000"/>
              </a:solidFill>
            </a:endParaRPr>
          </a:p>
        </p:txBody>
      </p:sp>
      <p:sp>
        <p:nvSpPr>
          <p:cNvPr id="259" name="Google Shape;259;p35"/>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 (cont.)</a:t>
            </a: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6"/>
          <p:cNvSpPr txBox="1"/>
          <p:nvPr>
            <p:ph idx="1" type="body"/>
          </p:nvPr>
        </p:nvSpPr>
        <p:spPr>
          <a:xfrm>
            <a:off x="457200" y="236452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Conceptually: Giving </a:t>
            </a:r>
            <a:r>
              <a:rPr i="1" lang="en" sz="2100">
                <a:solidFill>
                  <a:srgbClr val="000000"/>
                </a:solidFill>
              </a:rPr>
              <a:t>B</a:t>
            </a:r>
            <a:r>
              <a:rPr lang="en" sz="2100">
                <a:solidFill>
                  <a:srgbClr val="000000"/>
                </a:solidFill>
              </a:rPr>
              <a:t> doesn’t tell us anything about </a:t>
            </a:r>
            <a:r>
              <a:rPr i="1" lang="en" sz="2100">
                <a:solidFill>
                  <a:srgbClr val="000000"/>
                </a:solidFill>
              </a:rPr>
              <a:t>A</a:t>
            </a:r>
            <a:r>
              <a:rPr lang="en" sz="2100">
                <a:solidFill>
                  <a:srgbClr val="000000"/>
                </a:solidFill>
              </a:rPr>
              <a:t>.</a:t>
            </a:r>
            <a:endParaRPr sz="2100">
              <a:solidFill>
                <a:srgbClr val="000000"/>
              </a:solidFill>
            </a:endParaRPr>
          </a:p>
        </p:txBody>
      </p:sp>
      <p:sp>
        <p:nvSpPr>
          <p:cNvPr id="265" name="Google Shape;265;p36"/>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2100">
                <a:solidFill>
                  <a:srgbClr val="000000"/>
                </a:solidFill>
              </a:rPr>
              <a:t>Generically, if </a:t>
            </a:r>
            <a:r>
              <a:rPr i="1" lang="en" sz="2100">
                <a:solidFill>
                  <a:srgbClr val="000000"/>
                </a:solidFill>
              </a:rPr>
              <a:t>P(A | B) = P(A)</a:t>
            </a:r>
            <a:r>
              <a:rPr lang="en" sz="2100">
                <a:solidFill>
                  <a:srgbClr val="000000"/>
                </a:solidFill>
              </a:rPr>
              <a:t> then the events </a:t>
            </a:r>
            <a:r>
              <a:rPr i="1" lang="en" sz="2100">
                <a:solidFill>
                  <a:srgbClr val="000000"/>
                </a:solidFill>
              </a:rPr>
              <a:t>A</a:t>
            </a:r>
            <a:r>
              <a:rPr lang="en" sz="2100">
                <a:solidFill>
                  <a:srgbClr val="000000"/>
                </a:solidFill>
              </a:rPr>
              <a:t> and </a:t>
            </a:r>
            <a:r>
              <a:rPr i="1" lang="en" sz="2100">
                <a:solidFill>
                  <a:srgbClr val="000000"/>
                </a:solidFill>
              </a:rPr>
              <a:t>B</a:t>
            </a:r>
            <a:r>
              <a:rPr lang="en" sz="2100">
                <a:solidFill>
                  <a:srgbClr val="000000"/>
                </a:solidFill>
              </a:rPr>
              <a:t> are said to be independent.</a:t>
            </a:r>
            <a:endParaRPr sz="2100">
              <a:solidFill>
                <a:srgbClr val="000000"/>
              </a:solidFill>
            </a:endParaRPr>
          </a:p>
        </p:txBody>
      </p:sp>
      <p:sp>
        <p:nvSpPr>
          <p:cNvPr id="266" name="Google Shape;266;p36"/>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0"/>
          <p:cNvSpPr txBox="1"/>
          <p:nvPr>
            <p:ph idx="1" type="body"/>
          </p:nvPr>
        </p:nvSpPr>
        <p:spPr>
          <a:xfrm>
            <a:off x="457200" y="1264450"/>
            <a:ext cx="7899000" cy="1762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Researchers randomly assigned 72 chronic users of cocaine into three groups: desipramine (antidepressant), lithium (standard treatment for cocaine) and placebo. Results of the study are summarized below.</a:t>
            </a:r>
            <a:endParaRPr sz="2100">
              <a:solidFill>
                <a:srgbClr val="000000"/>
              </a:solidFill>
            </a:endParaRPr>
          </a:p>
        </p:txBody>
      </p:sp>
      <p:sp>
        <p:nvSpPr>
          <p:cNvPr id="40" name="Google Shape;40;p1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Relapse</a:t>
            </a:r>
            <a:endParaRPr>
              <a:solidFill>
                <a:schemeClr val="accent1"/>
              </a:solidFill>
            </a:endParaRPr>
          </a:p>
        </p:txBody>
      </p:sp>
      <p:sp>
        <p:nvSpPr>
          <p:cNvPr id="41" name="Google Shape;41;p10"/>
          <p:cNvSpPr txBox="1"/>
          <p:nvPr>
            <p:ph idx="1" type="body"/>
          </p:nvPr>
        </p:nvSpPr>
        <p:spPr>
          <a:xfrm>
            <a:off x="457200" y="5749525"/>
            <a:ext cx="8376900" cy="67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500" u="sng">
                <a:solidFill>
                  <a:srgbClr val="000000"/>
                </a:solidFill>
                <a:hlinkClick r:id="rId3"/>
              </a:rPr>
              <a:t>http://www.oswego.edu/~srp/stats/2_way_tbl_1.htm</a:t>
            </a:r>
            <a:endParaRPr i="1" sz="1500">
              <a:solidFill>
                <a:srgbClr val="000000"/>
              </a:solidFill>
            </a:endParaRPr>
          </a:p>
        </p:txBody>
      </p:sp>
      <p:pic>
        <p:nvPicPr>
          <p:cNvPr id="42" name="Google Shape;42;p10"/>
          <p:cNvPicPr preferRelativeResize="0"/>
          <p:nvPr/>
        </p:nvPicPr>
        <p:blipFill>
          <a:blip r:embed="rId4">
            <a:alphaModFix/>
          </a:blip>
          <a:stretch>
            <a:fillRect/>
          </a:stretch>
        </p:blipFill>
        <p:spPr>
          <a:xfrm>
            <a:off x="1179000" y="3026650"/>
            <a:ext cx="4895425" cy="2030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7"/>
          <p:cNvSpPr txBox="1"/>
          <p:nvPr>
            <p:ph idx="1" type="body"/>
          </p:nvPr>
        </p:nvSpPr>
        <p:spPr>
          <a:xfrm>
            <a:off x="457200" y="2923725"/>
            <a:ext cx="7899000" cy="11430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Mathematically: We know that if events </a:t>
            </a:r>
            <a:r>
              <a:rPr i="1" lang="en" sz="2100">
                <a:solidFill>
                  <a:srgbClr val="000000"/>
                </a:solidFill>
              </a:rPr>
              <a:t>A</a:t>
            </a:r>
            <a:r>
              <a:rPr lang="en" sz="2100">
                <a:solidFill>
                  <a:srgbClr val="000000"/>
                </a:solidFill>
              </a:rPr>
              <a:t> and </a:t>
            </a:r>
            <a:r>
              <a:rPr i="1" lang="en" sz="2100">
                <a:solidFill>
                  <a:srgbClr val="000000"/>
                </a:solidFill>
              </a:rPr>
              <a:t>B</a:t>
            </a:r>
            <a:r>
              <a:rPr lang="en" sz="2100">
                <a:solidFill>
                  <a:srgbClr val="000000"/>
                </a:solidFill>
              </a:rPr>
              <a:t> are independent, </a:t>
            </a:r>
            <a:r>
              <a:rPr i="1" lang="en" sz="2100">
                <a:solidFill>
                  <a:srgbClr val="000000"/>
                </a:solidFill>
              </a:rPr>
              <a:t>P(A and B) = P(A) x P(B)</a:t>
            </a:r>
            <a:r>
              <a:rPr lang="en" sz="2100">
                <a:solidFill>
                  <a:srgbClr val="000000"/>
                </a:solidFill>
              </a:rPr>
              <a:t>. Then,</a:t>
            </a:r>
            <a:br>
              <a:rPr lang="en" sz="2100">
                <a:solidFill>
                  <a:srgbClr val="000000"/>
                </a:solidFill>
              </a:rPr>
            </a:br>
            <a:endParaRPr sz="2100">
              <a:solidFill>
                <a:srgbClr val="000000"/>
              </a:solidFill>
            </a:endParaRPr>
          </a:p>
        </p:txBody>
      </p:sp>
      <p:sp>
        <p:nvSpPr>
          <p:cNvPr id="272" name="Google Shape;272;p37"/>
          <p:cNvSpPr txBox="1"/>
          <p:nvPr>
            <p:ph idx="1" type="body"/>
          </p:nvPr>
        </p:nvSpPr>
        <p:spPr>
          <a:xfrm>
            <a:off x="457200" y="236452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Conceptually: Giving </a:t>
            </a:r>
            <a:r>
              <a:rPr i="1" lang="en" sz="2100">
                <a:solidFill>
                  <a:srgbClr val="000000"/>
                </a:solidFill>
              </a:rPr>
              <a:t>B</a:t>
            </a:r>
            <a:r>
              <a:rPr lang="en" sz="2100">
                <a:solidFill>
                  <a:srgbClr val="000000"/>
                </a:solidFill>
              </a:rPr>
              <a:t> doesn’t tell us anything about </a:t>
            </a:r>
            <a:r>
              <a:rPr i="1" lang="en" sz="2100">
                <a:solidFill>
                  <a:srgbClr val="000000"/>
                </a:solidFill>
              </a:rPr>
              <a:t>A</a:t>
            </a:r>
            <a:r>
              <a:rPr lang="en" sz="2100">
                <a:solidFill>
                  <a:srgbClr val="000000"/>
                </a:solidFill>
              </a:rPr>
              <a:t>.</a:t>
            </a:r>
            <a:endParaRPr sz="2100">
              <a:solidFill>
                <a:srgbClr val="000000"/>
              </a:solidFill>
            </a:endParaRPr>
          </a:p>
        </p:txBody>
      </p:sp>
      <p:sp>
        <p:nvSpPr>
          <p:cNvPr id="273" name="Google Shape;273;p37"/>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2100">
                <a:solidFill>
                  <a:srgbClr val="000000"/>
                </a:solidFill>
              </a:rPr>
              <a:t>Generically, if </a:t>
            </a:r>
            <a:r>
              <a:rPr i="1" lang="en" sz="2100">
                <a:solidFill>
                  <a:srgbClr val="000000"/>
                </a:solidFill>
              </a:rPr>
              <a:t>P(A | B) = P(A)</a:t>
            </a:r>
            <a:r>
              <a:rPr lang="en" sz="2100">
                <a:solidFill>
                  <a:srgbClr val="000000"/>
                </a:solidFill>
              </a:rPr>
              <a:t> then the events </a:t>
            </a:r>
            <a:r>
              <a:rPr i="1" lang="en" sz="2100">
                <a:solidFill>
                  <a:srgbClr val="000000"/>
                </a:solidFill>
              </a:rPr>
              <a:t>A</a:t>
            </a:r>
            <a:r>
              <a:rPr lang="en" sz="2100">
                <a:solidFill>
                  <a:srgbClr val="000000"/>
                </a:solidFill>
              </a:rPr>
              <a:t> and </a:t>
            </a:r>
            <a:r>
              <a:rPr i="1" lang="en" sz="2100">
                <a:solidFill>
                  <a:srgbClr val="000000"/>
                </a:solidFill>
              </a:rPr>
              <a:t>B</a:t>
            </a:r>
            <a:r>
              <a:rPr lang="en" sz="2100">
                <a:solidFill>
                  <a:srgbClr val="000000"/>
                </a:solidFill>
              </a:rPr>
              <a:t> are said to be independent.</a:t>
            </a:r>
            <a:endParaRPr sz="2100">
              <a:solidFill>
                <a:srgbClr val="000000"/>
              </a:solidFill>
            </a:endParaRPr>
          </a:p>
        </p:txBody>
      </p:sp>
      <p:sp>
        <p:nvSpPr>
          <p:cNvPr id="274" name="Google Shape;274;p37"/>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 (cont.)</a:t>
            </a:r>
            <a:endParaRPr>
              <a:solidFill>
                <a:schemeClr val="accent1"/>
              </a:solidFill>
            </a:endParaRPr>
          </a:p>
        </p:txBody>
      </p:sp>
      <p:pic>
        <p:nvPicPr>
          <p:cNvPr id="275" name="Google Shape;275;p37"/>
          <p:cNvPicPr preferRelativeResize="0"/>
          <p:nvPr/>
        </p:nvPicPr>
        <p:blipFill>
          <a:blip r:embed="rId3">
            <a:alphaModFix/>
          </a:blip>
          <a:stretch>
            <a:fillRect/>
          </a:stretch>
        </p:blipFill>
        <p:spPr>
          <a:xfrm>
            <a:off x="1311325" y="3943998"/>
            <a:ext cx="5319299" cy="765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8"/>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American Cancer Society estimates that about 1.7% of women have breast cancer.</a:t>
            </a:r>
            <a:br>
              <a:rPr lang="en" sz="1900">
                <a:solidFill>
                  <a:srgbClr val="000000"/>
                </a:solidFill>
              </a:rPr>
            </a:br>
            <a:r>
              <a:rPr i="1" lang="en" sz="1900" u="sng">
                <a:solidFill>
                  <a:srgbClr val="000000"/>
                </a:solidFill>
                <a:hlinkClick r:id="rId3"/>
              </a:rPr>
              <a:t>http://www.cancer.org/cancer/cancerbasics/cancer-prevalence</a:t>
            </a:r>
            <a:endParaRPr i="1" sz="1900">
              <a:solidFill>
                <a:srgbClr val="000000"/>
              </a:solidFill>
            </a:endParaRPr>
          </a:p>
          <a:p>
            <a:pPr indent="-349250" lvl="0" marL="457200" rtl="0" algn="l">
              <a:lnSpc>
                <a:spcPct val="115000"/>
              </a:lnSpc>
              <a:spcBef>
                <a:spcPts val="1000"/>
              </a:spcBef>
              <a:spcAft>
                <a:spcPts val="0"/>
              </a:spcAft>
              <a:buClr>
                <a:srgbClr val="000000"/>
              </a:buClr>
              <a:buSzPts val="1900"/>
              <a:buChar char="●"/>
            </a:pPr>
            <a:r>
              <a:rPr lang="en" sz="1900">
                <a:solidFill>
                  <a:srgbClr val="000000"/>
                </a:solidFill>
              </a:rPr>
              <a:t>Susan G. Komen For The Cure Foundation states that mammography correctly identifies about 78% of women who truly have breast cancer.</a:t>
            </a:r>
            <a:br>
              <a:rPr lang="en" sz="1900">
                <a:solidFill>
                  <a:srgbClr val="000000"/>
                </a:solidFill>
              </a:rPr>
            </a:br>
            <a:r>
              <a:rPr i="1" lang="en" sz="1900" u="sng">
                <a:solidFill>
                  <a:srgbClr val="000000"/>
                </a:solidFill>
                <a:hlinkClick r:id="rId4"/>
              </a:rPr>
              <a:t>http://ww5.komen.org/BreastCancer/AccuracyofMammograms.html</a:t>
            </a:r>
            <a:endParaRPr i="1"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An article published in 2003 suggests that up to 10% of all mammograms result in false positives for patients who do not have cancer.</a:t>
            </a:r>
            <a:br>
              <a:rPr lang="en" sz="1900">
                <a:solidFill>
                  <a:srgbClr val="000000"/>
                </a:solidFill>
              </a:rPr>
            </a:br>
            <a:r>
              <a:rPr i="1" lang="en" sz="1900" u="sng">
                <a:solidFill>
                  <a:srgbClr val="000000"/>
                </a:solidFill>
                <a:hlinkClick r:id="rId5"/>
              </a:rPr>
              <a:t>http://www.ncbi.nlm.nih.gov/pmc/articles/PMC1360940</a:t>
            </a:r>
            <a:endParaRPr i="1" sz="1900">
              <a:solidFill>
                <a:srgbClr val="000000"/>
              </a:solidFill>
            </a:endParaRPr>
          </a:p>
        </p:txBody>
      </p:sp>
      <p:sp>
        <p:nvSpPr>
          <p:cNvPr id="281" name="Google Shape;281;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Breast cancer screening</a:t>
            </a:r>
            <a:endParaRPr>
              <a:solidFill>
                <a:schemeClr val="accent1"/>
              </a:solidFill>
            </a:endParaRPr>
          </a:p>
        </p:txBody>
      </p:sp>
      <p:sp>
        <p:nvSpPr>
          <p:cNvPr id="282" name="Google Shape;282;p38"/>
          <p:cNvSpPr txBox="1"/>
          <p:nvPr>
            <p:ph idx="1" type="body"/>
          </p:nvPr>
        </p:nvSpPr>
        <p:spPr>
          <a:xfrm>
            <a:off x="457200" y="5694200"/>
            <a:ext cx="7899000" cy="77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i="1" lang="en" sz="1500">
                <a:solidFill>
                  <a:srgbClr val="FF0000"/>
                </a:solidFill>
              </a:rPr>
              <a:t>Note</a:t>
            </a:r>
            <a:r>
              <a:rPr i="1" lang="en" sz="1500">
                <a:solidFill>
                  <a:srgbClr val="000000"/>
                </a:solidFill>
              </a:rPr>
              <a:t>: These percentages are approximate, and very difficult to estimate.</a:t>
            </a:r>
            <a:endParaRPr i="1" sz="1500">
              <a:solidFill>
                <a:srgbClr val="000000"/>
              </a:solidFill>
            </a:endParaRPr>
          </a:p>
        </p:txBody>
      </p:sp>
      <p:cxnSp>
        <p:nvCxnSpPr>
          <p:cNvPr id="283" name="Google Shape;283;p38"/>
          <p:cNvCxnSpPr/>
          <p:nvPr/>
        </p:nvCxnSpPr>
        <p:spPr>
          <a:xfrm>
            <a:off x="504775" y="5630875"/>
            <a:ext cx="1357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289" name="Google Shape;289;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0"/>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295" name="Google Shape;295;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pic>
        <p:nvPicPr>
          <p:cNvPr id="296" name="Google Shape;296;p40"/>
          <p:cNvPicPr preferRelativeResize="0"/>
          <p:nvPr/>
        </p:nvPicPr>
        <p:blipFill>
          <a:blip r:embed="rId3">
            <a:alphaModFix/>
          </a:blip>
          <a:stretch>
            <a:fillRect/>
          </a:stretch>
        </p:blipFill>
        <p:spPr>
          <a:xfrm>
            <a:off x="457197" y="2894500"/>
            <a:ext cx="5564700" cy="272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1"/>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02" name="Google Shape;302;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pic>
        <p:nvPicPr>
          <p:cNvPr id="303" name="Google Shape;303;p41"/>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04" name="Google Shape;304;p41"/>
          <p:cNvPicPr preferRelativeResize="0"/>
          <p:nvPr/>
        </p:nvPicPr>
        <p:blipFill>
          <a:blip r:embed="rId4">
            <a:alphaModFix/>
          </a:blip>
          <a:stretch>
            <a:fillRect/>
          </a:stretch>
        </p:blipFill>
        <p:spPr>
          <a:xfrm>
            <a:off x="6235248" y="2894498"/>
            <a:ext cx="816050" cy="33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2"/>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10" name="Google Shape;310;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pic>
        <p:nvPicPr>
          <p:cNvPr id="311" name="Google Shape;311;p42"/>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12" name="Google Shape;312;p42"/>
          <p:cNvPicPr preferRelativeResize="0"/>
          <p:nvPr/>
        </p:nvPicPr>
        <p:blipFill>
          <a:blip r:embed="rId4">
            <a:alphaModFix/>
          </a:blip>
          <a:stretch>
            <a:fillRect/>
          </a:stretch>
        </p:blipFill>
        <p:spPr>
          <a:xfrm>
            <a:off x="6235248" y="2894498"/>
            <a:ext cx="816050" cy="333925"/>
          </a:xfrm>
          <a:prstGeom prst="rect">
            <a:avLst/>
          </a:prstGeom>
          <a:noFill/>
          <a:ln>
            <a:noFill/>
          </a:ln>
        </p:spPr>
      </p:pic>
      <p:pic>
        <p:nvPicPr>
          <p:cNvPr id="313" name="Google Shape;313;p42"/>
          <p:cNvPicPr preferRelativeResize="0"/>
          <p:nvPr/>
        </p:nvPicPr>
        <p:blipFill>
          <a:blip r:embed="rId5">
            <a:alphaModFix/>
          </a:blip>
          <a:stretch>
            <a:fillRect/>
          </a:stretch>
        </p:blipFill>
        <p:spPr>
          <a:xfrm>
            <a:off x="6235250" y="3228425"/>
            <a:ext cx="1655400" cy="66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19" name="Google Shape;319;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sp>
        <p:nvSpPr>
          <p:cNvPr id="320" name="Google Shape;320;p43"/>
          <p:cNvSpPr txBox="1"/>
          <p:nvPr>
            <p:ph idx="1" type="body"/>
          </p:nvPr>
        </p:nvSpPr>
        <p:spPr>
          <a:xfrm>
            <a:off x="457200" y="5697400"/>
            <a:ext cx="78990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i="1" lang="en" sz="1500">
                <a:solidFill>
                  <a:srgbClr val="000000"/>
                </a:solidFill>
              </a:rPr>
              <a:t>Note: Tree diagrams are useful for inverting probabilities:</a:t>
            </a:r>
            <a:br>
              <a:rPr i="1" lang="en" sz="1500">
                <a:solidFill>
                  <a:srgbClr val="000000"/>
                </a:solidFill>
              </a:rPr>
            </a:br>
            <a:r>
              <a:rPr i="1" lang="en" sz="1500">
                <a:solidFill>
                  <a:srgbClr val="000000"/>
                </a:solidFill>
              </a:rPr>
              <a:t>we are given P(+|C) and asked for P(C|+).</a:t>
            </a:r>
            <a:endParaRPr i="1" sz="1500">
              <a:solidFill>
                <a:srgbClr val="000000"/>
              </a:solidFill>
            </a:endParaRPr>
          </a:p>
        </p:txBody>
      </p:sp>
      <p:pic>
        <p:nvPicPr>
          <p:cNvPr id="321" name="Google Shape;321;p43"/>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22" name="Google Shape;322;p43"/>
          <p:cNvPicPr preferRelativeResize="0"/>
          <p:nvPr/>
        </p:nvPicPr>
        <p:blipFill>
          <a:blip r:embed="rId4">
            <a:alphaModFix/>
          </a:blip>
          <a:stretch>
            <a:fillRect/>
          </a:stretch>
        </p:blipFill>
        <p:spPr>
          <a:xfrm>
            <a:off x="6235248" y="2894498"/>
            <a:ext cx="816050" cy="333925"/>
          </a:xfrm>
          <a:prstGeom prst="rect">
            <a:avLst/>
          </a:prstGeom>
          <a:noFill/>
          <a:ln>
            <a:noFill/>
          </a:ln>
        </p:spPr>
      </p:pic>
      <p:pic>
        <p:nvPicPr>
          <p:cNvPr id="323" name="Google Shape;323;p43"/>
          <p:cNvPicPr preferRelativeResize="0"/>
          <p:nvPr/>
        </p:nvPicPr>
        <p:blipFill>
          <a:blip r:embed="rId5">
            <a:alphaModFix/>
          </a:blip>
          <a:stretch>
            <a:fillRect/>
          </a:stretch>
        </p:blipFill>
        <p:spPr>
          <a:xfrm>
            <a:off x="6235250" y="3228425"/>
            <a:ext cx="1655400" cy="665700"/>
          </a:xfrm>
          <a:prstGeom prst="rect">
            <a:avLst/>
          </a:prstGeom>
          <a:noFill/>
          <a:ln>
            <a:noFill/>
          </a:ln>
        </p:spPr>
      </p:pic>
      <p:pic>
        <p:nvPicPr>
          <p:cNvPr id="324" name="Google Shape;324;p43"/>
          <p:cNvPicPr preferRelativeResize="0"/>
          <p:nvPr/>
        </p:nvPicPr>
        <p:blipFill>
          <a:blip r:embed="rId6">
            <a:alphaModFix/>
          </a:blip>
          <a:stretch>
            <a:fillRect/>
          </a:stretch>
        </p:blipFill>
        <p:spPr>
          <a:xfrm>
            <a:off x="6235248" y="3894123"/>
            <a:ext cx="1982950" cy="61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4"/>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30" name="Google Shape;330;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pic>
        <p:nvPicPr>
          <p:cNvPr id="331" name="Google Shape;331;p44"/>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32" name="Google Shape;332;p44"/>
          <p:cNvPicPr preferRelativeResize="0"/>
          <p:nvPr/>
        </p:nvPicPr>
        <p:blipFill>
          <a:blip r:embed="rId4">
            <a:alphaModFix/>
          </a:blip>
          <a:stretch>
            <a:fillRect/>
          </a:stretch>
        </p:blipFill>
        <p:spPr>
          <a:xfrm>
            <a:off x="6235248" y="2894498"/>
            <a:ext cx="816050" cy="333925"/>
          </a:xfrm>
          <a:prstGeom prst="rect">
            <a:avLst/>
          </a:prstGeom>
          <a:noFill/>
          <a:ln>
            <a:noFill/>
          </a:ln>
        </p:spPr>
      </p:pic>
      <p:pic>
        <p:nvPicPr>
          <p:cNvPr id="333" name="Google Shape;333;p44"/>
          <p:cNvPicPr preferRelativeResize="0"/>
          <p:nvPr/>
        </p:nvPicPr>
        <p:blipFill>
          <a:blip r:embed="rId5">
            <a:alphaModFix/>
          </a:blip>
          <a:stretch>
            <a:fillRect/>
          </a:stretch>
        </p:blipFill>
        <p:spPr>
          <a:xfrm>
            <a:off x="6235250" y="3228425"/>
            <a:ext cx="1655400" cy="665700"/>
          </a:xfrm>
          <a:prstGeom prst="rect">
            <a:avLst/>
          </a:prstGeom>
          <a:noFill/>
          <a:ln>
            <a:noFill/>
          </a:ln>
        </p:spPr>
      </p:pic>
      <p:pic>
        <p:nvPicPr>
          <p:cNvPr id="334" name="Google Shape;334;p44"/>
          <p:cNvPicPr preferRelativeResize="0"/>
          <p:nvPr/>
        </p:nvPicPr>
        <p:blipFill>
          <a:blip r:embed="rId6">
            <a:alphaModFix/>
          </a:blip>
          <a:stretch>
            <a:fillRect/>
          </a:stretch>
        </p:blipFill>
        <p:spPr>
          <a:xfrm>
            <a:off x="6235248" y="3894123"/>
            <a:ext cx="1982950" cy="611150"/>
          </a:xfrm>
          <a:prstGeom prst="rect">
            <a:avLst/>
          </a:prstGeom>
          <a:noFill/>
          <a:ln>
            <a:noFill/>
          </a:ln>
        </p:spPr>
      </p:pic>
      <p:pic>
        <p:nvPicPr>
          <p:cNvPr id="335" name="Google Shape;335;p44"/>
          <p:cNvPicPr preferRelativeResize="0"/>
          <p:nvPr/>
        </p:nvPicPr>
        <p:blipFill>
          <a:blip r:embed="rId7">
            <a:alphaModFix/>
          </a:blip>
          <a:stretch>
            <a:fillRect/>
          </a:stretch>
        </p:blipFill>
        <p:spPr>
          <a:xfrm>
            <a:off x="6197150" y="4571950"/>
            <a:ext cx="892250" cy="33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5"/>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41" name="Google Shape;341;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sp>
        <p:nvSpPr>
          <p:cNvPr id="342" name="Google Shape;342;p45"/>
          <p:cNvSpPr txBox="1"/>
          <p:nvPr>
            <p:ph idx="1" type="body"/>
          </p:nvPr>
        </p:nvSpPr>
        <p:spPr>
          <a:xfrm>
            <a:off x="457200" y="5697400"/>
            <a:ext cx="78990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i="1" lang="en" sz="1500">
                <a:solidFill>
                  <a:srgbClr val="FF0000"/>
                </a:solidFill>
              </a:rPr>
              <a:t>Note</a:t>
            </a:r>
            <a:r>
              <a:rPr i="1" lang="en" sz="1500">
                <a:solidFill>
                  <a:srgbClr val="000000"/>
                </a:solidFill>
              </a:rPr>
              <a:t>: Tree diagrams are useful for inverting probabilities:</a:t>
            </a:r>
            <a:br>
              <a:rPr i="1" lang="en" sz="1500">
                <a:solidFill>
                  <a:srgbClr val="000000"/>
                </a:solidFill>
              </a:rPr>
            </a:br>
            <a:r>
              <a:rPr i="1" lang="en" sz="1500">
                <a:solidFill>
                  <a:srgbClr val="000000"/>
                </a:solidFill>
              </a:rPr>
              <a:t>we are given P(+|C) and asked for P(C|+).</a:t>
            </a:r>
            <a:endParaRPr i="1" sz="1500">
              <a:solidFill>
                <a:srgbClr val="000000"/>
              </a:solidFill>
            </a:endParaRPr>
          </a:p>
        </p:txBody>
      </p:sp>
      <p:pic>
        <p:nvPicPr>
          <p:cNvPr id="343" name="Google Shape;343;p45"/>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44" name="Google Shape;344;p45"/>
          <p:cNvPicPr preferRelativeResize="0"/>
          <p:nvPr/>
        </p:nvPicPr>
        <p:blipFill>
          <a:blip r:embed="rId4">
            <a:alphaModFix/>
          </a:blip>
          <a:stretch>
            <a:fillRect/>
          </a:stretch>
        </p:blipFill>
        <p:spPr>
          <a:xfrm>
            <a:off x="6235248" y="2894498"/>
            <a:ext cx="816050" cy="333925"/>
          </a:xfrm>
          <a:prstGeom prst="rect">
            <a:avLst/>
          </a:prstGeom>
          <a:noFill/>
          <a:ln>
            <a:noFill/>
          </a:ln>
        </p:spPr>
      </p:pic>
      <p:pic>
        <p:nvPicPr>
          <p:cNvPr id="345" name="Google Shape;345;p45"/>
          <p:cNvPicPr preferRelativeResize="0"/>
          <p:nvPr/>
        </p:nvPicPr>
        <p:blipFill>
          <a:blip r:embed="rId5">
            <a:alphaModFix/>
          </a:blip>
          <a:stretch>
            <a:fillRect/>
          </a:stretch>
        </p:blipFill>
        <p:spPr>
          <a:xfrm>
            <a:off x="6235250" y="3228425"/>
            <a:ext cx="1655400" cy="665700"/>
          </a:xfrm>
          <a:prstGeom prst="rect">
            <a:avLst/>
          </a:prstGeom>
          <a:noFill/>
          <a:ln>
            <a:noFill/>
          </a:ln>
        </p:spPr>
      </p:pic>
      <p:pic>
        <p:nvPicPr>
          <p:cNvPr id="346" name="Google Shape;346;p45"/>
          <p:cNvPicPr preferRelativeResize="0"/>
          <p:nvPr/>
        </p:nvPicPr>
        <p:blipFill>
          <a:blip r:embed="rId6">
            <a:alphaModFix/>
          </a:blip>
          <a:stretch>
            <a:fillRect/>
          </a:stretch>
        </p:blipFill>
        <p:spPr>
          <a:xfrm>
            <a:off x="6235248" y="3894123"/>
            <a:ext cx="1982950" cy="611150"/>
          </a:xfrm>
          <a:prstGeom prst="rect">
            <a:avLst/>
          </a:prstGeom>
          <a:noFill/>
          <a:ln>
            <a:noFill/>
          </a:ln>
        </p:spPr>
      </p:pic>
      <p:pic>
        <p:nvPicPr>
          <p:cNvPr id="347" name="Google Shape;347;p45"/>
          <p:cNvPicPr preferRelativeResize="0"/>
          <p:nvPr/>
        </p:nvPicPr>
        <p:blipFill>
          <a:blip r:embed="rId7">
            <a:alphaModFix/>
          </a:blip>
          <a:stretch>
            <a:fillRect/>
          </a:stretch>
        </p:blipFill>
        <p:spPr>
          <a:xfrm>
            <a:off x="6197150" y="4571950"/>
            <a:ext cx="892250" cy="333925"/>
          </a:xfrm>
          <a:prstGeom prst="rect">
            <a:avLst/>
          </a:prstGeom>
          <a:noFill/>
          <a:ln>
            <a:noFill/>
          </a:ln>
        </p:spPr>
      </p:pic>
      <p:cxnSp>
        <p:nvCxnSpPr>
          <p:cNvPr id="348" name="Google Shape;348;p45"/>
          <p:cNvCxnSpPr/>
          <p:nvPr/>
        </p:nvCxnSpPr>
        <p:spPr>
          <a:xfrm>
            <a:off x="496075" y="5709200"/>
            <a:ext cx="1453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54" name="Google Shape;354;p46"/>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Suppose a woman who gets tested once and obtains a positive result wants to get tested again. In the second test, what should we assume to be the probability of this specific woman having cancer?</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0.017</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(b) 0.12</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(c) 0.0133</a:t>
            </a:r>
            <a:endParaRPr sz="2100">
              <a:solidFill>
                <a:srgbClr val="000000"/>
              </a:solidFill>
            </a:endParaRPr>
          </a:p>
          <a:p>
            <a:pPr indent="0" lvl="0" marL="0" rtl="0" algn="l">
              <a:lnSpc>
                <a:spcPct val="115000"/>
              </a:lnSpc>
              <a:spcBef>
                <a:spcPts val="1000"/>
              </a:spcBef>
              <a:spcAft>
                <a:spcPts val="1000"/>
              </a:spcAft>
              <a:buNone/>
            </a:pPr>
            <a:r>
              <a:rPr lang="en" sz="2100">
                <a:solidFill>
                  <a:srgbClr val="000000"/>
                </a:solidFill>
              </a:rPr>
              <a:t>(d) 0.88</a:t>
            </a:r>
            <a:endParaRPr sz="2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1"/>
          <p:cNvSpPr txBox="1"/>
          <p:nvPr>
            <p:ph idx="1" type="body"/>
          </p:nvPr>
        </p:nvSpPr>
        <p:spPr>
          <a:xfrm>
            <a:off x="457200" y="1264450"/>
            <a:ext cx="7899000" cy="89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patient relapsed?</a:t>
            </a:r>
            <a:endParaRPr sz="2100">
              <a:solidFill>
                <a:schemeClr val="accent1"/>
              </a:solidFill>
            </a:endParaRPr>
          </a:p>
        </p:txBody>
      </p:sp>
      <p:sp>
        <p:nvSpPr>
          <p:cNvPr id="48" name="Google Shape;48;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Marginal probability</a:t>
            </a:r>
            <a:endParaRPr>
              <a:solidFill>
                <a:schemeClr val="accent1"/>
              </a:solidFill>
            </a:endParaRPr>
          </a:p>
        </p:txBody>
      </p:sp>
      <p:pic>
        <p:nvPicPr>
          <p:cNvPr id="49" name="Google Shape;49;p11"/>
          <p:cNvPicPr preferRelativeResize="0"/>
          <p:nvPr/>
        </p:nvPicPr>
        <p:blipFill>
          <a:blip r:embed="rId3">
            <a:alphaModFix/>
          </a:blip>
          <a:stretch>
            <a:fillRect/>
          </a:stretch>
        </p:blipFill>
        <p:spPr>
          <a:xfrm>
            <a:off x="1069900" y="2160850"/>
            <a:ext cx="5284025" cy="2191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60" name="Google Shape;360;p47"/>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Suppose a woman who gets tested once and obtains a positive result wants to get tested again. In the second test, what should we assume to be the probability of this specific woman having cancer?</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0.017</a:t>
            </a:r>
            <a:endParaRPr sz="2100">
              <a:solidFill>
                <a:srgbClr val="000000"/>
              </a:solidFill>
            </a:endParaRPr>
          </a:p>
          <a:p>
            <a:pPr indent="0" lvl="0" marL="0" rtl="0" algn="l">
              <a:lnSpc>
                <a:spcPct val="115000"/>
              </a:lnSpc>
              <a:spcBef>
                <a:spcPts val="1000"/>
              </a:spcBef>
              <a:spcAft>
                <a:spcPts val="0"/>
              </a:spcAft>
              <a:buNone/>
            </a:pPr>
            <a:r>
              <a:rPr i="1" lang="en" sz="2100">
                <a:solidFill>
                  <a:srgbClr val="FF9900"/>
                </a:solidFill>
              </a:rPr>
              <a:t>(b) 0.12</a:t>
            </a:r>
            <a:endParaRPr i="1" sz="2100">
              <a:solidFill>
                <a:srgbClr val="FF9900"/>
              </a:solidFill>
            </a:endParaRPr>
          </a:p>
          <a:p>
            <a:pPr indent="0" lvl="0" marL="0" rtl="0" algn="l">
              <a:lnSpc>
                <a:spcPct val="115000"/>
              </a:lnSpc>
              <a:spcBef>
                <a:spcPts val="1000"/>
              </a:spcBef>
              <a:spcAft>
                <a:spcPts val="0"/>
              </a:spcAft>
              <a:buNone/>
            </a:pPr>
            <a:r>
              <a:rPr lang="en" sz="2100">
                <a:solidFill>
                  <a:srgbClr val="000000"/>
                </a:solidFill>
              </a:rPr>
              <a:t>(c) 0.0133</a:t>
            </a:r>
            <a:endParaRPr sz="2100">
              <a:solidFill>
                <a:srgbClr val="000000"/>
              </a:solidFill>
            </a:endParaRPr>
          </a:p>
          <a:p>
            <a:pPr indent="0" lvl="0" marL="0" rtl="0" algn="l">
              <a:lnSpc>
                <a:spcPct val="115000"/>
              </a:lnSpc>
              <a:spcBef>
                <a:spcPts val="1000"/>
              </a:spcBef>
              <a:spcAft>
                <a:spcPts val="1000"/>
              </a:spcAft>
              <a:buNone/>
            </a:pPr>
            <a:r>
              <a:rPr lang="en" sz="2100">
                <a:solidFill>
                  <a:srgbClr val="000000"/>
                </a:solidFill>
              </a:rPr>
              <a:t>(d) 0.88</a:t>
            </a:r>
            <a:endParaRPr sz="21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66" name="Google Shape;366;p48"/>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this woman has cancer if this second mammogram also yielded a positive result?</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0.0936</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(b) 0.088</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(c) 0.48</a:t>
            </a:r>
            <a:endParaRPr sz="2100">
              <a:solidFill>
                <a:srgbClr val="000000"/>
              </a:solidFill>
            </a:endParaRPr>
          </a:p>
          <a:p>
            <a:pPr indent="0" lvl="0" marL="0" rtl="0" algn="l">
              <a:lnSpc>
                <a:spcPct val="115000"/>
              </a:lnSpc>
              <a:spcBef>
                <a:spcPts val="1000"/>
              </a:spcBef>
              <a:spcAft>
                <a:spcPts val="1000"/>
              </a:spcAft>
              <a:buNone/>
            </a:pPr>
            <a:r>
              <a:rPr lang="en" sz="2100">
                <a:solidFill>
                  <a:srgbClr val="000000"/>
                </a:solidFill>
              </a:rPr>
              <a:t>(d) 0.52</a:t>
            </a:r>
            <a:endParaRPr sz="21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72" name="Google Shape;372;p49"/>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this woman has cancer if this second mammogram also yielded a positive result?</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0.0936</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(b) 0.088</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(c) 0.48</a:t>
            </a:r>
            <a:endParaRPr sz="2100">
              <a:solidFill>
                <a:srgbClr val="000000"/>
              </a:solidFill>
            </a:endParaRPr>
          </a:p>
          <a:p>
            <a:pPr indent="0" lvl="0" marL="0" rtl="0" algn="l">
              <a:lnSpc>
                <a:spcPct val="115000"/>
              </a:lnSpc>
              <a:spcBef>
                <a:spcPts val="1000"/>
              </a:spcBef>
              <a:spcAft>
                <a:spcPts val="1000"/>
              </a:spcAft>
              <a:buNone/>
            </a:pPr>
            <a:r>
              <a:rPr i="1" lang="en" sz="2100">
                <a:solidFill>
                  <a:srgbClr val="FF9900"/>
                </a:solidFill>
              </a:rPr>
              <a:t>(d) 0.52</a:t>
            </a:r>
            <a:endParaRPr i="1" sz="2100">
              <a:solidFill>
                <a:srgbClr val="FF9900"/>
              </a:solidFill>
            </a:endParaRPr>
          </a:p>
        </p:txBody>
      </p:sp>
      <p:pic>
        <p:nvPicPr>
          <p:cNvPr id="373" name="Google Shape;373;p49"/>
          <p:cNvPicPr preferRelativeResize="0"/>
          <p:nvPr/>
        </p:nvPicPr>
        <p:blipFill>
          <a:blip r:embed="rId3">
            <a:alphaModFix/>
          </a:blip>
          <a:stretch>
            <a:fillRect/>
          </a:stretch>
        </p:blipFill>
        <p:spPr>
          <a:xfrm>
            <a:off x="2290422" y="2260197"/>
            <a:ext cx="6065774" cy="2983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79" name="Google Shape;379;p50"/>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this woman has cancer if this second mammogram also yielded a positive result?</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0.0936</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(b) 0.088</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(c) 0.48</a:t>
            </a:r>
            <a:endParaRPr sz="2100">
              <a:solidFill>
                <a:srgbClr val="000000"/>
              </a:solidFill>
            </a:endParaRPr>
          </a:p>
          <a:p>
            <a:pPr indent="0" lvl="0" marL="0" rtl="0" algn="l">
              <a:lnSpc>
                <a:spcPct val="115000"/>
              </a:lnSpc>
              <a:spcBef>
                <a:spcPts val="1000"/>
              </a:spcBef>
              <a:spcAft>
                <a:spcPts val="1000"/>
              </a:spcAft>
              <a:buNone/>
            </a:pPr>
            <a:r>
              <a:rPr i="1" lang="en" sz="2100">
                <a:solidFill>
                  <a:srgbClr val="FF9900"/>
                </a:solidFill>
              </a:rPr>
              <a:t>(d) 0.52</a:t>
            </a:r>
            <a:endParaRPr i="1" sz="2100">
              <a:solidFill>
                <a:srgbClr val="FF9900"/>
              </a:solidFill>
            </a:endParaRPr>
          </a:p>
        </p:txBody>
      </p:sp>
      <p:pic>
        <p:nvPicPr>
          <p:cNvPr id="380" name="Google Shape;380;p50"/>
          <p:cNvPicPr preferRelativeResize="0"/>
          <p:nvPr/>
        </p:nvPicPr>
        <p:blipFill>
          <a:blip r:embed="rId3">
            <a:alphaModFix/>
          </a:blip>
          <a:stretch>
            <a:fillRect/>
          </a:stretch>
        </p:blipFill>
        <p:spPr>
          <a:xfrm>
            <a:off x="2290422" y="2260197"/>
            <a:ext cx="6065774" cy="2983225"/>
          </a:xfrm>
          <a:prstGeom prst="rect">
            <a:avLst/>
          </a:prstGeom>
          <a:noFill/>
          <a:ln>
            <a:noFill/>
          </a:ln>
        </p:spPr>
      </p:pic>
      <p:pic>
        <p:nvPicPr>
          <p:cNvPr id="381" name="Google Shape;381;p50"/>
          <p:cNvPicPr preferRelativeResize="0"/>
          <p:nvPr/>
        </p:nvPicPr>
        <p:blipFill>
          <a:blip r:embed="rId4">
            <a:alphaModFix/>
          </a:blip>
          <a:stretch>
            <a:fillRect/>
          </a:stretch>
        </p:blipFill>
        <p:spPr>
          <a:xfrm>
            <a:off x="457200" y="5243421"/>
            <a:ext cx="5165576" cy="79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1"/>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2100">
                <a:solidFill>
                  <a:srgbClr val="000000"/>
                </a:solidFill>
              </a:rPr>
              <a:t>The conditional probability formula we have seen so far is a special case of the Bayes' Theorem, which is applicable even when events have more than just two outcomes.</a:t>
            </a:r>
            <a:endParaRPr sz="2100">
              <a:solidFill>
                <a:srgbClr val="000000"/>
              </a:solidFill>
            </a:endParaRPr>
          </a:p>
        </p:txBody>
      </p:sp>
      <p:sp>
        <p:nvSpPr>
          <p:cNvPr id="387" name="Google Shape;387;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Bayes' Theorem</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2"/>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formula we have seen so far is a special case of the Bayes' Theorem, which is applicable even when events have more than just two outcomes.</a:t>
            </a:r>
            <a:endParaRPr sz="2100">
              <a:solidFill>
                <a:srgbClr val="000000"/>
              </a:solidFill>
            </a:endParaRPr>
          </a:p>
          <a:p>
            <a:pPr indent="0" lvl="0" marL="0" rtl="0" algn="l">
              <a:lnSpc>
                <a:spcPct val="115000"/>
              </a:lnSpc>
              <a:spcBef>
                <a:spcPts val="1000"/>
              </a:spcBef>
              <a:spcAft>
                <a:spcPts val="0"/>
              </a:spcAft>
              <a:buNone/>
            </a:pPr>
            <a:r>
              <a:t/>
            </a:r>
            <a:endParaRPr sz="2100">
              <a:solidFill>
                <a:srgbClr val="000000"/>
              </a:solidFill>
            </a:endParaRPr>
          </a:p>
          <a:p>
            <a:pPr indent="0" lvl="0" marL="0" rtl="0" algn="l">
              <a:lnSpc>
                <a:spcPct val="115000"/>
              </a:lnSpc>
              <a:spcBef>
                <a:spcPts val="1000"/>
              </a:spcBef>
              <a:spcAft>
                <a:spcPts val="1000"/>
              </a:spcAft>
              <a:buNone/>
            </a:pPr>
            <a:r>
              <a:rPr lang="en" sz="2100">
                <a:solidFill>
                  <a:schemeClr val="accent1"/>
                </a:solidFill>
              </a:rPr>
              <a:t>Bayes’ Theorem</a:t>
            </a:r>
            <a:endParaRPr sz="2100">
              <a:solidFill>
                <a:schemeClr val="accent1"/>
              </a:solidFill>
            </a:endParaRPr>
          </a:p>
        </p:txBody>
      </p:sp>
      <p:sp>
        <p:nvSpPr>
          <p:cNvPr id="393" name="Google Shape;393;p5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Bayes' Theorem</a:t>
            </a:r>
            <a:endParaRPr>
              <a:solidFill>
                <a:schemeClr val="accent1"/>
              </a:solidFill>
            </a:endParaRPr>
          </a:p>
        </p:txBody>
      </p:sp>
      <p:pic>
        <p:nvPicPr>
          <p:cNvPr id="394" name="Google Shape;394;p52"/>
          <p:cNvPicPr preferRelativeResize="0"/>
          <p:nvPr/>
        </p:nvPicPr>
        <p:blipFill>
          <a:blip r:embed="rId3">
            <a:alphaModFix/>
          </a:blip>
          <a:stretch>
            <a:fillRect/>
          </a:stretch>
        </p:blipFill>
        <p:spPr>
          <a:xfrm>
            <a:off x="914400" y="3384325"/>
            <a:ext cx="7457451" cy="2095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3"/>
          <p:cNvSpPr txBox="1"/>
          <p:nvPr>
            <p:ph idx="1" type="body"/>
          </p:nvPr>
        </p:nvSpPr>
        <p:spPr>
          <a:xfrm>
            <a:off x="457200" y="1429325"/>
            <a:ext cx="7899000" cy="5144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000000"/>
                </a:solidFill>
              </a:rPr>
              <a:t>A common epidemiological model for the spread of diseases is the SIR model, where the population is partitioned into three groups: Susceptible, Infected, and Recovered. This is a reasonable model for diseases like chickenpox where a single infection usually provides immunity to subsequent infections. Sometimes these diseases can also be difficult to detect.</a:t>
            </a:r>
            <a:endParaRPr sz="1800">
              <a:solidFill>
                <a:srgbClr val="000000"/>
              </a:solidFill>
            </a:endParaRPr>
          </a:p>
          <a:p>
            <a:pPr indent="0" lvl="0" marL="0" rtl="0" algn="l">
              <a:lnSpc>
                <a:spcPct val="115000"/>
              </a:lnSpc>
              <a:spcBef>
                <a:spcPts val="1000"/>
              </a:spcBef>
              <a:spcAft>
                <a:spcPts val="0"/>
              </a:spcAft>
              <a:buNone/>
            </a:pPr>
            <a:r>
              <a:rPr lang="en" sz="1800">
                <a:solidFill>
                  <a:srgbClr val="000000"/>
                </a:solidFill>
              </a:rPr>
              <a:t>Imagine a population in the midst of an epidemic where 60% of the population is considered susceptible, 10% is infected, and 30% is recovered. The only test for the disease is accurate 95% of the time for susceptible individuals, 99% for infected individuals, but 65% for recovered individuals. (Note: In this case accurate means returning a negative result for susceptible and recovered individuals and a positive result for infected individuals).</a:t>
            </a:r>
            <a:endParaRPr sz="1800">
              <a:solidFill>
                <a:srgbClr val="000000"/>
              </a:solidFill>
            </a:endParaRPr>
          </a:p>
          <a:p>
            <a:pPr indent="0" lvl="0" marL="0" rtl="0" algn="l">
              <a:lnSpc>
                <a:spcPct val="115000"/>
              </a:lnSpc>
              <a:spcBef>
                <a:spcPts val="1000"/>
              </a:spcBef>
              <a:spcAft>
                <a:spcPts val="1000"/>
              </a:spcAft>
              <a:buNone/>
            </a:pPr>
            <a:r>
              <a:rPr lang="en" sz="1800">
                <a:solidFill>
                  <a:srgbClr val="000000"/>
                </a:solidFill>
              </a:rPr>
              <a:t>Draw a probability tree to reflect the information given above. If the individual has tested positive, what is the probability that they are actually infected?</a:t>
            </a:r>
            <a:endParaRPr sz="1800">
              <a:solidFill>
                <a:srgbClr val="000000"/>
              </a:solidFill>
            </a:endParaRPr>
          </a:p>
        </p:txBody>
      </p:sp>
      <p:sp>
        <p:nvSpPr>
          <p:cNvPr id="400" name="Google Shape;400;p53"/>
          <p:cNvSpPr txBox="1"/>
          <p:nvPr>
            <p:ph type="title"/>
          </p:nvPr>
        </p:nvSpPr>
        <p:spPr>
          <a:xfrm>
            <a:off x="457200" y="2863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activity:</a:t>
            </a:r>
            <a:endParaRPr>
              <a:solidFill>
                <a:schemeClr val="accent1"/>
              </a:solidFill>
            </a:endParaRPr>
          </a:p>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4"/>
          <p:cNvSpPr txBox="1"/>
          <p:nvPr>
            <p:ph type="title"/>
          </p:nvPr>
        </p:nvSpPr>
        <p:spPr>
          <a:xfrm>
            <a:off x="457200" y="2863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activity:</a:t>
            </a:r>
            <a:endParaRPr>
              <a:solidFill>
                <a:schemeClr val="accent1"/>
              </a:solidFill>
            </a:endParaRPr>
          </a:p>
          <a:p>
            <a:pPr indent="0" lvl="0" marL="0" rtl="0" algn="l">
              <a:spcBef>
                <a:spcPts val="0"/>
              </a:spcBef>
              <a:spcAft>
                <a:spcPts val="0"/>
              </a:spcAft>
              <a:buNone/>
            </a:pPr>
            <a:r>
              <a:rPr lang="en">
                <a:solidFill>
                  <a:schemeClr val="accent1"/>
                </a:solidFill>
              </a:rPr>
              <a:t>inverting probabilities (cont.)</a:t>
            </a:r>
            <a:endParaRPr>
              <a:solidFill>
                <a:schemeClr val="accent1"/>
              </a:solidFill>
            </a:endParaRPr>
          </a:p>
        </p:txBody>
      </p:sp>
      <p:pic>
        <p:nvPicPr>
          <p:cNvPr id="406" name="Google Shape;406;p54"/>
          <p:cNvPicPr preferRelativeResize="0"/>
          <p:nvPr/>
        </p:nvPicPr>
        <p:blipFill>
          <a:blip r:embed="rId3">
            <a:alphaModFix/>
          </a:blip>
          <a:stretch>
            <a:fillRect/>
          </a:stretch>
        </p:blipFill>
        <p:spPr>
          <a:xfrm>
            <a:off x="457200" y="1580952"/>
            <a:ext cx="7051151" cy="369610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5"/>
          <p:cNvSpPr txBox="1"/>
          <p:nvPr>
            <p:ph type="title"/>
          </p:nvPr>
        </p:nvSpPr>
        <p:spPr>
          <a:xfrm>
            <a:off x="457200" y="2863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activity:</a:t>
            </a:r>
            <a:endParaRPr>
              <a:solidFill>
                <a:schemeClr val="accent1"/>
              </a:solidFill>
            </a:endParaRPr>
          </a:p>
          <a:p>
            <a:pPr indent="0" lvl="0" marL="0" rtl="0" algn="l">
              <a:spcBef>
                <a:spcPts val="0"/>
              </a:spcBef>
              <a:spcAft>
                <a:spcPts val="0"/>
              </a:spcAft>
              <a:buNone/>
            </a:pPr>
            <a:r>
              <a:rPr lang="en">
                <a:solidFill>
                  <a:schemeClr val="accent1"/>
                </a:solidFill>
              </a:rPr>
              <a:t>inverting probabilities (cont.)</a:t>
            </a:r>
            <a:endParaRPr>
              <a:solidFill>
                <a:schemeClr val="accent1"/>
              </a:solidFill>
            </a:endParaRPr>
          </a:p>
        </p:txBody>
      </p:sp>
      <p:pic>
        <p:nvPicPr>
          <p:cNvPr id="412" name="Google Shape;412;p55"/>
          <p:cNvPicPr preferRelativeResize="0"/>
          <p:nvPr/>
        </p:nvPicPr>
        <p:blipFill>
          <a:blip r:embed="rId3">
            <a:alphaModFix/>
          </a:blip>
          <a:stretch>
            <a:fillRect/>
          </a:stretch>
        </p:blipFill>
        <p:spPr>
          <a:xfrm>
            <a:off x="856373" y="5585823"/>
            <a:ext cx="6665501" cy="771350"/>
          </a:xfrm>
          <a:prstGeom prst="rect">
            <a:avLst/>
          </a:prstGeom>
          <a:noFill/>
          <a:ln>
            <a:noFill/>
          </a:ln>
        </p:spPr>
      </p:pic>
      <p:pic>
        <p:nvPicPr>
          <p:cNvPr id="413" name="Google Shape;413;p55"/>
          <p:cNvPicPr preferRelativeResize="0"/>
          <p:nvPr/>
        </p:nvPicPr>
        <p:blipFill>
          <a:blip r:embed="rId4">
            <a:alphaModFix/>
          </a:blip>
          <a:stretch>
            <a:fillRect/>
          </a:stretch>
        </p:blipFill>
        <p:spPr>
          <a:xfrm>
            <a:off x="457200" y="1580952"/>
            <a:ext cx="7051151" cy="3696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6"/>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openintro.org/stat</a:t>
            </a:r>
            <a:endParaRPr sz="1800"/>
          </a:p>
          <a:p>
            <a:pPr indent="-342900" lvl="0" marL="457200" rtl="0" algn="l">
              <a:spcBef>
                <a:spcPts val="0"/>
              </a:spcBef>
              <a:spcAft>
                <a:spcPts val="0"/>
              </a:spcAft>
              <a:buSzPts val="1800"/>
              <a:buChar char="●"/>
            </a:pPr>
            <a:r>
              <a:rPr lang="en" sz="1800" u="sng">
                <a:solidFill>
                  <a:schemeClr val="hlink"/>
                </a:solidFill>
                <a:hlinkClick r:id="rId4"/>
              </a:rPr>
              <a:t>More Slides</a:t>
            </a:r>
            <a:endParaRPr sz="1800"/>
          </a:p>
          <a:p>
            <a:pPr indent="-342900" lvl="0" marL="457200" rtl="0" algn="l">
              <a:spcBef>
                <a:spcPts val="0"/>
              </a:spcBef>
              <a:spcAft>
                <a:spcPts val="0"/>
              </a:spcAft>
              <a:buSzPts val="1800"/>
              <a:buChar char="●"/>
            </a:pPr>
            <a:r>
              <a:rPr lang="en" sz="1800" u="sng">
                <a:solidFill>
                  <a:schemeClr val="hlink"/>
                </a:solidFill>
                <a:hlinkClick r:id="rId5"/>
              </a:rPr>
              <a:t>Videos</a:t>
            </a:r>
            <a:endParaRPr sz="1800"/>
          </a:p>
          <a:p>
            <a:pPr indent="-342900" lvl="0" marL="457200" rtl="0" algn="l">
              <a:spcBef>
                <a:spcPts val="0"/>
              </a:spcBef>
              <a:spcAft>
                <a:spcPts val="0"/>
              </a:spcAft>
              <a:buSzPts val="1800"/>
              <a:buChar char="●"/>
            </a:pPr>
            <a:r>
              <a:rPr lang="en" sz="1800" u="sng">
                <a:solidFill>
                  <a:schemeClr val="hlink"/>
                </a:solidFill>
                <a:hlinkClick r:id="rId6"/>
              </a:rPr>
              <a:t>Statistical Software Labs</a:t>
            </a:r>
            <a:endParaRPr sz="1800"/>
          </a:p>
          <a:p>
            <a:pPr indent="-342900" lvl="0" marL="457200" rtl="0" algn="l">
              <a:spcBef>
                <a:spcPts val="0"/>
              </a:spcBef>
              <a:spcAft>
                <a:spcPts val="0"/>
              </a:spcAft>
              <a:buSzPts val="1800"/>
              <a:buChar char="●"/>
            </a:pPr>
            <a:r>
              <a:rPr lang="en" sz="1800" u="sng">
                <a:solidFill>
                  <a:schemeClr val="hlink"/>
                </a:solidFill>
                <a:hlinkClick r:id="rId7"/>
              </a:rPr>
              <a:t>Discussion Forums</a:t>
            </a:r>
            <a:r>
              <a:rPr lang="en" sz="1800"/>
              <a:t> (free support for students and teachers)</a:t>
            </a:r>
            <a:endParaRPr sz="1800"/>
          </a:p>
          <a:p>
            <a:pPr indent="-342900" lvl="0" marL="457200" rtl="0" algn="l">
              <a:spcBef>
                <a:spcPts val="0"/>
              </a:spcBef>
              <a:spcAft>
                <a:spcPts val="0"/>
              </a:spcAft>
              <a:buSzPts val="1800"/>
              <a:buChar char="●"/>
            </a:pPr>
            <a:r>
              <a:rPr lang="en" sz="1800" u="sng">
                <a:solidFill>
                  <a:schemeClr val="hlink"/>
                </a:solidFill>
                <a:hlinkClick r:id="rId8"/>
              </a:rPr>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a:t>
            </a:r>
            <a:endParaRPr sz="1800"/>
          </a:p>
          <a:p>
            <a:pPr indent="-342900" lvl="0" marL="457200" rtl="0" algn="l">
              <a:spcBef>
                <a:spcPts val="0"/>
              </a:spcBef>
              <a:spcAft>
                <a:spcPts val="0"/>
              </a:spcAft>
              <a:buSzPts val="1800"/>
              <a:buChar char="●"/>
            </a:pPr>
            <a:r>
              <a:rPr lang="en" sz="1800" u="sng">
                <a:solidFill>
                  <a:schemeClr val="hlink"/>
                </a:solidFill>
                <a:hlinkClick r:id="rId9"/>
              </a:rPr>
              <a:t>Exercise solutions</a:t>
            </a:r>
            <a:endParaRPr sz="1800"/>
          </a:p>
          <a:p>
            <a:pPr indent="-342900" lvl="0" marL="457200" rtl="0" algn="l">
              <a:spcBef>
                <a:spcPts val="0"/>
              </a:spcBef>
              <a:spcAft>
                <a:spcPts val="0"/>
              </a:spcAft>
              <a:buSzPts val="1800"/>
              <a:buChar char="●"/>
            </a:pPr>
            <a:r>
              <a:rPr lang="en" sz="1800" u="sng">
                <a:solidFill>
                  <a:schemeClr val="hlink"/>
                </a:solidFill>
                <a:hlinkClick r:id="rId10"/>
              </a:rPr>
              <a:t>Sample exams</a:t>
            </a:r>
            <a:endParaRPr sz="1800"/>
          </a:p>
          <a:p>
            <a:pPr indent="-342900" lvl="0" marL="457200" rtl="0" algn="l">
              <a:spcBef>
                <a:spcPts val="0"/>
              </a:spcBef>
              <a:spcAft>
                <a:spcPts val="0"/>
              </a:spcAft>
              <a:buSzPts val="1800"/>
              <a:buChar char="●"/>
            </a:pPr>
            <a:r>
              <a:rPr lang="en" sz="1800" u="sng">
                <a:solidFill>
                  <a:schemeClr val="hlink"/>
                </a:solidFill>
                <a:hlinkClick r:id="rId11"/>
              </a:rPr>
              <a:t>Ability to request a free desk copy for a course</a:t>
            </a:r>
            <a:endParaRPr sz="1800"/>
          </a:p>
          <a:p>
            <a:pPr indent="-342900" lvl="0" marL="457200" rtl="0" algn="l">
              <a:spcBef>
                <a:spcPts val="0"/>
              </a:spcBef>
              <a:spcAft>
                <a:spcPts val="0"/>
              </a:spcAft>
              <a:buSzPts val="1800"/>
              <a:buChar char="●"/>
            </a:pPr>
            <a:r>
              <a:rPr lang="en" sz="1800" u="sng">
                <a:solidFill>
                  <a:schemeClr val="hlink"/>
                </a:solidFill>
                <a:hlinkClick r:id="rId12"/>
              </a:rPr>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13"/>
              </a:rPr>
              <a:t>Contact us</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2"/>
          <p:cNvSpPr txBox="1"/>
          <p:nvPr>
            <p:ph idx="1" type="body"/>
          </p:nvPr>
        </p:nvSpPr>
        <p:spPr>
          <a:xfrm>
            <a:off x="457200" y="1264450"/>
            <a:ext cx="7899000" cy="89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patient relapsed?</a:t>
            </a:r>
            <a:endParaRPr sz="2100">
              <a:solidFill>
                <a:schemeClr val="accent1"/>
              </a:solidFill>
            </a:endParaRPr>
          </a:p>
        </p:txBody>
      </p:sp>
      <p:sp>
        <p:nvSpPr>
          <p:cNvPr id="55" name="Google Shape;55;p1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Marginal probability</a:t>
            </a:r>
            <a:endParaRPr>
              <a:solidFill>
                <a:schemeClr val="accent1"/>
              </a:solidFill>
            </a:endParaRPr>
          </a:p>
        </p:txBody>
      </p:sp>
      <p:pic>
        <p:nvPicPr>
          <p:cNvPr id="56" name="Google Shape;56;p12"/>
          <p:cNvPicPr preferRelativeResize="0"/>
          <p:nvPr/>
        </p:nvPicPr>
        <p:blipFill>
          <a:blip r:embed="rId3">
            <a:alphaModFix/>
          </a:blip>
          <a:stretch>
            <a:fillRect/>
          </a:stretch>
        </p:blipFill>
        <p:spPr>
          <a:xfrm>
            <a:off x="1069900" y="2160850"/>
            <a:ext cx="5284025" cy="2191275"/>
          </a:xfrm>
          <a:prstGeom prst="rect">
            <a:avLst/>
          </a:prstGeom>
          <a:noFill/>
          <a:ln>
            <a:noFill/>
          </a:ln>
        </p:spPr>
      </p:pic>
      <p:sp>
        <p:nvSpPr>
          <p:cNvPr id="57" name="Google Shape;57;p12"/>
          <p:cNvSpPr txBox="1"/>
          <p:nvPr>
            <p:ph idx="1" type="body"/>
          </p:nvPr>
        </p:nvSpPr>
        <p:spPr>
          <a:xfrm>
            <a:off x="541425" y="4866300"/>
            <a:ext cx="7899000" cy="89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P(relapsed)</a:t>
            </a:r>
            <a:r>
              <a:rPr lang="en" sz="2100">
                <a:solidFill>
                  <a:srgbClr val="000000"/>
                </a:solidFill>
              </a:rPr>
              <a:t> = 48 / 72 ~ 0.67</a:t>
            </a:r>
            <a:endParaRPr sz="2100">
              <a:solidFill>
                <a:srgbClr val="000000"/>
              </a:solidFill>
            </a:endParaRPr>
          </a:p>
        </p:txBody>
      </p:sp>
      <p:sp>
        <p:nvSpPr>
          <p:cNvPr id="58" name="Google Shape;58;p12"/>
          <p:cNvSpPr/>
          <p:nvPr/>
        </p:nvSpPr>
        <p:spPr>
          <a:xfrm>
            <a:off x="3299475" y="3892600"/>
            <a:ext cx="545400" cy="4596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p:nvPr/>
        </p:nvSpPr>
        <p:spPr>
          <a:xfrm>
            <a:off x="5619700" y="3892600"/>
            <a:ext cx="545400" cy="4596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idx="1" type="body"/>
          </p:nvPr>
        </p:nvSpPr>
        <p:spPr>
          <a:xfrm>
            <a:off x="457200" y="1264450"/>
            <a:ext cx="7899000" cy="107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patient received the antidepressant (desipramine) </a:t>
            </a:r>
            <a:r>
              <a:rPr lang="en" sz="2100" u="sng">
                <a:solidFill>
                  <a:schemeClr val="accent1"/>
                </a:solidFill>
              </a:rPr>
              <a:t>and</a:t>
            </a:r>
            <a:r>
              <a:rPr lang="en" sz="2100">
                <a:solidFill>
                  <a:schemeClr val="accent1"/>
                </a:solidFill>
              </a:rPr>
              <a:t> relapsed?</a:t>
            </a:r>
            <a:endParaRPr sz="2100">
              <a:solidFill>
                <a:schemeClr val="accent1"/>
              </a:solidFill>
            </a:endParaRPr>
          </a:p>
        </p:txBody>
      </p:sp>
      <p:sp>
        <p:nvSpPr>
          <p:cNvPr id="65" name="Google Shape;65;p1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Joint probability</a:t>
            </a:r>
            <a:endParaRPr>
              <a:solidFill>
                <a:schemeClr val="accent1"/>
              </a:solidFill>
            </a:endParaRPr>
          </a:p>
        </p:txBody>
      </p:sp>
      <p:pic>
        <p:nvPicPr>
          <p:cNvPr id="66" name="Google Shape;66;p13"/>
          <p:cNvPicPr preferRelativeResize="0"/>
          <p:nvPr/>
        </p:nvPicPr>
        <p:blipFill>
          <a:blip r:embed="rId3">
            <a:alphaModFix/>
          </a:blip>
          <a:stretch>
            <a:fillRect/>
          </a:stretch>
        </p:blipFill>
        <p:spPr>
          <a:xfrm>
            <a:off x="1219925" y="2334550"/>
            <a:ext cx="4895425" cy="203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457200" y="1264450"/>
            <a:ext cx="7899000" cy="107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patient received the antidepressant (desipramine) </a:t>
            </a:r>
            <a:r>
              <a:rPr lang="en" sz="2100" u="sng">
                <a:solidFill>
                  <a:schemeClr val="accent1"/>
                </a:solidFill>
              </a:rPr>
              <a:t>and</a:t>
            </a:r>
            <a:r>
              <a:rPr lang="en" sz="2100">
                <a:solidFill>
                  <a:schemeClr val="accent1"/>
                </a:solidFill>
              </a:rPr>
              <a:t> relapsed?</a:t>
            </a:r>
            <a:endParaRPr sz="2100">
              <a:solidFill>
                <a:schemeClr val="accent1"/>
              </a:solidFill>
            </a:endParaRPr>
          </a:p>
        </p:txBody>
      </p:sp>
      <p:sp>
        <p:nvSpPr>
          <p:cNvPr id="72" name="Google Shape;72;p1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Joint probability</a:t>
            </a:r>
            <a:endParaRPr>
              <a:solidFill>
                <a:schemeClr val="accent1"/>
              </a:solidFill>
            </a:endParaRPr>
          </a:p>
        </p:txBody>
      </p:sp>
      <p:pic>
        <p:nvPicPr>
          <p:cNvPr id="73" name="Google Shape;73;p14"/>
          <p:cNvPicPr preferRelativeResize="0"/>
          <p:nvPr/>
        </p:nvPicPr>
        <p:blipFill>
          <a:blip r:embed="rId3">
            <a:alphaModFix/>
          </a:blip>
          <a:stretch>
            <a:fillRect/>
          </a:stretch>
        </p:blipFill>
        <p:spPr>
          <a:xfrm>
            <a:off x="1219925" y="2334550"/>
            <a:ext cx="4895425" cy="2030750"/>
          </a:xfrm>
          <a:prstGeom prst="rect">
            <a:avLst/>
          </a:prstGeom>
          <a:noFill/>
          <a:ln>
            <a:noFill/>
          </a:ln>
        </p:spPr>
      </p:pic>
      <p:sp>
        <p:nvSpPr>
          <p:cNvPr id="74" name="Google Shape;74;p14"/>
          <p:cNvSpPr/>
          <p:nvPr/>
        </p:nvSpPr>
        <p:spPr>
          <a:xfrm>
            <a:off x="3285850" y="2979125"/>
            <a:ext cx="545400" cy="402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462925" y="3963025"/>
            <a:ext cx="484200" cy="402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idx="1" type="body"/>
          </p:nvPr>
        </p:nvSpPr>
        <p:spPr>
          <a:xfrm>
            <a:off x="457200" y="4645125"/>
            <a:ext cx="8376900" cy="1776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P(relapsed and desipramine)</a:t>
            </a:r>
            <a:r>
              <a:rPr lang="en" sz="2100">
                <a:solidFill>
                  <a:srgbClr val="000000"/>
                </a:solidFill>
              </a:rPr>
              <a:t> = 10 / 72 ~ 0.14</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82" name="Google Shape;82;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83" name="Google Shape;83;p15"/>
          <p:cNvPicPr preferRelativeResize="0"/>
          <p:nvPr/>
        </p:nvPicPr>
        <p:blipFill>
          <a:blip r:embed="rId3">
            <a:alphaModFix/>
          </a:blip>
          <a:stretch>
            <a:fillRect/>
          </a:stretch>
        </p:blipFill>
        <p:spPr>
          <a:xfrm>
            <a:off x="1250475" y="2311447"/>
            <a:ext cx="2318750" cy="65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89" name="Google Shape;89;p1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90" name="Google Shape;90;p16"/>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91" name="Google Shape;91;p16"/>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92" name="Google Shape;92;p16"/>
          <p:cNvPicPr preferRelativeResize="0"/>
          <p:nvPr/>
        </p:nvPicPr>
        <p:blipFill>
          <a:blip r:embed="rId5">
            <a:alphaModFix/>
          </a:blip>
          <a:stretch>
            <a:fillRect/>
          </a:stretch>
        </p:blipFill>
        <p:spPr>
          <a:xfrm>
            <a:off x="5502123" y="3114673"/>
            <a:ext cx="3361925" cy="104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