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g16c7214b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6c7214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6c7214b1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c7214b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6c7214b1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c7214b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6c7214b1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c7214b1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6c7214b1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c7214b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fc3caad2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c3caad2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6c7214b1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c7214b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fc3caad2_0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c3caad2_0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16c7214b1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c7214b1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fc3caad2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3caad2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fc3caad2_0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3caad2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fc3caad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fc3caad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fc3caad2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c3caad2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fc3caad2_0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c3caad2_0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16c7214b16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c7214b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6c7214b16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c7214b1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fc3caad2_0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c3caad2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fc3caad2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c3caad2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fc3caad2_0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c3caad2_0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16c7214b16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c7214b1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6c7214b16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c7214b1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6c7214b16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c7214b1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fc3caad2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fc3caad2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fc3caad2_0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c3caad2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16c7214b16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c7214b1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16c7214b16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c7214b1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fc3caad2_0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c3caad2_0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fc3caad2_0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c3caad2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fc3caad2_0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c3caad2_0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16c7214b16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6c7214b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16c7214b16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c7214b1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fc3caad2_0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c3caad2_0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16c7214b16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c7214b1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fc3caad2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fc3caad2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fc3caad2_0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c3caad2_0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16c7214b16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c7214b1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fc3caad2_0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c3caad2_0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16c7214b16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6c7214b1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16c7214b16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6c7214b1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fc3caad2_0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c3caad2_0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6c7214b1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6c7214b1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fc3caad2_0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c3caad2_0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16c7214b1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6c7214b1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16c7214b1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c7214b1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16c7214b1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6c7214b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16c7214b16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6c7214b1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fc3caad2_0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c3caad2_0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6c7214b16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6c7214b1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6c7214b16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6c7214b1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16c7214b16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6c7214b1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16c7214b16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c7214b1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16c7214b16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6c7214b1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16c7214b1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6c7214b1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fc3caad2_0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c3caad2_0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fc3caad2_0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c3caad2_0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16c7214b1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c7214b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6c7214b16_0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6c7214b1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fc3caad2_0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c3caad2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fc3caad2_0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c3caad2_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fc3caad2_0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c3caad2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milefoot.com/math/discrete/counting/cardfreq.htm"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milefoot.com/math/discrete/counting/cardfreq.htm" TargetMode="External"/><Relationship Id="rId4" Type="http://schemas.openxmlformats.org/officeDocument/2006/relationships/image" Target="../media/image5.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cnet.com.au/itunes-just-how-random-is-random-339274094.htm"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gallup.com/poll/156851/uninsured-rate-stable-across-states-far-2012.aspx" TargetMode="Externa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gallup.com/poll/156851/uninsured-rate-stable-across-states-far-2012.aspx" TargetMode="Externa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1" Type="http://schemas.openxmlformats.org/officeDocument/2006/relationships/hyperlink" Target="http://openintro.org/stat/teachers.php?show=essentials" TargetMode="External"/><Relationship Id="rId10" Type="http://schemas.openxmlformats.org/officeDocument/2006/relationships/hyperlink" Target="http://openintro.org/stat/teachers.php" TargetMode="External"/><Relationship Id="rId13" Type="http://schemas.openxmlformats.org/officeDocument/2006/relationships/hyperlink" Target="http://openintro.org/contact" TargetMode="External"/><Relationship Id="rId12" Type="http://schemas.openxmlformats.org/officeDocument/2006/relationships/hyperlink" Target="http://openintro.org/stat/teachers.php?show=essentials" TargetMode="External"/><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hyperlink" Target="http://openintro.org/stat" TargetMode="External"/><Relationship Id="rId4" Type="http://schemas.openxmlformats.org/officeDocument/2006/relationships/hyperlink" Target="https://www.openintro.org/stat/teachers.php?show=slides" TargetMode="External"/><Relationship Id="rId9" Type="http://schemas.openxmlformats.org/officeDocument/2006/relationships/hyperlink" Target="http://openintro.org/stat/teachers.php?show=essentials" TargetMode="External"/><Relationship Id="rId5" Type="http://schemas.openxmlformats.org/officeDocument/2006/relationships/hyperlink" Target="http://openintro.org/stat/videos.php" TargetMode="External"/><Relationship Id="rId6" Type="http://schemas.openxmlformats.org/officeDocument/2006/relationships/hyperlink" Target="http://openintro.org/stat/labs" TargetMode="External"/><Relationship Id="rId7" Type="http://schemas.openxmlformats.org/officeDocument/2006/relationships/hyperlink" Target="http://openintro.org/forums" TargetMode="External"/><Relationship Id="rId8" Type="http://schemas.openxmlformats.org/officeDocument/2006/relationships/hyperlink" Target="https://www.openintro.org/stat/teacher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87" name="Google Shape;8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88" name="Google Shape;88;p17"/>
          <p:cNvPicPr preferRelativeResize="0"/>
          <p:nvPr/>
        </p:nvPicPr>
        <p:blipFill>
          <a:blip r:embed="rId3">
            <a:alphaModFix/>
          </a:blip>
          <a:stretch>
            <a:fillRect/>
          </a:stretch>
        </p:blipFill>
        <p:spPr>
          <a:xfrm>
            <a:off x="2624125" y="2766738"/>
            <a:ext cx="3895725"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94" name="Google Shape;94;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95" name="Google Shape;95;p18"/>
          <p:cNvPicPr preferRelativeResize="0"/>
          <p:nvPr/>
        </p:nvPicPr>
        <p:blipFill>
          <a:blip r:embed="rId3">
            <a:alphaModFix/>
          </a:blip>
          <a:stretch>
            <a:fillRect/>
          </a:stretch>
        </p:blipFill>
        <p:spPr>
          <a:xfrm>
            <a:off x="2624125" y="2766738"/>
            <a:ext cx="3895725" cy="523875"/>
          </a:xfrm>
          <a:prstGeom prst="rect">
            <a:avLst/>
          </a:prstGeom>
          <a:noFill/>
          <a:ln>
            <a:noFill/>
          </a:ln>
        </p:spPr>
      </p:pic>
      <p:sp>
        <p:nvSpPr>
          <p:cNvPr id="96" name="Google Shape;96;p18"/>
          <p:cNvSpPr txBox="1"/>
          <p:nvPr/>
        </p:nvSpPr>
        <p:spPr>
          <a:xfrm>
            <a:off x="548300" y="3698800"/>
            <a:ext cx="8015400" cy="18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probability is still 0.5, or there is still a 50% chance that another head will come up on the next toss.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i="1" lang="en" sz="1800"/>
              <a:t>P(H on 11</a:t>
            </a:r>
            <a:r>
              <a:rPr baseline="30000" i="1" lang="en" sz="1800"/>
              <a:t>th</a:t>
            </a:r>
            <a:r>
              <a:rPr i="1" lang="en" sz="1800"/>
              <a:t> toss) = P(T on 11</a:t>
            </a:r>
            <a:r>
              <a:rPr baseline="30000" i="1" lang="en" sz="1800"/>
              <a:t>th</a:t>
            </a:r>
            <a:r>
              <a:rPr i="1" lang="en" sz="1800"/>
              <a:t> toss) = 0.5</a:t>
            </a:r>
            <a:endParaRPr i="1" sz="1800"/>
          </a:p>
          <a:p>
            <a:pPr indent="0" lvl="0" marL="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102" name="Google Shape;102;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103" name="Google Shape;103;p19"/>
          <p:cNvPicPr preferRelativeResize="0"/>
          <p:nvPr/>
        </p:nvPicPr>
        <p:blipFill>
          <a:blip r:embed="rId3">
            <a:alphaModFix/>
          </a:blip>
          <a:stretch>
            <a:fillRect/>
          </a:stretch>
        </p:blipFill>
        <p:spPr>
          <a:xfrm>
            <a:off x="2624125" y="2766738"/>
            <a:ext cx="3895725" cy="523875"/>
          </a:xfrm>
          <a:prstGeom prst="rect">
            <a:avLst/>
          </a:prstGeom>
          <a:noFill/>
          <a:ln>
            <a:noFill/>
          </a:ln>
        </p:spPr>
      </p:pic>
      <p:sp>
        <p:nvSpPr>
          <p:cNvPr id="104" name="Google Shape;104;p19"/>
          <p:cNvSpPr txBox="1"/>
          <p:nvPr/>
        </p:nvSpPr>
        <p:spPr>
          <a:xfrm>
            <a:off x="548300" y="3698800"/>
            <a:ext cx="8015400" cy="18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probability is still 0.5, or there is still a 50% chance that another head will come up on the next toss.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i="1" lang="en" sz="1800"/>
              <a:t>P(H on 11</a:t>
            </a:r>
            <a:r>
              <a:rPr baseline="30000" i="1" lang="en" sz="1800"/>
              <a:t>th</a:t>
            </a:r>
            <a:r>
              <a:rPr i="1" lang="en" sz="1800"/>
              <a:t> toss) = P(T on 11</a:t>
            </a:r>
            <a:r>
              <a:rPr baseline="30000" i="1" lang="en" sz="1800"/>
              <a:t>th</a:t>
            </a:r>
            <a:r>
              <a:rPr i="1" lang="en" sz="1800"/>
              <a:t> toss) = 0.5</a:t>
            </a:r>
            <a:endParaRPr i="1" sz="1800"/>
          </a:p>
          <a:p>
            <a:pPr indent="0" lvl="0" marL="0" rtl="0" algn="ctr">
              <a:spcBef>
                <a:spcPts val="0"/>
              </a:spcBef>
              <a:spcAft>
                <a:spcPts val="0"/>
              </a:spcAft>
              <a:buNone/>
            </a:pPr>
            <a:r>
              <a:t/>
            </a:r>
            <a:endParaRPr i="1" sz="1800"/>
          </a:p>
          <a:p>
            <a:pPr indent="-342900" lvl="0" marL="457200" rtl="0" algn="l">
              <a:spcBef>
                <a:spcPts val="0"/>
              </a:spcBef>
              <a:spcAft>
                <a:spcPts val="0"/>
              </a:spcAft>
              <a:buSzPts val="1800"/>
              <a:buChar char="●"/>
            </a:pPr>
            <a:r>
              <a:rPr lang="en" sz="1800"/>
              <a:t>The coin is not “due” for a tail.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When tossing a fair coin, if heads comes up on each of the first 10 tosses, what do you think the chance is that another head will come up on the next toss? 0.5, less than 0.5, or more than 0.5? </a:t>
            </a:r>
            <a:endParaRPr sz="1900">
              <a:solidFill>
                <a:srgbClr val="000000"/>
              </a:solidFill>
            </a:endParaRPr>
          </a:p>
        </p:txBody>
      </p:sp>
      <p:sp>
        <p:nvSpPr>
          <p:cNvPr id="110" name="Google Shape;11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 (cont.)</a:t>
            </a:r>
            <a:endParaRPr>
              <a:solidFill>
                <a:schemeClr val="accent1"/>
              </a:solidFill>
            </a:endParaRPr>
          </a:p>
        </p:txBody>
      </p:sp>
      <p:pic>
        <p:nvPicPr>
          <p:cNvPr id="111" name="Google Shape;111;p20"/>
          <p:cNvPicPr preferRelativeResize="0"/>
          <p:nvPr/>
        </p:nvPicPr>
        <p:blipFill>
          <a:blip r:embed="rId3">
            <a:alphaModFix/>
          </a:blip>
          <a:stretch>
            <a:fillRect/>
          </a:stretch>
        </p:blipFill>
        <p:spPr>
          <a:xfrm>
            <a:off x="2624125" y="2766738"/>
            <a:ext cx="3895725" cy="523875"/>
          </a:xfrm>
          <a:prstGeom prst="rect">
            <a:avLst/>
          </a:prstGeom>
          <a:noFill/>
          <a:ln>
            <a:noFill/>
          </a:ln>
        </p:spPr>
      </p:pic>
      <p:sp>
        <p:nvSpPr>
          <p:cNvPr id="112" name="Google Shape;112;p20"/>
          <p:cNvSpPr txBox="1"/>
          <p:nvPr/>
        </p:nvSpPr>
        <p:spPr>
          <a:xfrm>
            <a:off x="548300" y="3698800"/>
            <a:ext cx="8015400" cy="18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probability is still 0.5, or there is still a 50% chance that another head will come up on the next toss.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i="1" lang="en" sz="1800"/>
              <a:t>P(H on 11</a:t>
            </a:r>
            <a:r>
              <a:rPr baseline="30000" i="1" lang="en" sz="1800"/>
              <a:t>th</a:t>
            </a:r>
            <a:r>
              <a:rPr i="1" lang="en" sz="1800"/>
              <a:t> toss) = P(T on 11</a:t>
            </a:r>
            <a:r>
              <a:rPr baseline="30000" i="1" lang="en" sz="1800"/>
              <a:t>th</a:t>
            </a:r>
            <a:r>
              <a:rPr i="1" lang="en" sz="1800"/>
              <a:t> toss) = 0.5</a:t>
            </a:r>
            <a:endParaRPr i="1" sz="1800"/>
          </a:p>
          <a:p>
            <a:pPr indent="0" lvl="0" marL="0" rtl="0" algn="ctr">
              <a:spcBef>
                <a:spcPts val="0"/>
              </a:spcBef>
              <a:spcAft>
                <a:spcPts val="0"/>
              </a:spcAft>
              <a:buNone/>
            </a:pPr>
            <a:r>
              <a:t/>
            </a:r>
            <a:endParaRPr i="1" sz="1800"/>
          </a:p>
          <a:p>
            <a:pPr indent="-342900" lvl="0" marL="457200" rtl="0" algn="l">
              <a:spcBef>
                <a:spcPts val="0"/>
              </a:spcBef>
              <a:spcAft>
                <a:spcPts val="0"/>
              </a:spcAft>
              <a:buSzPts val="1800"/>
              <a:buChar char="●"/>
            </a:pPr>
            <a:r>
              <a:rPr lang="en" sz="1800"/>
              <a:t>The coin is not “due” for a tail.</a:t>
            </a:r>
            <a:endParaRPr sz="1800"/>
          </a:p>
          <a:p>
            <a:pPr indent="-342900" lvl="0" marL="457200" rtl="0" algn="l">
              <a:spcBef>
                <a:spcPts val="0"/>
              </a:spcBef>
              <a:spcAft>
                <a:spcPts val="0"/>
              </a:spcAft>
              <a:buSzPts val="1800"/>
              <a:buChar char="●"/>
            </a:pPr>
            <a:r>
              <a:rPr lang="en" sz="1800"/>
              <a:t>The common misunderstanding of the LLN is that random processes are supposed to compensate for whatever happened in the past; this is just not true and is also called </a:t>
            </a:r>
            <a:r>
              <a:rPr i="1" lang="en" sz="1800">
                <a:solidFill>
                  <a:schemeClr val="accent1"/>
                </a:solidFill>
              </a:rPr>
              <a:t>gambler’s fallacy</a:t>
            </a:r>
            <a:r>
              <a:rPr lang="en" sz="1800"/>
              <a:t> (or </a:t>
            </a:r>
            <a:r>
              <a:rPr i="1" lang="en" sz="1800">
                <a:solidFill>
                  <a:schemeClr val="accent1"/>
                </a:solidFill>
              </a:rPr>
              <a:t>law of averages</a:t>
            </a:r>
            <a:r>
              <a:rPr lang="en" sz="1800"/>
              <a: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and non-disjoint outcomes</a:t>
            </a:r>
            <a:endParaRPr>
              <a:solidFill>
                <a:schemeClr val="accent1"/>
              </a:solidFill>
            </a:endParaRPr>
          </a:p>
        </p:txBody>
      </p:sp>
      <p:sp>
        <p:nvSpPr>
          <p:cNvPr id="118" name="Google Shape;118;p21"/>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i="1" lang="en" sz="2100">
                <a:solidFill>
                  <a:schemeClr val="accent1"/>
                </a:solidFill>
              </a:rPr>
              <a:t>Disjoint (mutually exclusive) outcomes</a:t>
            </a:r>
            <a:r>
              <a:rPr lang="en" sz="2100">
                <a:solidFill>
                  <a:schemeClr val="accent1"/>
                </a:solidFill>
              </a:rPr>
              <a:t>:</a:t>
            </a:r>
            <a:r>
              <a:rPr lang="en" sz="2100">
                <a:solidFill>
                  <a:srgbClr val="000000"/>
                </a:solidFill>
              </a:rPr>
              <a:t> Cannot happen at the same time.</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The outcome of a single coin toss cannot be a head and</a:t>
            </a:r>
            <a:br>
              <a:rPr lang="en" sz="2100">
                <a:solidFill>
                  <a:srgbClr val="000000"/>
                </a:solidFill>
              </a:rPr>
            </a:br>
            <a:r>
              <a:rPr lang="en" sz="2100">
                <a:solidFill>
                  <a:srgbClr val="000000"/>
                </a:solidFill>
              </a:rPr>
              <a:t>a tail.</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student both cannot fail and pass a class.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single card drawn from a deck cannot be an ace and</a:t>
            </a:r>
            <a:br>
              <a:rPr lang="en" sz="2100">
                <a:solidFill>
                  <a:srgbClr val="000000"/>
                </a:solidFill>
              </a:rPr>
            </a:br>
            <a:r>
              <a:rPr lang="en" sz="2100">
                <a:solidFill>
                  <a:srgbClr val="000000"/>
                </a:solidFill>
              </a:rPr>
              <a:t>a queen.</a:t>
            </a:r>
            <a:endParaRPr sz="2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and non-disjoint outcomes</a:t>
            </a:r>
            <a:endParaRPr>
              <a:solidFill>
                <a:schemeClr val="accent1"/>
              </a:solidFill>
            </a:endParaRPr>
          </a:p>
        </p:txBody>
      </p:sp>
      <p:sp>
        <p:nvSpPr>
          <p:cNvPr id="124" name="Google Shape;124;p22"/>
          <p:cNvSpPr txBox="1"/>
          <p:nvPr>
            <p:ph idx="1" type="body"/>
          </p:nvPr>
        </p:nvSpPr>
        <p:spPr>
          <a:xfrm>
            <a:off x="457200" y="3925200"/>
            <a:ext cx="7953600" cy="2246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000">
                <a:solidFill>
                  <a:schemeClr val="accent1"/>
                </a:solidFill>
              </a:rPr>
              <a:t>Non-disjoint outcomes</a:t>
            </a:r>
            <a:r>
              <a:rPr lang="en" sz="2000">
                <a:solidFill>
                  <a:schemeClr val="accent1"/>
                </a:solidFill>
              </a:rPr>
              <a:t>:</a:t>
            </a:r>
            <a:r>
              <a:rPr lang="en" sz="2000">
                <a:solidFill>
                  <a:srgbClr val="000000"/>
                </a:solidFill>
              </a:rPr>
              <a:t> Can happen at the same time.</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A student can get an A in Stats and A in Econ in the same semester.</a:t>
            </a:r>
            <a:endParaRPr sz="2000">
              <a:solidFill>
                <a:srgbClr val="000000"/>
              </a:solidFill>
            </a:endParaRPr>
          </a:p>
          <a:p>
            <a:pPr indent="0" lvl="0" marL="0" rtl="0" algn="l">
              <a:lnSpc>
                <a:spcPct val="115000"/>
              </a:lnSpc>
              <a:spcBef>
                <a:spcPts val="1000"/>
              </a:spcBef>
              <a:spcAft>
                <a:spcPts val="1000"/>
              </a:spcAft>
              <a:buNone/>
            </a:pPr>
            <a:r>
              <a:t/>
            </a:r>
            <a:endParaRPr sz="2000">
              <a:solidFill>
                <a:srgbClr val="000000"/>
              </a:solidFill>
            </a:endParaRPr>
          </a:p>
        </p:txBody>
      </p:sp>
      <p:sp>
        <p:nvSpPr>
          <p:cNvPr id="125" name="Google Shape;125;p22"/>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i="1" lang="en" sz="2100">
                <a:solidFill>
                  <a:schemeClr val="accent1"/>
                </a:solidFill>
              </a:rPr>
              <a:t>Disjoint (mutually exclusive) outcomes</a:t>
            </a:r>
            <a:r>
              <a:rPr lang="en" sz="2100">
                <a:solidFill>
                  <a:schemeClr val="accent1"/>
                </a:solidFill>
              </a:rPr>
              <a:t>:</a:t>
            </a:r>
            <a:r>
              <a:rPr lang="en" sz="2100">
                <a:solidFill>
                  <a:srgbClr val="000000"/>
                </a:solidFill>
              </a:rPr>
              <a:t> Cannot happen at the same time.</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The outcome of a single coin toss cannot be a head and</a:t>
            </a:r>
            <a:br>
              <a:rPr lang="en" sz="2100">
                <a:solidFill>
                  <a:srgbClr val="000000"/>
                </a:solidFill>
              </a:rPr>
            </a:br>
            <a:r>
              <a:rPr lang="en" sz="2100">
                <a:solidFill>
                  <a:srgbClr val="000000"/>
                </a:solidFill>
              </a:rPr>
              <a:t>a tail.</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student both cannot fail and pass a class.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single card drawn from a deck cannot be an ace and</a:t>
            </a:r>
            <a:br>
              <a:rPr lang="en" sz="2100">
                <a:solidFill>
                  <a:srgbClr val="000000"/>
                </a:solidFill>
              </a:rPr>
            </a:br>
            <a:r>
              <a:rPr lang="en" sz="2100">
                <a:solidFill>
                  <a:srgbClr val="000000"/>
                </a:solidFill>
              </a:rPr>
              <a:t>a queen.</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457200" y="6011250"/>
            <a:ext cx="7953600" cy="507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500">
                <a:solidFill>
                  <a:srgbClr val="000000"/>
                </a:solidFill>
              </a:rPr>
              <a:t>Figure from </a:t>
            </a:r>
            <a:r>
              <a:rPr i="1" lang="en" sz="1500" u="sng">
                <a:solidFill>
                  <a:srgbClr val="000000"/>
                </a:solidFill>
                <a:hlinkClick r:id="rId3"/>
              </a:rPr>
              <a:t>http://www.milefoot.com/math/discrete/counting/cardfreq.htm</a:t>
            </a:r>
            <a:endParaRPr i="1" sz="1500">
              <a:solidFill>
                <a:srgbClr val="000000"/>
              </a:solidFill>
            </a:endParaRPr>
          </a:p>
        </p:txBody>
      </p:sp>
      <p:sp>
        <p:nvSpPr>
          <p:cNvPr id="131" name="Google Shape;131;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Union of non-disjoint events</a:t>
            </a:r>
            <a:endParaRPr>
              <a:solidFill>
                <a:schemeClr val="accent1"/>
              </a:solidFill>
            </a:endParaRPr>
          </a:p>
        </p:txBody>
      </p:sp>
      <p:sp>
        <p:nvSpPr>
          <p:cNvPr id="132" name="Google Shape;132;p23"/>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What is the probability of drawing a jack or a red card from a well shuffled full deck?</a:t>
            </a:r>
            <a:endParaRPr sz="2100">
              <a:solidFill>
                <a:srgbClr val="000000"/>
              </a:solidFill>
            </a:endParaRPr>
          </a:p>
        </p:txBody>
      </p:sp>
      <p:pic>
        <p:nvPicPr>
          <p:cNvPr id="133" name="Google Shape;133;p23"/>
          <p:cNvPicPr preferRelativeResize="0"/>
          <p:nvPr/>
        </p:nvPicPr>
        <p:blipFill>
          <a:blip r:embed="rId4">
            <a:alphaModFix/>
          </a:blip>
          <a:stretch>
            <a:fillRect/>
          </a:stretch>
        </p:blipFill>
        <p:spPr>
          <a:xfrm>
            <a:off x="784450" y="2029524"/>
            <a:ext cx="6681025" cy="296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457200" y="6011250"/>
            <a:ext cx="7953600" cy="507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500">
                <a:solidFill>
                  <a:srgbClr val="000000"/>
                </a:solidFill>
              </a:rPr>
              <a:t>Figure from </a:t>
            </a:r>
            <a:r>
              <a:rPr i="1" lang="en" sz="1500" u="sng">
                <a:solidFill>
                  <a:srgbClr val="000000"/>
                </a:solidFill>
                <a:hlinkClick r:id="rId3"/>
              </a:rPr>
              <a:t>http://www.milefoot.com/math/discrete/counting/cardfreq.htm</a:t>
            </a:r>
            <a:endParaRPr i="1" sz="1500">
              <a:solidFill>
                <a:srgbClr val="000000"/>
              </a:solidFill>
            </a:endParaRPr>
          </a:p>
        </p:txBody>
      </p:sp>
      <p:sp>
        <p:nvSpPr>
          <p:cNvPr id="139" name="Google Shape;139;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Union of non-disjoint events</a:t>
            </a:r>
            <a:endParaRPr>
              <a:solidFill>
                <a:schemeClr val="accent1"/>
              </a:solidFill>
            </a:endParaRPr>
          </a:p>
        </p:txBody>
      </p:sp>
      <p:sp>
        <p:nvSpPr>
          <p:cNvPr id="140" name="Google Shape;140;p24"/>
          <p:cNvSpPr txBox="1"/>
          <p:nvPr>
            <p:ph idx="1" type="body"/>
          </p:nvPr>
        </p:nvSpPr>
        <p:spPr>
          <a:xfrm>
            <a:off x="457200" y="1264450"/>
            <a:ext cx="7953600" cy="211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000000"/>
                </a:solidFill>
              </a:rPr>
              <a:t>What is the probability of drawing a jack or a red card from a well shuffled full deck?</a:t>
            </a:r>
            <a:endParaRPr sz="2100">
              <a:solidFill>
                <a:srgbClr val="000000"/>
              </a:solidFill>
            </a:endParaRPr>
          </a:p>
        </p:txBody>
      </p:sp>
      <p:pic>
        <p:nvPicPr>
          <p:cNvPr id="141" name="Google Shape;141;p24"/>
          <p:cNvPicPr preferRelativeResize="0"/>
          <p:nvPr/>
        </p:nvPicPr>
        <p:blipFill>
          <a:blip r:embed="rId4">
            <a:alphaModFix/>
          </a:blip>
          <a:stretch>
            <a:fillRect/>
          </a:stretch>
        </p:blipFill>
        <p:spPr>
          <a:xfrm>
            <a:off x="784450" y="2029524"/>
            <a:ext cx="6681024" cy="2962975"/>
          </a:xfrm>
          <a:prstGeom prst="rect">
            <a:avLst/>
          </a:prstGeom>
          <a:noFill/>
          <a:ln>
            <a:noFill/>
          </a:ln>
        </p:spPr>
      </p:pic>
      <p:pic>
        <p:nvPicPr>
          <p:cNvPr id="142" name="Google Shape;142;p24"/>
          <p:cNvPicPr preferRelativeResize="0"/>
          <p:nvPr/>
        </p:nvPicPr>
        <p:blipFill>
          <a:blip r:embed="rId5">
            <a:alphaModFix/>
          </a:blip>
          <a:stretch>
            <a:fillRect/>
          </a:stretch>
        </p:blipFill>
        <p:spPr>
          <a:xfrm>
            <a:off x="1215600" y="5006725"/>
            <a:ext cx="5128975" cy="100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48" name="Google Shape;148;p25"/>
          <p:cNvSpPr txBox="1"/>
          <p:nvPr>
            <p:ph idx="1" type="body"/>
          </p:nvPr>
        </p:nvSpPr>
        <p:spPr>
          <a:xfrm>
            <a:off x="457200" y="1264450"/>
            <a:ext cx="7953600" cy="500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randomly sampled student thinks marijuana should be legalized </a:t>
            </a:r>
            <a:r>
              <a:rPr lang="en" sz="2100" u="sng">
                <a:solidFill>
                  <a:schemeClr val="accent1"/>
                </a:solidFill>
              </a:rPr>
              <a:t>or</a:t>
            </a:r>
            <a:r>
              <a:rPr lang="en" sz="2100">
                <a:solidFill>
                  <a:schemeClr val="accent1"/>
                </a:solidFill>
              </a:rPr>
              <a:t> they agree with their parents' political views?</a:t>
            </a:r>
            <a:endParaRPr sz="2100">
              <a:solidFill>
                <a:schemeClr val="accent1"/>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(a) (40 + 36 - 78)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(114 + 118 - 78)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78 / 188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(e) 11 / 47</a:t>
            </a:r>
            <a:endParaRPr sz="2100">
              <a:solidFill>
                <a:srgbClr val="000000"/>
              </a:solidFill>
            </a:endParaRPr>
          </a:p>
        </p:txBody>
      </p:sp>
      <p:pic>
        <p:nvPicPr>
          <p:cNvPr id="149" name="Google Shape;149;p25"/>
          <p:cNvPicPr preferRelativeResize="0"/>
          <p:nvPr/>
        </p:nvPicPr>
        <p:blipFill>
          <a:blip r:embed="rId3">
            <a:alphaModFix/>
          </a:blip>
          <a:stretch>
            <a:fillRect/>
          </a:stretch>
        </p:blipFill>
        <p:spPr>
          <a:xfrm>
            <a:off x="1490924" y="2468350"/>
            <a:ext cx="5232676" cy="159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55" name="Google Shape;155;p26"/>
          <p:cNvSpPr txBox="1"/>
          <p:nvPr>
            <p:ph idx="1" type="body"/>
          </p:nvPr>
        </p:nvSpPr>
        <p:spPr>
          <a:xfrm>
            <a:off x="457200" y="1264450"/>
            <a:ext cx="7953600" cy="500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randomly sampled student thinks marijuana should be legalized </a:t>
            </a:r>
            <a:r>
              <a:rPr lang="en" sz="2100" u="sng">
                <a:solidFill>
                  <a:schemeClr val="accent1"/>
                </a:solidFill>
              </a:rPr>
              <a:t>or</a:t>
            </a:r>
            <a:r>
              <a:rPr lang="en" sz="2100">
                <a:solidFill>
                  <a:schemeClr val="accent1"/>
                </a:solidFill>
              </a:rPr>
              <a:t> they agree with their parents' political views?</a:t>
            </a:r>
            <a:endParaRPr sz="2100">
              <a:solidFill>
                <a:schemeClr val="accent1"/>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(a) (40 + 36 - 78) / 165</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(b) (114 + 118 - 78) / 165</a:t>
            </a:r>
            <a:endParaRPr i="1" sz="2100">
              <a:solidFill>
                <a:srgbClr val="FF9900"/>
              </a:solidFill>
            </a:endParaRPr>
          </a:p>
          <a:p>
            <a:pPr indent="0" lvl="0" marL="0" rtl="0" algn="l">
              <a:lnSpc>
                <a:spcPct val="115000"/>
              </a:lnSpc>
              <a:spcBef>
                <a:spcPts val="600"/>
              </a:spcBef>
              <a:spcAft>
                <a:spcPts val="0"/>
              </a:spcAft>
              <a:buNone/>
            </a:pPr>
            <a:r>
              <a:rPr lang="en" sz="2100">
                <a:solidFill>
                  <a:srgbClr val="000000"/>
                </a:solidFill>
              </a:rPr>
              <a:t>(c) 78 / 165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78 / 188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(e) 11 / 47</a:t>
            </a:r>
            <a:endParaRPr sz="2100">
              <a:solidFill>
                <a:srgbClr val="000000"/>
              </a:solidFill>
            </a:endParaRPr>
          </a:p>
        </p:txBody>
      </p:sp>
      <p:pic>
        <p:nvPicPr>
          <p:cNvPr id="156" name="Google Shape;156;p26"/>
          <p:cNvPicPr preferRelativeResize="0"/>
          <p:nvPr/>
        </p:nvPicPr>
        <p:blipFill>
          <a:blip r:embed="rId3">
            <a:alphaModFix/>
          </a:blip>
          <a:stretch>
            <a:fillRect/>
          </a:stretch>
        </p:blipFill>
        <p:spPr>
          <a:xfrm>
            <a:off x="1490924" y="2468350"/>
            <a:ext cx="5232676" cy="159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Introduction</a:t>
            </a:r>
            <a:endParaRPr>
              <a:solidFill>
                <a:schemeClr val="accent1"/>
              </a:solidFill>
            </a:endParaRPr>
          </a:p>
          <a:p>
            <a:pPr indent="0" lvl="0" marL="0" rtl="0" algn="l">
              <a:spcBef>
                <a:spcPts val="0"/>
              </a:spcBef>
              <a:spcAft>
                <a:spcPts val="0"/>
              </a:spcAft>
              <a:buNone/>
            </a:pPr>
            <a:r>
              <a:rPr lang="en">
                <a:solidFill>
                  <a:schemeClr val="accent1"/>
                </a:solidFill>
              </a:rPr>
              <a:t>to Probability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a:t>
            </a:r>
            <a:endParaRPr>
              <a:solidFill>
                <a:schemeClr val="accent1"/>
              </a:solidFill>
            </a:endParaRPr>
          </a:p>
        </p:txBody>
      </p:sp>
      <p:sp>
        <p:nvSpPr>
          <p:cNvPr id="162" name="Google Shape;162;p27"/>
          <p:cNvSpPr txBox="1"/>
          <p:nvPr>
            <p:ph idx="1" type="body"/>
          </p:nvPr>
        </p:nvSpPr>
        <p:spPr>
          <a:xfrm>
            <a:off x="457200" y="1264450"/>
            <a:ext cx="7953600" cy="500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General addition rule</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 or B) = P(A) + P(B) - P(A and B)</a:t>
            </a:r>
            <a:endParaRPr i="1"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FF0000"/>
                </a:solidFill>
              </a:rPr>
              <a:t>Note:</a:t>
            </a:r>
            <a:r>
              <a:rPr lang="en" sz="2100">
                <a:solidFill>
                  <a:srgbClr val="000000"/>
                </a:solidFill>
              </a:rPr>
              <a:t> For disjoint events </a:t>
            </a:r>
            <a:r>
              <a:rPr i="1" lang="en" sz="2100">
                <a:solidFill>
                  <a:srgbClr val="000000"/>
                </a:solidFill>
              </a:rPr>
              <a:t>P(A and B)</a:t>
            </a:r>
            <a:r>
              <a:rPr lang="en" sz="2100">
                <a:solidFill>
                  <a:srgbClr val="000000"/>
                </a:solidFill>
              </a:rPr>
              <a:t> = 0, so the above formula simplifies to </a:t>
            </a:r>
            <a:r>
              <a:rPr i="1" lang="en" sz="2100">
                <a:solidFill>
                  <a:srgbClr val="000000"/>
                </a:solidFill>
              </a:rPr>
              <a:t>P(A or B) = P(A) + P(B)</a:t>
            </a:r>
            <a:endParaRPr i="1" sz="2100">
              <a:solidFill>
                <a:srgbClr val="000000"/>
              </a:solidFill>
            </a:endParaRPr>
          </a:p>
        </p:txBody>
      </p:sp>
      <p:cxnSp>
        <p:nvCxnSpPr>
          <p:cNvPr id="163" name="Google Shape;163;p27"/>
          <p:cNvCxnSpPr/>
          <p:nvPr/>
        </p:nvCxnSpPr>
        <p:spPr>
          <a:xfrm>
            <a:off x="583100" y="3968600"/>
            <a:ext cx="2184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457200" y="12644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a:t>
            </a:r>
            <a:r>
              <a:rPr i="1" lang="en" sz="1900">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69" name="Google Shape;169;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 distributions</a:t>
            </a:r>
            <a:endParaRPr>
              <a:solidFill>
                <a:schemeClr val="accent1"/>
              </a:solidFill>
            </a:endParaRPr>
          </a:p>
        </p:txBody>
      </p:sp>
      <p:pic>
        <p:nvPicPr>
          <p:cNvPr id="170" name="Google Shape;170;p28"/>
          <p:cNvPicPr preferRelativeResize="0"/>
          <p:nvPr/>
        </p:nvPicPr>
        <p:blipFill>
          <a:blip r:embed="rId3">
            <a:alphaModFix/>
          </a:blip>
          <a:stretch>
            <a:fillRect/>
          </a:stretch>
        </p:blipFill>
        <p:spPr>
          <a:xfrm>
            <a:off x="2502448" y="2542050"/>
            <a:ext cx="3589675" cy="82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idx="1" type="body"/>
          </p:nvPr>
        </p:nvSpPr>
        <p:spPr>
          <a:xfrm>
            <a:off x="457200" y="29423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Rules for probability distributions:</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1. The events listed must be disjoint</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2. Each probability must be between 0 and 1</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3. The probabilities must total 1</a:t>
            </a:r>
            <a:endParaRPr sz="1900">
              <a:solidFill>
                <a:srgbClr val="000000"/>
              </a:solidFill>
            </a:endParaRPr>
          </a:p>
        </p:txBody>
      </p:sp>
      <p:sp>
        <p:nvSpPr>
          <p:cNvPr id="176" name="Google Shape;176;p29"/>
          <p:cNvSpPr txBox="1"/>
          <p:nvPr>
            <p:ph idx="1" type="body"/>
          </p:nvPr>
        </p:nvSpPr>
        <p:spPr>
          <a:xfrm>
            <a:off x="457200" y="12644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a:t>
            </a:r>
            <a:r>
              <a:rPr i="1" lang="en" sz="1900">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77" name="Google Shape;177;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 distributions</a:t>
            </a:r>
            <a:endParaRPr>
              <a:solidFill>
                <a:schemeClr val="accent1"/>
              </a:solidFill>
            </a:endParaRPr>
          </a:p>
        </p:txBody>
      </p:sp>
      <p:pic>
        <p:nvPicPr>
          <p:cNvPr id="178" name="Google Shape;178;p29"/>
          <p:cNvPicPr preferRelativeResize="0"/>
          <p:nvPr/>
        </p:nvPicPr>
        <p:blipFill>
          <a:blip r:embed="rId3">
            <a:alphaModFix/>
          </a:blip>
          <a:stretch>
            <a:fillRect/>
          </a:stretch>
        </p:blipFill>
        <p:spPr>
          <a:xfrm>
            <a:off x="2502448" y="2542050"/>
            <a:ext cx="3589675" cy="82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457200" y="29423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Rules for probability distributions:</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1. The events listed must be disjoint</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2. Each probability must be between 0 and 1</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3. The probabilities must total 1</a:t>
            </a:r>
            <a:endParaRPr sz="1900">
              <a:solidFill>
                <a:srgbClr val="000000"/>
              </a:solidFill>
            </a:endParaRPr>
          </a:p>
        </p:txBody>
      </p:sp>
      <p:sp>
        <p:nvSpPr>
          <p:cNvPr id="184" name="Google Shape;184;p30"/>
          <p:cNvSpPr txBox="1"/>
          <p:nvPr>
            <p:ph idx="1" type="body"/>
          </p:nvPr>
        </p:nvSpPr>
        <p:spPr>
          <a:xfrm>
            <a:off x="457200" y="1264450"/>
            <a:ext cx="7953600" cy="183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a:t>
            </a:r>
            <a:r>
              <a:rPr i="1" lang="en" sz="1900">
                <a:solidFill>
                  <a:schemeClr val="accent1"/>
                </a:solidFill>
              </a:rPr>
              <a:t>probability distribution</a:t>
            </a:r>
            <a:r>
              <a:rPr lang="en" sz="1900">
                <a:solidFill>
                  <a:srgbClr val="000000"/>
                </a:solidFill>
              </a:rPr>
              <a:t> lists all possible events and the probabilities with which they occur.</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 of one kid:</a:t>
            </a:r>
            <a:br>
              <a:rPr lang="en" sz="1900">
                <a:solidFill>
                  <a:srgbClr val="000000"/>
                </a:solidFill>
              </a:rPr>
            </a:br>
            <a:endParaRPr sz="1900">
              <a:solidFill>
                <a:srgbClr val="000000"/>
              </a:solidFill>
            </a:endParaRPr>
          </a:p>
        </p:txBody>
      </p:sp>
      <p:sp>
        <p:nvSpPr>
          <p:cNvPr id="185" name="Google Shape;185;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 distributions</a:t>
            </a:r>
            <a:endParaRPr>
              <a:solidFill>
                <a:schemeClr val="accent1"/>
              </a:solidFill>
            </a:endParaRPr>
          </a:p>
        </p:txBody>
      </p:sp>
      <p:pic>
        <p:nvPicPr>
          <p:cNvPr id="186" name="Google Shape;186;p30"/>
          <p:cNvPicPr preferRelativeResize="0"/>
          <p:nvPr/>
        </p:nvPicPr>
        <p:blipFill>
          <a:blip r:embed="rId3">
            <a:alphaModFix/>
          </a:blip>
          <a:stretch>
            <a:fillRect/>
          </a:stretch>
        </p:blipFill>
        <p:spPr>
          <a:xfrm>
            <a:off x="2502448" y="2542050"/>
            <a:ext cx="3589675" cy="827775"/>
          </a:xfrm>
          <a:prstGeom prst="rect">
            <a:avLst/>
          </a:prstGeom>
          <a:noFill/>
          <a:ln>
            <a:noFill/>
          </a:ln>
        </p:spPr>
      </p:pic>
      <p:sp>
        <p:nvSpPr>
          <p:cNvPr id="187" name="Google Shape;187;p30"/>
          <p:cNvSpPr txBox="1"/>
          <p:nvPr>
            <p:ph idx="1" type="body"/>
          </p:nvPr>
        </p:nvSpPr>
        <p:spPr>
          <a:xfrm>
            <a:off x="457200" y="5018550"/>
            <a:ext cx="7953600" cy="1577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distribution for the genders of two kids:</a:t>
            </a:r>
            <a:br>
              <a:rPr lang="en" sz="1900">
                <a:solidFill>
                  <a:srgbClr val="000000"/>
                </a:solidFill>
              </a:rPr>
            </a:br>
            <a:endParaRPr sz="1900">
              <a:solidFill>
                <a:srgbClr val="000000"/>
              </a:solidFill>
            </a:endParaRPr>
          </a:p>
        </p:txBody>
      </p:sp>
      <p:pic>
        <p:nvPicPr>
          <p:cNvPr id="188" name="Google Shape;188;p30"/>
          <p:cNvPicPr preferRelativeResize="0"/>
          <p:nvPr/>
        </p:nvPicPr>
        <p:blipFill>
          <a:blip r:embed="rId4">
            <a:alphaModFix/>
          </a:blip>
          <a:stretch>
            <a:fillRect/>
          </a:stretch>
        </p:blipFill>
        <p:spPr>
          <a:xfrm>
            <a:off x="1967425" y="5605224"/>
            <a:ext cx="5209150" cy="94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In a survey, 52% of respondents said they are Democrats. What is the probability that a randomly selected respondent from this sample is a Republican?</a:t>
            </a:r>
            <a:endParaRPr sz="2100">
              <a:solidFill>
                <a:schemeClr val="accent1"/>
              </a:solidFill>
            </a:endParaRPr>
          </a:p>
          <a:p>
            <a:pPr indent="0" lvl="0" marL="0" rtl="0" algn="l">
              <a:lnSpc>
                <a:spcPct val="115000"/>
              </a:lnSpc>
              <a:spcBef>
                <a:spcPts val="600"/>
              </a:spcBef>
              <a:spcAft>
                <a:spcPts val="0"/>
              </a:spcAft>
              <a:buNone/>
            </a:pPr>
            <a:r>
              <a:rPr lang="en" sz="2100">
                <a:solidFill>
                  <a:srgbClr val="000000"/>
                </a:solidFill>
              </a:rPr>
              <a:t>(a) 0.48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more than 0.48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less than 0.48</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cannot calculate using only the information given</a:t>
            </a:r>
            <a:endParaRPr sz="2100">
              <a:solidFill>
                <a:srgbClr val="000000"/>
              </a:solidFill>
            </a:endParaRPr>
          </a:p>
        </p:txBody>
      </p:sp>
      <p:sp>
        <p:nvSpPr>
          <p:cNvPr id="194" name="Google Shape;194;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chemeClr val="accent1"/>
                </a:solidFill>
              </a:rPr>
              <a:t>In a survey, 52% of respondents said they are Democrats. What is the probability that a randomly selected respondent from this sample is a Republican?</a:t>
            </a:r>
            <a:endParaRPr sz="21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(a) 0.48</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(b) more than 0.48</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(c) less than 0.48</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(d) cannot calculate using only the information given</a:t>
            </a:r>
            <a:endParaRPr i="1" sz="2100">
              <a:solidFill>
                <a:srgbClr val="FF9900"/>
              </a:solidFill>
            </a:endParaRPr>
          </a:p>
        </p:txBody>
      </p:sp>
      <p:sp>
        <p:nvSpPr>
          <p:cNvPr id="200" name="Google Shape;200;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01" name="Google Shape;201;p32"/>
          <p:cNvSpPr txBox="1"/>
          <p:nvPr>
            <p:ph idx="1" type="body"/>
          </p:nvPr>
        </p:nvSpPr>
        <p:spPr>
          <a:xfrm>
            <a:off x="457200" y="4171800"/>
            <a:ext cx="7953600" cy="1754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FF9900"/>
                </a:solidFill>
              </a:rPr>
              <a:t>If the only two political parties are Republican and Democrat, then (a) is possible. However it is also possible that some people do not affiliate with a political party or affiliate with a party other than these two. Then (c) is also possible. However (b) is definitely not possible since it would result in the total probability for the sample space being above 1.</a:t>
            </a:r>
            <a:endParaRPr sz="2100">
              <a:solidFill>
                <a:srgbClr val="FF99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07" name="Google Shape;207;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13" name="Google Shape;213;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
        <p:nvSpPr>
          <p:cNvPr id="214" name="Google Shape;214;p34"/>
          <p:cNvSpPr txBox="1"/>
          <p:nvPr>
            <p:ph idx="1" type="body"/>
          </p:nvPr>
        </p:nvSpPr>
        <p:spPr>
          <a:xfrm>
            <a:off x="3617700" y="2825075"/>
            <a:ext cx="29430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457200" y="3365925"/>
            <a:ext cx="7953600" cy="2559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Complementary events</a:t>
            </a:r>
            <a:r>
              <a:rPr lang="en" sz="2100">
                <a:solidFill>
                  <a:srgbClr val="000000"/>
                </a:solidFill>
              </a:rPr>
              <a:t> are two mutually exclusive events whose probabilities that add up to 1.</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If we know that the kid is not a boy, what is gender of this kid? { </a:t>
            </a:r>
            <a:r>
              <a:rPr lang="en" sz="2100" strike="sngStrike">
                <a:solidFill>
                  <a:srgbClr val="B7B7B7"/>
                </a:solidFill>
              </a:rPr>
              <a:t>M</a:t>
            </a:r>
            <a:r>
              <a:rPr lang="en" sz="2100">
                <a:solidFill>
                  <a:srgbClr val="000000"/>
                </a:solidFill>
              </a:rPr>
              <a:t>, </a:t>
            </a:r>
            <a:r>
              <a:rPr i="1" lang="en" sz="2100">
                <a:solidFill>
                  <a:srgbClr val="FF9900"/>
                </a:solidFill>
              </a:rPr>
              <a:t>F</a:t>
            </a:r>
            <a:r>
              <a:rPr lang="en" sz="2100">
                <a:solidFill>
                  <a:srgbClr val="000000"/>
                </a:solidFill>
              </a:rPr>
              <a:t> } Boy and girl are </a:t>
            </a:r>
            <a:r>
              <a:rPr i="1" lang="en" sz="2100">
                <a:solidFill>
                  <a:schemeClr val="accent1"/>
                </a:solidFill>
              </a:rPr>
              <a:t>complementary</a:t>
            </a:r>
            <a:r>
              <a:rPr i="1" lang="en" sz="2100">
                <a:solidFill>
                  <a:srgbClr val="000000"/>
                </a:solidFill>
              </a:rPr>
              <a:t> </a:t>
            </a:r>
            <a:r>
              <a:rPr lang="en" sz="2100">
                <a:solidFill>
                  <a:srgbClr val="000000"/>
                </a:solidFill>
              </a:rPr>
              <a:t>outcomes.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if we know that they are not both girls, what are the possible gender combinations for these kids?</a:t>
            </a:r>
            <a:endParaRPr sz="2100">
              <a:solidFill>
                <a:srgbClr val="000000"/>
              </a:solidFill>
            </a:endParaRPr>
          </a:p>
        </p:txBody>
      </p:sp>
      <p:sp>
        <p:nvSpPr>
          <p:cNvPr id="220" name="Google Shape;220;p35"/>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21" name="Google Shape;221;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
        <p:nvSpPr>
          <p:cNvPr id="222" name="Google Shape;222;p35"/>
          <p:cNvSpPr txBox="1"/>
          <p:nvPr>
            <p:ph idx="1" type="body"/>
          </p:nvPr>
        </p:nvSpPr>
        <p:spPr>
          <a:xfrm>
            <a:off x="3661225" y="2835875"/>
            <a:ext cx="29430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idx="1" type="body"/>
          </p:nvPr>
        </p:nvSpPr>
        <p:spPr>
          <a:xfrm>
            <a:off x="457200" y="3365925"/>
            <a:ext cx="7953600" cy="2559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Complementary events</a:t>
            </a:r>
            <a:r>
              <a:rPr lang="en" sz="2100">
                <a:solidFill>
                  <a:srgbClr val="000000"/>
                </a:solidFill>
              </a:rPr>
              <a:t> are two mutually exclusive events whose probabilities that add up to 1.</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If we know that the kid is not a boy, what is gender of this kid? { </a:t>
            </a:r>
            <a:r>
              <a:rPr lang="en" sz="2100" strike="sngStrike">
                <a:solidFill>
                  <a:srgbClr val="B7B7B7"/>
                </a:solidFill>
              </a:rPr>
              <a:t>M</a:t>
            </a:r>
            <a:r>
              <a:rPr lang="en" sz="2100">
                <a:solidFill>
                  <a:srgbClr val="000000"/>
                </a:solidFill>
              </a:rPr>
              <a:t>, </a:t>
            </a:r>
            <a:r>
              <a:rPr i="1" lang="en" sz="2100">
                <a:solidFill>
                  <a:srgbClr val="FF9900"/>
                </a:solidFill>
              </a:rPr>
              <a:t>F</a:t>
            </a:r>
            <a:r>
              <a:rPr lang="en" sz="2100">
                <a:solidFill>
                  <a:srgbClr val="000000"/>
                </a:solidFill>
              </a:rPr>
              <a:t> } Boy and girl are </a:t>
            </a:r>
            <a:r>
              <a:rPr i="1" lang="en" sz="2100">
                <a:solidFill>
                  <a:schemeClr val="accent1"/>
                </a:solidFill>
              </a:rPr>
              <a:t>complementary</a:t>
            </a:r>
            <a:r>
              <a:rPr i="1" lang="en" sz="2100">
                <a:solidFill>
                  <a:srgbClr val="000000"/>
                </a:solidFill>
              </a:rPr>
              <a:t> </a:t>
            </a:r>
            <a:r>
              <a:rPr lang="en" sz="2100">
                <a:solidFill>
                  <a:srgbClr val="000000"/>
                </a:solidFill>
              </a:rPr>
              <a:t>outcomes.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if we know that they are not both girls, what are the possible gender combinations for these kids?</a:t>
            </a:r>
            <a:endParaRPr sz="2100">
              <a:solidFill>
                <a:srgbClr val="000000"/>
              </a:solidFill>
            </a:endParaRPr>
          </a:p>
        </p:txBody>
      </p:sp>
      <p:sp>
        <p:nvSpPr>
          <p:cNvPr id="228" name="Google Shape;228;p36"/>
          <p:cNvSpPr txBox="1"/>
          <p:nvPr>
            <p:ph idx="1" type="body"/>
          </p:nvPr>
        </p:nvSpPr>
        <p:spPr>
          <a:xfrm>
            <a:off x="457200" y="1264450"/>
            <a:ext cx="7953600" cy="2177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i="1" lang="en" sz="2100">
                <a:solidFill>
                  <a:schemeClr val="accent1"/>
                </a:solidFill>
              </a:rPr>
              <a:t>Sample space</a:t>
            </a:r>
            <a:r>
              <a:rPr lang="en" sz="2100">
                <a:solidFill>
                  <a:srgbClr val="000000"/>
                </a:solidFill>
              </a:rPr>
              <a:t> is the collection of all possible outcomes of a trial.</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A couple has one kid, what is the sample space for the gender of this kid? S = {M, F}</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A couple has two kids, what is the sample space for the gender of these kids?</a:t>
            </a:r>
            <a:endParaRPr sz="2100">
              <a:solidFill>
                <a:srgbClr val="000000"/>
              </a:solidFill>
            </a:endParaRPr>
          </a:p>
        </p:txBody>
      </p:sp>
      <p:sp>
        <p:nvSpPr>
          <p:cNvPr id="229" name="Google Shape;229;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space and complements</a:t>
            </a:r>
            <a:endParaRPr>
              <a:solidFill>
                <a:schemeClr val="accent1"/>
              </a:solidFill>
            </a:endParaRPr>
          </a:p>
        </p:txBody>
      </p:sp>
      <p:sp>
        <p:nvSpPr>
          <p:cNvPr id="230" name="Google Shape;230;p36"/>
          <p:cNvSpPr txBox="1"/>
          <p:nvPr>
            <p:ph idx="1" type="body"/>
          </p:nvPr>
        </p:nvSpPr>
        <p:spPr>
          <a:xfrm>
            <a:off x="3661225" y="2835875"/>
            <a:ext cx="29430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{MM, FF, FM, MF}</a:t>
            </a:r>
            <a:endParaRPr sz="2100">
              <a:solidFill>
                <a:srgbClr val="000000"/>
              </a:solidFill>
            </a:endParaRPr>
          </a:p>
        </p:txBody>
      </p:sp>
      <p:sp>
        <p:nvSpPr>
          <p:cNvPr id="231" name="Google Shape;231;p36"/>
          <p:cNvSpPr txBox="1"/>
          <p:nvPr>
            <p:ph idx="1" type="body"/>
          </p:nvPr>
        </p:nvSpPr>
        <p:spPr>
          <a:xfrm>
            <a:off x="1782125" y="6026375"/>
            <a:ext cx="3495300" cy="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 = { </a:t>
            </a:r>
            <a:r>
              <a:rPr lang="en" sz="2100">
                <a:solidFill>
                  <a:srgbClr val="FF9900"/>
                </a:solidFill>
              </a:rPr>
              <a:t>MM</a:t>
            </a:r>
            <a:r>
              <a:rPr lang="en" sz="2100">
                <a:solidFill>
                  <a:srgbClr val="000000"/>
                </a:solidFill>
              </a:rPr>
              <a:t>, </a:t>
            </a:r>
            <a:r>
              <a:rPr lang="en" sz="2100" strike="sngStrike">
                <a:solidFill>
                  <a:srgbClr val="B7B7B7"/>
                </a:solidFill>
              </a:rPr>
              <a:t>FF</a:t>
            </a:r>
            <a:r>
              <a:rPr lang="en" sz="2100">
                <a:solidFill>
                  <a:srgbClr val="000000"/>
                </a:solidFill>
              </a:rPr>
              <a:t>, </a:t>
            </a:r>
            <a:r>
              <a:rPr lang="en" sz="2100">
                <a:solidFill>
                  <a:srgbClr val="FF9900"/>
                </a:solidFill>
              </a:rPr>
              <a:t>FM</a:t>
            </a:r>
            <a:r>
              <a:rPr lang="en" sz="2100">
                <a:solidFill>
                  <a:srgbClr val="000000"/>
                </a:solidFill>
              </a:rPr>
              <a:t>, </a:t>
            </a:r>
            <a:r>
              <a:rPr lang="en" sz="2100">
                <a:solidFill>
                  <a:srgbClr val="FF9900"/>
                </a:solidFill>
              </a:rPr>
              <a:t>MF</a:t>
            </a:r>
            <a:r>
              <a:rPr lang="en" sz="2100">
                <a:solidFill>
                  <a:srgbClr val="000000"/>
                </a:solidFill>
              </a:rPr>
              <a:t> }</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1264450"/>
            <a:ext cx="4006500" cy="5518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A </a:t>
            </a:r>
            <a:r>
              <a:rPr i="1" lang="en" sz="1900">
                <a:solidFill>
                  <a:schemeClr val="accent1"/>
                </a:solidFill>
              </a:rPr>
              <a:t>random process</a:t>
            </a:r>
            <a:r>
              <a:rPr lang="en" sz="1900">
                <a:solidFill>
                  <a:srgbClr val="000000"/>
                </a:solidFill>
              </a:rPr>
              <a:t> is a situation in which we know what outcomes could happen, but we don't know which particular outcome will happen.</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Examples: coin tosses, die rolls, iTunes shuffle, whether the stock market goes up or down tomorrow, etc.</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It can be helpful to model a process as random even if it is not truly random.</a:t>
            </a:r>
            <a:endParaRPr sz="1900">
              <a:solidFill>
                <a:srgbClr val="000000"/>
              </a:solidFill>
            </a:endParaRPr>
          </a:p>
        </p:txBody>
      </p:sp>
      <p:sp>
        <p:nvSpPr>
          <p:cNvPr id="40" name="Google Shape;40;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processes</a:t>
            </a:r>
            <a:endParaRPr>
              <a:solidFill>
                <a:schemeClr val="accent1"/>
              </a:solidFill>
            </a:endParaRPr>
          </a:p>
        </p:txBody>
      </p:sp>
      <p:sp>
        <p:nvSpPr>
          <p:cNvPr id="41" name="Google Shape;41;p10"/>
          <p:cNvSpPr txBox="1"/>
          <p:nvPr>
            <p:ph idx="1" type="body"/>
          </p:nvPr>
        </p:nvSpPr>
        <p:spPr>
          <a:xfrm>
            <a:off x="4538475" y="5026925"/>
            <a:ext cx="42957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500" u="sng">
                <a:solidFill>
                  <a:srgbClr val="000000"/>
                </a:solidFill>
                <a:hlinkClick r:id="rId3"/>
              </a:rPr>
              <a:t>http://www.cnet.com.au/itunes-just-how-random-is-random-339274094.htm</a:t>
            </a:r>
            <a:endParaRPr i="1" sz="1500">
              <a:solidFill>
                <a:srgbClr val="000000"/>
              </a:solidFill>
            </a:endParaRPr>
          </a:p>
        </p:txBody>
      </p:sp>
      <p:pic>
        <p:nvPicPr>
          <p:cNvPr id="42" name="Google Shape;42;p10"/>
          <p:cNvPicPr preferRelativeResize="0"/>
          <p:nvPr/>
        </p:nvPicPr>
        <p:blipFill>
          <a:blip r:embed="rId4">
            <a:alphaModFix/>
          </a:blip>
          <a:stretch>
            <a:fillRect/>
          </a:stretch>
        </p:blipFill>
        <p:spPr>
          <a:xfrm>
            <a:off x="4604434" y="1501100"/>
            <a:ext cx="3863824" cy="334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idx="1" type="body"/>
          </p:nvPr>
        </p:nvSpPr>
        <p:spPr>
          <a:xfrm>
            <a:off x="457200" y="1264450"/>
            <a:ext cx="7953600" cy="105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Two processes are </a:t>
            </a:r>
            <a:r>
              <a:rPr i="1" lang="en" sz="2100">
                <a:solidFill>
                  <a:schemeClr val="accent1"/>
                </a:solidFill>
              </a:rPr>
              <a:t>independent</a:t>
            </a:r>
            <a:r>
              <a:rPr i="1" lang="en" sz="2100">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37" name="Google Shape;237;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457200" y="2317450"/>
            <a:ext cx="7953600" cy="3608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Knowing that the coin landed on a head on the first toss </a:t>
            </a:r>
            <a:r>
              <a:rPr lang="en" sz="2100" u="sng">
                <a:solidFill>
                  <a:srgbClr val="000000"/>
                </a:solidFill>
              </a:rPr>
              <a:t>does not</a:t>
            </a:r>
            <a:r>
              <a:rPr lang="en" sz="2100">
                <a:solidFill>
                  <a:srgbClr val="000000"/>
                </a:solidFill>
              </a:rPr>
              <a:t> provide any useful information for determining what the coin will land on in the second toss.</a:t>
            </a:r>
            <a:br>
              <a:rPr lang="en" sz="2100">
                <a:solidFill>
                  <a:srgbClr val="000000"/>
                </a:solidFill>
              </a:rPr>
            </a:br>
            <a:r>
              <a:rPr lang="en" sz="2100">
                <a:solidFill>
                  <a:srgbClr val="000000"/>
                </a:solidFill>
              </a:rPr>
              <a:t>&gt;&gt; Outcomes of two tosses of a coin are independent.</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243" name="Google Shape;243;p38"/>
          <p:cNvSpPr txBox="1"/>
          <p:nvPr>
            <p:ph idx="1" type="body"/>
          </p:nvPr>
        </p:nvSpPr>
        <p:spPr>
          <a:xfrm>
            <a:off x="457200" y="1264450"/>
            <a:ext cx="7953600" cy="105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Two processes are </a:t>
            </a:r>
            <a:r>
              <a:rPr i="1" lang="en" sz="2100">
                <a:solidFill>
                  <a:schemeClr val="accent1"/>
                </a:solidFill>
              </a:rPr>
              <a:t>independent</a:t>
            </a:r>
            <a:r>
              <a:rPr i="1" lang="en" sz="2100">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44" name="Google Shape;244;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457200" y="2317450"/>
            <a:ext cx="7953600" cy="3608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Knowing that the coin landed on a head on the first toss </a:t>
            </a:r>
            <a:r>
              <a:rPr lang="en" sz="2100" u="sng">
                <a:solidFill>
                  <a:srgbClr val="000000"/>
                </a:solidFill>
              </a:rPr>
              <a:t>does not</a:t>
            </a:r>
            <a:r>
              <a:rPr lang="en" sz="2100">
                <a:solidFill>
                  <a:srgbClr val="000000"/>
                </a:solidFill>
              </a:rPr>
              <a:t> provide any useful information for determining what the coin will land on in the second toss.</a:t>
            </a:r>
            <a:br>
              <a:rPr lang="en" sz="2100">
                <a:solidFill>
                  <a:srgbClr val="000000"/>
                </a:solidFill>
              </a:rPr>
            </a:br>
            <a:r>
              <a:rPr lang="en" sz="2100">
                <a:solidFill>
                  <a:srgbClr val="000000"/>
                </a:solidFill>
              </a:rPr>
              <a:t>&gt;&gt; Outcomes of two tosses of a coin are independent.</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Knowing that the first card drawn from a deck is an ace </a:t>
            </a:r>
            <a:r>
              <a:rPr lang="en" sz="2100" u="sng">
                <a:solidFill>
                  <a:srgbClr val="000000"/>
                </a:solidFill>
              </a:rPr>
              <a:t>does</a:t>
            </a:r>
            <a:r>
              <a:rPr lang="en" sz="2100">
                <a:solidFill>
                  <a:srgbClr val="000000"/>
                </a:solidFill>
              </a:rPr>
              <a:t> provide useful information for determining the probability of drawing an ace in the second draw.</a:t>
            </a:r>
            <a:br>
              <a:rPr lang="en" sz="2100">
                <a:solidFill>
                  <a:srgbClr val="000000"/>
                </a:solidFill>
              </a:rPr>
            </a:br>
            <a:r>
              <a:rPr lang="en" sz="2100">
                <a:solidFill>
                  <a:srgbClr val="000000"/>
                </a:solidFill>
              </a:rPr>
              <a:t>&gt;&gt; Outcomes of two draws from a deck of cards (without replacement) are dependent.</a:t>
            </a:r>
            <a:endParaRPr sz="2100">
              <a:solidFill>
                <a:srgbClr val="000000"/>
              </a:solidFill>
            </a:endParaRPr>
          </a:p>
        </p:txBody>
      </p:sp>
      <p:sp>
        <p:nvSpPr>
          <p:cNvPr id="250" name="Google Shape;250;p39"/>
          <p:cNvSpPr txBox="1"/>
          <p:nvPr>
            <p:ph idx="1" type="body"/>
          </p:nvPr>
        </p:nvSpPr>
        <p:spPr>
          <a:xfrm>
            <a:off x="457200" y="1264450"/>
            <a:ext cx="7953600" cy="105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Two processes are </a:t>
            </a:r>
            <a:r>
              <a:rPr i="1" lang="en" sz="2100">
                <a:solidFill>
                  <a:schemeClr val="accent1"/>
                </a:solidFill>
              </a:rPr>
              <a:t>independent</a:t>
            </a:r>
            <a:r>
              <a:rPr i="1" lang="en" sz="2100">
                <a:solidFill>
                  <a:srgbClr val="000000"/>
                </a:solidFill>
              </a:rPr>
              <a:t> </a:t>
            </a:r>
            <a:r>
              <a:rPr lang="en" sz="2100">
                <a:solidFill>
                  <a:srgbClr val="000000"/>
                </a:solidFill>
              </a:rPr>
              <a:t>if knowing the outcome of one provides no useful information about the outcome of the other.</a:t>
            </a:r>
            <a:endParaRPr sz="2100">
              <a:solidFill>
                <a:srgbClr val="000000"/>
              </a:solidFill>
            </a:endParaRPr>
          </a:p>
        </p:txBody>
      </p:sp>
      <p:sp>
        <p:nvSpPr>
          <p:cNvPr id="251" name="Google Shape;251;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57" name="Google Shape;257;p40"/>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chemeClr val="accent1"/>
                </a:solidFill>
              </a:rPr>
              <a:t>Between January 9-12, 2013, SurveyUSA interviewed a random sample of 500 NC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endParaRPr sz="1900">
              <a:solidFill>
                <a:schemeClr val="accent1"/>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Opinion on gun ownership and race ethnicity are most likely</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(a) complementary</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(b) mutually exclusive</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(c) independent</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(d) dependent</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(e) disjoint</a:t>
            </a:r>
            <a:endParaRPr i="1" sz="1900">
              <a:solidFill>
                <a:schemeClr val="accent1"/>
              </a:solidFill>
            </a:endParaRPr>
          </a:p>
        </p:txBody>
      </p:sp>
      <p:sp>
        <p:nvSpPr>
          <p:cNvPr id="258" name="Google Shape;258;p40"/>
          <p:cNvSpPr txBox="1"/>
          <p:nvPr>
            <p:ph idx="1" type="body"/>
          </p:nvPr>
        </p:nvSpPr>
        <p:spPr>
          <a:xfrm>
            <a:off x="457200" y="5944228"/>
            <a:ext cx="7953600" cy="65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400">
                <a:solidFill>
                  <a:srgbClr val="000000"/>
                </a:solidFill>
              </a:rPr>
              <a:t>http://www.surveyusa.com/client/PollReport.aspx?g=a5f460ef-bba9-484b-8579-1101ea26421b</a:t>
            </a:r>
            <a:endParaRPr i="1" sz="1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64" name="Google Shape;264;p41"/>
          <p:cNvSpPr txBox="1"/>
          <p:nvPr>
            <p:ph idx="1" type="body"/>
          </p:nvPr>
        </p:nvSpPr>
        <p:spPr>
          <a:xfrm>
            <a:off x="457200" y="1264450"/>
            <a:ext cx="7953600" cy="3009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Between January 9-12, 2013, SurveyUSA interviewed a random sample of 500 NC residents asking them whether they think widespread gun ownership protects law abiding citizens from crime, or makes society more dangerous. 58% of all respondents said it protects citizens. 67% of  White respondents, 28% of Black respondents, and 64% of Hispanic respondents shared this view. Which of the below is true?</a:t>
            </a:r>
            <a:endParaRPr sz="1900">
              <a:solidFill>
                <a:schemeClr val="accent1"/>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lang="en" sz="1900">
                <a:solidFill>
                  <a:srgbClr val="000000"/>
                </a:solidFill>
              </a:rPr>
              <a:t>Opinion on gun ownership and race ethnicity are most likely</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(a) complementary</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(b) mutually exclusive</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(c) independent</a:t>
            </a:r>
            <a:endParaRPr sz="1900">
              <a:solidFill>
                <a:srgbClr val="000000"/>
              </a:solidFill>
            </a:endParaRPr>
          </a:p>
          <a:p>
            <a:pPr indent="0" lvl="0" marL="0" rtl="0" algn="l">
              <a:lnSpc>
                <a:spcPct val="115000"/>
              </a:lnSpc>
              <a:spcBef>
                <a:spcPts val="600"/>
              </a:spcBef>
              <a:spcAft>
                <a:spcPts val="0"/>
              </a:spcAft>
              <a:buNone/>
            </a:pPr>
            <a:r>
              <a:rPr i="1" lang="en" sz="1900">
                <a:solidFill>
                  <a:srgbClr val="FF9900"/>
                </a:solidFill>
              </a:rPr>
              <a:t>(d) dependent</a:t>
            </a:r>
            <a:endParaRPr i="1" sz="1900">
              <a:solidFill>
                <a:srgbClr val="FF9900"/>
              </a:solidFill>
            </a:endParaRPr>
          </a:p>
          <a:p>
            <a:pPr indent="0" lvl="0" marL="0" rtl="0" algn="l">
              <a:lnSpc>
                <a:spcPct val="115000"/>
              </a:lnSpc>
              <a:spcBef>
                <a:spcPts val="600"/>
              </a:spcBef>
              <a:spcAft>
                <a:spcPts val="0"/>
              </a:spcAft>
              <a:buNone/>
            </a:pPr>
            <a:r>
              <a:rPr lang="en" sz="1900">
                <a:solidFill>
                  <a:srgbClr val="000000"/>
                </a:solidFill>
              </a:rPr>
              <a:t>(e) disjoint</a:t>
            </a:r>
            <a:endParaRPr i="1" sz="1900">
              <a:solidFill>
                <a:schemeClr val="accent1"/>
              </a:solidFill>
            </a:endParaRPr>
          </a:p>
        </p:txBody>
      </p:sp>
      <p:sp>
        <p:nvSpPr>
          <p:cNvPr id="265" name="Google Shape;265;p41"/>
          <p:cNvSpPr txBox="1"/>
          <p:nvPr>
            <p:ph idx="1" type="body"/>
          </p:nvPr>
        </p:nvSpPr>
        <p:spPr>
          <a:xfrm>
            <a:off x="457200" y="5944228"/>
            <a:ext cx="7953600" cy="65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400">
                <a:solidFill>
                  <a:srgbClr val="000000"/>
                </a:solidFill>
              </a:rPr>
              <a:t>http://www.surveyusa.com/client/PollReport.aspx?g=a5f460ef-bba9-484b-8579-1101ea26421b</a:t>
            </a:r>
            <a:endParaRPr i="1" sz="1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P(A occurs, given that B is true) = </a:t>
            </a:r>
            <a:r>
              <a:rPr i="1" lang="en" sz="1900">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71" name="Google Shape;271;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for independence</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3"/>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P(A occurs, given that B is true) = </a:t>
            </a:r>
            <a:r>
              <a:rPr i="1" lang="en" sz="1900">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77" name="Google Shape;277;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for independence</a:t>
            </a:r>
            <a:endParaRPr>
              <a:solidFill>
                <a:schemeClr val="accent1"/>
              </a:solidFill>
            </a:endParaRPr>
          </a:p>
        </p:txBody>
      </p:sp>
      <p:sp>
        <p:nvSpPr>
          <p:cNvPr id="278" name="Google Shape;278;p43"/>
          <p:cNvSpPr txBox="1"/>
          <p:nvPr>
            <p:ph idx="1" type="body"/>
          </p:nvPr>
        </p:nvSpPr>
        <p:spPr>
          <a:xfrm>
            <a:off x="457200" y="20985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P(protects citizens) = 0.58</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4"/>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P(A occurs, given that B is true) = </a:t>
            </a:r>
            <a:r>
              <a:rPr i="1" lang="en" sz="1900">
                <a:solidFill>
                  <a:srgbClr val="000000"/>
                </a:solidFill>
              </a:rPr>
              <a:t>P(A | B) = P(A)</a:t>
            </a:r>
            <a:r>
              <a:rPr lang="en" sz="1900">
                <a:solidFill>
                  <a:srgbClr val="000000"/>
                </a:solidFill>
              </a:rPr>
              <a:t>,</a:t>
            </a:r>
            <a:br>
              <a:rPr lang="en" sz="1900">
                <a:solidFill>
                  <a:srgbClr val="000000"/>
                </a:solidFill>
              </a:rPr>
            </a:br>
            <a:r>
              <a:rPr lang="en" sz="1900">
                <a:solidFill>
                  <a:srgbClr val="000000"/>
                </a:solidFill>
              </a:rPr>
              <a:t>then A and B are independent.</a:t>
            </a:r>
            <a:endParaRPr sz="1900">
              <a:solidFill>
                <a:srgbClr val="000000"/>
              </a:solidFill>
            </a:endParaRPr>
          </a:p>
        </p:txBody>
      </p:sp>
      <p:sp>
        <p:nvSpPr>
          <p:cNvPr id="284" name="Google Shape;284;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for independence</a:t>
            </a:r>
            <a:endParaRPr>
              <a:solidFill>
                <a:schemeClr val="accent1"/>
              </a:solidFill>
            </a:endParaRPr>
          </a:p>
        </p:txBody>
      </p:sp>
      <p:sp>
        <p:nvSpPr>
          <p:cNvPr id="285" name="Google Shape;285;p44"/>
          <p:cNvSpPr txBox="1"/>
          <p:nvPr>
            <p:ph idx="1" type="body"/>
          </p:nvPr>
        </p:nvSpPr>
        <p:spPr>
          <a:xfrm>
            <a:off x="457200" y="2631250"/>
            <a:ext cx="7953600" cy="2007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P(randomly selected NC resident says gun ownership protects citizens, given that the resident is white)</a:t>
            </a:r>
            <a:endParaRPr sz="1900">
              <a:solidFill>
                <a:srgbClr val="000000"/>
              </a:solidFill>
            </a:endParaRPr>
          </a:p>
          <a:p>
            <a:pPr indent="457200" lvl="0" marL="0" rtl="0" algn="l">
              <a:lnSpc>
                <a:spcPct val="115000"/>
              </a:lnSpc>
              <a:spcBef>
                <a:spcPts val="600"/>
              </a:spcBef>
              <a:spcAft>
                <a:spcPts val="0"/>
              </a:spcAft>
              <a:buNone/>
            </a:pPr>
            <a:r>
              <a:rPr lang="en" sz="1900">
                <a:solidFill>
                  <a:srgbClr val="000000"/>
                </a:solidFill>
              </a:rPr>
              <a:t>= P(protects citizens | White) = 0.67</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P(protects citizens | Black) = 0.28</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P(protects citizens | Hispanic) = 0.64</a:t>
            </a:r>
            <a:endParaRPr sz="1900">
              <a:solidFill>
                <a:srgbClr val="000000"/>
              </a:solidFill>
            </a:endParaRPr>
          </a:p>
        </p:txBody>
      </p:sp>
      <p:sp>
        <p:nvSpPr>
          <p:cNvPr id="286" name="Google Shape;286;p44"/>
          <p:cNvSpPr txBox="1"/>
          <p:nvPr>
            <p:ph idx="1" type="body"/>
          </p:nvPr>
        </p:nvSpPr>
        <p:spPr>
          <a:xfrm>
            <a:off x="457200" y="20985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P(protects citizens) = 0.58</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287" name="Google Shape;287;p44"/>
          <p:cNvSpPr txBox="1"/>
          <p:nvPr>
            <p:ph idx="1" type="body"/>
          </p:nvPr>
        </p:nvSpPr>
        <p:spPr>
          <a:xfrm>
            <a:off x="457200" y="4638850"/>
            <a:ext cx="7953600" cy="2007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P(protects citizens) varies by race/ethnicity, therefore opinion on gun ownership and race ethnicity are most likely dependent.</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457200" y="20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Determining dependence</a:t>
            </a:r>
            <a:endParaRPr>
              <a:solidFill>
                <a:schemeClr val="accent1"/>
              </a:solidFill>
            </a:endParaRPr>
          </a:p>
          <a:p>
            <a:pPr indent="0" lvl="0" marL="0" rtl="0" algn="l">
              <a:spcBef>
                <a:spcPts val="0"/>
              </a:spcBef>
              <a:spcAft>
                <a:spcPts val="0"/>
              </a:spcAft>
              <a:buNone/>
            </a:pPr>
            <a:r>
              <a:rPr lang="en">
                <a:solidFill>
                  <a:schemeClr val="accent1"/>
                </a:solidFill>
              </a:rPr>
              <a:t>based on sample data</a:t>
            </a:r>
            <a:endParaRPr>
              <a:solidFill>
                <a:schemeClr val="accent1"/>
              </a:solidFill>
            </a:endParaRPr>
          </a:p>
        </p:txBody>
      </p:sp>
      <p:sp>
        <p:nvSpPr>
          <p:cNvPr id="293" name="Google Shape;293;p45"/>
          <p:cNvSpPr txBox="1"/>
          <p:nvPr>
            <p:ph idx="1" type="body"/>
          </p:nvPr>
        </p:nvSpPr>
        <p:spPr>
          <a:xfrm>
            <a:off x="457200" y="1468950"/>
            <a:ext cx="7953600" cy="3104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conditional probabilities calculated based on sample data suggest dependence between two variables, the next step is to conduct a hypothesis test to determine if the observed difference between the probabilities is likely or unlikely to have happened by chance.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the observed difference between the conditional probabilities is large, then there is stronger evidence that the difference is real.</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a sample is large, then even a small difference can provide strong evidence of a real difference.</a:t>
            </a:r>
            <a:endParaRPr sz="19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457200" y="20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Determining dependence</a:t>
            </a:r>
            <a:endParaRPr>
              <a:solidFill>
                <a:schemeClr val="accent1"/>
              </a:solidFill>
            </a:endParaRPr>
          </a:p>
          <a:p>
            <a:pPr indent="0" lvl="0" marL="0" rtl="0" algn="l">
              <a:spcBef>
                <a:spcPts val="0"/>
              </a:spcBef>
              <a:spcAft>
                <a:spcPts val="0"/>
              </a:spcAft>
              <a:buNone/>
            </a:pPr>
            <a:r>
              <a:rPr lang="en">
                <a:solidFill>
                  <a:schemeClr val="accent1"/>
                </a:solidFill>
              </a:rPr>
              <a:t>based on sample data</a:t>
            </a:r>
            <a:endParaRPr>
              <a:solidFill>
                <a:schemeClr val="accent1"/>
              </a:solidFill>
            </a:endParaRPr>
          </a:p>
        </p:txBody>
      </p:sp>
      <p:sp>
        <p:nvSpPr>
          <p:cNvPr id="299" name="Google Shape;299;p46"/>
          <p:cNvSpPr txBox="1"/>
          <p:nvPr>
            <p:ph idx="1" type="body"/>
          </p:nvPr>
        </p:nvSpPr>
        <p:spPr>
          <a:xfrm>
            <a:off x="457200" y="4308250"/>
            <a:ext cx="7953600" cy="2023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We saw that P(protects citizens | White) = 0.67 and P(protects citizens | Hispanic) = 0.64. Under which condition would you be more convinced of a real difference between the proportions of Whites and Hispanics who think gun widespread gun ownership protects citizens?</a:t>
            </a:r>
            <a:br>
              <a:rPr lang="en" sz="1900">
                <a:solidFill>
                  <a:schemeClr val="accent1"/>
                </a:solidFill>
              </a:rPr>
            </a:br>
            <a:r>
              <a:rPr i="1" lang="en" sz="1900">
                <a:solidFill>
                  <a:schemeClr val="accent1"/>
                </a:solidFill>
              </a:rPr>
              <a:t>n</a:t>
            </a:r>
            <a:r>
              <a:rPr lang="en" sz="1900">
                <a:solidFill>
                  <a:schemeClr val="accent1"/>
                </a:solidFill>
              </a:rPr>
              <a:t> = 500 or </a:t>
            </a:r>
            <a:r>
              <a:rPr i="1" lang="en" sz="1900">
                <a:solidFill>
                  <a:schemeClr val="accent1"/>
                </a:solidFill>
              </a:rPr>
              <a:t>n</a:t>
            </a:r>
            <a:r>
              <a:rPr lang="en" sz="1900">
                <a:solidFill>
                  <a:schemeClr val="accent1"/>
                </a:solidFill>
              </a:rPr>
              <a:t> = 50,000</a:t>
            </a:r>
            <a:endParaRPr sz="1900">
              <a:solidFill>
                <a:schemeClr val="accent1"/>
              </a:solidFill>
            </a:endParaRPr>
          </a:p>
        </p:txBody>
      </p:sp>
      <p:sp>
        <p:nvSpPr>
          <p:cNvPr id="300" name="Google Shape;300;p46"/>
          <p:cNvSpPr txBox="1"/>
          <p:nvPr>
            <p:ph idx="1" type="body"/>
          </p:nvPr>
        </p:nvSpPr>
        <p:spPr>
          <a:xfrm>
            <a:off x="457200" y="1468950"/>
            <a:ext cx="7953600" cy="3104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conditional probabilities calculated based on sample data suggest dependence between two variables, the next step is to conduct a hypothesis test to determine if the observed difference between the probabilities is likely or unlikely to have happened by chance.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the observed difference between the conditional probabilities is large, then there is stronger evidence that the difference is real.</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a sample is large, then even a small difference can provide strong evidence of a real difference.</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1"/>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48" name="Google Shape;48;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a:t>
            </a:r>
            <a:endParaRPr>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457200" y="20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Determining dependence</a:t>
            </a:r>
            <a:endParaRPr>
              <a:solidFill>
                <a:schemeClr val="accent1"/>
              </a:solidFill>
            </a:endParaRPr>
          </a:p>
          <a:p>
            <a:pPr indent="0" lvl="0" marL="0" rtl="0" algn="l">
              <a:spcBef>
                <a:spcPts val="0"/>
              </a:spcBef>
              <a:spcAft>
                <a:spcPts val="0"/>
              </a:spcAft>
              <a:buNone/>
            </a:pPr>
            <a:r>
              <a:rPr lang="en">
                <a:solidFill>
                  <a:schemeClr val="accent1"/>
                </a:solidFill>
              </a:rPr>
              <a:t>based on sample data</a:t>
            </a:r>
            <a:endParaRPr>
              <a:solidFill>
                <a:schemeClr val="accent1"/>
              </a:solidFill>
            </a:endParaRPr>
          </a:p>
        </p:txBody>
      </p:sp>
      <p:sp>
        <p:nvSpPr>
          <p:cNvPr id="306" name="Google Shape;306;p47"/>
          <p:cNvSpPr txBox="1"/>
          <p:nvPr>
            <p:ph idx="1" type="body"/>
          </p:nvPr>
        </p:nvSpPr>
        <p:spPr>
          <a:xfrm>
            <a:off x="457200" y="1468950"/>
            <a:ext cx="7953600" cy="3104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conditional probabilities calculated based on sample data suggest dependence between two variables, the next step is to conduct a hypothesis test to determine if the observed difference between the probabilities is likely or unlikely to have happened by chance.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the observed difference between the conditional probabilities is large, then there is stronger evidence that the difference is real.</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a sample is large, then even a small difference can provide strong evidence of a real difference.</a:t>
            </a:r>
            <a:endParaRPr sz="19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457200" y="2044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Determining dependence</a:t>
            </a:r>
            <a:endParaRPr>
              <a:solidFill>
                <a:schemeClr val="accent1"/>
              </a:solidFill>
            </a:endParaRPr>
          </a:p>
          <a:p>
            <a:pPr indent="0" lvl="0" marL="0" rtl="0" algn="l">
              <a:spcBef>
                <a:spcPts val="0"/>
              </a:spcBef>
              <a:spcAft>
                <a:spcPts val="0"/>
              </a:spcAft>
              <a:buNone/>
            </a:pPr>
            <a:r>
              <a:rPr lang="en">
                <a:solidFill>
                  <a:schemeClr val="accent1"/>
                </a:solidFill>
              </a:rPr>
              <a:t>based on sample data</a:t>
            </a:r>
            <a:endParaRPr>
              <a:solidFill>
                <a:schemeClr val="accent1"/>
              </a:solidFill>
            </a:endParaRPr>
          </a:p>
        </p:txBody>
      </p:sp>
      <p:sp>
        <p:nvSpPr>
          <p:cNvPr id="312" name="Google Shape;312;p48"/>
          <p:cNvSpPr txBox="1"/>
          <p:nvPr>
            <p:ph idx="1" type="body"/>
          </p:nvPr>
        </p:nvSpPr>
        <p:spPr>
          <a:xfrm>
            <a:off x="457200" y="4308250"/>
            <a:ext cx="7953600" cy="2023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We saw that P(protects citizens | White) = 0.67 and P(protects citizens | Hispanic) = 0.64. Under which condition would you be more convinced of a real difference between the proportions of Whites and Hispanics who think gun widespread gun ownership protects citizens?</a:t>
            </a:r>
            <a:br>
              <a:rPr lang="en" sz="1900">
                <a:solidFill>
                  <a:schemeClr val="accent1"/>
                </a:solidFill>
              </a:rPr>
            </a:br>
            <a:r>
              <a:rPr lang="en" sz="1900">
                <a:solidFill>
                  <a:schemeClr val="accent1"/>
                </a:solidFill>
              </a:rPr>
              <a:t>n = 500 or n = 50,000</a:t>
            </a:r>
            <a:endParaRPr sz="1900">
              <a:solidFill>
                <a:schemeClr val="accent1"/>
              </a:solidFill>
            </a:endParaRPr>
          </a:p>
        </p:txBody>
      </p:sp>
      <p:sp>
        <p:nvSpPr>
          <p:cNvPr id="313" name="Google Shape;313;p48"/>
          <p:cNvSpPr txBox="1"/>
          <p:nvPr>
            <p:ph idx="1" type="body"/>
          </p:nvPr>
        </p:nvSpPr>
        <p:spPr>
          <a:xfrm>
            <a:off x="457200" y="1468950"/>
            <a:ext cx="7953600" cy="3104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conditional probabilities calculated based on sample data suggest dependence between two variables, the next step is to conduct a hypothesis test to determine if the observed difference between the probabilities is likely or unlikely to have happened by chance.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the observed difference between the conditional probabilities is large, then there is stronger evidence that the difference is real.</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If a sample is large, then even a small difference can provide strong evidence of a real difference.</a:t>
            </a:r>
            <a:endParaRPr sz="19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9"/>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2100">
                <a:solidFill>
                  <a:srgbClr val="000000"/>
                </a:solidFill>
              </a:rPr>
              <a:t>P(A and B) = P(A) x P(B)</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Or more generally, P(A</a:t>
            </a:r>
            <a:r>
              <a:rPr baseline="-25000" lang="en" sz="2100">
                <a:solidFill>
                  <a:srgbClr val="000000"/>
                </a:solidFill>
              </a:rPr>
              <a:t>1</a:t>
            </a:r>
            <a:r>
              <a:rPr lang="en" sz="2100">
                <a:solidFill>
                  <a:srgbClr val="000000"/>
                </a:solidFill>
              </a:rPr>
              <a:t>, and,  … and A</a:t>
            </a:r>
            <a:r>
              <a:rPr baseline="-25000" lang="en" sz="2100">
                <a:solidFill>
                  <a:srgbClr val="000000"/>
                </a:solidFill>
              </a:rPr>
              <a:t>k</a:t>
            </a:r>
            <a:r>
              <a:rPr lang="en" sz="2100">
                <a:solidFill>
                  <a:srgbClr val="000000"/>
                </a:solidFill>
              </a:rPr>
              <a:t>) = P(A</a:t>
            </a:r>
            <a:r>
              <a:rPr baseline="-25000" lang="en" sz="2100">
                <a:solidFill>
                  <a:srgbClr val="000000"/>
                </a:solidFill>
              </a:rPr>
              <a:t>1</a:t>
            </a:r>
            <a:r>
              <a:rPr lang="en" sz="2100">
                <a:solidFill>
                  <a:srgbClr val="000000"/>
                </a:solidFill>
              </a:rPr>
              <a:t>) x … x P(A</a:t>
            </a:r>
            <a:r>
              <a:rPr baseline="-25000" lang="en" sz="2100">
                <a:solidFill>
                  <a:srgbClr val="000000"/>
                </a:solidFill>
              </a:rPr>
              <a:t>k</a:t>
            </a:r>
            <a:r>
              <a:rPr lang="en" sz="2100">
                <a:solidFill>
                  <a:srgbClr val="000000"/>
                </a:solidFill>
              </a:rPr>
              <a:t>)</a:t>
            </a:r>
            <a:endParaRPr sz="2100">
              <a:solidFill>
                <a:srgbClr val="000000"/>
              </a:solidFill>
            </a:endParaRPr>
          </a:p>
        </p:txBody>
      </p:sp>
      <p:sp>
        <p:nvSpPr>
          <p:cNvPr id="319" name="Google Shape;319;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Product rule for independent events</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0"/>
          <p:cNvSpPr txBox="1"/>
          <p:nvPr>
            <p:ph idx="1" type="body"/>
          </p:nvPr>
        </p:nvSpPr>
        <p:spPr>
          <a:xfrm>
            <a:off x="457200" y="24075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You toss a coin twice, what is the probability of getting two tails</a:t>
            </a:r>
            <a:br>
              <a:rPr lang="en" sz="2100">
                <a:solidFill>
                  <a:schemeClr val="accent1"/>
                </a:solidFill>
              </a:rPr>
            </a:br>
            <a:r>
              <a:rPr lang="en" sz="2100">
                <a:solidFill>
                  <a:schemeClr val="accent1"/>
                </a:solidFill>
              </a:rPr>
              <a:t>in a row?</a:t>
            </a:r>
            <a:endParaRPr sz="2100">
              <a:solidFill>
                <a:schemeClr val="accent1"/>
              </a:solidFill>
            </a:endParaRPr>
          </a:p>
        </p:txBody>
      </p:sp>
      <p:sp>
        <p:nvSpPr>
          <p:cNvPr id="325" name="Google Shape;325;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Product rule for independent events</a:t>
            </a:r>
            <a:endParaRPr>
              <a:solidFill>
                <a:schemeClr val="accent1"/>
              </a:solidFill>
            </a:endParaRPr>
          </a:p>
        </p:txBody>
      </p:sp>
      <p:sp>
        <p:nvSpPr>
          <p:cNvPr id="326" name="Google Shape;326;p50"/>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2100">
                <a:solidFill>
                  <a:srgbClr val="000000"/>
                </a:solidFill>
              </a:rPr>
              <a:t>P(A and B) = P(A) x P(B)</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Or more generally, P(A</a:t>
            </a:r>
            <a:r>
              <a:rPr baseline="-25000" lang="en" sz="2100">
                <a:solidFill>
                  <a:srgbClr val="000000"/>
                </a:solidFill>
              </a:rPr>
              <a:t>1</a:t>
            </a:r>
            <a:r>
              <a:rPr lang="en" sz="2100">
                <a:solidFill>
                  <a:srgbClr val="000000"/>
                </a:solidFill>
              </a:rPr>
              <a:t>, and,  … and A</a:t>
            </a:r>
            <a:r>
              <a:rPr baseline="-25000" lang="en" sz="2100">
                <a:solidFill>
                  <a:srgbClr val="000000"/>
                </a:solidFill>
              </a:rPr>
              <a:t>k</a:t>
            </a:r>
            <a:r>
              <a:rPr lang="en" sz="2100">
                <a:solidFill>
                  <a:srgbClr val="000000"/>
                </a:solidFill>
              </a:rPr>
              <a:t>) = P(A</a:t>
            </a:r>
            <a:r>
              <a:rPr baseline="-25000" lang="en" sz="2100">
                <a:solidFill>
                  <a:srgbClr val="000000"/>
                </a:solidFill>
              </a:rPr>
              <a:t>1</a:t>
            </a:r>
            <a:r>
              <a:rPr lang="en" sz="2100">
                <a:solidFill>
                  <a:srgbClr val="000000"/>
                </a:solidFill>
              </a:rPr>
              <a:t>) x … x P(A</a:t>
            </a:r>
            <a:r>
              <a:rPr baseline="-25000" lang="en" sz="2100">
                <a:solidFill>
                  <a:srgbClr val="000000"/>
                </a:solidFill>
              </a:rPr>
              <a:t>k</a:t>
            </a:r>
            <a:r>
              <a:rPr lang="en" sz="2100">
                <a:solidFill>
                  <a:srgbClr val="000000"/>
                </a:solidFill>
              </a:rPr>
              <a:t>)</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1"/>
          <p:cNvSpPr txBox="1"/>
          <p:nvPr>
            <p:ph idx="1" type="body"/>
          </p:nvPr>
        </p:nvSpPr>
        <p:spPr>
          <a:xfrm>
            <a:off x="457200" y="24075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You toss a coin twice, what is the probability of getting two tails</a:t>
            </a:r>
            <a:br>
              <a:rPr lang="en" sz="2100">
                <a:solidFill>
                  <a:schemeClr val="accent1"/>
                </a:solidFill>
              </a:rPr>
            </a:br>
            <a:r>
              <a:rPr lang="en" sz="2100">
                <a:solidFill>
                  <a:schemeClr val="accent1"/>
                </a:solidFill>
              </a:rPr>
              <a:t>in a row?</a:t>
            </a:r>
            <a:endParaRPr sz="2100">
              <a:solidFill>
                <a:schemeClr val="accent1"/>
              </a:solidFill>
            </a:endParaRPr>
          </a:p>
          <a:p>
            <a:pPr indent="0" lvl="0" marL="0" rtl="0" algn="l">
              <a:lnSpc>
                <a:spcPct val="115000"/>
              </a:lnSpc>
              <a:spcBef>
                <a:spcPts val="600"/>
              </a:spcBef>
              <a:spcAft>
                <a:spcPts val="0"/>
              </a:spcAft>
              <a:buNone/>
            </a:pPr>
            <a:r>
              <a:t/>
            </a:r>
            <a:endParaRPr sz="2100">
              <a:solidFill>
                <a:schemeClr val="accent1"/>
              </a:solidFill>
            </a:endParaRPr>
          </a:p>
          <a:p>
            <a:pPr indent="0" lvl="0" marL="0" rtl="0" algn="l">
              <a:lnSpc>
                <a:spcPct val="115000"/>
              </a:lnSpc>
              <a:spcBef>
                <a:spcPts val="600"/>
              </a:spcBef>
              <a:spcAft>
                <a:spcPts val="0"/>
              </a:spcAft>
              <a:buNone/>
            </a:pPr>
            <a:r>
              <a:t/>
            </a:r>
            <a:endParaRPr sz="2100">
              <a:solidFill>
                <a:schemeClr val="accent1"/>
              </a:solidFill>
            </a:endParaRPr>
          </a:p>
          <a:p>
            <a:pPr indent="0" lvl="0" marL="0" rtl="0" algn="ctr">
              <a:lnSpc>
                <a:spcPct val="115000"/>
              </a:lnSpc>
              <a:spcBef>
                <a:spcPts val="600"/>
              </a:spcBef>
              <a:spcAft>
                <a:spcPts val="0"/>
              </a:spcAft>
              <a:buNone/>
            </a:pPr>
            <a:r>
              <a:rPr i="1" lang="en" sz="2100">
                <a:solidFill>
                  <a:srgbClr val="000000"/>
                </a:solidFill>
              </a:rPr>
              <a:t>P(T on the first toss) x P(T on the second toss) </a:t>
            </a:r>
            <a:r>
              <a:rPr lang="en" sz="2100">
                <a:solidFill>
                  <a:srgbClr val="000000"/>
                </a:solidFill>
              </a:rPr>
              <a:t>= ½ x ½ =¼ </a:t>
            </a:r>
            <a:endParaRPr sz="2100">
              <a:solidFill>
                <a:srgbClr val="000000"/>
              </a:solidFill>
            </a:endParaRPr>
          </a:p>
        </p:txBody>
      </p:sp>
      <p:sp>
        <p:nvSpPr>
          <p:cNvPr id="332" name="Google Shape;332;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Product rule for independent events</a:t>
            </a:r>
            <a:endParaRPr>
              <a:solidFill>
                <a:schemeClr val="accent1"/>
              </a:solidFill>
            </a:endParaRPr>
          </a:p>
        </p:txBody>
      </p:sp>
      <p:sp>
        <p:nvSpPr>
          <p:cNvPr id="333" name="Google Shape;333;p51"/>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2100">
                <a:solidFill>
                  <a:srgbClr val="000000"/>
                </a:solidFill>
              </a:rPr>
              <a:t>P(A and B) = P(A) x P(B)</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Or more generally, P(A</a:t>
            </a:r>
            <a:r>
              <a:rPr baseline="-25000" lang="en" sz="2100">
                <a:solidFill>
                  <a:srgbClr val="000000"/>
                </a:solidFill>
              </a:rPr>
              <a:t>1</a:t>
            </a:r>
            <a:r>
              <a:rPr lang="en" sz="2100">
                <a:solidFill>
                  <a:srgbClr val="000000"/>
                </a:solidFill>
              </a:rPr>
              <a:t>, and,  … and A</a:t>
            </a:r>
            <a:r>
              <a:rPr baseline="-25000" lang="en" sz="2100">
                <a:solidFill>
                  <a:srgbClr val="000000"/>
                </a:solidFill>
              </a:rPr>
              <a:t>k</a:t>
            </a:r>
            <a:r>
              <a:rPr lang="en" sz="2100">
                <a:solidFill>
                  <a:srgbClr val="000000"/>
                </a:solidFill>
              </a:rPr>
              <a:t>) = P(A</a:t>
            </a:r>
            <a:r>
              <a:rPr baseline="-25000" lang="en" sz="2100">
                <a:solidFill>
                  <a:srgbClr val="000000"/>
                </a:solidFill>
              </a:rPr>
              <a:t>1</a:t>
            </a:r>
            <a:r>
              <a:rPr lang="en" sz="2100">
                <a:solidFill>
                  <a:srgbClr val="000000"/>
                </a:solidFill>
              </a:rPr>
              <a:t>) x … x P(A</a:t>
            </a:r>
            <a:r>
              <a:rPr baseline="-25000" lang="en" sz="2100">
                <a:solidFill>
                  <a:srgbClr val="000000"/>
                </a:solidFill>
              </a:rPr>
              <a:t>k</a:t>
            </a:r>
            <a:r>
              <a:rPr lang="en" sz="2100">
                <a:solidFill>
                  <a:srgbClr val="000000"/>
                </a:solidFill>
              </a:rPr>
              <a:t>)</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2"/>
          <p:cNvSpPr txBox="1"/>
          <p:nvPr>
            <p:ph idx="1" type="body"/>
          </p:nvPr>
        </p:nvSpPr>
        <p:spPr>
          <a:xfrm>
            <a:off x="457200" y="1143000"/>
            <a:ext cx="7953600" cy="3131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4A86E8"/>
                </a:solidFill>
              </a:rPr>
              <a:t>A recent Gallup poll suggests that 25.5% of Texans do not have health insurance as of June 2012. Assuming that the uninsured rate stayed constant, what is the probability that two randomly selected Texans are both uninsured?</a:t>
            </a:r>
            <a:endParaRPr sz="1900">
              <a:solidFill>
                <a:srgbClr val="4A86E8"/>
              </a:solidFill>
            </a:endParaRPr>
          </a:p>
          <a:p>
            <a:pPr indent="0" lvl="0" marL="0" rtl="0" algn="l">
              <a:lnSpc>
                <a:spcPct val="115000"/>
              </a:lnSpc>
              <a:spcBef>
                <a:spcPts val="600"/>
              </a:spcBef>
              <a:spcAft>
                <a:spcPts val="0"/>
              </a:spcAft>
              <a:buNone/>
            </a:pPr>
            <a:r>
              <a:t/>
            </a:r>
            <a:endParaRPr sz="1900">
              <a:solidFill>
                <a:srgbClr val="4A86E8"/>
              </a:solidFill>
            </a:endParaRPr>
          </a:p>
          <a:p>
            <a:pPr indent="0" lvl="0" marL="0" rtl="0" algn="l">
              <a:lnSpc>
                <a:spcPct val="115000"/>
              </a:lnSpc>
              <a:spcBef>
                <a:spcPts val="600"/>
              </a:spcBef>
              <a:spcAft>
                <a:spcPts val="0"/>
              </a:spcAft>
              <a:buNone/>
            </a:pPr>
            <a:r>
              <a:rPr lang="en" sz="1900">
                <a:solidFill>
                  <a:srgbClr val="000000"/>
                </a:solidFill>
              </a:rPr>
              <a:t>(a) 25.5</a:t>
            </a:r>
            <a:r>
              <a:rPr baseline="30000" lang="en" sz="1900">
                <a:solidFill>
                  <a:srgbClr val="000000"/>
                </a:solidFill>
              </a:rPr>
              <a:t>2</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(b) 0.255</a:t>
            </a:r>
            <a:r>
              <a:rPr baseline="30000" lang="en" sz="1900">
                <a:solidFill>
                  <a:srgbClr val="000000"/>
                </a:solidFill>
              </a:rPr>
              <a:t>2</a:t>
            </a:r>
            <a:endParaRPr baseline="30000"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(c) 0.255 x 2</a:t>
            </a:r>
            <a:endParaRPr baseline="30000" sz="1900">
              <a:solidFill>
                <a:srgbClr val="000000"/>
              </a:solidFill>
            </a:endParaRPr>
          </a:p>
          <a:p>
            <a:pPr indent="0" lvl="0" marL="0" rtl="0" algn="l">
              <a:lnSpc>
                <a:spcPct val="115000"/>
              </a:lnSpc>
              <a:spcBef>
                <a:spcPts val="600"/>
              </a:spcBef>
              <a:spcAft>
                <a:spcPts val="0"/>
              </a:spcAft>
              <a:buNone/>
            </a:pPr>
            <a:r>
              <a:rPr lang="en" sz="1900">
                <a:solidFill>
                  <a:srgbClr val="000000"/>
                </a:solidFill>
              </a:rPr>
              <a:t>(d) (1 - 0.255)</a:t>
            </a:r>
            <a:r>
              <a:rPr baseline="30000" lang="en" sz="1900">
                <a:solidFill>
                  <a:srgbClr val="000000"/>
                </a:solidFill>
              </a:rPr>
              <a:t>2</a:t>
            </a:r>
            <a:endParaRPr baseline="30000"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500" u="sng">
                <a:solidFill>
                  <a:srgbClr val="000000"/>
                </a:solidFill>
                <a:hlinkClick r:id="rId3"/>
              </a:rPr>
              <a:t>http://www.gallup.com/poll/156851/uninsured-rate-stable-across-states-far-2012.aspx</a:t>
            </a:r>
            <a:endParaRPr i="1" sz="15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39" name="Google Shape;339;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40" name="Google Shape;340;p52"/>
          <p:cNvPicPr preferRelativeResize="0"/>
          <p:nvPr/>
        </p:nvPicPr>
        <p:blipFill>
          <a:blip r:embed="rId4">
            <a:alphaModFix/>
          </a:blip>
          <a:stretch>
            <a:fillRect/>
          </a:stretch>
        </p:blipFill>
        <p:spPr>
          <a:xfrm>
            <a:off x="3482299" y="2276799"/>
            <a:ext cx="4535825" cy="3728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3"/>
          <p:cNvSpPr txBox="1"/>
          <p:nvPr>
            <p:ph idx="1" type="body"/>
          </p:nvPr>
        </p:nvSpPr>
        <p:spPr>
          <a:xfrm>
            <a:off x="457200" y="1143000"/>
            <a:ext cx="7953600" cy="3131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4A86E8"/>
                </a:solidFill>
              </a:rPr>
              <a:t>A recent Gallup poll suggests that 25.5% of Texans do not have health insurance as of June 2012. Assuming that the uninsured rate stayed constant, what is the probability that two randomly selected Texans are both uninsured?</a:t>
            </a:r>
            <a:endParaRPr sz="1900">
              <a:solidFill>
                <a:srgbClr val="4A86E8"/>
              </a:solidFill>
            </a:endParaRPr>
          </a:p>
          <a:p>
            <a:pPr indent="0" lvl="0" marL="0" rtl="0" algn="l">
              <a:lnSpc>
                <a:spcPct val="115000"/>
              </a:lnSpc>
              <a:spcBef>
                <a:spcPts val="600"/>
              </a:spcBef>
              <a:spcAft>
                <a:spcPts val="0"/>
              </a:spcAft>
              <a:buNone/>
            </a:pPr>
            <a:r>
              <a:t/>
            </a:r>
            <a:endParaRPr sz="1900">
              <a:solidFill>
                <a:srgbClr val="4A86E8"/>
              </a:solidFill>
            </a:endParaRPr>
          </a:p>
          <a:p>
            <a:pPr indent="0" lvl="0" marL="0" rtl="0" algn="l">
              <a:lnSpc>
                <a:spcPct val="115000"/>
              </a:lnSpc>
              <a:spcBef>
                <a:spcPts val="600"/>
              </a:spcBef>
              <a:spcAft>
                <a:spcPts val="0"/>
              </a:spcAft>
              <a:buNone/>
            </a:pPr>
            <a:r>
              <a:rPr lang="en" sz="1900">
                <a:solidFill>
                  <a:srgbClr val="000000"/>
                </a:solidFill>
              </a:rPr>
              <a:t>(a) 25.5</a:t>
            </a:r>
            <a:r>
              <a:rPr baseline="30000" lang="en" sz="1900">
                <a:solidFill>
                  <a:srgbClr val="000000"/>
                </a:solidFill>
              </a:rPr>
              <a:t>2</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FF9900"/>
                </a:solidFill>
              </a:rPr>
              <a:t>(b) 0.255</a:t>
            </a:r>
            <a:r>
              <a:rPr baseline="30000" lang="en" sz="1900">
                <a:solidFill>
                  <a:srgbClr val="FF9900"/>
                </a:solidFill>
              </a:rPr>
              <a:t>2</a:t>
            </a:r>
            <a:endParaRPr baseline="30000" sz="19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(c) 0.255 x 2</a:t>
            </a:r>
            <a:endParaRPr baseline="30000" sz="1900">
              <a:solidFill>
                <a:srgbClr val="000000"/>
              </a:solidFill>
            </a:endParaRPr>
          </a:p>
          <a:p>
            <a:pPr indent="0" lvl="0" marL="0" rtl="0" algn="l">
              <a:lnSpc>
                <a:spcPct val="115000"/>
              </a:lnSpc>
              <a:spcBef>
                <a:spcPts val="600"/>
              </a:spcBef>
              <a:spcAft>
                <a:spcPts val="0"/>
              </a:spcAft>
              <a:buNone/>
            </a:pPr>
            <a:r>
              <a:rPr lang="en" sz="1900">
                <a:solidFill>
                  <a:srgbClr val="000000"/>
                </a:solidFill>
              </a:rPr>
              <a:t>(d) (1 - 0.255)</a:t>
            </a:r>
            <a:r>
              <a:rPr baseline="30000" lang="en" sz="1900">
                <a:solidFill>
                  <a:srgbClr val="000000"/>
                </a:solidFill>
              </a:rPr>
              <a:t>2</a:t>
            </a:r>
            <a:endParaRPr baseline="30000"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500" u="sng">
                <a:solidFill>
                  <a:srgbClr val="000000"/>
                </a:solidFill>
                <a:hlinkClick r:id="rId3"/>
              </a:rPr>
              <a:t>http://www.gallup.com/poll/156851/uninsured-rate-stable-across-states-far-2012.aspx</a:t>
            </a:r>
            <a:endParaRPr i="1" sz="15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46" name="Google Shape;346;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47" name="Google Shape;347;p53"/>
          <p:cNvPicPr preferRelativeResize="0"/>
          <p:nvPr/>
        </p:nvPicPr>
        <p:blipFill>
          <a:blip r:embed="rId4">
            <a:alphaModFix/>
          </a:blip>
          <a:stretch>
            <a:fillRect/>
          </a:stretch>
        </p:blipFill>
        <p:spPr>
          <a:xfrm>
            <a:off x="3482299" y="2276799"/>
            <a:ext cx="4535825" cy="3728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4"/>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53" name="Google Shape;353;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5"/>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59" name="Google Shape;359;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
        <p:nvSpPr>
          <p:cNvPr id="360" name="Google Shape;360;p55"/>
          <p:cNvSpPr txBox="1"/>
          <p:nvPr>
            <p:ph idx="1" type="body"/>
          </p:nvPr>
        </p:nvSpPr>
        <p:spPr>
          <a:xfrm>
            <a:off x="457200" y="18940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rgbClr val="000000"/>
                </a:solidFill>
              </a:rPr>
              <a:t>Not necessarily, there may be more than 2 events in the sample space, e.g. party affiliation.</a:t>
            </a:r>
            <a:endParaRPr i="1"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6"/>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66" name="Google Shape;366;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
        <p:nvSpPr>
          <p:cNvPr id="367" name="Google Shape;367;p56"/>
          <p:cNvSpPr txBox="1"/>
          <p:nvPr>
            <p:ph idx="1" type="body"/>
          </p:nvPr>
        </p:nvSpPr>
        <p:spPr>
          <a:xfrm>
            <a:off x="457200" y="18940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rgbClr val="000000"/>
                </a:solidFill>
              </a:rPr>
              <a:t>Not necessarily, there may be more than 2 events in the sample space, e.g. party affiliation.</a:t>
            </a:r>
            <a:endParaRPr i="1" sz="1900">
              <a:solidFill>
                <a:srgbClr val="000000"/>
              </a:solidFill>
            </a:endParaRPr>
          </a:p>
          <a:p>
            <a:pPr indent="0" lvl="0" marL="0" rtl="0" algn="l">
              <a:lnSpc>
                <a:spcPct val="115000"/>
              </a:lnSpc>
              <a:spcBef>
                <a:spcPts val="600"/>
              </a:spcBef>
              <a:spcAft>
                <a:spcPts val="0"/>
              </a:spcAft>
              <a:buNone/>
            </a:pPr>
            <a:r>
              <a:t/>
            </a:r>
            <a:endParaRPr i="1" sz="1900">
              <a:solidFill>
                <a:srgbClr val="000000"/>
              </a:solidFill>
            </a:endParaRPr>
          </a:p>
          <a:p>
            <a:pPr indent="0" lvl="0" marL="0" rtl="0" algn="l">
              <a:lnSpc>
                <a:spcPct val="115000"/>
              </a:lnSpc>
              <a:spcBef>
                <a:spcPts val="600"/>
              </a:spcBef>
              <a:spcAft>
                <a:spcPts val="0"/>
              </a:spcAft>
              <a:buClr>
                <a:schemeClr val="dk1"/>
              </a:buClr>
              <a:buSzPts val="1100"/>
              <a:buFont typeface="Arial"/>
              <a:buNone/>
            </a:pPr>
            <a:r>
              <a:rPr lang="en" sz="1900">
                <a:solidFill>
                  <a:schemeClr val="accent1"/>
                </a:solidFill>
              </a:rPr>
              <a:t>Do the sum of probabilities of two complementary events always add up to 1?</a:t>
            </a:r>
            <a:endParaRPr sz="1900">
              <a:solidFill>
                <a:schemeClr val="accent1"/>
              </a:solidFill>
            </a:endParaRPr>
          </a:p>
          <a:p>
            <a:pPr indent="0" lvl="0" marL="0" rtl="0" algn="l">
              <a:lnSpc>
                <a:spcPct val="115000"/>
              </a:lnSpc>
              <a:spcBef>
                <a:spcPts val="600"/>
              </a:spcBef>
              <a:spcAft>
                <a:spcPts val="0"/>
              </a:spcAft>
              <a:buNone/>
            </a:pPr>
            <a:r>
              <a:t/>
            </a:r>
            <a:endParaRPr sz="1900">
              <a:solidFill>
                <a:schemeClr val="accent1"/>
              </a:solidFill>
            </a:endParaRPr>
          </a:p>
          <a:p>
            <a:pPr indent="0" lvl="0" marL="0" rtl="0" algn="l">
              <a:lnSpc>
                <a:spcPct val="115000"/>
              </a:lnSpc>
              <a:spcBef>
                <a:spcPts val="600"/>
              </a:spcBef>
              <a:spcAft>
                <a:spcPts val="0"/>
              </a:spcAft>
              <a:buNone/>
            </a:pPr>
            <a:r>
              <a:t/>
            </a:r>
            <a:endParaRPr i="1"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2"/>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54" name="Google Shape;54;p12"/>
          <p:cNvSpPr txBox="1"/>
          <p:nvPr>
            <p:ph idx="1" type="body"/>
          </p:nvPr>
        </p:nvSpPr>
        <p:spPr>
          <a:xfrm>
            <a:off x="457200" y="28493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Frequentist interpretation:</a:t>
            </a:r>
            <a:endParaRPr sz="1900">
              <a:solidFill>
                <a:schemeClr val="accent1"/>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of an outcome is the proportion of times the outcome would occur if we observed the random process an infinite number of times.</a:t>
            </a:r>
            <a:endParaRPr sz="1900">
              <a:solidFill>
                <a:srgbClr val="000000"/>
              </a:solidFill>
            </a:endParaRPr>
          </a:p>
        </p:txBody>
      </p:sp>
      <p:sp>
        <p:nvSpPr>
          <p:cNvPr id="55" name="Google Shape;55;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7"/>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Do the sum of probabilities of two disjoint events always add up to 1?</a:t>
            </a:r>
            <a:endParaRPr sz="1900">
              <a:solidFill>
                <a:schemeClr val="accent1"/>
              </a:solidFill>
            </a:endParaRPr>
          </a:p>
        </p:txBody>
      </p:sp>
      <p:sp>
        <p:nvSpPr>
          <p:cNvPr id="373" name="Google Shape;373;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Disjoint vs. complementary</a:t>
            </a:r>
            <a:endParaRPr>
              <a:solidFill>
                <a:schemeClr val="accent1"/>
              </a:solidFill>
            </a:endParaRPr>
          </a:p>
        </p:txBody>
      </p:sp>
      <p:sp>
        <p:nvSpPr>
          <p:cNvPr id="374" name="Google Shape;374;p57"/>
          <p:cNvSpPr txBox="1"/>
          <p:nvPr>
            <p:ph idx="1" type="body"/>
          </p:nvPr>
        </p:nvSpPr>
        <p:spPr>
          <a:xfrm>
            <a:off x="457200" y="1894050"/>
            <a:ext cx="7953600" cy="610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i="1" lang="en" sz="1900"/>
              <a:t>Not necessarily, there may be more than 2 events in the sample space, e.g. party affiliation.</a:t>
            </a:r>
            <a:endParaRPr i="1" sz="1900">
              <a:solidFill>
                <a:srgbClr val="000000"/>
              </a:solidFill>
            </a:endParaRPr>
          </a:p>
          <a:p>
            <a:pPr indent="0" lvl="0" marL="0" rtl="0" algn="l">
              <a:lnSpc>
                <a:spcPct val="115000"/>
              </a:lnSpc>
              <a:spcBef>
                <a:spcPts val="600"/>
              </a:spcBef>
              <a:spcAft>
                <a:spcPts val="0"/>
              </a:spcAft>
              <a:buNone/>
            </a:pPr>
            <a:r>
              <a:t/>
            </a:r>
            <a:endParaRPr i="1" sz="1900">
              <a:solidFill>
                <a:srgbClr val="000000"/>
              </a:solidFill>
            </a:endParaRPr>
          </a:p>
          <a:p>
            <a:pPr indent="0" lvl="0" marL="0" rtl="0" algn="l">
              <a:lnSpc>
                <a:spcPct val="115000"/>
              </a:lnSpc>
              <a:spcBef>
                <a:spcPts val="600"/>
              </a:spcBef>
              <a:spcAft>
                <a:spcPts val="0"/>
              </a:spcAft>
              <a:buNone/>
            </a:pPr>
            <a:r>
              <a:rPr lang="en" sz="1900">
                <a:solidFill>
                  <a:schemeClr val="accent1"/>
                </a:solidFill>
              </a:rPr>
              <a:t>Do the sum of probabilities of two complementary events always add up to 1?</a:t>
            </a:r>
            <a:endParaRPr sz="1900">
              <a:solidFill>
                <a:schemeClr val="accent1"/>
              </a:solidFill>
            </a:endParaRPr>
          </a:p>
          <a:p>
            <a:pPr indent="0" lvl="0" marL="0" rtl="0" algn="l">
              <a:lnSpc>
                <a:spcPct val="115000"/>
              </a:lnSpc>
              <a:spcBef>
                <a:spcPts val="600"/>
              </a:spcBef>
              <a:spcAft>
                <a:spcPts val="0"/>
              </a:spcAft>
              <a:buNone/>
            </a:pPr>
            <a:r>
              <a:t/>
            </a:r>
            <a:endParaRPr sz="19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i="1" lang="en" sz="1900">
                <a:solidFill>
                  <a:srgbClr val="000000"/>
                </a:solidFill>
              </a:rPr>
              <a:t>Yes, that’s the definition of complementary, e.g. heads and tails</a:t>
            </a:r>
            <a:endParaRPr i="1"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8"/>
          <p:cNvSpPr txBox="1"/>
          <p:nvPr>
            <p:ph idx="1" type="body"/>
          </p:nvPr>
        </p:nvSpPr>
        <p:spPr>
          <a:xfrm>
            <a:off x="457200" y="1264450"/>
            <a:ext cx="7953600" cy="4958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If we were to randomly select 5 Texans, what is the probability that at least one is uninsured?}</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If we were to randomly select 5 Texans, the sample space for the number of Texans who are uninsured would be:</a:t>
            </a:r>
            <a:br>
              <a:rPr lang="en" sz="2100">
                <a:solidFill>
                  <a:srgbClr val="000000"/>
                </a:solidFill>
              </a:rPr>
            </a:br>
            <a:r>
              <a:rPr lang="en" sz="2100">
                <a:solidFill>
                  <a:srgbClr val="000000"/>
                </a:solidFill>
              </a:rPr>
              <a:t>         S = {0, 1, 2, 3, 4, 5}</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We are interested in instances where at least one person is uninsured:</a:t>
            </a:r>
            <a:br>
              <a:rPr lang="en" sz="2100">
                <a:solidFill>
                  <a:srgbClr val="000000"/>
                </a:solidFill>
              </a:rPr>
            </a:br>
            <a:r>
              <a:rPr lang="en" sz="2100">
                <a:solidFill>
                  <a:srgbClr val="000000"/>
                </a:solidFill>
              </a:rPr>
              <a:t>         S = {0, </a:t>
            </a:r>
            <a:r>
              <a:rPr lang="en" sz="2100">
                <a:solidFill>
                  <a:srgbClr val="FF9900"/>
                </a:solidFill>
              </a:rPr>
              <a:t>1, 2, 3, 4, 5</a:t>
            </a:r>
            <a:r>
              <a:rPr lang="en" sz="2100">
                <a:solidFill>
                  <a:srgbClr val="000000"/>
                </a:solidFill>
              </a:rPr>
              <a:t>}</a:t>
            </a:r>
            <a:endParaRPr sz="2100">
              <a:solidFill>
                <a:srgbClr val="000000"/>
              </a:solidFill>
            </a:endParaRPr>
          </a:p>
          <a:p>
            <a:pPr indent="-361950" lvl="0" marL="457200" rtl="0" algn="l">
              <a:lnSpc>
                <a:spcPct val="115000"/>
              </a:lnSpc>
              <a:spcBef>
                <a:spcPts val="1000"/>
              </a:spcBef>
              <a:spcAft>
                <a:spcPts val="1000"/>
              </a:spcAft>
              <a:buClr>
                <a:srgbClr val="000000"/>
              </a:buClr>
              <a:buSzPts val="2100"/>
              <a:buChar char="●"/>
            </a:pPr>
            <a:r>
              <a:rPr lang="en" sz="2100">
                <a:solidFill>
                  <a:srgbClr val="000000"/>
                </a:solidFill>
              </a:rPr>
              <a:t>So we can divide up the sample space into two categories:</a:t>
            </a:r>
            <a:br>
              <a:rPr lang="en" sz="2100">
                <a:solidFill>
                  <a:srgbClr val="000000"/>
                </a:solidFill>
              </a:rPr>
            </a:br>
            <a:r>
              <a:rPr lang="en" sz="2100">
                <a:solidFill>
                  <a:srgbClr val="000000"/>
                </a:solidFill>
              </a:rPr>
              <a:t>         S = {0, </a:t>
            </a:r>
            <a:r>
              <a:rPr lang="en" sz="2100">
                <a:solidFill>
                  <a:srgbClr val="FF9900"/>
                </a:solidFill>
              </a:rPr>
              <a:t>at least one</a:t>
            </a:r>
            <a:r>
              <a:rPr lang="en" sz="2100">
                <a:solidFill>
                  <a:srgbClr val="000000"/>
                </a:solidFill>
              </a:rPr>
              <a:t>}</a:t>
            </a:r>
            <a:endParaRPr sz="2100">
              <a:solidFill>
                <a:srgbClr val="000000"/>
              </a:solidFill>
            </a:endParaRPr>
          </a:p>
        </p:txBody>
      </p:sp>
      <p:sp>
        <p:nvSpPr>
          <p:cNvPr id="380" name="Google Shape;380;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9"/>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a:t>
            </a:r>
            <a:endParaRPr sz="2100">
              <a:solidFill>
                <a:srgbClr val="000000"/>
              </a:solidFill>
            </a:endParaRPr>
          </a:p>
        </p:txBody>
      </p:sp>
      <p:sp>
        <p:nvSpPr>
          <p:cNvPr id="386" name="Google Shape;386;p59"/>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insured)</a:t>
            </a:r>
            <a:endParaRPr i="1" sz="2100">
              <a:solidFill>
                <a:srgbClr val="000000"/>
              </a:solidFill>
            </a:endParaRPr>
          </a:p>
        </p:txBody>
      </p:sp>
      <p:sp>
        <p:nvSpPr>
          <p:cNvPr id="387" name="Google Shape;387;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1000"/>
                                        <p:tgtEl>
                                          <p:spTgt spid="3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0"/>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393" name="Google Shape;393;p60"/>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insured)</a:t>
            </a:r>
            <a:endParaRPr i="1" sz="2100">
              <a:solidFill>
                <a:srgbClr val="000000"/>
              </a:solidFill>
            </a:endParaRPr>
          </a:p>
        </p:txBody>
      </p:sp>
      <p:sp>
        <p:nvSpPr>
          <p:cNvPr id="394" name="Google Shape;394;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1000"/>
                                        <p:tgtEl>
                                          <p:spTgt spid="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1000"/>
                                        <p:tgtEl>
                                          <p:spTgt spid="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Effect filter="fade" transition="in">
                                      <p:cBhvr>
                                        <p:cTn dur="1000"/>
                                        <p:tgtEl>
                                          <p:spTgt spid="3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1"/>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400" name="Google Shape;400;p61"/>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insured)</a:t>
            </a:r>
            <a:endParaRPr i="1" sz="2100">
              <a:solidFill>
                <a:srgbClr val="000000"/>
              </a:solidFill>
            </a:endParaRPr>
          </a:p>
        </p:txBody>
      </p:sp>
      <p:sp>
        <p:nvSpPr>
          <p:cNvPr id="401" name="Google Shape;401;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1000"/>
                                        <p:tgtEl>
                                          <p:spTgt spid="3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Effect filter="fade" transition="in">
                                      <p:cBhvr>
                                        <p:cTn dur="1000"/>
                                        <p:tgtEl>
                                          <p:spTgt spid="3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animEffect filter="fade" transition="in">
                                      <p:cBhvr>
                                        <p:cTn dur="1000"/>
                                        <p:tgtEl>
                                          <p:spTgt spid="3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animEffect filter="fade" transition="in">
                                      <p:cBhvr>
                                        <p:cTn dur="1000"/>
                                        <p:tgtEl>
                                          <p:spTgt spid="3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2"/>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1 - 0.23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407" name="Google Shape;407;p62"/>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insured)</a:t>
            </a:r>
            <a:endParaRPr i="1" sz="2100">
              <a:solidFill>
                <a:srgbClr val="000000"/>
              </a:solidFill>
            </a:endParaRPr>
          </a:p>
        </p:txBody>
      </p:sp>
      <p:sp>
        <p:nvSpPr>
          <p:cNvPr id="408" name="Google Shape;408;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1000"/>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1000"/>
                                        <p:tgtEl>
                                          <p:spTgt spid="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Effect filter="fade" transition="in">
                                      <p:cBhvr>
                                        <p:cTn dur="1000"/>
                                        <p:tgtEl>
                                          <p:spTgt spid="4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animEffect filter="fade" transition="in">
                                      <p:cBhvr>
                                        <p:cTn dur="1000"/>
                                        <p:tgtEl>
                                          <p:spTgt spid="40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3"/>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1 - 0.23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 0.77</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414" name="Google Shape;414;p63"/>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insured)</a:t>
            </a:r>
            <a:endParaRPr i="1" sz="2100">
              <a:solidFill>
                <a:srgbClr val="000000"/>
              </a:solidFill>
            </a:endParaRPr>
          </a:p>
        </p:txBody>
      </p:sp>
      <p:sp>
        <p:nvSpPr>
          <p:cNvPr id="415" name="Google Shape;415;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1000"/>
                                        <p:tgtEl>
                                          <p:spTgt spid="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1000"/>
                                        <p:tgtEl>
                                          <p:spTgt spid="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1000"/>
                                        <p:tgtEl>
                                          <p:spTgt spid="4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Effect filter="fade" transition="in">
                                      <p:cBhvr>
                                        <p:cTn dur="1000"/>
                                        <p:tgtEl>
                                          <p:spTgt spid="4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Effect filter="fade" transition="in">
                                      <p:cBhvr>
                                        <p:cTn dur="1000"/>
                                        <p:tgtEl>
                                          <p:spTgt spid="4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4"/>
          <p:cNvSpPr txBox="1"/>
          <p:nvPr>
            <p:ph idx="1" type="body"/>
          </p:nvPr>
        </p:nvSpPr>
        <p:spPr>
          <a:xfrm>
            <a:off x="457200" y="2523450"/>
            <a:ext cx="7953600" cy="184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(1 - 0.255)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1 - 0.745</a:t>
            </a:r>
            <a:r>
              <a:rPr baseline="30000" lang="en" sz="2100">
                <a:solidFill>
                  <a:srgbClr val="000000"/>
                </a:solidFill>
              </a:rPr>
              <a:t>5</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		= 1 - 0.23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 0.77</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421" name="Google Shape;421;p64"/>
          <p:cNvSpPr txBox="1"/>
          <p:nvPr>
            <p:ph idx="1" type="body"/>
          </p:nvPr>
        </p:nvSpPr>
        <p:spPr>
          <a:xfrm>
            <a:off x="457200" y="4506100"/>
            <a:ext cx="7953600" cy="1680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At least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one) </a:t>
            </a:r>
            <a:r>
              <a:rPr lang="en" sz="2100">
                <a:solidFill>
                  <a:srgbClr val="000000"/>
                </a:solidFill>
              </a:rPr>
              <a:t>= 1 - </a:t>
            </a:r>
            <a:r>
              <a:rPr i="1" lang="en" sz="2100">
                <a:solidFill>
                  <a:srgbClr val="000000"/>
                </a:solidFill>
              </a:rPr>
              <a:t>P(none)</a:t>
            </a:r>
            <a:endParaRPr i="1" sz="2100">
              <a:solidFill>
                <a:srgbClr val="000000"/>
              </a:solidFill>
            </a:endParaRPr>
          </a:p>
        </p:txBody>
      </p:sp>
      <p:sp>
        <p:nvSpPr>
          <p:cNvPr id="422" name="Google Shape;422;p64"/>
          <p:cNvSpPr txBox="1"/>
          <p:nvPr>
            <p:ph idx="1" type="body"/>
          </p:nvPr>
        </p:nvSpPr>
        <p:spPr>
          <a:xfrm>
            <a:off x="457200" y="1264450"/>
            <a:ext cx="7953600" cy="834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Since the probability of the sample space must add up to 1:</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P(at least 1 uninsured)</a:t>
            </a:r>
            <a:endParaRPr i="1"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a:t>
            </a:r>
            <a:r>
              <a:rPr i="1" lang="en" sz="2100">
                <a:solidFill>
                  <a:srgbClr val="000000"/>
                </a:solidFill>
              </a:rPr>
              <a:t>P(none insured)</a:t>
            </a:r>
            <a:endParaRPr i="1" sz="2100">
              <a:solidFill>
                <a:srgbClr val="000000"/>
              </a:solidFill>
            </a:endParaRPr>
          </a:p>
        </p:txBody>
      </p:sp>
      <p:sp>
        <p:nvSpPr>
          <p:cNvPr id="423" name="Google Shape;423;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Putting everything together...</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Effect filter="fade" transition="in">
                                      <p:cBhvr>
                                        <p:cTn dur="1000"/>
                                        <p:tgtEl>
                                          <p:spTgt spid="4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animEffect filter="fade" transition="in">
                                      <p:cBhvr>
                                        <p:cTn dur="1000"/>
                                        <p:tgtEl>
                                          <p:spTgt spid="4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animEffect filter="fade" transition="in">
                                      <p:cBhvr>
                                        <p:cTn dur="1000"/>
                                        <p:tgtEl>
                                          <p:spTgt spid="4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animEffect filter="fade" transition="in">
                                      <p:cBhvr>
                                        <p:cTn dur="1000"/>
                                        <p:tgtEl>
                                          <p:spTgt spid="4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animEffect filter="fade" transition="in">
                                      <p:cBhvr>
                                        <p:cTn dur="1000"/>
                                        <p:tgtEl>
                                          <p:spTgt spid="4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5"/>
          <p:cNvSpPr txBox="1"/>
          <p:nvPr>
            <p:ph idx="1" type="body"/>
          </p:nvPr>
        </p:nvSpPr>
        <p:spPr>
          <a:xfrm>
            <a:off x="457200" y="1264450"/>
            <a:ext cx="7953600" cy="374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Roughly 20% of undergraduates at a university are vegetarian or vegan. What is the probability that, among a random sample of 3 undergraduates, at least one is vegetarian or vegan?</a:t>
            </a:r>
            <a:endParaRPr sz="21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(a) 1 - 0.2 x 3</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(b) 1 - 0.2</a:t>
            </a:r>
            <a:r>
              <a:rPr baseline="30000" lang="en" sz="2100">
                <a:solidFill>
                  <a:srgbClr val="000000"/>
                </a:solidFill>
              </a:rPr>
              <a:t>3</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(c) 0.8</a:t>
            </a:r>
            <a:r>
              <a:rPr baseline="30000" lang="en" sz="2100">
                <a:solidFill>
                  <a:srgbClr val="000000"/>
                </a:solidFill>
              </a:rPr>
              <a:t>3</a:t>
            </a:r>
            <a:endParaRPr baseline="30000"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(d) 1 - 0.8 x 3</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(e) 1 - 0.8</a:t>
            </a:r>
            <a:r>
              <a:rPr baseline="30000" lang="en" sz="2100">
                <a:solidFill>
                  <a:srgbClr val="000000"/>
                </a:solidFill>
              </a:rPr>
              <a:t>3</a:t>
            </a:r>
            <a:endParaRPr sz="2100">
              <a:solidFill>
                <a:srgbClr val="000000"/>
              </a:solidFill>
            </a:endParaRPr>
          </a:p>
        </p:txBody>
      </p:sp>
      <p:sp>
        <p:nvSpPr>
          <p:cNvPr id="429" name="Google Shape;429;p6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6"/>
          <p:cNvSpPr txBox="1"/>
          <p:nvPr>
            <p:ph idx="1" type="body"/>
          </p:nvPr>
        </p:nvSpPr>
        <p:spPr>
          <a:xfrm>
            <a:off x="4424750" y="2808650"/>
            <a:ext cx="4088400" cy="187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P(at least 1 from veg)</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P(none veg)</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1 - 0.8</a:t>
            </a:r>
            <a:r>
              <a:rPr baseline="30000" lang="en" sz="2100">
                <a:solidFill>
                  <a:srgbClr val="000000"/>
                </a:solidFill>
              </a:rPr>
              <a:t>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	= 1 - 0.512 = 0.488</a:t>
            </a:r>
            <a:endParaRPr sz="2100">
              <a:solidFill>
                <a:srgbClr val="000000"/>
              </a:solidFill>
            </a:endParaRPr>
          </a:p>
        </p:txBody>
      </p:sp>
      <p:sp>
        <p:nvSpPr>
          <p:cNvPr id="435" name="Google Shape;435;p66"/>
          <p:cNvSpPr txBox="1"/>
          <p:nvPr>
            <p:ph idx="1" type="body"/>
          </p:nvPr>
        </p:nvSpPr>
        <p:spPr>
          <a:xfrm>
            <a:off x="457200" y="1264450"/>
            <a:ext cx="7953600" cy="374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Roughly 20% of undergraduates at a university are vegetarian or vegan. What is the probability that, among a random sample of 3 undergraduates, at least one is vegetarian or vegan?</a:t>
            </a:r>
            <a:endParaRPr sz="2100">
              <a:solidFill>
                <a:schemeClr val="accent1"/>
              </a:solidFill>
            </a:endParaRPr>
          </a:p>
          <a:p>
            <a:pPr indent="0" lvl="0" marL="0" rtl="0" algn="l">
              <a:lnSpc>
                <a:spcPct val="115000"/>
              </a:lnSpc>
              <a:spcBef>
                <a:spcPts val="600"/>
              </a:spcBef>
              <a:spcAft>
                <a:spcPts val="0"/>
              </a:spcAft>
              <a:buNone/>
            </a:pPr>
            <a:r>
              <a:rPr lang="en" sz="2100">
                <a:solidFill>
                  <a:srgbClr val="000000"/>
                </a:solidFill>
              </a:rPr>
              <a:t>(a) 1 - 0.2 x 3</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1 - 0.2</a:t>
            </a:r>
            <a:r>
              <a:rPr baseline="30000" lang="en" sz="2100">
                <a:solidFill>
                  <a:srgbClr val="000000"/>
                </a:solidFill>
              </a:rPr>
              <a:t>3</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0.8</a:t>
            </a:r>
            <a:r>
              <a:rPr baseline="30000" lang="en" sz="2100">
                <a:solidFill>
                  <a:srgbClr val="000000"/>
                </a:solidFill>
              </a:rPr>
              <a:t>3</a:t>
            </a:r>
            <a:endParaRPr baseline="30000" sz="2100">
              <a:solidFill>
                <a:srgbClr val="000000"/>
              </a:solidFill>
            </a:endParaRPr>
          </a:p>
          <a:p>
            <a:pPr indent="0" lvl="0" marL="0" rtl="0" algn="l">
              <a:lnSpc>
                <a:spcPct val="115000"/>
              </a:lnSpc>
              <a:spcBef>
                <a:spcPts val="600"/>
              </a:spcBef>
              <a:spcAft>
                <a:spcPts val="0"/>
              </a:spcAft>
              <a:buNone/>
            </a:pPr>
            <a:r>
              <a:rPr lang="en" sz="2100">
                <a:solidFill>
                  <a:srgbClr val="000000"/>
                </a:solidFill>
              </a:rPr>
              <a:t>(d) 1 - 0.8 x 3</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(e) 1 - 0.8</a:t>
            </a:r>
            <a:r>
              <a:rPr baseline="30000" i="1" lang="en" sz="2100">
                <a:solidFill>
                  <a:srgbClr val="FF9900"/>
                </a:solidFill>
              </a:rPr>
              <a:t>3</a:t>
            </a:r>
            <a:endParaRPr i="1" sz="2100">
              <a:solidFill>
                <a:srgbClr val="FF9900"/>
              </a:solidFill>
            </a:endParaRPr>
          </a:p>
        </p:txBody>
      </p:sp>
      <p:sp>
        <p:nvSpPr>
          <p:cNvPr id="436" name="Google Shape;436;p6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There are several possible interpretations of probability but they (almost) completely agree on the mathematical rules probability must follow.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P(A) = Probability of event A </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0 ≤ P(A) ≤ 1</a:t>
            </a:r>
            <a:endParaRPr sz="1900">
              <a:solidFill>
                <a:srgbClr val="000000"/>
              </a:solidFill>
            </a:endParaRPr>
          </a:p>
        </p:txBody>
      </p:sp>
      <p:sp>
        <p:nvSpPr>
          <p:cNvPr id="61" name="Google Shape;61;p13"/>
          <p:cNvSpPr txBox="1"/>
          <p:nvPr>
            <p:ph idx="1" type="body"/>
          </p:nvPr>
        </p:nvSpPr>
        <p:spPr>
          <a:xfrm>
            <a:off x="457200" y="28493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Frequentist interpretation:</a:t>
            </a:r>
            <a:endParaRPr sz="1900">
              <a:solidFill>
                <a:schemeClr val="accent1"/>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probability of an outcome is the proportion of times the outcome would occur if we observed the random process an infinite number of times.</a:t>
            </a:r>
            <a:endParaRPr sz="1900">
              <a:solidFill>
                <a:srgbClr val="000000"/>
              </a:solidFill>
            </a:endParaRPr>
          </a:p>
        </p:txBody>
      </p:sp>
      <p:sp>
        <p:nvSpPr>
          <p:cNvPr id="62" name="Google Shape;62;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Probability</a:t>
            </a:r>
            <a:endParaRPr>
              <a:solidFill>
                <a:schemeClr val="accent1"/>
              </a:solidFill>
            </a:endParaRPr>
          </a:p>
        </p:txBody>
      </p:sp>
      <p:sp>
        <p:nvSpPr>
          <p:cNvPr id="63" name="Google Shape;63;p13"/>
          <p:cNvSpPr txBox="1"/>
          <p:nvPr>
            <p:ph idx="1" type="body"/>
          </p:nvPr>
        </p:nvSpPr>
        <p:spPr>
          <a:xfrm>
            <a:off x="457200" y="4434250"/>
            <a:ext cx="7953600" cy="1827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Bayesian interpretation:</a:t>
            </a:r>
            <a:endParaRPr sz="1900">
              <a:solidFill>
                <a:schemeClr val="accent1"/>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A Bayesian interprets probability as a subjective degree of belief: For the same event, two separate people could have different viewpoints and so assign different probabilities.</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Largely popularized by revolutionary advance in computational technology and methods during the last twenty years.</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7"/>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openintro.org/stat</a:t>
            </a:r>
            <a:endParaRPr sz="1800"/>
          </a:p>
          <a:p>
            <a:pPr indent="-342900" lvl="0" marL="457200" rtl="0" algn="l">
              <a:spcBef>
                <a:spcPts val="0"/>
              </a:spcBef>
              <a:spcAft>
                <a:spcPts val="0"/>
              </a:spcAft>
              <a:buSzPts val="1800"/>
              <a:buChar char="●"/>
            </a:pPr>
            <a:r>
              <a:rPr lang="en" sz="1800" u="sng">
                <a:solidFill>
                  <a:schemeClr val="hlink"/>
                </a:solidFill>
                <a:hlinkClick r:id="rId4"/>
              </a:rPr>
              <a:t>More Slides</a:t>
            </a:r>
            <a:endParaRPr sz="1800"/>
          </a:p>
          <a:p>
            <a:pPr indent="-342900" lvl="0" marL="457200" rtl="0" algn="l">
              <a:spcBef>
                <a:spcPts val="0"/>
              </a:spcBef>
              <a:spcAft>
                <a:spcPts val="0"/>
              </a:spcAft>
              <a:buSzPts val="1800"/>
              <a:buChar char="●"/>
            </a:pPr>
            <a:r>
              <a:rPr lang="en" sz="1800" u="sng">
                <a:solidFill>
                  <a:schemeClr val="hlink"/>
                </a:solidFill>
                <a:hlinkClick r:id="rId5"/>
              </a:rPr>
              <a:t>Videos</a:t>
            </a:r>
            <a:endParaRPr sz="1800"/>
          </a:p>
          <a:p>
            <a:pPr indent="-342900" lvl="0" marL="457200" rtl="0" algn="l">
              <a:spcBef>
                <a:spcPts val="0"/>
              </a:spcBef>
              <a:spcAft>
                <a:spcPts val="0"/>
              </a:spcAft>
              <a:buSzPts val="1800"/>
              <a:buChar char="●"/>
            </a:pPr>
            <a:r>
              <a:rPr lang="en" sz="1800" u="sng">
                <a:solidFill>
                  <a:schemeClr val="hlink"/>
                </a:solidFill>
                <a:hlinkClick r:id="rId6"/>
              </a:rPr>
              <a:t>Statistical Software Labs</a:t>
            </a:r>
            <a:endParaRPr sz="1800"/>
          </a:p>
          <a:p>
            <a:pPr indent="-342900" lvl="0" marL="457200" rtl="0" algn="l">
              <a:spcBef>
                <a:spcPts val="0"/>
              </a:spcBef>
              <a:spcAft>
                <a:spcPts val="0"/>
              </a:spcAft>
              <a:buSzPts val="1800"/>
              <a:buChar char="●"/>
            </a:pPr>
            <a:r>
              <a:rPr lang="en" sz="1800" u="sng">
                <a:solidFill>
                  <a:schemeClr val="hlink"/>
                </a:solidFill>
                <a:hlinkClick r:id="rId7"/>
              </a:rPr>
              <a:t>Discussion Forums</a:t>
            </a:r>
            <a:r>
              <a:rPr lang="en" sz="1800"/>
              <a:t> (free support for students and teachers)</a:t>
            </a:r>
            <a:endParaRPr sz="1800"/>
          </a:p>
          <a:p>
            <a:pPr indent="-342900" lvl="0" marL="457200" rtl="0" algn="l">
              <a:spcBef>
                <a:spcPts val="0"/>
              </a:spcBef>
              <a:spcAft>
                <a:spcPts val="0"/>
              </a:spcAft>
              <a:buSzPts val="1800"/>
              <a:buChar char="●"/>
            </a:pPr>
            <a:r>
              <a:rPr lang="en" sz="1800" u="sng">
                <a:solidFill>
                  <a:schemeClr val="hlink"/>
                </a:solidFill>
                <a:hlinkClick r:id="rId8"/>
              </a:rPr>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a:t>
            </a:r>
            <a:endParaRPr sz="1800"/>
          </a:p>
          <a:p>
            <a:pPr indent="-342900" lvl="0" marL="457200" rtl="0" algn="l">
              <a:spcBef>
                <a:spcPts val="0"/>
              </a:spcBef>
              <a:spcAft>
                <a:spcPts val="0"/>
              </a:spcAft>
              <a:buSzPts val="1800"/>
              <a:buChar char="●"/>
            </a:pPr>
            <a:r>
              <a:rPr lang="en" sz="1800" u="sng">
                <a:solidFill>
                  <a:schemeClr val="hlink"/>
                </a:solidFill>
                <a:hlinkClick r:id="rId9"/>
              </a:rPr>
              <a:t>Exercise solutions</a:t>
            </a:r>
            <a:endParaRPr sz="1800"/>
          </a:p>
          <a:p>
            <a:pPr indent="-342900" lvl="0" marL="457200" rtl="0" algn="l">
              <a:spcBef>
                <a:spcPts val="0"/>
              </a:spcBef>
              <a:spcAft>
                <a:spcPts val="0"/>
              </a:spcAft>
              <a:buSzPts val="1800"/>
              <a:buChar char="●"/>
            </a:pPr>
            <a:r>
              <a:rPr lang="en" sz="1800" u="sng">
                <a:solidFill>
                  <a:schemeClr val="hlink"/>
                </a:solidFill>
                <a:hlinkClick r:id="rId10"/>
              </a:rPr>
              <a:t>Sample exams</a:t>
            </a:r>
            <a:endParaRPr sz="1800"/>
          </a:p>
          <a:p>
            <a:pPr indent="-342900" lvl="0" marL="457200" rtl="0" algn="l">
              <a:spcBef>
                <a:spcPts val="0"/>
              </a:spcBef>
              <a:spcAft>
                <a:spcPts val="0"/>
              </a:spcAft>
              <a:buSzPts val="1800"/>
              <a:buChar char="●"/>
            </a:pPr>
            <a:r>
              <a:rPr lang="en" sz="1800" u="sng">
                <a:solidFill>
                  <a:schemeClr val="hlink"/>
                </a:solidFill>
                <a:hlinkClick r:id="rId11"/>
              </a:rPr>
              <a:t>Ability to request a free desk copy for a course</a:t>
            </a:r>
            <a:endParaRPr sz="1800"/>
          </a:p>
          <a:p>
            <a:pPr indent="-342900" lvl="0" marL="457200" rtl="0" algn="l">
              <a:spcBef>
                <a:spcPts val="0"/>
              </a:spcBef>
              <a:spcAft>
                <a:spcPts val="0"/>
              </a:spcAft>
              <a:buSzPts val="1800"/>
              <a:buChar char="●"/>
            </a:pPr>
            <a:r>
              <a:rPr lang="en" sz="1800" u="sng">
                <a:solidFill>
                  <a:schemeClr val="hlink"/>
                </a:solidFill>
                <a:hlinkClick r:id="rId12"/>
              </a:rPr>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13"/>
              </a:rPr>
              <a:t>Contact us</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457200" y="1264450"/>
            <a:ext cx="7953600" cy="38823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rgbClr val="000000"/>
              </a:buClr>
              <a:buSzPts val="1100"/>
              <a:buFont typeface="Arial"/>
              <a:buNone/>
            </a:pPr>
            <a:r>
              <a:rPr lang="en" sz="2100">
                <a:solidFill>
                  <a:schemeClr val="accent1"/>
                </a:solidFill>
              </a:rPr>
              <a:t>Which of the following events would you be most surprised by?</a:t>
            </a:r>
            <a:endParaRPr sz="21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(a) exactly 3 heads in 10 coin flips</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(b) exactly 3 heads in 100 coin flips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exactly 3 heads in 1000 coin flips</a:t>
            </a:r>
            <a:endParaRPr sz="2100">
              <a:solidFill>
                <a:srgbClr val="000000"/>
              </a:solidFill>
            </a:endParaRPr>
          </a:p>
        </p:txBody>
      </p:sp>
      <p:sp>
        <p:nvSpPr>
          <p:cNvPr id="69" name="Google Shape;69;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457200" y="1264450"/>
            <a:ext cx="7953600" cy="38823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chemeClr val="accent1"/>
                </a:solidFill>
              </a:rPr>
              <a:t>Which of the following events would you be most surprised by?</a:t>
            </a:r>
            <a:endParaRPr sz="2100">
              <a:solidFill>
                <a:schemeClr val="accent1"/>
              </a:solidFill>
            </a:endParaRPr>
          </a:p>
          <a:p>
            <a:pPr indent="0" lvl="0" marL="0" rtl="0" algn="l">
              <a:lnSpc>
                <a:spcPct val="115000"/>
              </a:lnSpc>
              <a:spcBef>
                <a:spcPts val="600"/>
              </a:spcBef>
              <a:spcAft>
                <a:spcPts val="0"/>
              </a:spcAft>
              <a:buNone/>
            </a:pPr>
            <a:r>
              <a:rPr lang="en" sz="2100">
                <a:solidFill>
                  <a:srgbClr val="000000"/>
                </a:solidFill>
              </a:rPr>
              <a:t>(a) exactly 3 heads in 10 coin flips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exactly 3 heads in 100 coin flips</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(c) exactly 3 heads in 1000 coin flips</a:t>
            </a:r>
            <a:endParaRPr i="1" sz="2100">
              <a:solidFill>
                <a:srgbClr val="FF9900"/>
              </a:solidFill>
            </a:endParaRPr>
          </a:p>
        </p:txBody>
      </p:sp>
      <p:sp>
        <p:nvSpPr>
          <p:cNvPr id="75" name="Google Shape;75;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457200" y="1264450"/>
            <a:ext cx="7953600" cy="1584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900">
                <a:solidFill>
                  <a:schemeClr val="accent1"/>
                </a:solidFill>
              </a:rPr>
              <a:t>Law of large numbers</a:t>
            </a:r>
            <a:r>
              <a:rPr lang="en" sz="1900">
                <a:solidFill>
                  <a:srgbClr val="000000"/>
                </a:solidFill>
              </a:rPr>
              <a:t> states that as more observations are collected, the proportion of occurrences with a particular outcome, </a:t>
            </a:r>
            <a:r>
              <a:rPr i="1" lang="en" sz="1900">
                <a:solidFill>
                  <a:schemeClr val="accent1"/>
                </a:solidFill>
              </a:rPr>
              <a:t>p̂</a:t>
            </a:r>
            <a:r>
              <a:rPr i="1" lang="en" sz="1200">
                <a:solidFill>
                  <a:schemeClr val="accent1"/>
                </a:solidFill>
              </a:rPr>
              <a:t>n</a:t>
            </a:r>
            <a:r>
              <a:rPr lang="en" sz="1900">
                <a:solidFill>
                  <a:srgbClr val="000000"/>
                </a:solidFill>
              </a:rPr>
              <a:t>, converges to the probability of that outcome, </a:t>
            </a:r>
            <a:r>
              <a:rPr i="1" lang="en" sz="1900">
                <a:solidFill>
                  <a:schemeClr val="accent1"/>
                </a:solidFill>
              </a:rPr>
              <a:t>p</a:t>
            </a:r>
            <a:r>
              <a:rPr lang="en" sz="1900">
                <a:solidFill>
                  <a:srgbClr val="000000"/>
                </a:solidFill>
              </a:rPr>
              <a:t>.</a:t>
            </a:r>
            <a:endParaRPr sz="1900">
              <a:solidFill>
                <a:srgbClr val="000000"/>
              </a:solidFill>
            </a:endParaRPr>
          </a:p>
        </p:txBody>
      </p:sp>
      <p:sp>
        <p:nvSpPr>
          <p:cNvPr id="81" name="Google Shape;81;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Law of large numbers</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