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g1729f4431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729f443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1729f44319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29f4431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1729f44319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29f443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e4a649f4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4a649f4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1729f44319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29f4431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e4a649f4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4a649f4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1729f44319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729f4431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1729f44319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29f4431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729f44319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29f4431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e4a649f4_1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4a649f4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1729f44319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29f4431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ge4a649f4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e4a649f4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e4a649f4_1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4a649f4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e4a649f4_1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4a649f4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e4a649f4_1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4a649f4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729f44319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29f4431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1729f44319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729f4431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e4a649f4_1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4a649f4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1729f44319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729f4431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1729f44319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729f4431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e4a649f4_1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4a649f4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1729f44319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729f4431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e4a649f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e4a649f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729f44319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29f4431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1729f44319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729f4431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1729f44319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729f4431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1729f44319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729f4431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1729f44319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729f4431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1729f44319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729f4431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ge4a649f4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e4a649f4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ge4a649f4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e4a649f4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1729f44319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729f4431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e4a649f4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4a649f4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e4a649f4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4a649f4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e4a649f4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4a649f4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flickr.com/photos/aigle_dore/5951714693" TargetMode="Externa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14.png"/></Relationships>
</file>

<file path=ppt/slides/_rels/slide35.xml.rels><?xml version="1.0" encoding="UTF-8" standalone="yes"?><Relationships xmlns="http://schemas.openxmlformats.org/package/2006/relationships"><Relationship Id="rId11" Type="http://schemas.openxmlformats.org/officeDocument/2006/relationships/hyperlink" Target="http://openintro.org/stat/teachers.php?show=essentials" TargetMode="External"/><Relationship Id="rId10" Type="http://schemas.openxmlformats.org/officeDocument/2006/relationships/hyperlink" Target="http://openintro.org/stat/teachers.php" TargetMode="External"/><Relationship Id="rId13" Type="http://schemas.openxmlformats.org/officeDocument/2006/relationships/hyperlink" Target="http://openintro.org/contact" TargetMode="External"/><Relationship Id="rId12" Type="http://schemas.openxmlformats.org/officeDocument/2006/relationships/hyperlink" Target="http://openintro.org/stat/teachers.php?show=essentials" TargetMode="External"/><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hyperlink" Target="http://openintro.org/stat" TargetMode="External"/><Relationship Id="rId4" Type="http://schemas.openxmlformats.org/officeDocument/2006/relationships/hyperlink" Target="https://www.openintro.org/stat/teachers.php?show=slides" TargetMode="External"/><Relationship Id="rId9" Type="http://schemas.openxmlformats.org/officeDocument/2006/relationships/hyperlink" Target="http://openintro.org/stat/teachers.php?show=essentials" TargetMode="External"/><Relationship Id="rId5" Type="http://schemas.openxmlformats.org/officeDocument/2006/relationships/hyperlink" Target="http://openintro.org/stat/videos.php" TargetMode="External"/><Relationship Id="rId6" Type="http://schemas.openxmlformats.org/officeDocument/2006/relationships/hyperlink" Target="http://openintro.org/stat/labs" TargetMode="External"/><Relationship Id="rId7" Type="http://schemas.openxmlformats.org/officeDocument/2006/relationships/hyperlink" Target="http://openintro.org/forums" TargetMode="External"/><Relationship Id="rId8" Type="http://schemas.openxmlformats.org/officeDocument/2006/relationships/hyperlink" Target="https://www.openintro.org/stat/teachers.ph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pic>
        <p:nvPicPr>
          <p:cNvPr id="27" name="Google Shape;27;p8"/>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28" name="Google Shape;28;p8"/>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29" name="Google Shape;29;p8"/>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457200" y="14429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For the previous card game example, how much would you expect the winnings to vary from game to game?</a:t>
            </a:r>
            <a:endParaRPr sz="2100">
              <a:solidFill>
                <a:srgbClr val="000000"/>
              </a:solidFill>
            </a:endParaRPr>
          </a:p>
        </p:txBody>
      </p:sp>
      <p:sp>
        <p:nvSpPr>
          <p:cNvPr id="87" name="Google Shape;87;p17"/>
          <p:cNvSpPr txBox="1"/>
          <p:nvPr>
            <p:ph type="title"/>
          </p:nvPr>
        </p:nvSpPr>
        <p:spPr>
          <a:xfrm>
            <a:off x="457200" y="2999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Variability of</a:t>
            </a:r>
            <a:endParaRPr>
              <a:solidFill>
                <a:schemeClr val="accent1"/>
              </a:solidFill>
            </a:endParaRPr>
          </a:p>
          <a:p>
            <a:pPr indent="0" lvl="0" marL="0" rtl="0" algn="l">
              <a:spcBef>
                <a:spcPts val="0"/>
              </a:spcBef>
              <a:spcAft>
                <a:spcPts val="0"/>
              </a:spcAft>
              <a:buNone/>
            </a:pPr>
            <a:r>
              <a:rPr lang="en">
                <a:solidFill>
                  <a:schemeClr val="accent1"/>
                </a:solidFill>
              </a:rPr>
              <a:t>a discrete random variable</a:t>
            </a:r>
            <a:endParaRPr>
              <a:solidFill>
                <a:schemeClr val="accent1"/>
              </a:solidFill>
            </a:endParaRPr>
          </a:p>
        </p:txBody>
      </p:sp>
      <p:pic>
        <p:nvPicPr>
          <p:cNvPr id="88" name="Google Shape;88;p17"/>
          <p:cNvPicPr preferRelativeResize="0"/>
          <p:nvPr/>
        </p:nvPicPr>
        <p:blipFill>
          <a:blip r:embed="rId3">
            <a:alphaModFix/>
          </a:blip>
          <a:stretch>
            <a:fillRect/>
          </a:stretch>
        </p:blipFill>
        <p:spPr>
          <a:xfrm>
            <a:off x="609600" y="2420349"/>
            <a:ext cx="7899000" cy="391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457200" y="14429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For the previous card game example, how much would you expect the winnings to vary from game to game?</a:t>
            </a:r>
            <a:endParaRPr sz="2100">
              <a:solidFill>
                <a:srgbClr val="000000"/>
              </a:solidFill>
            </a:endParaRPr>
          </a:p>
        </p:txBody>
      </p:sp>
      <p:sp>
        <p:nvSpPr>
          <p:cNvPr id="94" name="Google Shape;94;p18"/>
          <p:cNvSpPr txBox="1"/>
          <p:nvPr>
            <p:ph type="title"/>
          </p:nvPr>
        </p:nvSpPr>
        <p:spPr>
          <a:xfrm>
            <a:off x="457200" y="2999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Variability of</a:t>
            </a:r>
            <a:endParaRPr>
              <a:solidFill>
                <a:schemeClr val="accent1"/>
              </a:solidFill>
            </a:endParaRPr>
          </a:p>
          <a:p>
            <a:pPr indent="0" lvl="0" marL="0" rtl="0" algn="l">
              <a:spcBef>
                <a:spcPts val="0"/>
              </a:spcBef>
              <a:spcAft>
                <a:spcPts val="0"/>
              </a:spcAft>
              <a:buNone/>
            </a:pPr>
            <a:r>
              <a:rPr lang="en">
                <a:solidFill>
                  <a:schemeClr val="accent1"/>
                </a:solidFill>
              </a:rPr>
              <a:t>a discrete random variable</a:t>
            </a:r>
            <a:endParaRPr>
              <a:solidFill>
                <a:schemeClr val="accent1"/>
              </a:solidFill>
            </a:endParaRPr>
          </a:p>
        </p:txBody>
      </p:sp>
      <p:pic>
        <p:nvPicPr>
          <p:cNvPr id="95" name="Google Shape;95;p18"/>
          <p:cNvPicPr preferRelativeResize="0"/>
          <p:nvPr/>
        </p:nvPicPr>
        <p:blipFill>
          <a:blip r:embed="rId3">
            <a:alphaModFix/>
          </a:blip>
          <a:stretch>
            <a:fillRect/>
          </a:stretch>
        </p:blipFill>
        <p:spPr>
          <a:xfrm>
            <a:off x="609600" y="2420349"/>
            <a:ext cx="7899000" cy="3917050"/>
          </a:xfrm>
          <a:prstGeom prst="rect">
            <a:avLst/>
          </a:prstGeom>
          <a:noFill/>
          <a:ln>
            <a:noFill/>
          </a:ln>
        </p:spPr>
      </p:pic>
      <p:pic>
        <p:nvPicPr>
          <p:cNvPr id="96" name="Google Shape;96;p18"/>
          <p:cNvPicPr preferRelativeResize="0"/>
          <p:nvPr/>
        </p:nvPicPr>
        <p:blipFill>
          <a:blip r:embed="rId4">
            <a:alphaModFix/>
          </a:blip>
          <a:stretch>
            <a:fillRect/>
          </a:stretch>
        </p:blipFill>
        <p:spPr>
          <a:xfrm>
            <a:off x="5750573" y="5348423"/>
            <a:ext cx="1626600" cy="344925"/>
          </a:xfrm>
          <a:prstGeom prst="rect">
            <a:avLst/>
          </a:prstGeom>
          <a:noFill/>
          <a:ln>
            <a:noFill/>
          </a:ln>
        </p:spPr>
      </p:pic>
      <p:pic>
        <p:nvPicPr>
          <p:cNvPr id="97" name="Google Shape;97;p18"/>
          <p:cNvPicPr preferRelativeResize="0"/>
          <p:nvPr/>
        </p:nvPicPr>
        <p:blipFill>
          <a:blip r:embed="rId5">
            <a:alphaModFix/>
          </a:blip>
          <a:stretch>
            <a:fillRect/>
          </a:stretch>
        </p:blipFill>
        <p:spPr>
          <a:xfrm>
            <a:off x="5750575" y="5756175"/>
            <a:ext cx="2856825" cy="40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457200" y="1264450"/>
            <a:ext cx="7899000" cy="17001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600"/>
              </a:spcBef>
              <a:spcAft>
                <a:spcPts val="0"/>
              </a:spcAft>
              <a:buSzPts val="2100"/>
              <a:buChar char="●"/>
            </a:pPr>
            <a:r>
              <a:rPr lang="en" sz="2100">
                <a:solidFill>
                  <a:srgbClr val="000000"/>
                </a:solidFill>
              </a:rPr>
              <a:t>A </a:t>
            </a:r>
            <a:r>
              <a:rPr i="1" lang="en" sz="2100">
                <a:solidFill>
                  <a:schemeClr val="accent1"/>
                </a:solidFill>
              </a:rPr>
              <a:t>linear combination</a:t>
            </a:r>
            <a:r>
              <a:rPr lang="en" sz="2100">
                <a:solidFill>
                  <a:srgbClr val="000000"/>
                </a:solidFill>
              </a:rPr>
              <a:t> of random variables X and Y is given by</a:t>
            </a:r>
            <a:endParaRPr sz="2100">
              <a:solidFill>
                <a:srgbClr val="000000"/>
              </a:solidFill>
            </a:endParaRPr>
          </a:p>
          <a:p>
            <a:pPr indent="0" lvl="0" marL="0" rtl="0" algn="l">
              <a:lnSpc>
                <a:spcPct val="150000"/>
              </a:lnSpc>
              <a:spcBef>
                <a:spcPts val="600"/>
              </a:spcBef>
              <a:spcAft>
                <a:spcPts val="0"/>
              </a:spcAft>
              <a:buNone/>
            </a:pPr>
            <a:r>
              <a:rPr lang="en" sz="2100">
                <a:solidFill>
                  <a:srgbClr val="000000"/>
                </a:solidFill>
              </a:rPr>
              <a:t>		                                 </a:t>
            </a:r>
            <a:r>
              <a:rPr i="1" lang="en" sz="2100">
                <a:solidFill>
                  <a:srgbClr val="000000"/>
                </a:solidFill>
              </a:rPr>
              <a:t>aX + bY</a:t>
            </a:r>
            <a:endParaRPr i="1" sz="2100">
              <a:solidFill>
                <a:srgbClr val="000000"/>
              </a:solidFill>
            </a:endParaRPr>
          </a:p>
          <a:p>
            <a:pPr indent="457200" lvl="0" marL="0" rtl="0" algn="l">
              <a:lnSpc>
                <a:spcPct val="150000"/>
              </a:lnSpc>
              <a:spcBef>
                <a:spcPts val="600"/>
              </a:spcBef>
              <a:spcAft>
                <a:spcPts val="0"/>
              </a:spcAft>
              <a:buNone/>
            </a:pPr>
            <a:r>
              <a:rPr lang="en" sz="2100">
                <a:solidFill>
                  <a:srgbClr val="000000"/>
                </a:solidFill>
              </a:rPr>
              <a:t>where a and b are some fixed numbers.</a:t>
            </a:r>
            <a:endParaRPr sz="2100">
              <a:solidFill>
                <a:srgbClr val="000000"/>
              </a:solidFill>
            </a:endParaRPr>
          </a:p>
        </p:txBody>
      </p:sp>
      <p:sp>
        <p:nvSpPr>
          <p:cNvPr id="103" name="Google Shape;103;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Linear combinations</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457200" y="3352925"/>
            <a:ext cx="7899000" cy="17001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average value of a linear combination of random variables</a:t>
            </a:r>
            <a:br>
              <a:rPr lang="en" sz="2100">
                <a:solidFill>
                  <a:srgbClr val="000000"/>
                </a:solidFill>
              </a:rPr>
            </a:br>
            <a:r>
              <a:rPr lang="en" sz="2100">
                <a:solidFill>
                  <a:srgbClr val="000000"/>
                </a:solidFill>
              </a:rPr>
              <a:t>is given by</a:t>
            </a:r>
            <a:endParaRPr sz="2100">
              <a:solidFill>
                <a:srgbClr val="000000"/>
              </a:solidFill>
            </a:endParaRPr>
          </a:p>
          <a:p>
            <a:pPr indent="0" lvl="0" marL="0" rtl="0" algn="l">
              <a:lnSpc>
                <a:spcPct val="150000"/>
              </a:lnSpc>
              <a:spcBef>
                <a:spcPts val="1000"/>
              </a:spcBef>
              <a:spcAft>
                <a:spcPts val="0"/>
              </a:spcAft>
              <a:buNone/>
            </a:pPr>
            <a:r>
              <a:t/>
            </a:r>
            <a:endParaRPr sz="600">
              <a:solidFill>
                <a:srgbClr val="000000"/>
              </a:solidFill>
            </a:endParaRPr>
          </a:p>
          <a:p>
            <a:pPr indent="0" lvl="0" marL="0" rtl="0" algn="l">
              <a:lnSpc>
                <a:spcPct val="150000"/>
              </a:lnSpc>
              <a:spcBef>
                <a:spcPts val="600"/>
              </a:spcBef>
              <a:spcAft>
                <a:spcPts val="0"/>
              </a:spcAft>
              <a:buNone/>
            </a:pPr>
            <a:r>
              <a:rPr lang="en" sz="2100">
                <a:solidFill>
                  <a:srgbClr val="000000"/>
                </a:solidFill>
              </a:rPr>
              <a:t>		                </a:t>
            </a:r>
            <a:r>
              <a:rPr i="1" lang="en" sz="2100">
                <a:solidFill>
                  <a:srgbClr val="000000"/>
                </a:solidFill>
              </a:rPr>
              <a:t>E(aX + bY) = a x E(X) + b x E(Y)</a:t>
            </a:r>
            <a:endParaRPr i="1" sz="2100">
              <a:solidFill>
                <a:srgbClr val="000000"/>
              </a:solidFill>
            </a:endParaRPr>
          </a:p>
        </p:txBody>
      </p:sp>
      <p:sp>
        <p:nvSpPr>
          <p:cNvPr id="109" name="Google Shape;109;p20"/>
          <p:cNvSpPr txBox="1"/>
          <p:nvPr>
            <p:ph idx="1" type="body"/>
          </p:nvPr>
        </p:nvSpPr>
        <p:spPr>
          <a:xfrm>
            <a:off x="457200" y="1264450"/>
            <a:ext cx="7899000" cy="17001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600"/>
              </a:spcBef>
              <a:spcAft>
                <a:spcPts val="0"/>
              </a:spcAft>
              <a:buSzPts val="2100"/>
              <a:buChar char="●"/>
            </a:pPr>
            <a:r>
              <a:rPr lang="en" sz="2100">
                <a:solidFill>
                  <a:srgbClr val="000000"/>
                </a:solidFill>
              </a:rPr>
              <a:t>A </a:t>
            </a:r>
            <a:r>
              <a:rPr i="1" lang="en" sz="2100">
                <a:solidFill>
                  <a:schemeClr val="accent1"/>
                </a:solidFill>
              </a:rPr>
              <a:t>linear combination</a:t>
            </a:r>
            <a:r>
              <a:rPr lang="en" sz="2100">
                <a:solidFill>
                  <a:srgbClr val="000000"/>
                </a:solidFill>
              </a:rPr>
              <a:t> of random variables X and Y is given by</a:t>
            </a:r>
            <a:endParaRPr sz="2100">
              <a:solidFill>
                <a:srgbClr val="000000"/>
              </a:solidFill>
            </a:endParaRPr>
          </a:p>
          <a:p>
            <a:pPr indent="0" lvl="0" marL="0" rtl="0" algn="l">
              <a:lnSpc>
                <a:spcPct val="150000"/>
              </a:lnSpc>
              <a:spcBef>
                <a:spcPts val="600"/>
              </a:spcBef>
              <a:spcAft>
                <a:spcPts val="0"/>
              </a:spcAft>
              <a:buNone/>
            </a:pPr>
            <a:r>
              <a:rPr lang="en" sz="2100">
                <a:solidFill>
                  <a:srgbClr val="000000"/>
                </a:solidFill>
              </a:rPr>
              <a:t>		                                 </a:t>
            </a:r>
            <a:r>
              <a:rPr i="1" lang="en" sz="2100">
                <a:solidFill>
                  <a:srgbClr val="000000"/>
                </a:solidFill>
              </a:rPr>
              <a:t>aX + bY</a:t>
            </a:r>
            <a:endParaRPr i="1" sz="2100">
              <a:solidFill>
                <a:srgbClr val="000000"/>
              </a:solidFill>
            </a:endParaRPr>
          </a:p>
          <a:p>
            <a:pPr indent="457200" lvl="0" marL="0" rtl="0" algn="l">
              <a:lnSpc>
                <a:spcPct val="150000"/>
              </a:lnSpc>
              <a:spcBef>
                <a:spcPts val="600"/>
              </a:spcBef>
              <a:spcAft>
                <a:spcPts val="0"/>
              </a:spcAft>
              <a:buNone/>
            </a:pPr>
            <a:r>
              <a:rPr lang="en" sz="2100">
                <a:solidFill>
                  <a:srgbClr val="000000"/>
                </a:solidFill>
              </a:rPr>
              <a:t>where a and b are some fixed numbers.</a:t>
            </a:r>
            <a:endParaRPr sz="2100">
              <a:solidFill>
                <a:srgbClr val="000000"/>
              </a:solidFill>
            </a:endParaRPr>
          </a:p>
        </p:txBody>
      </p:sp>
      <p:sp>
        <p:nvSpPr>
          <p:cNvPr id="110" name="Google Shape;110;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Linear combinations</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457200" y="14429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On average you take 10 minutes for each statistics homework problem and 15 minutes for each chemistry homework problem. This week you have 5 statistics and 4 chemistry homework problems assigned. What is the total time you expect to spend on statistics and physics homework for the week?</a:t>
            </a:r>
            <a:endParaRPr sz="2100">
              <a:solidFill>
                <a:schemeClr val="accent1"/>
              </a:solidFill>
            </a:endParaRPr>
          </a:p>
        </p:txBody>
      </p:sp>
      <p:sp>
        <p:nvSpPr>
          <p:cNvPr id="116" name="Google Shape;116;p21"/>
          <p:cNvSpPr txBox="1"/>
          <p:nvPr>
            <p:ph type="title"/>
          </p:nvPr>
        </p:nvSpPr>
        <p:spPr>
          <a:xfrm>
            <a:off x="457200" y="2999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Calculating the expectation</a:t>
            </a:r>
            <a:endParaRPr>
              <a:solidFill>
                <a:schemeClr val="accent1"/>
              </a:solidFill>
            </a:endParaRPr>
          </a:p>
          <a:p>
            <a:pPr indent="0" lvl="0" marL="0" rtl="0" algn="l">
              <a:spcBef>
                <a:spcPts val="0"/>
              </a:spcBef>
              <a:spcAft>
                <a:spcPts val="0"/>
              </a:spcAft>
              <a:buNone/>
            </a:pPr>
            <a:r>
              <a:rPr lang="en">
                <a:solidFill>
                  <a:schemeClr val="accent1"/>
                </a:solidFill>
              </a:rPr>
              <a:t>of a linear combination</a:t>
            </a: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457200" y="14429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On average you take 10 minutes for each statistics homework problem and 15 minutes for each chemistry homework problem. This week you have 5 statistics and 4 chemistry homework problems assigned. What is the total time you expect to spend on statistics and physics homework for the week?</a:t>
            </a:r>
            <a:endParaRPr sz="2100">
              <a:solidFill>
                <a:schemeClr val="accent1"/>
              </a:solidFill>
            </a:endParaRPr>
          </a:p>
        </p:txBody>
      </p:sp>
      <p:sp>
        <p:nvSpPr>
          <p:cNvPr id="122" name="Google Shape;122;p22"/>
          <p:cNvSpPr txBox="1"/>
          <p:nvPr>
            <p:ph type="title"/>
          </p:nvPr>
        </p:nvSpPr>
        <p:spPr>
          <a:xfrm>
            <a:off x="457200" y="2999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Calculating the expectation</a:t>
            </a:r>
            <a:endParaRPr>
              <a:solidFill>
                <a:schemeClr val="accent1"/>
              </a:solidFill>
            </a:endParaRPr>
          </a:p>
          <a:p>
            <a:pPr indent="0" lvl="0" marL="0" rtl="0" algn="l">
              <a:spcBef>
                <a:spcPts val="0"/>
              </a:spcBef>
              <a:spcAft>
                <a:spcPts val="0"/>
              </a:spcAft>
              <a:buNone/>
            </a:pPr>
            <a:r>
              <a:rPr lang="en">
                <a:solidFill>
                  <a:schemeClr val="accent1"/>
                </a:solidFill>
              </a:rPr>
              <a:t>of a linear combination</a:t>
            </a:r>
            <a:endParaRPr>
              <a:solidFill>
                <a:schemeClr val="accent1"/>
              </a:solidFill>
            </a:endParaRPr>
          </a:p>
        </p:txBody>
      </p:sp>
      <p:pic>
        <p:nvPicPr>
          <p:cNvPr id="123" name="Google Shape;123;p22"/>
          <p:cNvPicPr preferRelativeResize="0"/>
          <p:nvPr/>
        </p:nvPicPr>
        <p:blipFill>
          <a:blip r:embed="rId3">
            <a:alphaModFix/>
          </a:blip>
          <a:stretch>
            <a:fillRect/>
          </a:stretch>
        </p:blipFill>
        <p:spPr>
          <a:xfrm>
            <a:off x="152400" y="3941700"/>
            <a:ext cx="8839200" cy="1651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457200" y="8333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variability of a linear combination of two independent random variables is calculated as: </a:t>
            </a:r>
            <a:endParaRPr sz="2100">
              <a:solidFill>
                <a:srgbClr val="000000"/>
              </a:solidFill>
            </a:endParaRPr>
          </a:p>
        </p:txBody>
      </p:sp>
      <p:sp>
        <p:nvSpPr>
          <p:cNvPr id="129" name="Google Shape;129;p23"/>
          <p:cNvSpPr txBox="1"/>
          <p:nvPr>
            <p:ph type="title"/>
          </p:nvPr>
        </p:nvSpPr>
        <p:spPr>
          <a:xfrm>
            <a:off x="457200" y="299945"/>
            <a:ext cx="8229600" cy="63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Linear Combination</a:t>
            </a:r>
            <a:endParaRPr>
              <a:solidFill>
                <a:schemeClr val="accent1"/>
              </a:solidFill>
            </a:endParaRPr>
          </a:p>
        </p:txBody>
      </p:sp>
      <p:pic>
        <p:nvPicPr>
          <p:cNvPr id="130" name="Google Shape;130;p23"/>
          <p:cNvPicPr preferRelativeResize="0"/>
          <p:nvPr/>
        </p:nvPicPr>
        <p:blipFill>
          <a:blip r:embed="rId3">
            <a:alphaModFix/>
          </a:blip>
          <a:stretch>
            <a:fillRect/>
          </a:stretch>
        </p:blipFill>
        <p:spPr>
          <a:xfrm>
            <a:off x="1973800" y="1810750"/>
            <a:ext cx="5353050" cy="514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457200" y="833350"/>
            <a:ext cx="7899000" cy="977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variability of a linear combination of two independent random variables is calculated as: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standard deviation of the linear combination is the square root of the variance.</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rPr lang="en" sz="2100">
                <a:solidFill>
                  <a:srgbClr val="FF0000"/>
                </a:solidFill>
              </a:rPr>
              <a:t>Note</a:t>
            </a:r>
            <a:r>
              <a:rPr lang="en" sz="2100">
                <a:solidFill>
                  <a:srgbClr val="000000"/>
                </a:solidFill>
              </a:rPr>
              <a:t>: If the random variables are not independent, the variance calculation gets a little more complicated and is beyond the scope of this course.</a:t>
            </a:r>
            <a:endParaRPr sz="2100">
              <a:solidFill>
                <a:srgbClr val="000000"/>
              </a:solidFill>
            </a:endParaRPr>
          </a:p>
        </p:txBody>
      </p:sp>
      <p:sp>
        <p:nvSpPr>
          <p:cNvPr id="136" name="Google Shape;136;p24"/>
          <p:cNvSpPr txBox="1"/>
          <p:nvPr>
            <p:ph type="title"/>
          </p:nvPr>
        </p:nvSpPr>
        <p:spPr>
          <a:xfrm>
            <a:off x="457200" y="299945"/>
            <a:ext cx="8229600" cy="63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Linear Combination</a:t>
            </a:r>
            <a:endParaRPr>
              <a:solidFill>
                <a:schemeClr val="accent1"/>
              </a:solidFill>
            </a:endParaRPr>
          </a:p>
        </p:txBody>
      </p:sp>
      <p:pic>
        <p:nvPicPr>
          <p:cNvPr id="137" name="Google Shape;137;p24"/>
          <p:cNvPicPr preferRelativeResize="0"/>
          <p:nvPr/>
        </p:nvPicPr>
        <p:blipFill>
          <a:blip r:embed="rId3">
            <a:alphaModFix/>
          </a:blip>
          <a:stretch>
            <a:fillRect/>
          </a:stretch>
        </p:blipFill>
        <p:spPr>
          <a:xfrm>
            <a:off x="1973800" y="1810750"/>
            <a:ext cx="5353050" cy="514350"/>
          </a:xfrm>
          <a:prstGeom prst="rect">
            <a:avLst/>
          </a:prstGeom>
          <a:noFill/>
          <a:ln>
            <a:noFill/>
          </a:ln>
        </p:spPr>
      </p:pic>
      <p:cxnSp>
        <p:nvCxnSpPr>
          <p:cNvPr id="138" name="Google Shape;138;p24"/>
          <p:cNvCxnSpPr/>
          <p:nvPr/>
        </p:nvCxnSpPr>
        <p:spPr>
          <a:xfrm>
            <a:off x="548300" y="4995550"/>
            <a:ext cx="1679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Linear combinations</a:t>
            </a:r>
            <a:endParaRPr>
              <a:solidFill>
                <a:schemeClr val="accent1"/>
              </a:solidFill>
            </a:endParaRPr>
          </a:p>
        </p:txBody>
      </p:sp>
      <p:sp>
        <p:nvSpPr>
          <p:cNvPr id="144" name="Google Shape;144;p25"/>
          <p:cNvSpPr txBox="1"/>
          <p:nvPr>
            <p:ph idx="1" type="body"/>
          </p:nvPr>
        </p:nvSpPr>
        <p:spPr>
          <a:xfrm>
            <a:off x="457200" y="1264450"/>
            <a:ext cx="7899000" cy="2552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The standard deviation of the time you take for each statistics homework problem is 1.5 minutes, and it is 2 minutes for each chemistry problem. What is the standard deviation of the time you expect to spend on statistics and physics homework for the week if you have 5 statistics and 4 chemistry homework problems assigned?</a:t>
            </a:r>
            <a:endParaRPr sz="210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Linear combinations</a:t>
            </a:r>
            <a:endParaRPr>
              <a:solidFill>
                <a:schemeClr val="accent1"/>
              </a:solidFill>
            </a:endParaRPr>
          </a:p>
        </p:txBody>
      </p:sp>
      <p:sp>
        <p:nvSpPr>
          <p:cNvPr id="150" name="Google Shape;150;p26"/>
          <p:cNvSpPr txBox="1"/>
          <p:nvPr>
            <p:ph idx="1" type="body"/>
          </p:nvPr>
        </p:nvSpPr>
        <p:spPr>
          <a:xfrm>
            <a:off x="457200" y="1264450"/>
            <a:ext cx="7899000" cy="2552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The standard deviation of the time you take for each statistics homework problem is 1.5 minutes, and it is 2 minutes for each chemistry problem. What is the standard deviation of the time you expect to spend on statistics and physics homework for the week if you have 5 statistics and 4 chemistry homework problems assigned?</a:t>
            </a:r>
            <a:endParaRPr sz="2100">
              <a:solidFill>
                <a:schemeClr val="accent1"/>
              </a:solidFill>
            </a:endParaRPr>
          </a:p>
        </p:txBody>
      </p:sp>
      <p:pic>
        <p:nvPicPr>
          <p:cNvPr id="151" name="Google Shape;151;p26"/>
          <p:cNvPicPr preferRelativeResize="0"/>
          <p:nvPr/>
        </p:nvPicPr>
        <p:blipFill>
          <a:blip r:embed="rId3">
            <a:alphaModFix/>
          </a:blip>
          <a:stretch>
            <a:fillRect/>
          </a:stretch>
        </p:blipFill>
        <p:spPr>
          <a:xfrm>
            <a:off x="152400" y="4593625"/>
            <a:ext cx="8839200" cy="9969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9"/>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Random Variables</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idx="1" type="body"/>
          </p:nvPr>
        </p:nvSpPr>
        <p:spPr>
          <a:xfrm>
            <a:off x="457200" y="1264450"/>
            <a:ext cx="7899000" cy="2088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A casino game costs $5 to play. If you draw first a red card, then you get to draw a second card. If the second card is the ace of hearts, you win $500. If not, you don't win anything, i.e. lose your $5. What is your expected profits (or losses) from playing this game? Remember: profit (or loss) = winnings - cost.</a:t>
            </a:r>
            <a:endParaRPr sz="2100">
              <a:solidFill>
                <a:schemeClr val="accent1"/>
              </a:solidFill>
            </a:endParaRPr>
          </a:p>
        </p:txBody>
      </p:sp>
      <p:sp>
        <p:nvSpPr>
          <p:cNvPr id="157" name="Google Shape;157;p27"/>
          <p:cNvSpPr txBox="1"/>
          <p:nvPr>
            <p:ph idx="1" type="body"/>
          </p:nvPr>
        </p:nvSpPr>
        <p:spPr>
          <a:xfrm>
            <a:off x="1219200" y="3352925"/>
            <a:ext cx="7899000" cy="17001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2100">
                <a:solidFill>
                  <a:srgbClr val="000000"/>
                </a:solidFill>
              </a:rPr>
              <a:t>(a) a loss of 10¢			(c) a loss of 30¢</a:t>
            </a:r>
            <a:endParaRPr sz="2100">
              <a:solidFill>
                <a:srgbClr val="000000"/>
              </a:solidFill>
            </a:endParaRPr>
          </a:p>
          <a:p>
            <a:pPr indent="0" lvl="0" marL="0" rtl="0" algn="l">
              <a:lnSpc>
                <a:spcPct val="150000"/>
              </a:lnSpc>
              <a:spcBef>
                <a:spcPts val="600"/>
              </a:spcBef>
              <a:spcAft>
                <a:spcPts val="0"/>
              </a:spcAft>
              <a:buNone/>
            </a:pPr>
            <a:r>
              <a:rPr lang="en" sz="2100">
                <a:solidFill>
                  <a:srgbClr val="000000"/>
                </a:solidFill>
              </a:rPr>
              <a:t>(b) a loss of 25¢			(d) a profit of 5¢</a:t>
            </a:r>
            <a:endParaRPr sz="2100">
              <a:solidFill>
                <a:srgbClr val="000000"/>
              </a:solidFill>
            </a:endParaRPr>
          </a:p>
        </p:txBody>
      </p:sp>
      <p:sp>
        <p:nvSpPr>
          <p:cNvPr id="158" name="Google Shape;158;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idx="1" type="body"/>
          </p:nvPr>
        </p:nvSpPr>
        <p:spPr>
          <a:xfrm>
            <a:off x="457200" y="1264450"/>
            <a:ext cx="7899000" cy="2088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A casino game costs $5 to play. If you draw first a red card, then you get to draw a second card. If the second card is the ace of hearts, you win $500. If not, you don't win anything, i.e. lose your $5. What is your expected profits (or losses) from playing this game? Remember: profit (or loss) = winnings - cost.</a:t>
            </a:r>
            <a:endParaRPr sz="2100">
              <a:solidFill>
                <a:schemeClr val="accent1"/>
              </a:solidFill>
            </a:endParaRPr>
          </a:p>
        </p:txBody>
      </p:sp>
      <p:sp>
        <p:nvSpPr>
          <p:cNvPr id="164" name="Google Shape;164;p28"/>
          <p:cNvSpPr txBox="1"/>
          <p:nvPr>
            <p:ph idx="1" type="body"/>
          </p:nvPr>
        </p:nvSpPr>
        <p:spPr>
          <a:xfrm>
            <a:off x="1524000" y="3352925"/>
            <a:ext cx="7899000" cy="12570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2100">
                <a:solidFill>
                  <a:srgbClr val="000000"/>
                </a:solidFill>
              </a:rPr>
              <a:t>(a) a loss of 10¢			</a:t>
            </a:r>
            <a:r>
              <a:rPr i="1" lang="en" sz="2100">
                <a:solidFill>
                  <a:srgbClr val="FF9900"/>
                </a:solidFill>
              </a:rPr>
              <a:t>(c) a loss of 30¢</a:t>
            </a:r>
            <a:endParaRPr i="1" sz="2100">
              <a:solidFill>
                <a:srgbClr val="FF9900"/>
              </a:solidFill>
            </a:endParaRPr>
          </a:p>
          <a:p>
            <a:pPr indent="0" lvl="0" marL="0" rtl="0" algn="l">
              <a:lnSpc>
                <a:spcPct val="150000"/>
              </a:lnSpc>
              <a:spcBef>
                <a:spcPts val="600"/>
              </a:spcBef>
              <a:spcAft>
                <a:spcPts val="0"/>
              </a:spcAft>
              <a:buNone/>
            </a:pPr>
            <a:r>
              <a:rPr lang="en" sz="2100">
                <a:solidFill>
                  <a:srgbClr val="000000"/>
                </a:solidFill>
              </a:rPr>
              <a:t>(b) a loss of 25¢			(d) a profit of 5¢</a:t>
            </a:r>
            <a:endParaRPr sz="2100">
              <a:solidFill>
                <a:srgbClr val="000000"/>
              </a:solidFill>
            </a:endParaRPr>
          </a:p>
        </p:txBody>
      </p:sp>
      <p:sp>
        <p:nvSpPr>
          <p:cNvPr id="165" name="Google Shape;165;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166" name="Google Shape;166;p28"/>
          <p:cNvPicPr preferRelativeResize="0"/>
          <p:nvPr/>
        </p:nvPicPr>
        <p:blipFill>
          <a:blip r:embed="rId3">
            <a:alphaModFix/>
          </a:blip>
          <a:stretch>
            <a:fillRect/>
          </a:stretch>
        </p:blipFill>
        <p:spPr>
          <a:xfrm>
            <a:off x="457200" y="4833400"/>
            <a:ext cx="7899001" cy="1349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A </a:t>
            </a:r>
            <a:r>
              <a:rPr i="1" lang="en" sz="2100">
                <a:solidFill>
                  <a:schemeClr val="accent1"/>
                </a:solidFill>
              </a:rPr>
              <a:t>fair</a:t>
            </a:r>
            <a:r>
              <a:rPr i="1" lang="en" sz="2100">
                <a:solidFill>
                  <a:srgbClr val="000000"/>
                </a:solidFill>
              </a:rPr>
              <a:t> </a:t>
            </a:r>
            <a:r>
              <a:rPr lang="en" sz="2100">
                <a:solidFill>
                  <a:srgbClr val="000000"/>
                </a:solidFill>
              </a:rPr>
              <a:t>game is defined as a game that costs as much as its expected payout, i.e. expected profit is 0.</a:t>
            </a:r>
            <a:endParaRPr sz="2100">
              <a:solidFill>
                <a:srgbClr val="000000"/>
              </a:solidFill>
            </a:endParaRPr>
          </a:p>
        </p:txBody>
      </p:sp>
      <p:sp>
        <p:nvSpPr>
          <p:cNvPr id="172" name="Google Shape;172;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Fair game</a:t>
            </a:r>
            <a:endParaRPr>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A </a:t>
            </a:r>
            <a:r>
              <a:rPr i="1" lang="en" sz="2100">
                <a:solidFill>
                  <a:schemeClr val="accent1"/>
                </a:solidFill>
              </a:rPr>
              <a:t>fair</a:t>
            </a:r>
            <a:r>
              <a:rPr i="1" lang="en" sz="2100">
                <a:solidFill>
                  <a:srgbClr val="000000"/>
                </a:solidFill>
              </a:rPr>
              <a:t> </a:t>
            </a:r>
            <a:r>
              <a:rPr lang="en" sz="2100">
                <a:solidFill>
                  <a:srgbClr val="000000"/>
                </a:solidFill>
              </a:rPr>
              <a:t>game is defined as a game that costs as much as its expected payout, i.e. expected profit is 0.</a:t>
            </a:r>
            <a:endParaRPr sz="2100">
              <a:solidFill>
                <a:srgbClr val="000000"/>
              </a:solidFill>
            </a:endParaRPr>
          </a:p>
        </p:txBody>
      </p:sp>
      <p:sp>
        <p:nvSpPr>
          <p:cNvPr id="178" name="Google Shape;178;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Fair game</a:t>
            </a:r>
            <a:endParaRPr>
              <a:solidFill>
                <a:schemeClr val="accent1"/>
              </a:solidFill>
            </a:endParaRPr>
          </a:p>
        </p:txBody>
      </p:sp>
      <p:sp>
        <p:nvSpPr>
          <p:cNvPr id="179" name="Google Shape;179;p30"/>
          <p:cNvSpPr txBox="1"/>
          <p:nvPr>
            <p:ph idx="1" type="body"/>
          </p:nvPr>
        </p:nvSpPr>
        <p:spPr>
          <a:xfrm>
            <a:off x="457200" y="2241850"/>
            <a:ext cx="7899000" cy="1038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Do you think casino games in Vegas cost more or less than their expected payouts?</a:t>
            </a:r>
            <a:endParaRPr sz="21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1"/>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A </a:t>
            </a:r>
            <a:r>
              <a:rPr i="1" lang="en" sz="2100">
                <a:solidFill>
                  <a:schemeClr val="accent1"/>
                </a:solidFill>
              </a:rPr>
              <a:t>fair</a:t>
            </a:r>
            <a:r>
              <a:rPr i="1" lang="en" sz="2100">
                <a:solidFill>
                  <a:srgbClr val="000000"/>
                </a:solidFill>
              </a:rPr>
              <a:t> </a:t>
            </a:r>
            <a:r>
              <a:rPr lang="en" sz="2100">
                <a:solidFill>
                  <a:srgbClr val="000000"/>
                </a:solidFill>
              </a:rPr>
              <a:t>game is defined as a game that costs as much as its expected payout, i.e. expected profit is 0.</a:t>
            </a:r>
            <a:endParaRPr sz="2100">
              <a:solidFill>
                <a:srgbClr val="000000"/>
              </a:solidFill>
            </a:endParaRPr>
          </a:p>
        </p:txBody>
      </p:sp>
      <p:sp>
        <p:nvSpPr>
          <p:cNvPr id="185" name="Google Shape;185;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Fair game</a:t>
            </a:r>
            <a:endParaRPr>
              <a:solidFill>
                <a:schemeClr val="accent1"/>
              </a:solidFill>
            </a:endParaRPr>
          </a:p>
        </p:txBody>
      </p:sp>
      <p:sp>
        <p:nvSpPr>
          <p:cNvPr id="186" name="Google Shape;186;p31"/>
          <p:cNvSpPr txBox="1"/>
          <p:nvPr>
            <p:ph idx="1" type="body"/>
          </p:nvPr>
        </p:nvSpPr>
        <p:spPr>
          <a:xfrm>
            <a:off x="457200" y="2241850"/>
            <a:ext cx="7899000" cy="1038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4A86E8"/>
                </a:solidFill>
              </a:rPr>
              <a:t>Do you think casino games in Vegas cost more or less than their expected payouts?</a:t>
            </a:r>
            <a:endParaRPr sz="2100">
              <a:solidFill>
                <a:srgbClr val="4A86E8"/>
              </a:solidFill>
            </a:endParaRPr>
          </a:p>
        </p:txBody>
      </p:sp>
      <p:sp>
        <p:nvSpPr>
          <p:cNvPr id="187" name="Google Shape;187;p31"/>
          <p:cNvSpPr txBox="1"/>
          <p:nvPr>
            <p:ph idx="1" type="body"/>
          </p:nvPr>
        </p:nvSpPr>
        <p:spPr>
          <a:xfrm>
            <a:off x="3893025" y="5523275"/>
            <a:ext cx="4698300" cy="786600"/>
          </a:xfrm>
          <a:prstGeom prst="rect">
            <a:avLst/>
          </a:prstGeom>
        </p:spPr>
        <p:txBody>
          <a:bodyPr anchorCtr="0" anchor="t" bIns="91425" lIns="91425" spcFirstLastPara="1" rIns="91425" wrap="square" tIns="91425">
            <a:noAutofit/>
          </a:bodyPr>
          <a:lstStyle/>
          <a:p>
            <a:pPr indent="0" lvl="0" marL="0" rtl="0" algn="r">
              <a:lnSpc>
                <a:spcPct val="115000"/>
              </a:lnSpc>
              <a:spcBef>
                <a:spcPts val="600"/>
              </a:spcBef>
              <a:spcAft>
                <a:spcPts val="0"/>
              </a:spcAft>
              <a:buNone/>
            </a:pPr>
            <a:r>
              <a:rPr lang="en" sz="1500">
                <a:solidFill>
                  <a:srgbClr val="000000"/>
                </a:solidFill>
              </a:rPr>
              <a:t>Image by Moyan_Brenn on Flickr</a:t>
            </a:r>
            <a:br>
              <a:rPr lang="en" sz="1500">
                <a:solidFill>
                  <a:srgbClr val="000000"/>
                </a:solidFill>
              </a:rPr>
            </a:br>
            <a:r>
              <a:rPr i="1" lang="en" sz="1500" u="sng">
                <a:solidFill>
                  <a:schemeClr val="hlink"/>
                </a:solidFill>
                <a:hlinkClick r:id="rId3"/>
              </a:rPr>
              <a:t>http://www.flickr.com/photos/aigle_dore/5951714693</a:t>
            </a:r>
            <a:endParaRPr i="1" sz="1500">
              <a:solidFill>
                <a:srgbClr val="000000"/>
              </a:solidFill>
            </a:endParaRPr>
          </a:p>
        </p:txBody>
      </p:sp>
      <p:sp>
        <p:nvSpPr>
          <p:cNvPr id="188" name="Google Shape;188;p31"/>
          <p:cNvSpPr txBox="1"/>
          <p:nvPr>
            <p:ph idx="1" type="body"/>
          </p:nvPr>
        </p:nvSpPr>
        <p:spPr>
          <a:xfrm>
            <a:off x="457200" y="3237000"/>
            <a:ext cx="4565400" cy="1972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If those games cost less than their expected payouts, it would mean that the casinos would be losing money on average, and hence they wouldn't be able to pay for all this:</a:t>
            </a:r>
            <a:endParaRPr sz="2100">
              <a:solidFill>
                <a:srgbClr val="000000"/>
              </a:solidFill>
            </a:endParaRPr>
          </a:p>
        </p:txBody>
      </p:sp>
      <p:pic>
        <p:nvPicPr>
          <p:cNvPr id="189" name="Google Shape;189;p31"/>
          <p:cNvPicPr preferRelativeResize="0"/>
          <p:nvPr/>
        </p:nvPicPr>
        <p:blipFill>
          <a:blip r:embed="rId4">
            <a:alphaModFix/>
          </a:blip>
          <a:stretch>
            <a:fillRect/>
          </a:stretch>
        </p:blipFill>
        <p:spPr>
          <a:xfrm>
            <a:off x="4963100" y="3009200"/>
            <a:ext cx="3539650" cy="2388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Random variables do not work like normal algebraic variables:</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X + X ≠ 2X</a:t>
            </a:r>
            <a:endParaRPr i="1" sz="2100">
              <a:solidFill>
                <a:srgbClr val="000000"/>
              </a:solidFill>
            </a:endParaRPr>
          </a:p>
        </p:txBody>
      </p:sp>
      <p:sp>
        <p:nvSpPr>
          <p:cNvPr id="195" name="Google Shape;195;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Simplifying random variables</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3"/>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Random variables do not work like normal algebraic variables:</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X + X ≠ 2X</a:t>
            </a:r>
            <a:endParaRPr i="1" sz="2100">
              <a:solidFill>
                <a:srgbClr val="000000"/>
              </a:solidFill>
            </a:endParaRPr>
          </a:p>
        </p:txBody>
      </p:sp>
      <p:sp>
        <p:nvSpPr>
          <p:cNvPr id="201" name="Google Shape;201;p3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Simplifying random variables</a:t>
            </a:r>
            <a:endParaRPr>
              <a:solidFill>
                <a:schemeClr val="accent1"/>
              </a:solidFill>
            </a:endParaRPr>
          </a:p>
        </p:txBody>
      </p:sp>
      <p:sp>
        <p:nvSpPr>
          <p:cNvPr id="202" name="Google Shape;202;p33"/>
          <p:cNvSpPr txBox="1"/>
          <p:nvPr>
            <p:ph idx="1" type="body"/>
          </p:nvPr>
        </p:nvSpPr>
        <p:spPr>
          <a:xfrm>
            <a:off x="457200" y="2423825"/>
            <a:ext cx="7899000" cy="2227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E(X + X) = E(X) + E(X)				V(X + X) = Var(X) + Var(X) </a:t>
            </a:r>
            <a:endParaRPr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		   = 2E(X)							   = 2 Var(X)</a:t>
            </a:r>
            <a:endParaRPr i="1" sz="2100">
              <a:solidFill>
                <a:srgbClr val="000000"/>
              </a:solidFill>
            </a:endParaRPr>
          </a:p>
          <a:p>
            <a:pPr indent="0" lvl="0" marL="0" rtl="0" algn="l">
              <a:lnSpc>
                <a:spcPct val="115000"/>
              </a:lnSpc>
              <a:spcBef>
                <a:spcPts val="600"/>
              </a:spcBef>
              <a:spcAft>
                <a:spcPts val="0"/>
              </a:spcAft>
              <a:buNone/>
            </a:pPr>
            <a:r>
              <a:t/>
            </a:r>
            <a:endParaRPr i="1"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E(2X) = 2E(X)						Var(2X) = 2</a:t>
            </a:r>
            <a:r>
              <a:rPr baseline="30000" i="1" lang="en" sz="2100">
                <a:solidFill>
                  <a:srgbClr val="000000"/>
                </a:solidFill>
              </a:rPr>
              <a:t>2</a:t>
            </a:r>
            <a:r>
              <a:rPr i="1" lang="en" sz="2100">
                <a:solidFill>
                  <a:srgbClr val="000000"/>
                </a:solidFill>
              </a:rPr>
              <a:t> Var(X)</a:t>
            </a:r>
            <a:endParaRPr i="1"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											 = 4 Var(X)</a:t>
            </a:r>
            <a:endParaRPr i="1" sz="2100">
              <a:solidFill>
                <a:srgbClr val="000000"/>
              </a:solidFill>
            </a:endParaRPr>
          </a:p>
        </p:txBody>
      </p:sp>
      <p:sp>
        <p:nvSpPr>
          <p:cNvPr id="203" name="Google Shape;203;p33"/>
          <p:cNvSpPr txBox="1"/>
          <p:nvPr/>
        </p:nvSpPr>
        <p:spPr>
          <a:xfrm>
            <a:off x="7864500" y="2480375"/>
            <a:ext cx="1331700" cy="5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Assuming Independence</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4"/>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Random variables do not work like normal algebraic variables:</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X + X ≠ 2X</a:t>
            </a:r>
            <a:endParaRPr i="1" sz="2100">
              <a:solidFill>
                <a:srgbClr val="000000"/>
              </a:solidFill>
            </a:endParaRPr>
          </a:p>
        </p:txBody>
      </p:sp>
      <p:sp>
        <p:nvSpPr>
          <p:cNvPr id="209" name="Google Shape;209;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Simplifying random variables</a:t>
            </a:r>
            <a:endParaRPr>
              <a:solidFill>
                <a:schemeClr val="accent1"/>
              </a:solidFill>
            </a:endParaRPr>
          </a:p>
        </p:txBody>
      </p:sp>
      <p:sp>
        <p:nvSpPr>
          <p:cNvPr id="210" name="Google Shape;210;p34"/>
          <p:cNvSpPr txBox="1"/>
          <p:nvPr>
            <p:ph idx="1" type="body"/>
          </p:nvPr>
        </p:nvSpPr>
        <p:spPr>
          <a:xfrm>
            <a:off x="457200" y="2423825"/>
            <a:ext cx="7899000" cy="2227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E(X + X) = E(X) + E(X)				V(X + X) = Var(X) + Var(X)</a:t>
            </a:r>
            <a:endParaRPr i="1"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		   = 2E(X)							   = 2 Var(X)</a:t>
            </a:r>
            <a:endParaRPr i="1" sz="2100">
              <a:solidFill>
                <a:srgbClr val="000000"/>
              </a:solidFill>
            </a:endParaRPr>
          </a:p>
          <a:p>
            <a:pPr indent="0" lvl="0" marL="0" rtl="0" algn="l">
              <a:lnSpc>
                <a:spcPct val="115000"/>
              </a:lnSpc>
              <a:spcBef>
                <a:spcPts val="600"/>
              </a:spcBef>
              <a:spcAft>
                <a:spcPts val="0"/>
              </a:spcAft>
              <a:buNone/>
            </a:pPr>
            <a:r>
              <a:t/>
            </a:r>
            <a:endParaRPr i="1"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E(2X) = 2E(X)						Var(2X) = 2</a:t>
            </a:r>
            <a:r>
              <a:rPr baseline="30000" i="1" lang="en" sz="2100">
                <a:solidFill>
                  <a:srgbClr val="000000"/>
                </a:solidFill>
              </a:rPr>
              <a:t>2</a:t>
            </a:r>
            <a:r>
              <a:rPr i="1" lang="en" sz="2100">
                <a:solidFill>
                  <a:srgbClr val="000000"/>
                </a:solidFill>
              </a:rPr>
              <a:t> Var(X)</a:t>
            </a:r>
            <a:endParaRPr i="1"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											 = 4 Var(X)</a:t>
            </a:r>
            <a:endParaRPr i="1" sz="2100">
              <a:solidFill>
                <a:srgbClr val="000000"/>
              </a:solidFill>
            </a:endParaRPr>
          </a:p>
        </p:txBody>
      </p:sp>
      <p:sp>
        <p:nvSpPr>
          <p:cNvPr id="211" name="Google Shape;211;p34"/>
          <p:cNvSpPr txBox="1"/>
          <p:nvPr>
            <p:ph idx="1" type="body"/>
          </p:nvPr>
        </p:nvSpPr>
        <p:spPr>
          <a:xfrm>
            <a:off x="457200" y="4818575"/>
            <a:ext cx="7899000" cy="1420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chemeClr val="accent1"/>
                </a:solidFill>
              </a:rPr>
              <a:t>E(X + X) = E(2X)</a:t>
            </a:r>
            <a:r>
              <a:rPr i="1" lang="en" sz="2100">
                <a:solidFill>
                  <a:srgbClr val="000000"/>
                </a:solidFill>
              </a:rPr>
              <a:t>, </a:t>
            </a:r>
            <a:r>
              <a:rPr lang="en" sz="2100">
                <a:solidFill>
                  <a:srgbClr val="000000"/>
                </a:solidFill>
              </a:rPr>
              <a:t>but</a:t>
            </a:r>
            <a:r>
              <a:rPr i="1" lang="en" sz="2100">
                <a:solidFill>
                  <a:srgbClr val="000000"/>
                </a:solidFill>
              </a:rPr>
              <a:t> </a:t>
            </a:r>
            <a:r>
              <a:rPr i="1" lang="en" sz="2100">
                <a:solidFill>
                  <a:schemeClr val="accent1"/>
                </a:solidFill>
              </a:rPr>
              <a:t>Var(X + X) ≠ Var(2X)</a:t>
            </a:r>
            <a:endParaRPr i="1" sz="2100">
              <a:solidFill>
                <a:schemeClr val="accent1"/>
              </a:solidFill>
            </a:endParaRPr>
          </a:p>
        </p:txBody>
      </p:sp>
      <p:sp>
        <p:nvSpPr>
          <p:cNvPr id="212" name="Google Shape;212;p34"/>
          <p:cNvSpPr txBox="1"/>
          <p:nvPr/>
        </p:nvSpPr>
        <p:spPr>
          <a:xfrm>
            <a:off x="7864500" y="2480375"/>
            <a:ext cx="1331700" cy="5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Assuming Independence</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chemeClr val="accent1"/>
              </a:solidFill>
            </a:endParaRPr>
          </a:p>
        </p:txBody>
      </p:sp>
      <p:sp>
        <p:nvSpPr>
          <p:cNvPr id="218" name="Google Shape;218;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rgbClr val="000000"/>
              </a:solidFill>
            </a:endParaRPr>
          </a:p>
        </p:txBody>
      </p:sp>
      <p:sp>
        <p:nvSpPr>
          <p:cNvPr id="224" name="Google Shape;224;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
        <p:nvSpPr>
          <p:cNvPr id="225" name="Google Shape;225;p36"/>
          <p:cNvSpPr txBox="1"/>
          <p:nvPr>
            <p:ph idx="1" type="body"/>
          </p:nvPr>
        </p:nvSpPr>
        <p:spPr>
          <a:xfrm>
            <a:off x="457200" y="2790250"/>
            <a:ext cx="7899000" cy="128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Note that we have 5 cars each with the given annual maintenance cost (X</a:t>
            </a:r>
            <a:r>
              <a:rPr lang="en" sz="1200">
                <a:solidFill>
                  <a:srgbClr val="000000"/>
                </a:solidFill>
              </a:rPr>
              <a:t>1</a:t>
            </a:r>
            <a:r>
              <a:rPr lang="en" sz="1900">
                <a:solidFill>
                  <a:srgbClr val="000000"/>
                </a:solidFill>
              </a:rPr>
              <a:t> + X</a:t>
            </a:r>
            <a:r>
              <a:rPr lang="en" sz="1200">
                <a:solidFill>
                  <a:srgbClr val="000000"/>
                </a:solidFill>
              </a:rPr>
              <a:t>2</a:t>
            </a:r>
            <a:r>
              <a:rPr lang="en" sz="1900">
                <a:solidFill>
                  <a:srgbClr val="000000"/>
                </a:solidFill>
              </a:rPr>
              <a:t> + X</a:t>
            </a:r>
            <a:r>
              <a:rPr lang="en" sz="1200">
                <a:solidFill>
                  <a:srgbClr val="000000"/>
                </a:solidFill>
              </a:rPr>
              <a:t>3</a:t>
            </a:r>
            <a:r>
              <a:rPr lang="en" sz="1900">
                <a:solidFill>
                  <a:srgbClr val="000000"/>
                </a:solidFill>
              </a:rPr>
              <a:t> + X</a:t>
            </a:r>
            <a:r>
              <a:rPr lang="en" sz="1200">
                <a:solidFill>
                  <a:srgbClr val="000000"/>
                </a:solidFill>
              </a:rPr>
              <a:t>4</a:t>
            </a:r>
            <a:r>
              <a:rPr lang="en" sz="1900">
                <a:solidFill>
                  <a:srgbClr val="000000"/>
                </a:solidFill>
              </a:rPr>
              <a:t> + X</a:t>
            </a:r>
            <a:r>
              <a:rPr lang="en" sz="1200">
                <a:solidFill>
                  <a:srgbClr val="000000"/>
                </a:solidFill>
              </a:rPr>
              <a:t>5</a:t>
            </a:r>
            <a:r>
              <a:rPr lang="en" sz="1900">
                <a:solidFill>
                  <a:srgbClr val="000000"/>
                </a:solidFill>
              </a:rPr>
              <a:t>), not one car that had 5 times the given annual maintenance cost (5X).</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10"/>
          <p:cNvSpPr txBox="1"/>
          <p:nvPr>
            <p:ph idx="1" type="body"/>
          </p:nvPr>
        </p:nvSpPr>
        <p:spPr>
          <a:xfrm>
            <a:off x="457200" y="3626650"/>
            <a:ext cx="7899000" cy="292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There are two types of random variables:</a:t>
            </a:r>
            <a:endParaRPr sz="1900">
              <a:solidFill>
                <a:srgbClr val="000000"/>
              </a:solidFill>
            </a:endParaRPr>
          </a:p>
          <a:p>
            <a:pPr indent="-349250" lvl="0" marL="457200" rtl="0" algn="l">
              <a:lnSpc>
                <a:spcPct val="115000"/>
              </a:lnSpc>
              <a:spcBef>
                <a:spcPts val="1000"/>
              </a:spcBef>
              <a:spcAft>
                <a:spcPts val="0"/>
              </a:spcAft>
              <a:buSzPts val="1900"/>
              <a:buChar char="●"/>
            </a:pPr>
            <a:r>
              <a:rPr i="1" lang="en" sz="1900">
                <a:solidFill>
                  <a:schemeClr val="accent1"/>
                </a:solidFill>
              </a:rPr>
              <a:t>Discrete random variables</a:t>
            </a:r>
            <a:r>
              <a:rPr lang="en" sz="1900">
                <a:solidFill>
                  <a:srgbClr val="000000"/>
                </a:solidFill>
              </a:rPr>
              <a:t> often take only integer values</a:t>
            </a:r>
            <a:endParaRPr sz="1900">
              <a:solidFill>
                <a:srgbClr val="000000"/>
              </a:solidFill>
            </a:endParaRPr>
          </a:p>
          <a:p>
            <a:pPr indent="-349250" lvl="1" marL="914400" rtl="0" algn="l">
              <a:lnSpc>
                <a:spcPct val="115000"/>
              </a:lnSpc>
              <a:spcBef>
                <a:spcPts val="1000"/>
              </a:spcBef>
              <a:spcAft>
                <a:spcPts val="0"/>
              </a:spcAft>
              <a:buClr>
                <a:srgbClr val="000000"/>
              </a:buClr>
              <a:buSzPts val="1900"/>
              <a:buChar char="○"/>
            </a:pPr>
            <a:r>
              <a:rPr lang="en" sz="1900">
                <a:solidFill>
                  <a:srgbClr val="000000"/>
                </a:solidFill>
              </a:rPr>
              <a:t>Example: Number of credit hours, Difference in number of credit hours this term vs last</a:t>
            </a:r>
            <a:endParaRPr sz="1900">
              <a:solidFill>
                <a:srgbClr val="000000"/>
              </a:solidFill>
            </a:endParaRPr>
          </a:p>
          <a:p>
            <a:pPr indent="-349250" lvl="0" marL="457200" rtl="0" algn="l">
              <a:lnSpc>
                <a:spcPct val="115000"/>
              </a:lnSpc>
              <a:spcBef>
                <a:spcPts val="1000"/>
              </a:spcBef>
              <a:spcAft>
                <a:spcPts val="0"/>
              </a:spcAft>
              <a:buSzPts val="1900"/>
              <a:buChar char="●"/>
            </a:pPr>
            <a:r>
              <a:rPr i="1" lang="en" sz="1900">
                <a:solidFill>
                  <a:schemeClr val="accent1"/>
                </a:solidFill>
              </a:rPr>
              <a:t>Continuous random variables</a:t>
            </a:r>
            <a:r>
              <a:rPr lang="en" sz="1900">
                <a:solidFill>
                  <a:srgbClr val="000000"/>
                </a:solidFill>
              </a:rPr>
              <a:t> take real (decimal) values</a:t>
            </a:r>
            <a:endParaRPr sz="1900">
              <a:solidFill>
                <a:srgbClr val="000000"/>
              </a:solidFill>
            </a:endParaRPr>
          </a:p>
          <a:p>
            <a:pPr indent="-349250" lvl="1" marL="914400" rtl="0" algn="l">
              <a:lnSpc>
                <a:spcPct val="115000"/>
              </a:lnSpc>
              <a:spcBef>
                <a:spcPts val="1000"/>
              </a:spcBef>
              <a:spcAft>
                <a:spcPts val="1000"/>
              </a:spcAft>
              <a:buClr>
                <a:srgbClr val="000000"/>
              </a:buClr>
              <a:buSzPts val="1900"/>
              <a:buChar char="○"/>
            </a:pPr>
            <a:r>
              <a:rPr lang="en" sz="1900">
                <a:solidFill>
                  <a:srgbClr val="000000"/>
                </a:solidFill>
              </a:rPr>
              <a:t>Example: Cost of books this term, Difference in cost of books this term vs last</a:t>
            </a:r>
            <a:endParaRPr sz="1900">
              <a:solidFill>
                <a:srgbClr val="000000"/>
              </a:solidFill>
            </a:endParaRPr>
          </a:p>
        </p:txBody>
      </p:sp>
      <p:sp>
        <p:nvSpPr>
          <p:cNvPr id="40" name="Google Shape;40;p10"/>
          <p:cNvSpPr txBox="1"/>
          <p:nvPr>
            <p:ph idx="1" type="body"/>
          </p:nvPr>
        </p:nvSpPr>
        <p:spPr>
          <a:xfrm>
            <a:off x="457200" y="1264450"/>
            <a:ext cx="7899000" cy="2362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a:t>
            </a:r>
            <a:r>
              <a:rPr i="1" lang="en" sz="1900">
                <a:solidFill>
                  <a:schemeClr val="accent1"/>
                </a:solidFill>
              </a:rPr>
              <a:t>random variable</a:t>
            </a:r>
            <a:r>
              <a:rPr lang="en" sz="1900">
                <a:solidFill>
                  <a:srgbClr val="000000"/>
                </a:solidFill>
              </a:rPr>
              <a:t> is a numeric quantity whose value depends on the outcome of a random event</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We use a capital letter, like X, to denote a random variable</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values of a random variable are denoted with a lowercase letter, in this case x</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For example, </a:t>
            </a:r>
            <a:r>
              <a:rPr i="1" lang="en" sz="1900">
                <a:solidFill>
                  <a:srgbClr val="000000"/>
                </a:solidFill>
              </a:rPr>
              <a:t>P(X = x)</a:t>
            </a:r>
            <a:endParaRPr i="1" sz="1900">
              <a:solidFill>
                <a:srgbClr val="000000"/>
              </a:solidFill>
            </a:endParaRPr>
          </a:p>
        </p:txBody>
      </p:sp>
      <p:sp>
        <p:nvSpPr>
          <p:cNvPr id="41" name="Google Shape;41;p1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Random variables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rgbClr val="000000"/>
              </a:solidFill>
            </a:endParaRPr>
          </a:p>
        </p:txBody>
      </p:sp>
      <p:sp>
        <p:nvSpPr>
          <p:cNvPr id="231" name="Google Shape;231;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
        <p:nvSpPr>
          <p:cNvPr id="232" name="Google Shape;232;p37"/>
          <p:cNvSpPr txBox="1"/>
          <p:nvPr>
            <p:ph idx="1" type="body"/>
          </p:nvPr>
        </p:nvSpPr>
        <p:spPr>
          <a:xfrm>
            <a:off x="457200" y="2790250"/>
            <a:ext cx="7899000" cy="128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Note that we have 5 cars each with the given annual maintenance cost (X</a:t>
            </a:r>
            <a:r>
              <a:rPr lang="en" sz="1200">
                <a:solidFill>
                  <a:srgbClr val="000000"/>
                </a:solidFill>
              </a:rPr>
              <a:t>1</a:t>
            </a:r>
            <a:r>
              <a:rPr lang="en" sz="1900">
                <a:solidFill>
                  <a:srgbClr val="000000"/>
                </a:solidFill>
              </a:rPr>
              <a:t> + X</a:t>
            </a:r>
            <a:r>
              <a:rPr lang="en" sz="1200">
                <a:solidFill>
                  <a:srgbClr val="000000"/>
                </a:solidFill>
              </a:rPr>
              <a:t>2</a:t>
            </a:r>
            <a:r>
              <a:rPr lang="en" sz="1900">
                <a:solidFill>
                  <a:srgbClr val="000000"/>
                </a:solidFill>
              </a:rPr>
              <a:t> + X</a:t>
            </a:r>
            <a:r>
              <a:rPr lang="en" sz="1200">
                <a:solidFill>
                  <a:srgbClr val="000000"/>
                </a:solidFill>
              </a:rPr>
              <a:t>3</a:t>
            </a:r>
            <a:r>
              <a:rPr lang="en" sz="1900">
                <a:solidFill>
                  <a:srgbClr val="000000"/>
                </a:solidFill>
              </a:rPr>
              <a:t> + X</a:t>
            </a:r>
            <a:r>
              <a:rPr lang="en" sz="1200">
                <a:solidFill>
                  <a:srgbClr val="000000"/>
                </a:solidFill>
              </a:rPr>
              <a:t>4</a:t>
            </a:r>
            <a:r>
              <a:rPr lang="en" sz="1900">
                <a:solidFill>
                  <a:srgbClr val="000000"/>
                </a:solidFill>
              </a:rPr>
              <a:t> + X</a:t>
            </a:r>
            <a:r>
              <a:rPr lang="en" sz="1200">
                <a:solidFill>
                  <a:srgbClr val="000000"/>
                </a:solidFill>
              </a:rPr>
              <a:t>5</a:t>
            </a:r>
            <a:r>
              <a:rPr lang="en" sz="1900">
                <a:solidFill>
                  <a:srgbClr val="000000"/>
                </a:solidFill>
              </a:rPr>
              <a:t>), not one car that had 5 times the given annual maintenance cost (5X).</a:t>
            </a:r>
            <a:endParaRPr sz="1900">
              <a:solidFill>
                <a:srgbClr val="000000"/>
              </a:solidFill>
            </a:endParaRPr>
          </a:p>
        </p:txBody>
      </p:sp>
      <p:pic>
        <p:nvPicPr>
          <p:cNvPr id="233" name="Google Shape;233;p37"/>
          <p:cNvPicPr preferRelativeResize="0"/>
          <p:nvPr/>
        </p:nvPicPr>
        <p:blipFill>
          <a:blip r:embed="rId3">
            <a:alphaModFix/>
          </a:blip>
          <a:stretch>
            <a:fillRect/>
          </a:stretch>
        </p:blipFill>
        <p:spPr>
          <a:xfrm>
            <a:off x="547675" y="4145175"/>
            <a:ext cx="8048625"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8"/>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rgbClr val="000000"/>
              </a:solidFill>
            </a:endParaRPr>
          </a:p>
        </p:txBody>
      </p:sp>
      <p:sp>
        <p:nvSpPr>
          <p:cNvPr id="239" name="Google Shape;239;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
        <p:nvSpPr>
          <p:cNvPr id="240" name="Google Shape;240;p38"/>
          <p:cNvSpPr txBox="1"/>
          <p:nvPr>
            <p:ph idx="1" type="body"/>
          </p:nvPr>
        </p:nvSpPr>
        <p:spPr>
          <a:xfrm>
            <a:off x="457200" y="2790250"/>
            <a:ext cx="7899000" cy="128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Note that we have 5 cars each with the given annual maintenance cost (X</a:t>
            </a:r>
            <a:r>
              <a:rPr lang="en" sz="1200">
                <a:solidFill>
                  <a:srgbClr val="000000"/>
                </a:solidFill>
              </a:rPr>
              <a:t>1</a:t>
            </a:r>
            <a:r>
              <a:rPr lang="en" sz="1900">
                <a:solidFill>
                  <a:srgbClr val="000000"/>
                </a:solidFill>
              </a:rPr>
              <a:t> + X</a:t>
            </a:r>
            <a:r>
              <a:rPr lang="en" sz="1200">
                <a:solidFill>
                  <a:srgbClr val="000000"/>
                </a:solidFill>
              </a:rPr>
              <a:t>2</a:t>
            </a:r>
            <a:r>
              <a:rPr lang="en" sz="1900">
                <a:solidFill>
                  <a:srgbClr val="000000"/>
                </a:solidFill>
              </a:rPr>
              <a:t> + X</a:t>
            </a:r>
            <a:r>
              <a:rPr lang="en" sz="1200">
                <a:solidFill>
                  <a:srgbClr val="000000"/>
                </a:solidFill>
              </a:rPr>
              <a:t>3</a:t>
            </a:r>
            <a:r>
              <a:rPr lang="en" sz="1900">
                <a:solidFill>
                  <a:srgbClr val="000000"/>
                </a:solidFill>
              </a:rPr>
              <a:t> + X</a:t>
            </a:r>
            <a:r>
              <a:rPr lang="en" sz="1200">
                <a:solidFill>
                  <a:srgbClr val="000000"/>
                </a:solidFill>
              </a:rPr>
              <a:t>4</a:t>
            </a:r>
            <a:r>
              <a:rPr lang="en" sz="1900">
                <a:solidFill>
                  <a:srgbClr val="000000"/>
                </a:solidFill>
              </a:rPr>
              <a:t> + X</a:t>
            </a:r>
            <a:r>
              <a:rPr lang="en" sz="1200">
                <a:solidFill>
                  <a:srgbClr val="000000"/>
                </a:solidFill>
              </a:rPr>
              <a:t>5</a:t>
            </a:r>
            <a:r>
              <a:rPr lang="en" sz="1900">
                <a:solidFill>
                  <a:srgbClr val="000000"/>
                </a:solidFill>
              </a:rPr>
              <a:t>), not one car that had 5 times the given annual maintenance cost (5X).</a:t>
            </a:r>
            <a:endParaRPr sz="1900">
              <a:solidFill>
                <a:srgbClr val="000000"/>
              </a:solidFill>
            </a:endParaRPr>
          </a:p>
        </p:txBody>
      </p:sp>
      <p:pic>
        <p:nvPicPr>
          <p:cNvPr id="241" name="Google Shape;241;p38"/>
          <p:cNvPicPr preferRelativeResize="0"/>
          <p:nvPr/>
        </p:nvPicPr>
        <p:blipFill>
          <a:blip r:embed="rId3">
            <a:alphaModFix/>
          </a:blip>
          <a:stretch>
            <a:fillRect/>
          </a:stretch>
        </p:blipFill>
        <p:spPr>
          <a:xfrm>
            <a:off x="547675" y="4145175"/>
            <a:ext cx="8048625" cy="381000"/>
          </a:xfrm>
          <a:prstGeom prst="rect">
            <a:avLst/>
          </a:prstGeom>
          <a:noFill/>
          <a:ln>
            <a:noFill/>
          </a:ln>
        </p:spPr>
      </p:pic>
      <p:pic>
        <p:nvPicPr>
          <p:cNvPr id="242" name="Google Shape;242;p38"/>
          <p:cNvPicPr preferRelativeResize="0"/>
          <p:nvPr/>
        </p:nvPicPr>
        <p:blipFill>
          <a:blip r:embed="rId4">
            <a:alphaModFix/>
          </a:blip>
          <a:stretch>
            <a:fillRect/>
          </a:stretch>
        </p:blipFill>
        <p:spPr>
          <a:xfrm>
            <a:off x="3700988" y="4526163"/>
            <a:ext cx="4257675" cy="3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9"/>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rgbClr val="000000"/>
              </a:solidFill>
            </a:endParaRPr>
          </a:p>
        </p:txBody>
      </p:sp>
      <p:sp>
        <p:nvSpPr>
          <p:cNvPr id="248" name="Google Shape;248;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
        <p:nvSpPr>
          <p:cNvPr id="249" name="Google Shape;249;p39"/>
          <p:cNvSpPr txBox="1"/>
          <p:nvPr>
            <p:ph idx="1" type="body"/>
          </p:nvPr>
        </p:nvSpPr>
        <p:spPr>
          <a:xfrm>
            <a:off x="457200" y="2790250"/>
            <a:ext cx="7899000" cy="128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Note that we have 5 cars each with the given annual maintenance cost (X</a:t>
            </a:r>
            <a:r>
              <a:rPr lang="en" sz="1200">
                <a:solidFill>
                  <a:srgbClr val="000000"/>
                </a:solidFill>
              </a:rPr>
              <a:t>1</a:t>
            </a:r>
            <a:r>
              <a:rPr lang="en" sz="1900">
                <a:solidFill>
                  <a:srgbClr val="000000"/>
                </a:solidFill>
              </a:rPr>
              <a:t> + X</a:t>
            </a:r>
            <a:r>
              <a:rPr lang="en" sz="1200">
                <a:solidFill>
                  <a:srgbClr val="000000"/>
                </a:solidFill>
              </a:rPr>
              <a:t>2</a:t>
            </a:r>
            <a:r>
              <a:rPr lang="en" sz="1900">
                <a:solidFill>
                  <a:srgbClr val="000000"/>
                </a:solidFill>
              </a:rPr>
              <a:t> + X</a:t>
            </a:r>
            <a:r>
              <a:rPr lang="en" sz="1200">
                <a:solidFill>
                  <a:srgbClr val="000000"/>
                </a:solidFill>
              </a:rPr>
              <a:t>3</a:t>
            </a:r>
            <a:r>
              <a:rPr lang="en" sz="1900">
                <a:solidFill>
                  <a:srgbClr val="000000"/>
                </a:solidFill>
              </a:rPr>
              <a:t> + X</a:t>
            </a:r>
            <a:r>
              <a:rPr lang="en" sz="1200">
                <a:solidFill>
                  <a:srgbClr val="000000"/>
                </a:solidFill>
              </a:rPr>
              <a:t>4</a:t>
            </a:r>
            <a:r>
              <a:rPr lang="en" sz="1900">
                <a:solidFill>
                  <a:srgbClr val="000000"/>
                </a:solidFill>
              </a:rPr>
              <a:t> + X</a:t>
            </a:r>
            <a:r>
              <a:rPr lang="en" sz="1200">
                <a:solidFill>
                  <a:srgbClr val="000000"/>
                </a:solidFill>
              </a:rPr>
              <a:t>5</a:t>
            </a:r>
            <a:r>
              <a:rPr lang="en" sz="1900">
                <a:solidFill>
                  <a:srgbClr val="000000"/>
                </a:solidFill>
              </a:rPr>
              <a:t>), not one car that had 5 times the given annual maintenance cost (5X).</a:t>
            </a:r>
            <a:endParaRPr sz="1900">
              <a:solidFill>
                <a:srgbClr val="000000"/>
              </a:solidFill>
            </a:endParaRPr>
          </a:p>
        </p:txBody>
      </p:sp>
      <p:pic>
        <p:nvPicPr>
          <p:cNvPr id="250" name="Google Shape;250;p39"/>
          <p:cNvPicPr preferRelativeResize="0"/>
          <p:nvPr/>
        </p:nvPicPr>
        <p:blipFill>
          <a:blip r:embed="rId3">
            <a:alphaModFix/>
          </a:blip>
          <a:stretch>
            <a:fillRect/>
          </a:stretch>
        </p:blipFill>
        <p:spPr>
          <a:xfrm>
            <a:off x="547675" y="4145175"/>
            <a:ext cx="8048625" cy="381000"/>
          </a:xfrm>
          <a:prstGeom prst="rect">
            <a:avLst/>
          </a:prstGeom>
          <a:noFill/>
          <a:ln>
            <a:noFill/>
          </a:ln>
        </p:spPr>
      </p:pic>
      <p:pic>
        <p:nvPicPr>
          <p:cNvPr id="251" name="Google Shape;251;p39"/>
          <p:cNvPicPr preferRelativeResize="0"/>
          <p:nvPr/>
        </p:nvPicPr>
        <p:blipFill>
          <a:blip r:embed="rId4">
            <a:alphaModFix/>
          </a:blip>
          <a:stretch>
            <a:fillRect/>
          </a:stretch>
        </p:blipFill>
        <p:spPr>
          <a:xfrm>
            <a:off x="3700988" y="4526163"/>
            <a:ext cx="4257675" cy="390525"/>
          </a:xfrm>
          <a:prstGeom prst="rect">
            <a:avLst/>
          </a:prstGeom>
          <a:noFill/>
          <a:ln>
            <a:noFill/>
          </a:ln>
        </p:spPr>
      </p:pic>
      <p:pic>
        <p:nvPicPr>
          <p:cNvPr id="252" name="Google Shape;252;p39"/>
          <p:cNvPicPr preferRelativeResize="0"/>
          <p:nvPr/>
        </p:nvPicPr>
        <p:blipFill>
          <a:blip r:embed="rId5">
            <a:alphaModFix/>
          </a:blip>
          <a:stretch>
            <a:fillRect/>
          </a:stretch>
        </p:blipFill>
        <p:spPr>
          <a:xfrm>
            <a:off x="547675" y="5013138"/>
            <a:ext cx="8229599"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0"/>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rgbClr val="000000"/>
              </a:solidFill>
            </a:endParaRPr>
          </a:p>
        </p:txBody>
      </p:sp>
      <p:sp>
        <p:nvSpPr>
          <p:cNvPr id="258" name="Google Shape;258;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
        <p:nvSpPr>
          <p:cNvPr id="259" name="Google Shape;259;p40"/>
          <p:cNvSpPr txBox="1"/>
          <p:nvPr>
            <p:ph idx="1" type="body"/>
          </p:nvPr>
        </p:nvSpPr>
        <p:spPr>
          <a:xfrm>
            <a:off x="457200" y="2790250"/>
            <a:ext cx="7899000" cy="128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Note that we have 5 cars each with the given annual maintenance cost (X</a:t>
            </a:r>
            <a:r>
              <a:rPr lang="en" sz="1200">
                <a:solidFill>
                  <a:srgbClr val="000000"/>
                </a:solidFill>
              </a:rPr>
              <a:t>1</a:t>
            </a:r>
            <a:r>
              <a:rPr lang="en" sz="1900">
                <a:solidFill>
                  <a:srgbClr val="000000"/>
                </a:solidFill>
              </a:rPr>
              <a:t> + X</a:t>
            </a:r>
            <a:r>
              <a:rPr lang="en" sz="1200">
                <a:solidFill>
                  <a:srgbClr val="000000"/>
                </a:solidFill>
              </a:rPr>
              <a:t>2</a:t>
            </a:r>
            <a:r>
              <a:rPr lang="en" sz="1900">
                <a:solidFill>
                  <a:srgbClr val="000000"/>
                </a:solidFill>
              </a:rPr>
              <a:t> + X</a:t>
            </a:r>
            <a:r>
              <a:rPr lang="en" sz="1200">
                <a:solidFill>
                  <a:srgbClr val="000000"/>
                </a:solidFill>
              </a:rPr>
              <a:t>3</a:t>
            </a:r>
            <a:r>
              <a:rPr lang="en" sz="1900">
                <a:solidFill>
                  <a:srgbClr val="000000"/>
                </a:solidFill>
              </a:rPr>
              <a:t> + X</a:t>
            </a:r>
            <a:r>
              <a:rPr lang="en" sz="1200">
                <a:solidFill>
                  <a:srgbClr val="000000"/>
                </a:solidFill>
              </a:rPr>
              <a:t>4</a:t>
            </a:r>
            <a:r>
              <a:rPr lang="en" sz="1900">
                <a:solidFill>
                  <a:srgbClr val="000000"/>
                </a:solidFill>
              </a:rPr>
              <a:t> + X</a:t>
            </a:r>
            <a:r>
              <a:rPr lang="en" sz="1200">
                <a:solidFill>
                  <a:srgbClr val="000000"/>
                </a:solidFill>
              </a:rPr>
              <a:t>5</a:t>
            </a:r>
            <a:r>
              <a:rPr lang="en" sz="1900">
                <a:solidFill>
                  <a:srgbClr val="000000"/>
                </a:solidFill>
              </a:rPr>
              <a:t>), not one car that had 5 times the given annual maintenance cost (5X).</a:t>
            </a:r>
            <a:endParaRPr sz="1900">
              <a:solidFill>
                <a:srgbClr val="000000"/>
              </a:solidFill>
            </a:endParaRPr>
          </a:p>
        </p:txBody>
      </p:sp>
      <p:pic>
        <p:nvPicPr>
          <p:cNvPr id="260" name="Google Shape;260;p40"/>
          <p:cNvPicPr preferRelativeResize="0"/>
          <p:nvPr/>
        </p:nvPicPr>
        <p:blipFill>
          <a:blip r:embed="rId3">
            <a:alphaModFix/>
          </a:blip>
          <a:stretch>
            <a:fillRect/>
          </a:stretch>
        </p:blipFill>
        <p:spPr>
          <a:xfrm>
            <a:off x="547675" y="4145175"/>
            <a:ext cx="8048625" cy="381000"/>
          </a:xfrm>
          <a:prstGeom prst="rect">
            <a:avLst/>
          </a:prstGeom>
          <a:noFill/>
          <a:ln>
            <a:noFill/>
          </a:ln>
        </p:spPr>
      </p:pic>
      <p:pic>
        <p:nvPicPr>
          <p:cNvPr id="261" name="Google Shape;261;p40"/>
          <p:cNvPicPr preferRelativeResize="0"/>
          <p:nvPr/>
        </p:nvPicPr>
        <p:blipFill>
          <a:blip r:embed="rId4">
            <a:alphaModFix/>
          </a:blip>
          <a:stretch>
            <a:fillRect/>
          </a:stretch>
        </p:blipFill>
        <p:spPr>
          <a:xfrm>
            <a:off x="3700988" y="4526163"/>
            <a:ext cx="4257675" cy="390525"/>
          </a:xfrm>
          <a:prstGeom prst="rect">
            <a:avLst/>
          </a:prstGeom>
          <a:noFill/>
          <a:ln>
            <a:noFill/>
          </a:ln>
        </p:spPr>
      </p:pic>
      <p:pic>
        <p:nvPicPr>
          <p:cNvPr id="262" name="Google Shape;262;p40"/>
          <p:cNvPicPr preferRelativeResize="0"/>
          <p:nvPr/>
        </p:nvPicPr>
        <p:blipFill>
          <a:blip r:embed="rId5">
            <a:alphaModFix/>
          </a:blip>
          <a:stretch>
            <a:fillRect/>
          </a:stretch>
        </p:blipFill>
        <p:spPr>
          <a:xfrm>
            <a:off x="547675" y="5013138"/>
            <a:ext cx="8229599" cy="381000"/>
          </a:xfrm>
          <a:prstGeom prst="rect">
            <a:avLst/>
          </a:prstGeom>
          <a:noFill/>
          <a:ln>
            <a:noFill/>
          </a:ln>
        </p:spPr>
      </p:pic>
      <p:pic>
        <p:nvPicPr>
          <p:cNvPr id="263" name="Google Shape;263;p40"/>
          <p:cNvPicPr preferRelativeResize="0"/>
          <p:nvPr/>
        </p:nvPicPr>
        <p:blipFill>
          <a:blip r:embed="rId6">
            <a:alphaModFix/>
          </a:blip>
          <a:stretch>
            <a:fillRect/>
          </a:stretch>
        </p:blipFill>
        <p:spPr>
          <a:xfrm>
            <a:off x="3528500" y="5394125"/>
            <a:ext cx="4095750" cy="3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1"/>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rgbClr val="000000"/>
              </a:solidFill>
            </a:endParaRPr>
          </a:p>
        </p:txBody>
      </p:sp>
      <p:sp>
        <p:nvSpPr>
          <p:cNvPr id="269" name="Google Shape;269;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
        <p:nvSpPr>
          <p:cNvPr id="270" name="Google Shape;270;p41"/>
          <p:cNvSpPr txBox="1"/>
          <p:nvPr>
            <p:ph idx="1" type="body"/>
          </p:nvPr>
        </p:nvSpPr>
        <p:spPr>
          <a:xfrm>
            <a:off x="457200" y="2790250"/>
            <a:ext cx="7899000" cy="128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Note that we have 5 cars each with the given annual maintenance cost (X</a:t>
            </a:r>
            <a:r>
              <a:rPr lang="en" sz="1200">
                <a:solidFill>
                  <a:srgbClr val="000000"/>
                </a:solidFill>
              </a:rPr>
              <a:t>1</a:t>
            </a:r>
            <a:r>
              <a:rPr lang="en" sz="1900">
                <a:solidFill>
                  <a:srgbClr val="000000"/>
                </a:solidFill>
              </a:rPr>
              <a:t> + X</a:t>
            </a:r>
            <a:r>
              <a:rPr lang="en" sz="1200">
                <a:solidFill>
                  <a:srgbClr val="000000"/>
                </a:solidFill>
              </a:rPr>
              <a:t>2</a:t>
            </a:r>
            <a:r>
              <a:rPr lang="en" sz="1900">
                <a:solidFill>
                  <a:srgbClr val="000000"/>
                </a:solidFill>
              </a:rPr>
              <a:t> + X</a:t>
            </a:r>
            <a:r>
              <a:rPr lang="en" sz="1200">
                <a:solidFill>
                  <a:srgbClr val="000000"/>
                </a:solidFill>
              </a:rPr>
              <a:t>3</a:t>
            </a:r>
            <a:r>
              <a:rPr lang="en" sz="1900">
                <a:solidFill>
                  <a:srgbClr val="000000"/>
                </a:solidFill>
              </a:rPr>
              <a:t> + X</a:t>
            </a:r>
            <a:r>
              <a:rPr lang="en" sz="1200">
                <a:solidFill>
                  <a:srgbClr val="000000"/>
                </a:solidFill>
              </a:rPr>
              <a:t>4</a:t>
            </a:r>
            <a:r>
              <a:rPr lang="en" sz="1900">
                <a:solidFill>
                  <a:srgbClr val="000000"/>
                </a:solidFill>
              </a:rPr>
              <a:t> + X</a:t>
            </a:r>
            <a:r>
              <a:rPr lang="en" sz="1200">
                <a:solidFill>
                  <a:srgbClr val="000000"/>
                </a:solidFill>
              </a:rPr>
              <a:t>5</a:t>
            </a:r>
            <a:r>
              <a:rPr lang="en" sz="1900">
                <a:solidFill>
                  <a:srgbClr val="000000"/>
                </a:solidFill>
              </a:rPr>
              <a:t>), not one car that had 5 times the given annual maintenance cost (5X).</a:t>
            </a:r>
            <a:endParaRPr sz="1900">
              <a:solidFill>
                <a:srgbClr val="000000"/>
              </a:solidFill>
            </a:endParaRPr>
          </a:p>
        </p:txBody>
      </p:sp>
      <p:pic>
        <p:nvPicPr>
          <p:cNvPr id="271" name="Google Shape;271;p41"/>
          <p:cNvPicPr preferRelativeResize="0"/>
          <p:nvPr/>
        </p:nvPicPr>
        <p:blipFill>
          <a:blip r:embed="rId3">
            <a:alphaModFix/>
          </a:blip>
          <a:stretch>
            <a:fillRect/>
          </a:stretch>
        </p:blipFill>
        <p:spPr>
          <a:xfrm>
            <a:off x="547675" y="4145175"/>
            <a:ext cx="8048625" cy="381000"/>
          </a:xfrm>
          <a:prstGeom prst="rect">
            <a:avLst/>
          </a:prstGeom>
          <a:noFill/>
          <a:ln>
            <a:noFill/>
          </a:ln>
        </p:spPr>
      </p:pic>
      <p:pic>
        <p:nvPicPr>
          <p:cNvPr id="272" name="Google Shape;272;p41"/>
          <p:cNvPicPr preferRelativeResize="0"/>
          <p:nvPr/>
        </p:nvPicPr>
        <p:blipFill>
          <a:blip r:embed="rId4">
            <a:alphaModFix/>
          </a:blip>
          <a:stretch>
            <a:fillRect/>
          </a:stretch>
        </p:blipFill>
        <p:spPr>
          <a:xfrm>
            <a:off x="3700988" y="4526163"/>
            <a:ext cx="4257675" cy="390525"/>
          </a:xfrm>
          <a:prstGeom prst="rect">
            <a:avLst/>
          </a:prstGeom>
          <a:noFill/>
          <a:ln>
            <a:noFill/>
          </a:ln>
        </p:spPr>
      </p:pic>
      <p:pic>
        <p:nvPicPr>
          <p:cNvPr id="273" name="Google Shape;273;p41"/>
          <p:cNvPicPr preferRelativeResize="0"/>
          <p:nvPr/>
        </p:nvPicPr>
        <p:blipFill>
          <a:blip r:embed="rId5">
            <a:alphaModFix/>
          </a:blip>
          <a:stretch>
            <a:fillRect/>
          </a:stretch>
        </p:blipFill>
        <p:spPr>
          <a:xfrm>
            <a:off x="547675" y="5013138"/>
            <a:ext cx="8229599" cy="381000"/>
          </a:xfrm>
          <a:prstGeom prst="rect">
            <a:avLst/>
          </a:prstGeom>
          <a:noFill/>
          <a:ln>
            <a:noFill/>
          </a:ln>
        </p:spPr>
      </p:pic>
      <p:pic>
        <p:nvPicPr>
          <p:cNvPr id="274" name="Google Shape;274;p41"/>
          <p:cNvPicPr preferRelativeResize="0"/>
          <p:nvPr/>
        </p:nvPicPr>
        <p:blipFill>
          <a:blip r:embed="rId6">
            <a:alphaModFix/>
          </a:blip>
          <a:stretch>
            <a:fillRect/>
          </a:stretch>
        </p:blipFill>
        <p:spPr>
          <a:xfrm>
            <a:off x="3528500" y="5394125"/>
            <a:ext cx="4095750" cy="390525"/>
          </a:xfrm>
          <a:prstGeom prst="rect">
            <a:avLst/>
          </a:prstGeom>
          <a:noFill/>
          <a:ln>
            <a:noFill/>
          </a:ln>
        </p:spPr>
      </p:pic>
      <p:pic>
        <p:nvPicPr>
          <p:cNvPr id="275" name="Google Shape;275;p41"/>
          <p:cNvPicPr preferRelativeResize="0"/>
          <p:nvPr/>
        </p:nvPicPr>
        <p:blipFill>
          <a:blip r:embed="rId7">
            <a:alphaModFix/>
          </a:blip>
          <a:stretch>
            <a:fillRect/>
          </a:stretch>
        </p:blipFill>
        <p:spPr>
          <a:xfrm>
            <a:off x="547663" y="5935663"/>
            <a:ext cx="6067425" cy="447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2"/>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openintro.org/stat</a:t>
            </a:r>
            <a:endParaRPr sz="1800"/>
          </a:p>
          <a:p>
            <a:pPr indent="-342900" lvl="0" marL="457200" rtl="0" algn="l">
              <a:spcBef>
                <a:spcPts val="0"/>
              </a:spcBef>
              <a:spcAft>
                <a:spcPts val="0"/>
              </a:spcAft>
              <a:buSzPts val="1800"/>
              <a:buChar char="●"/>
            </a:pPr>
            <a:r>
              <a:rPr lang="en" sz="1800" u="sng">
                <a:solidFill>
                  <a:schemeClr val="hlink"/>
                </a:solidFill>
                <a:hlinkClick r:id="rId4"/>
              </a:rPr>
              <a:t>More Slides</a:t>
            </a:r>
            <a:endParaRPr sz="1800"/>
          </a:p>
          <a:p>
            <a:pPr indent="-342900" lvl="0" marL="457200" rtl="0" algn="l">
              <a:spcBef>
                <a:spcPts val="0"/>
              </a:spcBef>
              <a:spcAft>
                <a:spcPts val="0"/>
              </a:spcAft>
              <a:buSzPts val="1800"/>
              <a:buChar char="●"/>
            </a:pPr>
            <a:r>
              <a:rPr lang="en" sz="1800" u="sng">
                <a:solidFill>
                  <a:schemeClr val="hlink"/>
                </a:solidFill>
                <a:hlinkClick r:id="rId5"/>
              </a:rPr>
              <a:t>Videos</a:t>
            </a:r>
            <a:endParaRPr sz="1800"/>
          </a:p>
          <a:p>
            <a:pPr indent="-342900" lvl="0" marL="457200" rtl="0" algn="l">
              <a:spcBef>
                <a:spcPts val="0"/>
              </a:spcBef>
              <a:spcAft>
                <a:spcPts val="0"/>
              </a:spcAft>
              <a:buSzPts val="1800"/>
              <a:buChar char="●"/>
            </a:pPr>
            <a:r>
              <a:rPr lang="en" sz="1800" u="sng">
                <a:solidFill>
                  <a:schemeClr val="hlink"/>
                </a:solidFill>
                <a:hlinkClick r:id="rId6"/>
              </a:rPr>
              <a:t>Statistical Software Labs</a:t>
            </a:r>
            <a:endParaRPr sz="1800"/>
          </a:p>
          <a:p>
            <a:pPr indent="-342900" lvl="0" marL="457200" rtl="0" algn="l">
              <a:spcBef>
                <a:spcPts val="0"/>
              </a:spcBef>
              <a:spcAft>
                <a:spcPts val="0"/>
              </a:spcAft>
              <a:buSzPts val="1800"/>
              <a:buChar char="●"/>
            </a:pPr>
            <a:r>
              <a:rPr lang="en" sz="1800" u="sng">
                <a:solidFill>
                  <a:schemeClr val="hlink"/>
                </a:solidFill>
                <a:hlinkClick r:id="rId7"/>
              </a:rPr>
              <a:t>Discussion Forums</a:t>
            </a:r>
            <a:r>
              <a:rPr lang="en" sz="1800"/>
              <a:t> (free support for students and teachers)</a:t>
            </a:r>
            <a:endParaRPr sz="1800"/>
          </a:p>
          <a:p>
            <a:pPr indent="-342900" lvl="0" marL="457200" rtl="0" algn="l">
              <a:spcBef>
                <a:spcPts val="0"/>
              </a:spcBef>
              <a:spcAft>
                <a:spcPts val="0"/>
              </a:spcAft>
              <a:buSzPts val="1800"/>
              <a:buChar char="●"/>
            </a:pPr>
            <a:r>
              <a:rPr lang="en" sz="1800" u="sng">
                <a:solidFill>
                  <a:schemeClr val="hlink"/>
                </a:solidFill>
                <a:hlinkClick r:id="rId8"/>
              </a:rPr>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a:t>
            </a:r>
            <a:endParaRPr sz="1800"/>
          </a:p>
          <a:p>
            <a:pPr indent="-342900" lvl="0" marL="457200" rtl="0" algn="l">
              <a:spcBef>
                <a:spcPts val="0"/>
              </a:spcBef>
              <a:spcAft>
                <a:spcPts val="0"/>
              </a:spcAft>
              <a:buSzPts val="1800"/>
              <a:buChar char="●"/>
            </a:pPr>
            <a:r>
              <a:rPr lang="en" sz="1800" u="sng">
                <a:solidFill>
                  <a:schemeClr val="hlink"/>
                </a:solidFill>
                <a:hlinkClick r:id="rId9"/>
              </a:rPr>
              <a:t>Exercise solutions</a:t>
            </a:r>
            <a:endParaRPr sz="1800"/>
          </a:p>
          <a:p>
            <a:pPr indent="-342900" lvl="0" marL="457200" rtl="0" algn="l">
              <a:spcBef>
                <a:spcPts val="0"/>
              </a:spcBef>
              <a:spcAft>
                <a:spcPts val="0"/>
              </a:spcAft>
              <a:buSzPts val="1800"/>
              <a:buChar char="●"/>
            </a:pPr>
            <a:r>
              <a:rPr lang="en" sz="1800" u="sng">
                <a:solidFill>
                  <a:schemeClr val="hlink"/>
                </a:solidFill>
                <a:hlinkClick r:id="rId10"/>
              </a:rPr>
              <a:t>Sample exams</a:t>
            </a:r>
            <a:endParaRPr sz="1800"/>
          </a:p>
          <a:p>
            <a:pPr indent="-342900" lvl="0" marL="457200" rtl="0" algn="l">
              <a:spcBef>
                <a:spcPts val="0"/>
              </a:spcBef>
              <a:spcAft>
                <a:spcPts val="0"/>
              </a:spcAft>
              <a:buSzPts val="1800"/>
              <a:buChar char="●"/>
            </a:pPr>
            <a:r>
              <a:rPr lang="en" sz="1800" u="sng">
                <a:solidFill>
                  <a:schemeClr val="hlink"/>
                </a:solidFill>
                <a:hlinkClick r:id="rId11"/>
              </a:rPr>
              <a:t>Ability to request a free desk copy for a course</a:t>
            </a:r>
            <a:endParaRPr sz="1800"/>
          </a:p>
          <a:p>
            <a:pPr indent="-342900" lvl="0" marL="457200" rtl="0" algn="l">
              <a:spcBef>
                <a:spcPts val="0"/>
              </a:spcBef>
              <a:spcAft>
                <a:spcPts val="0"/>
              </a:spcAft>
              <a:buSzPts val="1800"/>
              <a:buChar char="●"/>
            </a:pPr>
            <a:r>
              <a:rPr lang="en" sz="1800" u="sng">
                <a:solidFill>
                  <a:schemeClr val="hlink"/>
                </a:solidFill>
                <a:hlinkClick r:id="rId12"/>
              </a:rPr>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13"/>
              </a:rPr>
              <a:t>Contact us</a:t>
            </a:r>
            <a:r>
              <a:rPr lang="en" sz="18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11"/>
          <p:cNvSpPr txBox="1"/>
          <p:nvPr>
            <p:ph idx="1" type="body"/>
          </p:nvPr>
        </p:nvSpPr>
        <p:spPr>
          <a:xfrm>
            <a:off x="457200" y="1264450"/>
            <a:ext cx="7899000" cy="19251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We are often interested in the average outcome of a random variable.</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We call this the </a:t>
            </a:r>
            <a:r>
              <a:rPr i="1" lang="en" sz="2100">
                <a:solidFill>
                  <a:schemeClr val="accent1"/>
                </a:solidFill>
              </a:rPr>
              <a:t>expected value</a:t>
            </a:r>
            <a:r>
              <a:rPr lang="en" sz="2100">
                <a:solidFill>
                  <a:srgbClr val="000000"/>
                </a:solidFill>
              </a:rPr>
              <a:t> (mean), and it is a weighted average of the possible outcomes</a:t>
            </a:r>
            <a:endParaRPr sz="2100">
              <a:solidFill>
                <a:srgbClr val="000000"/>
              </a:solidFill>
            </a:endParaRPr>
          </a:p>
        </p:txBody>
      </p:sp>
      <p:sp>
        <p:nvSpPr>
          <p:cNvPr id="47" name="Google Shape;47;p1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Expectation</a:t>
            </a:r>
            <a:endParaRPr>
              <a:solidFill>
                <a:schemeClr val="accent1"/>
              </a:solidFill>
            </a:endParaRPr>
          </a:p>
        </p:txBody>
      </p:sp>
      <p:pic>
        <p:nvPicPr>
          <p:cNvPr id="48" name="Google Shape;48;p11"/>
          <p:cNvPicPr preferRelativeResize="0"/>
          <p:nvPr/>
        </p:nvPicPr>
        <p:blipFill>
          <a:blip r:embed="rId3">
            <a:alphaModFix/>
          </a:blip>
          <a:stretch>
            <a:fillRect/>
          </a:stretch>
        </p:blipFill>
        <p:spPr>
          <a:xfrm>
            <a:off x="2524874" y="3189599"/>
            <a:ext cx="3746550" cy="114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12"/>
          <p:cNvSpPr txBox="1"/>
          <p:nvPr>
            <p:ph idx="1" type="body"/>
          </p:nvPr>
        </p:nvSpPr>
        <p:spPr>
          <a:xfrm>
            <a:off x="457200" y="1320250"/>
            <a:ext cx="7899000" cy="1925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In a game of cards you win $1 if you draw a heart, $5 if you draw an ace (including the ace of hearts), $10 if you draw the king of spades and nothing for any other card you draw. Write the probability model for your winnings, and calculate your expected winning.</a:t>
            </a:r>
            <a:endParaRPr sz="2100">
              <a:solidFill>
                <a:schemeClr val="accent1"/>
              </a:solidFill>
            </a:endParaRPr>
          </a:p>
        </p:txBody>
      </p:sp>
      <p:sp>
        <p:nvSpPr>
          <p:cNvPr id="54" name="Google Shape;54;p12"/>
          <p:cNvSpPr txBox="1"/>
          <p:nvPr>
            <p:ph type="title"/>
          </p:nvPr>
        </p:nvSpPr>
        <p:spPr>
          <a:xfrm>
            <a:off x="457200" y="1772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a:p>
            <a:pPr indent="0" lvl="0" marL="0" rtl="0" algn="l">
              <a:spcBef>
                <a:spcPts val="0"/>
              </a:spcBef>
              <a:spcAft>
                <a:spcPts val="0"/>
              </a:spcAft>
              <a:buNone/>
            </a:pPr>
            <a:r>
              <a:rPr lang="en">
                <a:solidFill>
                  <a:schemeClr val="accent1"/>
                </a:solidFill>
              </a:rPr>
              <a:t>of a discrete random variable</a:t>
            </a:r>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idx="1" type="body"/>
          </p:nvPr>
        </p:nvSpPr>
        <p:spPr>
          <a:xfrm>
            <a:off x="457200" y="1320250"/>
            <a:ext cx="7899000" cy="1925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In a game of cards you win $1 if you draw a heart, $5 if you draw an ace (including the ace of hearts), $10 if you draw the king of spades and nothing for any other card you draw. Write the probability model for your winnings, and calculate your expected winning.</a:t>
            </a:r>
            <a:endParaRPr sz="2100">
              <a:solidFill>
                <a:srgbClr val="000000"/>
              </a:solidFill>
            </a:endParaRPr>
          </a:p>
        </p:txBody>
      </p:sp>
      <p:sp>
        <p:nvSpPr>
          <p:cNvPr id="60" name="Google Shape;60;p13"/>
          <p:cNvSpPr txBox="1"/>
          <p:nvPr>
            <p:ph type="title"/>
          </p:nvPr>
        </p:nvSpPr>
        <p:spPr>
          <a:xfrm>
            <a:off x="457200" y="1772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a:p>
            <a:pPr indent="0" lvl="0" marL="0" rtl="0" algn="l">
              <a:spcBef>
                <a:spcPts val="0"/>
              </a:spcBef>
              <a:spcAft>
                <a:spcPts val="0"/>
              </a:spcAft>
              <a:buNone/>
            </a:pPr>
            <a:r>
              <a:rPr lang="en">
                <a:solidFill>
                  <a:schemeClr val="accent1"/>
                </a:solidFill>
              </a:rPr>
              <a:t>of a discrete random variable</a:t>
            </a:r>
            <a:endParaRPr>
              <a:solidFill>
                <a:schemeClr val="accent1"/>
              </a:solidFill>
            </a:endParaRPr>
          </a:p>
        </p:txBody>
      </p:sp>
      <p:pic>
        <p:nvPicPr>
          <p:cNvPr id="61" name="Google Shape;61;p13"/>
          <p:cNvPicPr preferRelativeResize="0"/>
          <p:nvPr/>
        </p:nvPicPr>
        <p:blipFill>
          <a:blip r:embed="rId3">
            <a:alphaModFix/>
          </a:blip>
          <a:stretch>
            <a:fillRect/>
          </a:stretch>
        </p:blipFill>
        <p:spPr>
          <a:xfrm>
            <a:off x="1893700" y="3366798"/>
            <a:ext cx="5238275" cy="290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457200" y="1320250"/>
            <a:ext cx="7899000" cy="991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Below is a visual representation of the probability distribution of winnings from this game:</a:t>
            </a:r>
            <a:endParaRPr sz="2100">
              <a:solidFill>
                <a:srgbClr val="000000"/>
              </a:solidFill>
            </a:endParaRPr>
          </a:p>
        </p:txBody>
      </p:sp>
      <p:sp>
        <p:nvSpPr>
          <p:cNvPr id="67" name="Google Shape;67;p14"/>
          <p:cNvSpPr txBox="1"/>
          <p:nvPr>
            <p:ph type="title"/>
          </p:nvPr>
        </p:nvSpPr>
        <p:spPr>
          <a:xfrm>
            <a:off x="457200" y="1772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a:p>
            <a:pPr indent="0" lvl="0" marL="0" rtl="0" algn="l">
              <a:spcBef>
                <a:spcPts val="0"/>
              </a:spcBef>
              <a:spcAft>
                <a:spcPts val="0"/>
              </a:spcAft>
              <a:buNone/>
            </a:pPr>
            <a:r>
              <a:rPr lang="en">
                <a:solidFill>
                  <a:schemeClr val="accent1"/>
                </a:solidFill>
              </a:rPr>
              <a:t>of a discrete random variable (cont.)</a:t>
            </a:r>
            <a:endParaRPr>
              <a:solidFill>
                <a:schemeClr val="accent1"/>
              </a:solidFill>
            </a:endParaRPr>
          </a:p>
        </p:txBody>
      </p:sp>
      <p:pic>
        <p:nvPicPr>
          <p:cNvPr id="68" name="Google Shape;68;p14"/>
          <p:cNvPicPr preferRelativeResize="0"/>
          <p:nvPr/>
        </p:nvPicPr>
        <p:blipFill>
          <a:blip r:embed="rId3">
            <a:alphaModFix/>
          </a:blip>
          <a:stretch>
            <a:fillRect/>
          </a:stretch>
        </p:blipFill>
        <p:spPr>
          <a:xfrm>
            <a:off x="1202038" y="2613500"/>
            <a:ext cx="6581775" cy="2724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We are also often interested in the variability in the values of a random variable.</a:t>
            </a:r>
            <a:endParaRPr sz="2100">
              <a:solidFill>
                <a:srgbClr val="000000"/>
              </a:solidFill>
            </a:endParaRPr>
          </a:p>
        </p:txBody>
      </p:sp>
      <p:sp>
        <p:nvSpPr>
          <p:cNvPr id="74" name="Google Shape;74;p1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Variability</a:t>
            </a:r>
            <a:endParaRPr>
              <a:solidFill>
                <a:schemeClr val="accent1"/>
              </a:solidFill>
            </a:endParaRPr>
          </a:p>
        </p:txBody>
      </p:sp>
      <p:pic>
        <p:nvPicPr>
          <p:cNvPr id="75" name="Google Shape;75;p15"/>
          <p:cNvPicPr preferRelativeResize="0"/>
          <p:nvPr/>
        </p:nvPicPr>
        <p:blipFill>
          <a:blip r:embed="rId3">
            <a:alphaModFix/>
          </a:blip>
          <a:stretch>
            <a:fillRect/>
          </a:stretch>
        </p:blipFill>
        <p:spPr>
          <a:xfrm>
            <a:off x="2089100" y="2241850"/>
            <a:ext cx="4890401" cy="157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457200" y="14429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For the previous card game example, how much would you expect the winnings to vary from game to game?</a:t>
            </a:r>
            <a:endParaRPr sz="2100">
              <a:solidFill>
                <a:schemeClr val="accent1"/>
              </a:solidFill>
            </a:endParaRPr>
          </a:p>
        </p:txBody>
      </p:sp>
      <p:sp>
        <p:nvSpPr>
          <p:cNvPr id="81" name="Google Shape;81;p16"/>
          <p:cNvSpPr txBox="1"/>
          <p:nvPr>
            <p:ph type="title"/>
          </p:nvPr>
        </p:nvSpPr>
        <p:spPr>
          <a:xfrm>
            <a:off x="457200" y="2999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Variability of</a:t>
            </a:r>
            <a:endParaRPr>
              <a:solidFill>
                <a:schemeClr val="accent1"/>
              </a:solidFill>
            </a:endParaRPr>
          </a:p>
          <a:p>
            <a:pPr indent="0" lvl="0" marL="0" rtl="0" algn="l">
              <a:spcBef>
                <a:spcPts val="0"/>
              </a:spcBef>
              <a:spcAft>
                <a:spcPts val="0"/>
              </a:spcAft>
              <a:buNone/>
            </a:pPr>
            <a:r>
              <a:rPr lang="en">
                <a:solidFill>
                  <a:schemeClr val="accent1"/>
                </a:solidFill>
              </a:rPr>
              <a:t>a discrete random variable</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