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15"/>
  </p:notesMasterIdLst>
  <p:sldIdLst>
    <p:sldId id="311" r:id="rId2"/>
    <p:sldId id="338" r:id="rId3"/>
    <p:sldId id="256" r:id="rId4"/>
    <p:sldId id="324" r:id="rId5"/>
    <p:sldId id="325" r:id="rId6"/>
    <p:sldId id="326" r:id="rId7"/>
    <p:sldId id="337" r:id="rId8"/>
    <p:sldId id="332" r:id="rId9"/>
    <p:sldId id="341" r:id="rId10"/>
    <p:sldId id="335" r:id="rId11"/>
    <p:sldId id="342" r:id="rId12"/>
    <p:sldId id="336" r:id="rId13"/>
    <p:sldId id="322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Poppins" pitchFamily="2" charset="77"/>
      <p:regular r:id="rId20"/>
      <p:bold r:id="rId21"/>
      <p:italic r:id="rId22"/>
      <p:boldItalic r:id="rId23"/>
    </p:embeddedFont>
    <p:embeddedFont>
      <p:font typeface="Poppins SemiBold" panose="020B0604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6D6"/>
    <a:srgbClr val="C948CB"/>
    <a:srgbClr val="FEFEFE"/>
    <a:srgbClr val="D14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4032B-7081-4BB9-BB89-415116D84E5C}">
  <a:tblStyle styleId="{C7E4032B-7081-4BB9-BB89-415116D84E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291" autoAdjust="0"/>
  </p:normalViewPr>
  <p:slideViewPr>
    <p:cSldViewPr snapToGrid="0">
      <p:cViewPr varScale="1">
        <p:scale>
          <a:sx n="169" d="100"/>
          <a:sy n="169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4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124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426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da052de2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da052de2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46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46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365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71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01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62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45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2d4e97ef0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2d4e97ef0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46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26475" y="1039950"/>
            <a:ext cx="4649100" cy="19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926475" y="3373050"/>
            <a:ext cx="26562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6286800" y="0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713225" y="1584850"/>
            <a:ext cx="43386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713225" y="2922025"/>
            <a:ext cx="43386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/>
          <p:nvPr/>
        </p:nvSpPr>
        <p:spPr>
          <a:xfrm flipH="1">
            <a:off x="753090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-3706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406975" y="-951200"/>
            <a:ext cx="1490700" cy="1490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 rot="10800000" flipH="1">
            <a:off x="0" y="0"/>
            <a:ext cx="28575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 flipH="1">
            <a:off x="6286800" y="4822125"/>
            <a:ext cx="28572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-542100" y="43634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8430775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713225" y="47902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/>
          <p:nvPr/>
        </p:nvSpPr>
        <p:spPr>
          <a:xfrm>
            <a:off x="0" y="4822125"/>
            <a:ext cx="1613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9"/>
          <p:cNvSpPr/>
          <p:nvPr/>
        </p:nvSpPr>
        <p:spPr>
          <a:xfrm rot="10800000">
            <a:off x="7527900" y="0"/>
            <a:ext cx="1616100" cy="3213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-561150" y="-818150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8239950" y="4237275"/>
            <a:ext cx="1490700" cy="14910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13225" y="-391400"/>
            <a:ext cx="637500" cy="637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Poppins SemiBold"/>
              <a:buNone/>
              <a:defRPr sz="3000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74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26CD65-1246-BD7D-63E4-CBA2231DCF44}"/>
              </a:ext>
            </a:extLst>
          </p:cNvPr>
          <p:cNvSpPr txBox="1"/>
          <p:nvPr/>
        </p:nvSpPr>
        <p:spPr>
          <a:xfrm>
            <a:off x="1812947" y="394146"/>
            <a:ext cx="5518105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38"/>
              </a:spcAft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Bangladesh Army University of Engineering &amp; Technology (BAUET)</a:t>
            </a:r>
          </a:p>
          <a:p>
            <a:pPr algn="ctr">
              <a:spcAft>
                <a:spcPts val="338"/>
              </a:spcAft>
            </a:pP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Qadirabad, Natore-6431</a:t>
            </a:r>
            <a:endParaRPr lang="en-US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95B90-8DE7-86C8-D644-B792457F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65" y="783143"/>
            <a:ext cx="1221276" cy="114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9E839-E3CB-A0FF-E8FA-6FF397622041}"/>
              </a:ext>
            </a:extLst>
          </p:cNvPr>
          <p:cNvSpPr txBox="1"/>
          <p:nvPr/>
        </p:nvSpPr>
        <p:spPr>
          <a:xfrm>
            <a:off x="1245901" y="1786360"/>
            <a:ext cx="6652204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endParaRPr lang="en-US" sz="7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CSE-4250</a:t>
            </a:r>
          </a:p>
          <a:p>
            <a:pPr algn="ctr"/>
            <a:r>
              <a:rPr lang="en-US" sz="12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GB" sz="1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Data Ware-Housing Sessional</a:t>
            </a:r>
          </a:p>
          <a:p>
            <a:pPr algn="ctr"/>
            <a:endParaRPr lang="en-US" sz="700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13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GB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Real-Time Human Emotion Recognition Using Machine Learning”</a:t>
            </a:r>
          </a:p>
          <a:p>
            <a:pPr algn="ctr"/>
            <a:endParaRPr lang="en-US" b="1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A65DA236-30B1-5F99-B21B-83BD04405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26174"/>
              </p:ext>
            </p:extLst>
          </p:nvPr>
        </p:nvGraphicFramePr>
        <p:xfrm>
          <a:off x="2130004" y="3014141"/>
          <a:ext cx="5349903" cy="18215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12097">
                  <a:extLst>
                    <a:ext uri="{9D8B030D-6E8A-4147-A177-3AD203B41FA5}">
                      <a16:colId xmlns:a16="http://schemas.microsoft.com/office/drawing/2014/main" val="2371402644"/>
                    </a:ext>
                  </a:extLst>
                </a:gridCol>
                <a:gridCol w="2137806">
                  <a:extLst>
                    <a:ext uri="{9D8B030D-6E8A-4147-A177-3AD203B41FA5}">
                      <a16:colId xmlns:a16="http://schemas.microsoft.com/office/drawing/2014/main" val="3107073723"/>
                    </a:ext>
                  </a:extLst>
                </a:gridCol>
              </a:tblGrid>
              <a:tr h="26022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By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By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458229"/>
                  </a:ext>
                </a:extLst>
              </a:tr>
              <a:tr h="26022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Fathma Khatun Mim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Subrata Kumer Paul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1994"/>
                  </a:ext>
                </a:extLst>
              </a:tr>
              <a:tr h="26022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ID:20104002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 Professor,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783825"/>
                  </a:ext>
                </a:extLst>
              </a:tr>
              <a:tr h="26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Gourob Roy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Dept. of CSE, BAUET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89836"/>
                  </a:ext>
                </a:extLst>
              </a:tr>
              <a:tr h="260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ID:20104027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242886"/>
                  </a:ext>
                </a:extLst>
              </a:tr>
              <a:tr h="26022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 Md. Arik Rayhan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Md. Rafiqul Islam (Rafiq)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210626"/>
                  </a:ext>
                </a:extLst>
              </a:tr>
              <a:tr h="26022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ID:20104033</a:t>
                      </a: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Lecturer, Dept. of CSE, BAUET</a:t>
                      </a:r>
                      <a:endParaRPr lang="en-US" sz="1200" dirty="0">
                        <a:solidFill>
                          <a:schemeClr val="tx2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25718" marB="257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8033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4EB1D9-E36D-2423-7D18-D36CAF17EFC8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1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91"/>
    </mc:Choice>
    <mc:Fallback xmlns="">
      <p:transition spd="slow" advTm="789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18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429EE-2B78-7551-AFD5-7284F86312FC}"/>
              </a:ext>
            </a:extLst>
          </p:cNvPr>
          <p:cNvSpPr/>
          <p:nvPr/>
        </p:nvSpPr>
        <p:spPr>
          <a:xfrm>
            <a:off x="3722776" y="111107"/>
            <a:ext cx="1698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Google Shape;241;p33">
            <a:extLst>
              <a:ext uri="{FF2B5EF4-FFF2-40B4-BE49-F238E27FC236}">
                <a16:creationId xmlns:a16="http://schemas.microsoft.com/office/drawing/2014/main" id="{2F7E9809-662E-FDE8-88A2-2C286294A9AF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1E675-177C-99DE-A922-357A82035920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797E4-2FD5-FF52-96C9-E4A9B538591F}"/>
              </a:ext>
            </a:extLst>
          </p:cNvPr>
          <p:cNvSpPr txBox="1"/>
          <p:nvPr/>
        </p:nvSpPr>
        <p:spPr>
          <a:xfrm>
            <a:off x="447800" y="867181"/>
            <a:ext cx="827751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emotion recognition, driven by advancements in machine learning and deep learning, holds immense potential for enhancing human-machine interactions across various domains, despite persistent challenges in dataset diversity and ethical considerations.</a:t>
            </a:r>
          </a:p>
        </p:txBody>
      </p:sp>
    </p:spTree>
    <p:extLst>
      <p:ext uri="{BB962C8B-B14F-4D97-AF65-F5344CB8AC3E}">
        <p14:creationId xmlns:p14="http://schemas.microsoft.com/office/powerpoint/2010/main" val="130441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19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429EE-2B78-7551-AFD5-7284F86312FC}"/>
              </a:ext>
            </a:extLst>
          </p:cNvPr>
          <p:cNvSpPr/>
          <p:nvPr/>
        </p:nvSpPr>
        <p:spPr>
          <a:xfrm>
            <a:off x="3722776" y="111107"/>
            <a:ext cx="1698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8" name="Google Shape;241;p33">
            <a:extLst>
              <a:ext uri="{FF2B5EF4-FFF2-40B4-BE49-F238E27FC236}">
                <a16:creationId xmlns:a16="http://schemas.microsoft.com/office/drawing/2014/main" id="{2F7E9809-662E-FDE8-88A2-2C286294A9AF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11E675-177C-99DE-A922-357A82035920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797E4-2FD5-FF52-96C9-E4A9B538591F}"/>
              </a:ext>
            </a:extLst>
          </p:cNvPr>
          <p:cNvSpPr txBox="1"/>
          <p:nvPr/>
        </p:nvSpPr>
        <p:spPr>
          <a:xfrm>
            <a:off x="790676" y="572772"/>
            <a:ext cx="782433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https://www.kaggle.com/datasets/sujaykapadnis/emotion-recognition-dataset</a:t>
            </a:r>
          </a:p>
        </p:txBody>
      </p:sp>
    </p:spTree>
    <p:extLst>
      <p:ext uri="{BB962C8B-B14F-4D97-AF65-F5344CB8AC3E}">
        <p14:creationId xmlns:p14="http://schemas.microsoft.com/office/powerpoint/2010/main" val="51212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7" name="Google Shape;247;p34"/>
          <p:cNvSpPr txBox="1">
            <a:spLocks/>
          </p:cNvSpPr>
          <p:nvPr/>
        </p:nvSpPr>
        <p:spPr>
          <a:xfrm>
            <a:off x="3664376" y="190634"/>
            <a:ext cx="1815248" cy="36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37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2400" b="1" dirty="0"/>
          </a:p>
        </p:txBody>
      </p:sp>
      <p:sp>
        <p:nvSpPr>
          <p:cNvPr id="7" name="Google Shape;241;p33">
            <a:extLst>
              <a:ext uri="{FF2B5EF4-FFF2-40B4-BE49-F238E27FC236}">
                <a16:creationId xmlns:a16="http://schemas.microsoft.com/office/drawing/2014/main" id="{25E40C19-D89C-78E7-25E6-4E34A94C374D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C730A9-E23F-2622-E57B-174D940A3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50098"/>
              </p:ext>
            </p:extLst>
          </p:nvPr>
        </p:nvGraphicFramePr>
        <p:xfrm>
          <a:off x="1116495" y="927546"/>
          <a:ext cx="6911009" cy="3474720"/>
        </p:xfrm>
        <a:graphic>
          <a:graphicData uri="http://schemas.openxmlformats.org/drawingml/2006/table">
            <a:tbl>
              <a:tblPr firstRow="1" bandRow="1">
                <a:tableStyleId>{C7E4032B-7081-4BB9-BB89-415116D84E5C}</a:tableStyleId>
              </a:tblPr>
              <a:tblGrid>
                <a:gridCol w="470480">
                  <a:extLst>
                    <a:ext uri="{9D8B030D-6E8A-4147-A177-3AD203B41FA5}">
                      <a16:colId xmlns:a16="http://schemas.microsoft.com/office/drawing/2014/main" val="3304619747"/>
                    </a:ext>
                  </a:extLst>
                </a:gridCol>
                <a:gridCol w="6440529">
                  <a:extLst>
                    <a:ext uri="{9D8B030D-6E8A-4147-A177-3AD203B41FA5}">
                      <a16:colId xmlns:a16="http://schemas.microsoft.com/office/drawing/2014/main" val="1198901194"/>
                    </a:ext>
                  </a:extLst>
                </a:gridCol>
              </a:tblGrid>
              <a:tr h="450119">
                <a:tc>
                  <a:txBody>
                    <a:bodyPr/>
                    <a:lstStyle/>
                    <a:p>
                      <a:pPr lvl="2" algn="ctr"/>
                      <a:r>
                        <a:rPr lang="en-US" sz="12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B. Ko, “A Brief Review of Facial Emotion Recognition Based on Visual Information,” Sensors, vol. 18, no. 2, p. 401, Jan. 2018, </a:t>
                      </a:r>
                      <a:r>
                        <a:rPr lang="en-GB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doi</a:t>
                      </a: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https://doi.org/10.3390/s18020401.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379464"/>
                  </a:ext>
                </a:extLst>
              </a:tr>
              <a:tr h="34983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[2]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R. P. Hobson, J. Ouston, and A. Lee, “Emotion recognition in autism: coordinating faces and voices,” Psychological Medicine, vol. 18, no. 4, pp. 911–923, Nov. 1988, </a:t>
                      </a:r>
                      <a:r>
                        <a:rPr lang="en-GB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doi</a:t>
                      </a:r>
                      <a:r>
                        <a:rPr lang="en-GB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https://doi.org/10.1017/s0033291700009843.</a:t>
                      </a:r>
                      <a:endParaRPr lang="en-US" sz="12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3750776"/>
                  </a:ext>
                </a:extLst>
              </a:tr>
              <a:tr h="34983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[3]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M. Abdulrahman and Alaa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Eleyan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“Facial expression recognition using Support Vector Machines,” May 2015,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https://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doi.org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/10.1109/siu.2015.7129813.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1918342"/>
                  </a:ext>
                </a:extLst>
              </a:tr>
              <a:tr h="34983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[4]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K. Tiwari and M. Patel, “Facial Expression Recognition Using Random Forest Classifier,” Algorithms for Intelligent Systems, pp. 121–130, 2020,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https://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doi.org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/10.1007/978-981-15-1059-5_15.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434912"/>
                  </a:ext>
                </a:extLst>
              </a:tr>
              <a:tr h="34983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[5]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K. S. Yadav and J. Singha, “Facial expression recognition using modified Viola-John’s algorithm and KNN classifier,” Multimedia Tools and Applications, vol. 79, no. 19–20, pp. 13089–13107, Jan. 2020,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doi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https://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doi.org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/10.1007/s11042-019-08443-x.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6800731"/>
                  </a:ext>
                </a:extLst>
              </a:tr>
              <a:tr h="34983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[6]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Pramerdorfer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and M.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Kampel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“Facial Expression Recognition using Convolutional Neural Networks: State of the Art,” arXiv:1612.02903 [cs], Dec. 2016, Available: https://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arxiv.org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/abs/1612.02903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23473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002551-853B-1C8B-DD96-8E76B8700FC5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9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15;p67">
            <a:extLst>
              <a:ext uri="{FF2B5EF4-FFF2-40B4-BE49-F238E27FC236}">
                <a16:creationId xmlns:a16="http://schemas.microsoft.com/office/drawing/2014/main" id="{4402ECF6-2E86-D186-69A5-A45D4ACBE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3079" y="2135250"/>
            <a:ext cx="4437842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474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26C5B2-554D-4D50-F791-206CC0B9CC76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264;p35">
            <a:extLst>
              <a:ext uri="{FF2B5EF4-FFF2-40B4-BE49-F238E27FC236}">
                <a16:creationId xmlns:a16="http://schemas.microsoft.com/office/drawing/2014/main" id="{B6DC0DA1-26B4-A035-B8ED-71CFFE32889F}"/>
              </a:ext>
            </a:extLst>
          </p:cNvPr>
          <p:cNvSpPr txBox="1">
            <a:spLocks/>
          </p:cNvSpPr>
          <p:nvPr/>
        </p:nvSpPr>
        <p:spPr>
          <a:xfrm>
            <a:off x="3139761" y="190635"/>
            <a:ext cx="2450271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2"/>
              </a:buClr>
              <a:buSzPts val="11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73FA7BDA-47CF-1EBA-1CD5-1096CAD87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57492"/>
              </p:ext>
            </p:extLst>
          </p:nvPr>
        </p:nvGraphicFramePr>
        <p:xfrm>
          <a:off x="1082210" y="710349"/>
          <a:ext cx="3282686" cy="3698240"/>
        </p:xfrm>
        <a:graphic>
          <a:graphicData uri="http://schemas.openxmlformats.org/drawingml/2006/table">
            <a:tbl>
              <a:tblPr firstRow="1" bandRow="1">
                <a:tableStyleId>{C7E4032B-7081-4BB9-BB89-415116D84E5C}</a:tableStyleId>
              </a:tblPr>
              <a:tblGrid>
                <a:gridCol w="3282686">
                  <a:extLst>
                    <a:ext uri="{9D8B030D-6E8A-4147-A177-3AD203B41FA5}">
                      <a16:colId xmlns:a16="http://schemas.microsoft.com/office/drawing/2014/main" val="1541340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875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Background Study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86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564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1800" b="0" i="0" u="none" strike="noStrike" kern="1200" cap="none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Problem Statement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708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4091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8958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819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921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v"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744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72870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6A1F15C-E731-8ED8-4305-B890AE3EDED4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4D0E2-B1CE-897F-66E7-8766522B8904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"/>
    </mc:Choice>
    <mc:Fallback xmlns="">
      <p:transition spd="slow" advTm="104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264;p35">
            <a:extLst>
              <a:ext uri="{FF2B5EF4-FFF2-40B4-BE49-F238E27FC236}">
                <a16:creationId xmlns:a16="http://schemas.microsoft.com/office/drawing/2014/main" id="{552E0F97-2800-434F-A38C-047FF9D3B6AE}"/>
              </a:ext>
            </a:extLst>
          </p:cNvPr>
          <p:cNvSpPr txBox="1">
            <a:spLocks/>
          </p:cNvSpPr>
          <p:nvPr/>
        </p:nvSpPr>
        <p:spPr>
          <a:xfrm>
            <a:off x="3645125" y="240887"/>
            <a:ext cx="1853749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Google Shape;241;p33">
            <a:extLst>
              <a:ext uri="{FF2B5EF4-FFF2-40B4-BE49-F238E27FC236}">
                <a16:creationId xmlns:a16="http://schemas.microsoft.com/office/drawing/2014/main" id="{6BDE4825-7C83-59CB-5B9E-CC1B2B8A9AC9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9C8DE36B-364B-B2A6-469B-B2DCDB5996DD}"/>
              </a:ext>
            </a:extLst>
          </p:cNvPr>
          <p:cNvSpPr txBox="1"/>
          <p:nvPr/>
        </p:nvSpPr>
        <p:spPr>
          <a:xfrm>
            <a:off x="460976" y="1042937"/>
            <a:ext cx="811152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Emotion: 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Emotions are mental states brought on by neurophysiological changes, variously associated with thoughts and feelings.</a:t>
            </a:r>
            <a:r>
              <a:rPr lang="en-GB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b="1" baseline="3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8A363-C1D7-3DD4-0EC2-5730FF5CB066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43AE260-2EA5-7193-CE11-528BFE2E2AB6}"/>
              </a:ext>
            </a:extLst>
          </p:cNvPr>
          <p:cNvSpPr txBox="1"/>
          <p:nvPr/>
        </p:nvSpPr>
        <p:spPr>
          <a:xfrm>
            <a:off x="3780138" y="1728082"/>
            <a:ext cx="231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Emotion</a:t>
            </a:r>
            <a:endParaRPr lang="en-US" sz="16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CF5B6DB3-A4FB-2004-C807-66ED7D91FA93}"/>
              </a:ext>
            </a:extLst>
          </p:cNvPr>
          <p:cNvSpPr txBox="1"/>
          <p:nvPr/>
        </p:nvSpPr>
        <p:spPr>
          <a:xfrm>
            <a:off x="2895600" y="3762009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01: 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types of facial emotions</a:t>
            </a:r>
            <a:endParaRPr lang="en-US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0B3AC7-3B6B-FEEB-CD27-A2A45513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2097414"/>
            <a:ext cx="5942183" cy="1141086"/>
          </a:xfrm>
          <a:prstGeom prst="rect">
            <a:avLst/>
          </a:prstGeom>
        </p:spPr>
      </p:pic>
      <p:sp>
        <p:nvSpPr>
          <p:cNvPr id="14" name="TextBox 4">
            <a:extLst>
              <a:ext uri="{FF2B5EF4-FFF2-40B4-BE49-F238E27FC236}">
                <a16:creationId xmlns:a16="http://schemas.microsoft.com/office/drawing/2014/main" id="{3A8CA543-B515-FB39-4D28-F3EDF71EF1F0}"/>
              </a:ext>
            </a:extLst>
          </p:cNvPr>
          <p:cNvSpPr txBox="1"/>
          <p:nvPr/>
        </p:nvSpPr>
        <p:spPr>
          <a:xfrm>
            <a:off x="1927688" y="3144366"/>
            <a:ext cx="106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Anger</a:t>
            </a:r>
            <a:endParaRPr lang="en-US" sz="16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ABCF8076-8F08-53A7-D7DF-49D492E08975}"/>
              </a:ext>
            </a:extLst>
          </p:cNvPr>
          <p:cNvSpPr txBox="1"/>
          <p:nvPr/>
        </p:nvSpPr>
        <p:spPr>
          <a:xfrm>
            <a:off x="2895600" y="3168065"/>
            <a:ext cx="106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Fear</a:t>
            </a:r>
            <a:endParaRPr lang="en-US" sz="16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823121F3-55A3-FCFC-D759-50801A56C519}"/>
              </a:ext>
            </a:extLst>
          </p:cNvPr>
          <p:cNvSpPr txBox="1"/>
          <p:nvPr/>
        </p:nvSpPr>
        <p:spPr>
          <a:xfrm>
            <a:off x="3942996" y="3172053"/>
            <a:ext cx="106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Disgust</a:t>
            </a:r>
            <a:endParaRPr lang="en-US" sz="16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7BAA7C57-F9AB-B724-BB71-432FBA1D34D0}"/>
              </a:ext>
            </a:extLst>
          </p:cNvPr>
          <p:cNvSpPr txBox="1"/>
          <p:nvPr/>
        </p:nvSpPr>
        <p:spPr>
          <a:xfrm>
            <a:off x="4990391" y="3147169"/>
            <a:ext cx="106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endParaRPr lang="en-US" sz="16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079A6635-6E96-C44E-CFF9-FE2124B2EA6C}"/>
              </a:ext>
            </a:extLst>
          </p:cNvPr>
          <p:cNvSpPr txBox="1"/>
          <p:nvPr/>
        </p:nvSpPr>
        <p:spPr>
          <a:xfrm>
            <a:off x="5958303" y="3159611"/>
            <a:ext cx="106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  <a:endParaRPr lang="en-US" sz="16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86AFA310-900B-E2F4-44CC-9B2CDCAFA37C}"/>
              </a:ext>
            </a:extLst>
          </p:cNvPr>
          <p:cNvSpPr txBox="1"/>
          <p:nvPr/>
        </p:nvSpPr>
        <p:spPr>
          <a:xfrm>
            <a:off x="6905523" y="3145370"/>
            <a:ext cx="1068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Surprise</a:t>
            </a:r>
            <a:endParaRPr lang="en-US" sz="1600" b="1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95"/>
    </mc:Choice>
    <mc:Fallback xmlns="">
      <p:transition spd="slow" advTm="111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8F7488-83ED-65E0-77E0-DA418EBB6A7C}"/>
              </a:ext>
            </a:extLst>
          </p:cNvPr>
          <p:cNvSpPr/>
          <p:nvPr/>
        </p:nvSpPr>
        <p:spPr>
          <a:xfrm>
            <a:off x="3249937" y="190634"/>
            <a:ext cx="26441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7" name="Google Shape;241;p33">
            <a:extLst>
              <a:ext uri="{FF2B5EF4-FFF2-40B4-BE49-F238E27FC236}">
                <a16:creationId xmlns:a16="http://schemas.microsoft.com/office/drawing/2014/main" id="{5D75FB28-AD5E-7537-F194-85E5629B5665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8C2CDD9A-4ED5-4811-3E31-8035B626C104}"/>
              </a:ext>
            </a:extLst>
          </p:cNvPr>
          <p:cNvSpPr txBox="1"/>
          <p:nvPr/>
        </p:nvSpPr>
        <p:spPr>
          <a:xfrm>
            <a:off x="1043878" y="934626"/>
            <a:ext cx="720477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GB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Methods: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GB" sz="7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</a:t>
            </a:r>
            <a:r>
              <a:rPr lang="en-GB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Forests</a:t>
            </a:r>
            <a:r>
              <a:rPr lang="en-GB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Neighbours (KNN)</a:t>
            </a:r>
            <a:r>
              <a:rPr lang="en-GB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like Convolutional Neural Networks (CNNs) or Recurrent Neural Networks (RNNs).</a:t>
            </a:r>
            <a:r>
              <a:rPr lang="en-GB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[6][2]</a:t>
            </a:r>
            <a:endParaRPr lang="en-GB" baseline="30000" dirty="0"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F639A-847F-0456-88BB-D104A2A32713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0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9"/>
    </mc:Choice>
    <mc:Fallback xmlns="">
      <p:transition spd="slow" advTm="10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04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87B37-A110-46FF-B551-687A099A2DD8}"/>
              </a:ext>
            </a:extLst>
          </p:cNvPr>
          <p:cNvSpPr txBox="1"/>
          <p:nvPr/>
        </p:nvSpPr>
        <p:spPr>
          <a:xfrm>
            <a:off x="705267" y="952253"/>
            <a:ext cx="8200608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Variability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Issues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in Models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Vulnerability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Google Shape;264;p35">
            <a:extLst>
              <a:ext uri="{FF2B5EF4-FFF2-40B4-BE49-F238E27FC236}">
                <a16:creationId xmlns:a16="http://schemas.microsoft.com/office/drawing/2014/main" id="{5EAEADDC-CCAF-4BBC-A554-E6BBB92D31E0}"/>
              </a:ext>
            </a:extLst>
          </p:cNvPr>
          <p:cNvSpPr txBox="1">
            <a:spLocks/>
          </p:cNvSpPr>
          <p:nvPr/>
        </p:nvSpPr>
        <p:spPr>
          <a:xfrm>
            <a:off x="3283448" y="322465"/>
            <a:ext cx="2708422" cy="3821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Google Shape;241;p33">
            <a:extLst>
              <a:ext uri="{FF2B5EF4-FFF2-40B4-BE49-F238E27FC236}">
                <a16:creationId xmlns:a16="http://schemas.microsoft.com/office/drawing/2014/main" id="{884F1687-C894-647B-27E2-76749A9E79A1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62574-EDBF-CD12-ACA4-F1C5BEECFE0C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"/>
    </mc:Choice>
    <mc:Fallback xmlns="">
      <p:transition spd="slow" advTm="8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05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E40E31-83C2-4D3D-8472-101D2330168D}"/>
              </a:ext>
            </a:extLst>
          </p:cNvPr>
          <p:cNvSpPr txBox="1"/>
          <p:nvPr/>
        </p:nvSpPr>
        <p:spPr>
          <a:xfrm>
            <a:off x="88433" y="990210"/>
            <a:ext cx="8967128" cy="288950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endParaRPr lang="en-GB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limitations of the existing system of Emotion recognition using face activity.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resizing the image.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edge and reduce the size.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the features of the face.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the difference between the input image and the certified images.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emotions is based on the calculation of distances between various features points.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B20502-270F-466D-81EE-CB2CB23FD4C9}"/>
              </a:ext>
            </a:extLst>
          </p:cNvPr>
          <p:cNvSpPr/>
          <p:nvPr/>
        </p:nvSpPr>
        <p:spPr>
          <a:xfrm>
            <a:off x="2822546" y="307777"/>
            <a:ext cx="34989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8" name="Google Shape;241;p33">
            <a:extLst>
              <a:ext uri="{FF2B5EF4-FFF2-40B4-BE49-F238E27FC236}">
                <a16:creationId xmlns:a16="http://schemas.microsoft.com/office/drawing/2014/main" id="{DBD521BC-5DA7-96C4-22CF-7A356705A726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BED9D-4922-1E31-2E95-523967385DC1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06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Google Shape;300;p38">
            <a:extLst>
              <a:ext uri="{FF2B5EF4-FFF2-40B4-BE49-F238E27FC236}">
                <a16:creationId xmlns:a16="http://schemas.microsoft.com/office/drawing/2014/main" id="{83A0159F-5F50-7638-0914-BDD5ED1D18B0}"/>
              </a:ext>
            </a:extLst>
          </p:cNvPr>
          <p:cNvSpPr txBox="1">
            <a:spLocks/>
          </p:cNvSpPr>
          <p:nvPr/>
        </p:nvSpPr>
        <p:spPr>
          <a:xfrm>
            <a:off x="3414425" y="352193"/>
            <a:ext cx="2315150" cy="398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37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2400" b="1" dirty="0"/>
          </a:p>
        </p:txBody>
      </p:sp>
      <p:sp>
        <p:nvSpPr>
          <p:cNvPr id="10" name="Google Shape;241;p33">
            <a:extLst>
              <a:ext uri="{FF2B5EF4-FFF2-40B4-BE49-F238E27FC236}">
                <a16:creationId xmlns:a16="http://schemas.microsoft.com/office/drawing/2014/main" id="{89F626EF-89FB-FB87-E7A8-581E1C3C897D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CE89B-8380-74A3-AB3E-D262211800D3}"/>
              </a:ext>
            </a:extLst>
          </p:cNvPr>
          <p:cNvSpPr txBox="1"/>
          <p:nvPr/>
        </p:nvSpPr>
        <p:spPr>
          <a:xfrm>
            <a:off x="161926" y="751016"/>
            <a:ext cx="882014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Simple Image Processing Classification: </a:t>
            </a:r>
            <a:r>
              <a:rPr lang="en-US" sz="1800" dirty="0">
                <a:latin typeface="+mj-lt"/>
              </a:rPr>
              <a:t>The current system relies on straightforward image processing techniques for image classification.</a:t>
            </a:r>
          </a:p>
          <a:p>
            <a:pPr algn="just"/>
            <a:endParaRPr lang="en-US" sz="16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800" b="1" dirty="0">
                <a:latin typeface="+mj-lt"/>
              </a:rPr>
              <a:t>Combination of Feature Extraction and Neural Networks: </a:t>
            </a:r>
            <a:r>
              <a:rPr lang="en-GB" sz="1800" dirty="0">
                <a:latin typeface="+mj-lt"/>
              </a:rPr>
              <a:t>Recognition of emotions involves the application of feature extraction from facial expressions coupled with neural networks.</a:t>
            </a:r>
          </a:p>
          <a:p>
            <a:pPr algn="just"/>
            <a:endParaRPr lang="en-US" sz="1600" dirty="0"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800" b="1" dirty="0">
                <a:latin typeface="+mj-lt"/>
              </a:rPr>
              <a:t>Limited Emotion Recognition Scope: </a:t>
            </a:r>
            <a:r>
              <a:rPr lang="en-GB" sz="1800" dirty="0">
                <a:latin typeface="+mj-lt"/>
              </a:rPr>
              <a:t>The system excels in identifying basic emotions but may struggle with the complexity and diversity of thousands of facial actions.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GB" sz="1600" b="1" dirty="0">
              <a:solidFill>
                <a:srgbClr val="002060"/>
              </a:solidFill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chemeClr val="accent2"/>
                </a:solidFill>
                <a:latin typeface="+mj-lt"/>
              </a:rPr>
              <a:t>Challenges in Capturing Human Facial Action Complexity: </a:t>
            </a:r>
            <a:r>
              <a:rPr lang="en-GB" sz="1800" dirty="0">
                <a:solidFill>
                  <a:schemeClr val="accent2"/>
                </a:solidFill>
                <a:latin typeface="+mj-lt"/>
              </a:rPr>
              <a:t>The existing system may not fully capture the intricate variations in facial expressions during communication, revealing a need for further improvements.</a:t>
            </a:r>
            <a:endParaRPr lang="en-US" sz="18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3522-0A1C-02D3-E3F6-E63759602515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264;p35">
            <a:extLst>
              <a:ext uri="{FF2B5EF4-FFF2-40B4-BE49-F238E27FC236}">
                <a16:creationId xmlns:a16="http://schemas.microsoft.com/office/drawing/2014/main" id="{552E0F97-2800-434F-A38C-047FF9D3B6AE}"/>
              </a:ext>
            </a:extLst>
          </p:cNvPr>
          <p:cNvSpPr txBox="1">
            <a:spLocks/>
          </p:cNvSpPr>
          <p:nvPr/>
        </p:nvSpPr>
        <p:spPr>
          <a:xfrm>
            <a:off x="3763076" y="252420"/>
            <a:ext cx="1617848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14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D4E06-7A39-DDE8-C1EF-38D2B6DEDA5E}"/>
              </a:ext>
            </a:extLst>
          </p:cNvPr>
          <p:cNvSpPr txBox="1"/>
          <p:nvPr/>
        </p:nvSpPr>
        <p:spPr>
          <a:xfrm>
            <a:off x="228761" y="730620"/>
            <a:ext cx="8686478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labelled data for training models on diverse emotional expressions.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human emotional expression across cultures and individuals, making it challenging to generalize models.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 constraints due to the need for quick and accurate recognition of emotions.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 surrounding privacy and consent when capturing and analyzing individuals' emotional states.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distinguishing between subtle emotional nuances, such as distinguishing between sadness and frustration, or excitement and anxiety.</a:t>
            </a:r>
            <a:endParaRPr lang="en-US" sz="1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41;p33">
            <a:extLst>
              <a:ext uri="{FF2B5EF4-FFF2-40B4-BE49-F238E27FC236}">
                <a16:creationId xmlns:a16="http://schemas.microsoft.com/office/drawing/2014/main" id="{7B03E91C-D7AF-DA7D-9A94-65CD5487EF82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20395-F90D-7725-A8BF-886E6709BEE9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89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7F84B03-1EC5-3E5C-B777-D9559B665CF8}"/>
              </a:ext>
            </a:extLst>
          </p:cNvPr>
          <p:cNvSpPr/>
          <p:nvPr/>
        </p:nvSpPr>
        <p:spPr>
          <a:xfrm>
            <a:off x="7942433" y="4835722"/>
            <a:ext cx="1201567" cy="307777"/>
          </a:xfrm>
          <a:prstGeom prst="roundRect">
            <a:avLst/>
          </a:prstGeom>
          <a:gradFill flip="none" rotWithShape="1">
            <a:gsLst>
              <a:gs pos="0">
                <a:srgbClr val="C948CB">
                  <a:shade val="30000"/>
                  <a:satMod val="115000"/>
                </a:srgbClr>
              </a:gs>
              <a:gs pos="50000">
                <a:srgbClr val="C948CB">
                  <a:shade val="67500"/>
                  <a:satMod val="115000"/>
                </a:srgbClr>
              </a:gs>
              <a:gs pos="100000">
                <a:srgbClr val="C948CB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264;p35">
            <a:extLst>
              <a:ext uri="{FF2B5EF4-FFF2-40B4-BE49-F238E27FC236}">
                <a16:creationId xmlns:a16="http://schemas.microsoft.com/office/drawing/2014/main" id="{552E0F97-2800-434F-A38C-047FF9D3B6AE}"/>
              </a:ext>
            </a:extLst>
          </p:cNvPr>
          <p:cNvSpPr txBox="1">
            <a:spLocks/>
          </p:cNvSpPr>
          <p:nvPr/>
        </p:nvSpPr>
        <p:spPr>
          <a:xfrm>
            <a:off x="3493999" y="-17195"/>
            <a:ext cx="215600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0FFF8-6C39-EBEA-BD9F-C29E286951D0}"/>
              </a:ext>
            </a:extLst>
          </p:cNvPr>
          <p:cNvSpPr txBox="1"/>
          <p:nvPr/>
        </p:nvSpPr>
        <p:spPr>
          <a:xfrm>
            <a:off x="8361115" y="483572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Symbol" panose="05050102010706020507" pitchFamily="18" charset="2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lang="en-US" b="1" dirty="0">
              <a:latin typeface="Symbol" panose="05050102010706020507" pitchFamily="18" charset="2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Google Shape;241;p33">
            <a:extLst>
              <a:ext uri="{FF2B5EF4-FFF2-40B4-BE49-F238E27FC236}">
                <a16:creationId xmlns:a16="http://schemas.microsoft.com/office/drawing/2014/main" id="{5FAA2012-366E-1334-0480-59EE8812FB52}"/>
              </a:ext>
            </a:extLst>
          </p:cNvPr>
          <p:cNvSpPr/>
          <p:nvPr/>
        </p:nvSpPr>
        <p:spPr>
          <a:xfrm>
            <a:off x="8496409" y="-191503"/>
            <a:ext cx="756469" cy="76427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14313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9A6C6-4769-A2F0-BFAD-A3A01B67C338}"/>
              </a:ext>
            </a:extLst>
          </p:cNvPr>
          <p:cNvSpPr txBox="1"/>
          <p:nvPr/>
        </p:nvSpPr>
        <p:spPr>
          <a:xfrm>
            <a:off x="460977" y="4835723"/>
            <a:ext cx="1165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12-02-2024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111928-3B54-E3C3-805B-9057E79E1AB5}"/>
              </a:ext>
            </a:extLst>
          </p:cNvPr>
          <p:cNvSpPr/>
          <p:nvPr/>
        </p:nvSpPr>
        <p:spPr>
          <a:xfrm>
            <a:off x="1736205" y="814195"/>
            <a:ext cx="1224174" cy="5975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j-lt"/>
              </a:rPr>
              <a:t>Image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C1C49-6106-B1AA-7F42-64FC8870D79E}"/>
              </a:ext>
            </a:extLst>
          </p:cNvPr>
          <p:cNvSpPr/>
          <p:nvPr/>
        </p:nvSpPr>
        <p:spPr>
          <a:xfrm>
            <a:off x="3349118" y="795039"/>
            <a:ext cx="1224174" cy="6166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Color Conversion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8BF067-5B09-6AC9-3EEA-0A503BC091A5}"/>
              </a:ext>
            </a:extLst>
          </p:cNvPr>
          <p:cNvSpPr/>
          <p:nvPr/>
        </p:nvSpPr>
        <p:spPr>
          <a:xfrm>
            <a:off x="5101750" y="785460"/>
            <a:ext cx="1327167" cy="6166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Face Detection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0A3E510-D9FF-31CF-5F67-A622D59B7639}"/>
              </a:ext>
            </a:extLst>
          </p:cNvPr>
          <p:cNvSpPr/>
          <p:nvPr/>
        </p:nvSpPr>
        <p:spPr>
          <a:xfrm>
            <a:off x="6926209" y="785460"/>
            <a:ext cx="1327167" cy="6166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Image Resizing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9639C0A-335B-4AC8-E21D-1ABD86DAD876}"/>
              </a:ext>
            </a:extLst>
          </p:cNvPr>
          <p:cNvSpPr/>
          <p:nvPr/>
        </p:nvSpPr>
        <p:spPr>
          <a:xfrm>
            <a:off x="6649286" y="1815673"/>
            <a:ext cx="1495859" cy="6166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Image Segmentation</a:t>
            </a:r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F382B93-6EC7-62E0-BE01-D1642CA27AD6}"/>
              </a:ext>
            </a:extLst>
          </p:cNvPr>
          <p:cNvSpPr/>
          <p:nvPr/>
        </p:nvSpPr>
        <p:spPr>
          <a:xfrm>
            <a:off x="4458624" y="1766081"/>
            <a:ext cx="1610528" cy="6166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Gabor Feature Extraction</a:t>
            </a: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BB9A08D-0EED-A125-2607-8986C554A79E}"/>
              </a:ext>
            </a:extLst>
          </p:cNvPr>
          <p:cNvSpPr/>
          <p:nvPr/>
        </p:nvSpPr>
        <p:spPr>
          <a:xfrm>
            <a:off x="2141816" y="1766076"/>
            <a:ext cx="1610528" cy="6166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Down Sampling PCA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8E60FC2-F38A-0D36-42ED-6B5A9352CE73}"/>
              </a:ext>
            </a:extLst>
          </p:cNvPr>
          <p:cNvSpPr/>
          <p:nvPr/>
        </p:nvSpPr>
        <p:spPr>
          <a:xfrm>
            <a:off x="1961500" y="2844761"/>
            <a:ext cx="2775237" cy="2796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Train Using Classifier</a:t>
            </a:r>
            <a:endParaRPr lang="en-US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E5506A4-A05D-438F-7EC2-2DEFF92E0CE0}"/>
              </a:ext>
            </a:extLst>
          </p:cNvPr>
          <p:cNvSpPr/>
          <p:nvPr/>
        </p:nvSpPr>
        <p:spPr>
          <a:xfrm>
            <a:off x="5421452" y="2844760"/>
            <a:ext cx="2775237" cy="27961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Test Using Classifier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2C4E8F-308F-3FDD-FFF7-98F85C50B452}"/>
              </a:ext>
            </a:extLst>
          </p:cNvPr>
          <p:cNvSpPr/>
          <p:nvPr/>
        </p:nvSpPr>
        <p:spPr>
          <a:xfrm>
            <a:off x="2399417" y="3533062"/>
            <a:ext cx="1829172" cy="5975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End of Training 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67E95B-21E0-D277-DE10-1F4DF9489B1E}"/>
              </a:ext>
            </a:extLst>
          </p:cNvPr>
          <p:cNvSpPr/>
          <p:nvPr/>
        </p:nvSpPr>
        <p:spPr>
          <a:xfrm>
            <a:off x="5734700" y="3585916"/>
            <a:ext cx="1829172" cy="5975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</a:rPr>
              <a:t>Expression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617AFE-C9A9-A64B-DBE9-924C713B6548}"/>
              </a:ext>
            </a:extLst>
          </p:cNvPr>
          <p:cNvCxnSpPr>
            <a:cxnSpLocks/>
            <a:stCxn id="2" idx="6"/>
            <a:endCxn id="9" idx="1"/>
          </p:cNvCxnSpPr>
          <p:nvPr/>
        </p:nvCxnSpPr>
        <p:spPr>
          <a:xfrm flipV="1">
            <a:off x="2960379" y="1103386"/>
            <a:ext cx="388740" cy="9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69DF31-AE9D-3852-FC76-D021AB692DFE}"/>
              </a:ext>
            </a:extLst>
          </p:cNvPr>
          <p:cNvCxnSpPr>
            <a:stCxn id="9" idx="3"/>
            <a:endCxn id="30" idx="1"/>
          </p:cNvCxnSpPr>
          <p:nvPr/>
        </p:nvCxnSpPr>
        <p:spPr>
          <a:xfrm flipV="1">
            <a:off x="4573292" y="1093808"/>
            <a:ext cx="528458" cy="9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B8419D-F6EC-3EC6-52EF-4F61B241BE2B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6428917" y="1093808"/>
            <a:ext cx="4972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5A8485A-D31E-AE8E-2B08-031644B3B8D6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589793" y="1402155"/>
            <a:ext cx="1" cy="41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22F20E-2EBD-A5A3-90F7-526782A5DEEE}"/>
              </a:ext>
            </a:extLst>
          </p:cNvPr>
          <p:cNvCxnSpPr>
            <a:stCxn id="35" idx="1"/>
          </p:cNvCxnSpPr>
          <p:nvPr/>
        </p:nvCxnSpPr>
        <p:spPr>
          <a:xfrm flipH="1">
            <a:off x="6069151" y="2124020"/>
            <a:ext cx="580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532804-403E-F339-0762-D22495CBEDE8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 flipV="1">
            <a:off x="3752344" y="2074424"/>
            <a:ext cx="706280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1DE826-9A0F-F596-1D79-D1B6976EC3E0}"/>
              </a:ext>
            </a:extLst>
          </p:cNvPr>
          <p:cNvCxnSpPr>
            <a:stCxn id="39" idx="2"/>
          </p:cNvCxnSpPr>
          <p:nvPr/>
        </p:nvCxnSpPr>
        <p:spPr>
          <a:xfrm>
            <a:off x="2947080" y="2382771"/>
            <a:ext cx="0" cy="461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207C6F-EB2D-2EB8-720F-94FDC163E37A}"/>
              </a:ext>
            </a:extLst>
          </p:cNvPr>
          <p:cNvCxnSpPr>
            <a:stCxn id="40" idx="2"/>
          </p:cNvCxnSpPr>
          <p:nvPr/>
        </p:nvCxnSpPr>
        <p:spPr>
          <a:xfrm flipH="1">
            <a:off x="3349118" y="3124374"/>
            <a:ext cx="1" cy="408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2E1D4C7-4B2B-D0FD-69A8-7F1056772228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6809070" y="3124373"/>
            <a:ext cx="1" cy="461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514B01-D657-6D44-676E-7045BD9D9E03}"/>
              </a:ext>
            </a:extLst>
          </p:cNvPr>
          <p:cNvCxnSpPr/>
          <p:nvPr/>
        </p:nvCxnSpPr>
        <p:spPr>
          <a:xfrm>
            <a:off x="3752344" y="2253619"/>
            <a:ext cx="2214605" cy="591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2B5C44-EF7F-120D-AC3A-74ECB422719B}"/>
              </a:ext>
            </a:extLst>
          </p:cNvPr>
          <p:cNvSpPr/>
          <p:nvPr/>
        </p:nvSpPr>
        <p:spPr>
          <a:xfrm>
            <a:off x="3165775" y="665039"/>
            <a:ext cx="5195340" cy="86110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24BEFBF-969C-144F-F05D-D1D5721EEF5B}"/>
              </a:ext>
            </a:extLst>
          </p:cNvPr>
          <p:cNvSpPr/>
          <p:nvPr/>
        </p:nvSpPr>
        <p:spPr>
          <a:xfrm>
            <a:off x="1961499" y="1622406"/>
            <a:ext cx="1941772" cy="861102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4">
            <a:extLst>
              <a:ext uri="{FF2B5EF4-FFF2-40B4-BE49-F238E27FC236}">
                <a16:creationId xmlns:a16="http://schemas.microsoft.com/office/drawing/2014/main" id="{B54E91FB-68A8-5432-EA80-45CA6FB73270}"/>
              </a:ext>
            </a:extLst>
          </p:cNvPr>
          <p:cNvSpPr txBox="1"/>
          <p:nvPr/>
        </p:nvSpPr>
        <p:spPr>
          <a:xfrm>
            <a:off x="2315410" y="4361212"/>
            <a:ext cx="424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02: </a:t>
            </a:r>
            <a:r>
              <a:rPr lang="en-GB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 Recognition System</a:t>
            </a:r>
            <a:endParaRPr lang="en-US" dirty="0">
              <a:solidFill>
                <a:schemeClr val="accent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25042B-9EBD-2FDE-D80E-DB670473DF0B}"/>
              </a:ext>
            </a:extLst>
          </p:cNvPr>
          <p:cNvSpPr/>
          <p:nvPr/>
        </p:nvSpPr>
        <p:spPr>
          <a:xfrm>
            <a:off x="131699" y="814195"/>
            <a:ext cx="1224174" cy="5975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j-lt"/>
              </a:rPr>
              <a:t>Video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9DA381-D0EE-5A4C-C856-0CC2DEED9116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1355873" y="1103386"/>
            <a:ext cx="388740" cy="9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1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theme/theme1.xml><?xml version="1.0" encoding="utf-8"?>
<a:theme xmlns:a="http://schemas.openxmlformats.org/drawingml/2006/main" name="Computer Science &amp; Mathematics Major For College: Mathematics by Slidesgo">
  <a:themeElements>
    <a:clrScheme name="Simple Light">
      <a:dk1>
        <a:srgbClr val="FFFFFF"/>
      </a:dk1>
      <a:lt1>
        <a:srgbClr val="F3F3F3"/>
      </a:lt1>
      <a:dk2>
        <a:srgbClr val="666666"/>
      </a:dk2>
      <a:lt2>
        <a:srgbClr val="D149CE"/>
      </a:lt2>
      <a:accent1>
        <a:srgbClr val="43309F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861</Words>
  <Application>Microsoft Macintosh PowerPoint</Application>
  <PresentationFormat>On-screen Show (16:9)</PresentationFormat>
  <Paragraphs>133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Arial</vt:lpstr>
      <vt:lpstr>Wingdings</vt:lpstr>
      <vt:lpstr>Poppins SemiBold</vt:lpstr>
      <vt:lpstr>Symbol</vt:lpstr>
      <vt:lpstr>Poppins</vt:lpstr>
      <vt:lpstr>Times New Roman</vt:lpstr>
      <vt:lpstr>Computer Science &amp; Mathematics Major For College: Mathematics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</dc:title>
  <dc:creator>Gourob Roy</dc:creator>
  <cp:lastModifiedBy>Md Arik Rayhan</cp:lastModifiedBy>
  <cp:revision>189</cp:revision>
  <cp:lastPrinted>2024-01-16T19:04:44Z</cp:lastPrinted>
  <dcterms:modified xsi:type="dcterms:W3CDTF">2024-02-12T05:47:37Z</dcterms:modified>
</cp:coreProperties>
</file>