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8" r:id="rId2"/>
    <p:sldId id="257" r:id="rId3"/>
    <p:sldId id="256" r:id="rId4"/>
    <p:sldId id="259" r:id="rId5"/>
    <p:sldId id="272" r:id="rId6"/>
    <p:sldId id="260" r:id="rId7"/>
    <p:sldId id="261" r:id="rId8"/>
    <p:sldId id="262" r:id="rId9"/>
    <p:sldId id="287" r:id="rId10"/>
    <p:sldId id="285" r:id="rId11"/>
    <p:sldId id="286" r:id="rId12"/>
    <p:sldId id="263" r:id="rId13"/>
    <p:sldId id="264" r:id="rId14"/>
    <p:sldId id="265" r:id="rId15"/>
    <p:sldId id="266"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0F0"/>
    <a:srgbClr val="42055B"/>
    <a:srgbClr val="550674"/>
    <a:srgbClr val="9260FD"/>
    <a:srgbClr val="FE9F4E"/>
    <a:srgbClr val="FF8CDE"/>
    <a:srgbClr val="11A7E9"/>
    <a:srgbClr val="DCCCFE"/>
    <a:srgbClr val="BDA1FD"/>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3742" autoAdjust="0"/>
  </p:normalViewPr>
  <p:slideViewPr>
    <p:cSldViewPr snapToGrid="0">
      <p:cViewPr varScale="1">
        <p:scale>
          <a:sx n="122" d="100"/>
          <a:sy n="122" d="100"/>
        </p:scale>
        <p:origin x="1120"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86108-274E-41FD-8E6F-AAAF39C9102A}"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772B4-1CBC-4409-ABDE-D9772E3E6899}" type="slidenum">
              <a:rPr lang="en-US" smtClean="0"/>
              <a:t>‹#›</a:t>
            </a:fld>
            <a:endParaRPr lang="en-US"/>
          </a:p>
        </p:txBody>
      </p:sp>
    </p:spTree>
    <p:extLst>
      <p:ext uri="{BB962C8B-B14F-4D97-AF65-F5344CB8AC3E}">
        <p14:creationId xmlns:p14="http://schemas.microsoft.com/office/powerpoint/2010/main" val="189522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10</a:t>
            </a:fld>
            <a:endParaRPr lang="en-US"/>
          </a:p>
        </p:txBody>
      </p:sp>
    </p:spTree>
    <p:extLst>
      <p:ext uri="{BB962C8B-B14F-4D97-AF65-F5344CB8AC3E}">
        <p14:creationId xmlns:p14="http://schemas.microsoft.com/office/powerpoint/2010/main" val="243493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11</a:t>
            </a:fld>
            <a:endParaRPr lang="en-US"/>
          </a:p>
        </p:txBody>
      </p:sp>
    </p:spTree>
    <p:extLst>
      <p:ext uri="{BB962C8B-B14F-4D97-AF65-F5344CB8AC3E}">
        <p14:creationId xmlns:p14="http://schemas.microsoft.com/office/powerpoint/2010/main" val="149080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12</a:t>
            </a:fld>
            <a:endParaRPr lang="en-US"/>
          </a:p>
        </p:txBody>
      </p:sp>
    </p:spTree>
    <p:extLst>
      <p:ext uri="{BB962C8B-B14F-4D97-AF65-F5344CB8AC3E}">
        <p14:creationId xmlns:p14="http://schemas.microsoft.com/office/powerpoint/2010/main" val="6249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3B0-A874-415A-5CC1-73BDBC4A3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6DC82-2D3C-7B92-543A-627F136B6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39CE6-1721-68B0-14AC-B1AFACE238E5}"/>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D86689B2-4FCF-6A10-A33A-FD995032A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59EF4-A3A3-1A47-7C65-185A169535FB}"/>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17952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F2F-4854-02EE-3DB8-6AC247D92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F828D-5EAD-1077-5A74-CE7E97C4D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1AAD5-4766-4250-69D0-CA8DB356AF89}"/>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1891F728-BEFC-3397-801D-5F18E9AE2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9E65-86F9-B11B-5367-B7590D3D8D84}"/>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54292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4F63B-EA34-3020-BF67-80DBAAC2F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AB9049-F53C-02C0-8B2C-77C055DA7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A0568-21A3-72B5-281F-96305C2BC32B}"/>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417E2499-D449-F875-38E9-1E00DAB6E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B7B67-52CB-4ECE-686E-2AD64DF7AF49}"/>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54338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BC2A-03D3-5A59-CB7D-99961C1C1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20657-EBBC-ADB9-5E0C-E92533037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07007-DCF1-D3EF-CCB3-DF3DCA9F2ACB}"/>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012A0BC8-C69E-1414-4E8B-14AEA66D2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3E636-03CF-0ED8-D282-E06F25D1C283}"/>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0313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3AD0-7422-F16D-35FC-76C12D390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5C221A-D859-9766-781B-9E12A4747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4AF22-7BF7-8E58-5EED-5C52D2883925}"/>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C110B2F2-262B-FD00-037D-95457CC7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C137-5054-054A-0655-F8D572DF9D28}"/>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71413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D83C-4D1F-4711-5745-2C7C00F1C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E33DA-A101-70AB-1BAD-4DC58FF02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4A7DB-6822-87CB-D2CA-40122BCA8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83617-F2EA-4890-0462-54BEDE3E1EA1}"/>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6" name="Footer Placeholder 5">
            <a:extLst>
              <a:ext uri="{FF2B5EF4-FFF2-40B4-BE49-F238E27FC236}">
                <a16:creationId xmlns:a16="http://schemas.microsoft.com/office/drawing/2014/main" id="{8DA748B6-D400-53C4-DC15-C19F10EB4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95C49-34FC-E25C-6C99-3679721B0672}"/>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2612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C517-EBA1-C52E-DF1B-8F3E88524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DE307-4237-F519-5A38-F6C4F8F15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282FE-3D2D-B6BB-7B85-D63B16B0E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196A59-B4D7-CCBB-2113-DD6EB247D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F05943-57A0-8076-4727-192CD30AE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1E0012-50BE-3728-4D72-72B947745F25}"/>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8" name="Footer Placeholder 7">
            <a:extLst>
              <a:ext uri="{FF2B5EF4-FFF2-40B4-BE49-F238E27FC236}">
                <a16:creationId xmlns:a16="http://schemas.microsoft.com/office/drawing/2014/main" id="{4E6EB603-FA22-7796-FEFB-A9199AEAB7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EF73D-C4F8-E592-F4C7-F3446B9C3A62}"/>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174613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EE04-54B5-979E-69B5-34885CDFC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83760-17F8-38A9-94CB-D11AFD835E2E}"/>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4" name="Footer Placeholder 3">
            <a:extLst>
              <a:ext uri="{FF2B5EF4-FFF2-40B4-BE49-F238E27FC236}">
                <a16:creationId xmlns:a16="http://schemas.microsoft.com/office/drawing/2014/main" id="{2C863A79-3448-F9B0-7CF6-629BA8DAA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0700D-EE4D-E432-1B69-412F925ADBBD}"/>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68327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371D8-52AE-8B69-5881-17CD746629E0}"/>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3" name="Footer Placeholder 2">
            <a:extLst>
              <a:ext uri="{FF2B5EF4-FFF2-40B4-BE49-F238E27FC236}">
                <a16:creationId xmlns:a16="http://schemas.microsoft.com/office/drawing/2014/main" id="{CD49C699-758C-6268-FB98-DD12D9974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B025D-02DB-D8E6-C94E-73AAE86B9EC0}"/>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20138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FE0D-DA8F-F551-902D-6B89A233D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3D09A0-72A1-3042-AA91-71F773837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72553A-0767-38F0-1530-339977D58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14FF4-9A34-3722-9C77-A300F5181BAA}"/>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6" name="Footer Placeholder 5">
            <a:extLst>
              <a:ext uri="{FF2B5EF4-FFF2-40B4-BE49-F238E27FC236}">
                <a16:creationId xmlns:a16="http://schemas.microsoft.com/office/drawing/2014/main" id="{C94D4CA6-6423-07DD-8671-6E234B8AF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B6A35-453E-3E32-8F27-CC41A3DEF0E7}"/>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81822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7F2B-A27E-6413-E656-493A27112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E16B8-4568-28A6-B97F-BD2F8E8CD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2BB80-6872-D3B6-EE9C-6D4AB75C9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F25A2-244F-4ABE-CF9E-F2352CF41842}"/>
              </a:ext>
            </a:extLst>
          </p:cNvPr>
          <p:cNvSpPr>
            <a:spLocks noGrp="1"/>
          </p:cNvSpPr>
          <p:nvPr>
            <p:ph type="dt" sz="half" idx="10"/>
          </p:nvPr>
        </p:nvSpPr>
        <p:spPr/>
        <p:txBody>
          <a:bodyPr/>
          <a:lstStyle/>
          <a:p>
            <a:fld id="{F4B1A6AB-51C4-4849-9D4E-9DCC403A5F9C}" type="datetimeFigureOut">
              <a:rPr lang="en-US" smtClean="0"/>
              <a:t>9/13/22</a:t>
            </a:fld>
            <a:endParaRPr lang="en-US"/>
          </a:p>
        </p:txBody>
      </p:sp>
      <p:sp>
        <p:nvSpPr>
          <p:cNvPr id="6" name="Footer Placeholder 5">
            <a:extLst>
              <a:ext uri="{FF2B5EF4-FFF2-40B4-BE49-F238E27FC236}">
                <a16:creationId xmlns:a16="http://schemas.microsoft.com/office/drawing/2014/main" id="{511C602B-55A6-076C-58F3-C1C8B893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2F26D-8903-2763-1B69-2F100B96BE96}"/>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100858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70787-B423-D925-12B4-3A141E2CA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AA353A-5CCD-BCD7-4400-E87C56DD2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5A338-59B2-0100-F6FB-752DFC600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1A6AB-51C4-4849-9D4E-9DCC403A5F9C}" type="datetimeFigureOut">
              <a:rPr lang="en-US" smtClean="0"/>
              <a:t>9/13/22</a:t>
            </a:fld>
            <a:endParaRPr lang="en-US"/>
          </a:p>
        </p:txBody>
      </p:sp>
      <p:sp>
        <p:nvSpPr>
          <p:cNvPr id="5" name="Footer Placeholder 4">
            <a:extLst>
              <a:ext uri="{FF2B5EF4-FFF2-40B4-BE49-F238E27FC236}">
                <a16:creationId xmlns:a16="http://schemas.microsoft.com/office/drawing/2014/main" id="{9EBA7FEC-8C90-0A9B-B17C-6B24CB084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280CE-F547-835D-06F2-6122096E3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D217D-87D4-4764-8A7C-A0B43560CF68}" type="slidenum">
              <a:rPr lang="en-US" smtClean="0"/>
              <a:t>‹#›</a:t>
            </a:fld>
            <a:endParaRPr lang="en-US"/>
          </a:p>
        </p:txBody>
      </p:sp>
    </p:spTree>
    <p:extLst>
      <p:ext uri="{BB962C8B-B14F-4D97-AF65-F5344CB8AC3E}">
        <p14:creationId xmlns:p14="http://schemas.microsoft.com/office/powerpoint/2010/main" val="32428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45C8B3-2BC3-8B66-1A11-22E61AD8DF8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C777B92C-A175-987A-E38E-567364B5196F}"/>
              </a:ext>
            </a:extLst>
          </p:cNvPr>
          <p:cNvSpPr txBox="1"/>
          <p:nvPr/>
        </p:nvSpPr>
        <p:spPr>
          <a:xfrm>
            <a:off x="1408386" y="243790"/>
            <a:ext cx="9375228" cy="907941"/>
          </a:xfrm>
          <a:prstGeom prst="rect">
            <a:avLst/>
          </a:prstGeom>
          <a:noFill/>
        </p:spPr>
        <p:txBody>
          <a:bodyPr wrap="square">
            <a:spAutoFit/>
          </a:bodyPr>
          <a:lstStyle/>
          <a:p>
            <a:pPr algn="ctr">
              <a:spcAft>
                <a:spcPts val="600"/>
              </a:spcAft>
            </a:pPr>
            <a:r>
              <a:rPr lang="en-US" sz="2400" b="1" dirty="0">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Bangladesh Army University of Engineering &amp; Technology (BAUET)</a:t>
            </a:r>
          </a:p>
          <a:p>
            <a:pPr algn="ctr">
              <a:spcAft>
                <a:spcPts val="600"/>
              </a:spcAft>
            </a:pPr>
            <a:r>
              <a:rPr lang="en-US" sz="2400" b="1" dirty="0" err="1">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Qadirabad</a:t>
            </a:r>
            <a:r>
              <a:rPr lang="en-US" sz="2400" b="1" dirty="0">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 Natore-6431</a:t>
            </a:r>
            <a:endParaRPr lang="en-US" sz="2400" dirty="0">
              <a:solidFill>
                <a:srgbClr val="05B0F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486C1EED-D57F-1005-E5F4-A31AD9709D0E}"/>
              </a:ext>
            </a:extLst>
          </p:cNvPr>
          <p:cNvSpPr txBox="1"/>
          <p:nvPr/>
        </p:nvSpPr>
        <p:spPr>
          <a:xfrm>
            <a:off x="275304" y="2827337"/>
            <a:ext cx="11749548" cy="1508105"/>
          </a:xfrm>
          <a:prstGeom prst="rect">
            <a:avLst/>
          </a:prstGeom>
          <a:noFill/>
        </p:spPr>
        <p:txBody>
          <a:bodyPr wrap="square">
            <a:spAutoFit/>
          </a:bodyPr>
          <a:lstStyle/>
          <a:p>
            <a:pPr algn="ctr">
              <a:spcAft>
                <a:spcPts val="0"/>
              </a:spcAft>
            </a:pPr>
            <a:r>
              <a:rPr lang="en-US" sz="18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Department of</a:t>
            </a:r>
            <a:r>
              <a:rPr lang="bn-IN" sz="20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20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Computer Science and Engineering </a:t>
            </a:r>
          </a:p>
          <a:p>
            <a:pPr algn="ctr">
              <a:spcAft>
                <a:spcPts val="0"/>
              </a:spcAft>
            </a:pPr>
            <a:r>
              <a:rPr lang="en-US" sz="16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Course Code: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CSE-3104</a:t>
            </a:r>
          </a:p>
          <a:p>
            <a:pPr lvl="0" algn="ctr"/>
            <a:r>
              <a:rPr lang="en-US" sz="16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Course Title: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Software Engineering and Information System Design Sessional</a:t>
            </a:r>
            <a:endPar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lvl="0" algn="ctr"/>
            <a:endPar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400" b="1" dirty="0">
                <a:solidFill>
                  <a:srgbClr val="00B0F0"/>
                </a:solidFill>
                <a:effectLst/>
                <a:latin typeface="Times New Roman" panose="02020603050405020304" pitchFamily="18" charset="0"/>
                <a:ea typeface="SimSun" panose="02010600030101010101" pitchFamily="2" charset="-122"/>
                <a:cs typeface="Times New Roman" panose="02020603050405020304" pitchFamily="18" charset="0"/>
              </a:rPr>
              <a:t>Project Presentation on “BAUET Result System”</a:t>
            </a:r>
          </a:p>
        </p:txBody>
      </p:sp>
      <p:sp>
        <p:nvSpPr>
          <p:cNvPr id="23" name="TextBox 22">
            <a:extLst>
              <a:ext uri="{FF2B5EF4-FFF2-40B4-BE49-F238E27FC236}">
                <a16:creationId xmlns:a16="http://schemas.microsoft.com/office/drawing/2014/main" id="{9492441F-6F6B-3E74-9DC2-0F810C87BA57}"/>
              </a:ext>
            </a:extLst>
          </p:cNvPr>
          <p:cNvSpPr txBox="1"/>
          <p:nvPr/>
        </p:nvSpPr>
        <p:spPr>
          <a:xfrm>
            <a:off x="7086730" y="4582885"/>
            <a:ext cx="3601985" cy="1877437"/>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rPr>
              <a:t>Submitted to:</a:t>
            </a:r>
          </a:p>
          <a:p>
            <a:pPr fontAlgn="t"/>
            <a:r>
              <a:rPr lang="en-US" sz="1600" dirty="0">
                <a:solidFill>
                  <a:schemeClr val="bg1"/>
                </a:solidFill>
                <a:latin typeface="Times New Roman" panose="02020603050405020304" pitchFamily="18" charset="0"/>
                <a:cs typeface="Times New Roman" panose="02020603050405020304" pitchFamily="18" charset="0"/>
              </a:rPr>
              <a:t>Md. </a:t>
            </a:r>
            <a:r>
              <a:rPr lang="en-US" sz="1600" dirty="0" err="1">
                <a:solidFill>
                  <a:schemeClr val="bg1"/>
                </a:solidFill>
                <a:latin typeface="Times New Roman" panose="02020603050405020304" pitchFamily="18" charset="0"/>
                <a:cs typeface="Times New Roman" panose="02020603050405020304" pitchFamily="18" charset="0"/>
              </a:rPr>
              <a:t>Nazmus</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Salehin</a:t>
            </a:r>
            <a:endParaRPr lang="en-US" sz="1600" dirty="0">
              <a:solidFill>
                <a:schemeClr val="bg1"/>
              </a:solidFill>
              <a:latin typeface="Times New Roman" panose="02020603050405020304" pitchFamily="18" charset="0"/>
              <a:cs typeface="Times New Roman" panose="02020603050405020304" pitchFamily="18" charset="0"/>
            </a:endParaRPr>
          </a:p>
          <a:p>
            <a:pPr fontAlgn="t"/>
            <a:r>
              <a:rPr lang="en-US" sz="1600" dirty="0">
                <a:solidFill>
                  <a:schemeClr val="bg1"/>
                </a:solidFill>
                <a:latin typeface="Times New Roman" panose="02020603050405020304" pitchFamily="18" charset="0"/>
                <a:cs typeface="Times New Roman" panose="02020603050405020304" pitchFamily="18" charset="0"/>
              </a:rPr>
              <a:t>Lecturer, Dept. of CSE, BAUET</a:t>
            </a:r>
          </a:p>
          <a:p>
            <a:pPr fontAlgn="t"/>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err="1">
                <a:solidFill>
                  <a:schemeClr val="bg1"/>
                </a:solidFill>
                <a:latin typeface="Times New Roman" panose="02020603050405020304" pitchFamily="18" charset="0"/>
                <a:cs typeface="Times New Roman" panose="02020603050405020304" pitchFamily="18" charset="0"/>
              </a:rPr>
              <a:t>Mst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Irin</a:t>
            </a:r>
            <a:r>
              <a:rPr lang="en-US" sz="1600" dirty="0">
                <a:solidFill>
                  <a:schemeClr val="bg1"/>
                </a:solidFill>
                <a:latin typeface="Times New Roman" panose="02020603050405020304" pitchFamily="18" charset="0"/>
                <a:cs typeface="Times New Roman" panose="02020603050405020304" pitchFamily="18" charset="0"/>
              </a:rPr>
              <a:t> Sultana</a:t>
            </a:r>
          </a:p>
          <a:p>
            <a:pPr fontAlgn="t"/>
            <a:r>
              <a:rPr lang="en-US" sz="1600" dirty="0">
                <a:solidFill>
                  <a:schemeClr val="bg1"/>
                </a:solidFill>
                <a:latin typeface="Times New Roman" panose="02020603050405020304" pitchFamily="18" charset="0"/>
                <a:cs typeface="Times New Roman" panose="02020603050405020304" pitchFamily="18" charset="0"/>
              </a:rPr>
              <a:t>Lecturer, Dept. of CSE, BAUET</a:t>
            </a:r>
          </a:p>
          <a:p>
            <a:r>
              <a:rPr lang="en-US" sz="1800" b="1" dirty="0">
                <a:solidFill>
                  <a:schemeClr val="bg1"/>
                </a:solidFill>
                <a:effectLst/>
                <a:latin typeface="Times New Roman" panose="02020603050405020304" pitchFamily="18" charset="0"/>
              </a:rPr>
              <a:t> </a:t>
            </a:r>
            <a:endParaRPr lang="en-US" dirty="0">
              <a:solidFill>
                <a:schemeClr val="bg1"/>
              </a:solidFill>
            </a:endParaRPr>
          </a:p>
        </p:txBody>
      </p:sp>
      <p:sp>
        <p:nvSpPr>
          <p:cNvPr id="28" name="TextBox 27">
            <a:extLst>
              <a:ext uri="{FF2B5EF4-FFF2-40B4-BE49-F238E27FC236}">
                <a16:creationId xmlns:a16="http://schemas.microsoft.com/office/drawing/2014/main" id="{52BA324C-5729-6CAB-BCB4-431F9A9D8B88}"/>
              </a:ext>
            </a:extLst>
          </p:cNvPr>
          <p:cNvSpPr txBox="1"/>
          <p:nvPr/>
        </p:nvSpPr>
        <p:spPr>
          <a:xfrm>
            <a:off x="1999825" y="4560001"/>
            <a:ext cx="3601985" cy="2092881"/>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rPr>
              <a:t>Submitted by:</a:t>
            </a:r>
          </a:p>
          <a:p>
            <a:pPr marL="296545" indent="-296545">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20104001, 20104007, </a:t>
            </a:r>
          </a:p>
          <a:p>
            <a:pPr marL="296545" indent="-296545">
              <a:spcAft>
                <a:spcPts val="0"/>
              </a:spcAft>
            </a:pP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20104009,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20104027, </a:t>
            </a:r>
          </a:p>
          <a:p>
            <a:pPr marL="296545" indent="-296545">
              <a:spcAft>
                <a:spcPts val="0"/>
              </a:spcAft>
            </a:pP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20104031, 20104033</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Batch:</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11th</a:t>
            </a: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Year:</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3</a:t>
            </a:r>
            <a:r>
              <a:rPr lang="en-US" sz="1600" baseline="300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rd</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Semester:</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1</a:t>
            </a:r>
            <a:r>
              <a:rPr lang="en-US" sz="1600" baseline="300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st</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Session:</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2020-2021 </a:t>
            </a:r>
          </a:p>
        </p:txBody>
      </p:sp>
      <p:pic>
        <p:nvPicPr>
          <p:cNvPr id="30" name="Picture 29">
            <a:extLst>
              <a:ext uri="{FF2B5EF4-FFF2-40B4-BE49-F238E27FC236}">
                <a16:creationId xmlns:a16="http://schemas.microsoft.com/office/drawing/2014/main" id="{DC712F74-159E-8F10-F5C7-894B4B61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341" y="1073425"/>
            <a:ext cx="1911317" cy="1846848"/>
          </a:xfrm>
          <a:prstGeom prst="rect">
            <a:avLst/>
          </a:prstGeom>
        </p:spPr>
      </p:pic>
    </p:spTree>
    <p:extLst>
      <p:ext uri="{BB962C8B-B14F-4D97-AF65-F5344CB8AC3E}">
        <p14:creationId xmlns:p14="http://schemas.microsoft.com/office/powerpoint/2010/main" val="335580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1DEE4-AF09-1973-EBA2-4E1A97D312BE}"/>
              </a:ext>
            </a:extLst>
          </p:cNvPr>
          <p:cNvSpPr txBox="1"/>
          <p:nvPr/>
        </p:nvSpPr>
        <p:spPr>
          <a:xfrm>
            <a:off x="509353" y="3513094"/>
            <a:ext cx="2932534" cy="707886"/>
          </a:xfrm>
          <a:prstGeom prst="rect">
            <a:avLst/>
          </a:prstGeom>
          <a:noFill/>
        </p:spPr>
        <p:txBody>
          <a:bodyPr wrap="square" rtlCol="0">
            <a:spAutoFit/>
          </a:bodyPr>
          <a:lstStyle/>
          <a:p>
            <a:pPr algn="ctr"/>
            <a:r>
              <a:rPr lang="en-US" sz="4000" b="1" u="sng" dirty="0">
                <a:solidFill>
                  <a:srgbClr val="FBBD5E"/>
                </a:solidFill>
                <a:latin typeface="Agency FB" panose="020B0503020202020204" pitchFamily="34" charset="0"/>
                <a:cs typeface="Aparajita" panose="020B0502040204020203" pitchFamily="18" charset="0"/>
              </a:rPr>
              <a:t>Flowchart</a:t>
            </a:r>
          </a:p>
        </p:txBody>
      </p:sp>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8/15</a:t>
            </a:r>
          </a:p>
        </p:txBody>
      </p:sp>
      <p:grpSp>
        <p:nvGrpSpPr>
          <p:cNvPr id="202" name="Group 201">
            <a:extLst>
              <a:ext uri="{FF2B5EF4-FFF2-40B4-BE49-F238E27FC236}">
                <a16:creationId xmlns:a16="http://schemas.microsoft.com/office/drawing/2014/main" id="{DB3DBA19-FFE6-6B50-00CE-4D43C53215E2}"/>
              </a:ext>
            </a:extLst>
          </p:cNvPr>
          <p:cNvGrpSpPr/>
          <p:nvPr/>
        </p:nvGrpSpPr>
        <p:grpSpPr>
          <a:xfrm>
            <a:off x="4780996" y="661017"/>
            <a:ext cx="5657188" cy="4949505"/>
            <a:chOff x="5538675" y="591569"/>
            <a:chExt cx="5657188" cy="4949505"/>
          </a:xfrm>
        </p:grpSpPr>
        <p:sp>
          <p:nvSpPr>
            <p:cNvPr id="129" name="Diamond 128">
              <a:extLst>
                <a:ext uri="{FF2B5EF4-FFF2-40B4-BE49-F238E27FC236}">
                  <a16:creationId xmlns:a16="http://schemas.microsoft.com/office/drawing/2014/main" id="{A5EEDEB1-0BF0-81C1-0072-5F43C30798A0}"/>
                </a:ext>
              </a:extLst>
            </p:cNvPr>
            <p:cNvSpPr/>
            <p:nvPr/>
          </p:nvSpPr>
          <p:spPr>
            <a:xfrm>
              <a:off x="8751390" y="2476777"/>
              <a:ext cx="1299309" cy="778262"/>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130" name="Rectangle 129">
              <a:extLst>
                <a:ext uri="{FF2B5EF4-FFF2-40B4-BE49-F238E27FC236}">
                  <a16:creationId xmlns:a16="http://schemas.microsoft.com/office/drawing/2014/main" id="{6A9B78F3-EBD3-83DF-7327-E51C8F652D2C}"/>
                </a:ext>
              </a:extLst>
            </p:cNvPr>
            <p:cNvSpPr/>
            <p:nvPr/>
          </p:nvSpPr>
          <p:spPr>
            <a:xfrm>
              <a:off x="5928903" y="2098391"/>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 Account</a:t>
              </a:r>
            </a:p>
          </p:txBody>
        </p:sp>
        <p:sp>
          <p:nvSpPr>
            <p:cNvPr id="131" name="Rectangle 130">
              <a:extLst>
                <a:ext uri="{FF2B5EF4-FFF2-40B4-BE49-F238E27FC236}">
                  <a16:creationId xmlns:a16="http://schemas.microsoft.com/office/drawing/2014/main" id="{10440298-FC19-2335-4C56-08A8323E7065}"/>
                </a:ext>
              </a:extLst>
            </p:cNvPr>
            <p:cNvSpPr/>
            <p:nvPr/>
          </p:nvSpPr>
          <p:spPr>
            <a:xfrm>
              <a:off x="5928899" y="295714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Result</a:t>
              </a:r>
            </a:p>
          </p:txBody>
        </p:sp>
        <p:sp>
          <p:nvSpPr>
            <p:cNvPr id="132" name="Rectangle 131">
              <a:extLst>
                <a:ext uri="{FF2B5EF4-FFF2-40B4-BE49-F238E27FC236}">
                  <a16:creationId xmlns:a16="http://schemas.microsoft.com/office/drawing/2014/main" id="{0A87757A-04B9-9310-F394-360300D33559}"/>
                </a:ext>
              </a:extLst>
            </p:cNvPr>
            <p:cNvSpPr/>
            <p:nvPr/>
          </p:nvSpPr>
          <p:spPr>
            <a:xfrm>
              <a:off x="5928898" y="3811297"/>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Notice</a:t>
              </a:r>
            </a:p>
          </p:txBody>
        </p:sp>
        <p:sp>
          <p:nvSpPr>
            <p:cNvPr id="135" name="Oval 134">
              <a:extLst>
                <a:ext uri="{FF2B5EF4-FFF2-40B4-BE49-F238E27FC236}">
                  <a16:creationId xmlns:a16="http://schemas.microsoft.com/office/drawing/2014/main" id="{48F49635-EB5E-2BAE-31F6-E79D59D32BFF}"/>
                </a:ext>
              </a:extLst>
            </p:cNvPr>
            <p:cNvSpPr/>
            <p:nvPr/>
          </p:nvSpPr>
          <p:spPr>
            <a:xfrm>
              <a:off x="5928897" y="486920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sp>
          <p:nvSpPr>
            <p:cNvPr id="136" name="Rectangle 135">
              <a:extLst>
                <a:ext uri="{FF2B5EF4-FFF2-40B4-BE49-F238E27FC236}">
                  <a16:creationId xmlns:a16="http://schemas.microsoft.com/office/drawing/2014/main" id="{E13C6D46-EE32-82BB-6437-FA64177C75DB}"/>
                </a:ext>
              </a:extLst>
            </p:cNvPr>
            <p:cNvSpPr/>
            <p:nvPr/>
          </p:nvSpPr>
          <p:spPr>
            <a:xfrm>
              <a:off x="8751390" y="1605760"/>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a:t>
              </a:r>
            </a:p>
          </p:txBody>
        </p:sp>
        <p:sp>
          <p:nvSpPr>
            <p:cNvPr id="137" name="Oval 136">
              <a:extLst>
                <a:ext uri="{FF2B5EF4-FFF2-40B4-BE49-F238E27FC236}">
                  <a16:creationId xmlns:a16="http://schemas.microsoft.com/office/drawing/2014/main" id="{0C3C0E03-CB89-472B-C330-9A441F45FFF6}"/>
                </a:ext>
              </a:extLst>
            </p:cNvPr>
            <p:cNvSpPr/>
            <p:nvPr/>
          </p:nvSpPr>
          <p:spPr>
            <a:xfrm>
              <a:off x="8751391" y="59156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142" name="Straight Connector 141">
              <a:extLst>
                <a:ext uri="{FF2B5EF4-FFF2-40B4-BE49-F238E27FC236}">
                  <a16:creationId xmlns:a16="http://schemas.microsoft.com/office/drawing/2014/main" id="{18CCDE0E-6403-1B51-0724-49F96764D9FC}"/>
                </a:ext>
              </a:extLst>
            </p:cNvPr>
            <p:cNvCxnSpPr>
              <a:cxnSpLocks/>
              <a:endCxn id="136" idx="0"/>
            </p:cNvCxnSpPr>
            <p:nvPr/>
          </p:nvCxnSpPr>
          <p:spPr>
            <a:xfrm>
              <a:off x="9401044" y="1263434"/>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5BC2283-4553-45FD-7A16-3CE0EFF0DF18}"/>
                </a:ext>
              </a:extLst>
            </p:cNvPr>
            <p:cNvCxnSpPr>
              <a:cxnSpLocks/>
            </p:cNvCxnSpPr>
            <p:nvPr/>
          </p:nvCxnSpPr>
          <p:spPr>
            <a:xfrm>
              <a:off x="9401043" y="2134451"/>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8B08931-9A9F-7D6F-BA30-0CA25B923C3F}"/>
                </a:ext>
              </a:extLst>
            </p:cNvPr>
            <p:cNvCxnSpPr>
              <a:cxnSpLocks/>
            </p:cNvCxnSpPr>
            <p:nvPr/>
          </p:nvCxnSpPr>
          <p:spPr>
            <a:xfrm flipH="1">
              <a:off x="7228207" y="2363936"/>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EAA9B46-1DDE-D87F-CE9F-C21726DF1B69}"/>
                </a:ext>
              </a:extLst>
            </p:cNvPr>
            <p:cNvCxnSpPr>
              <a:cxnSpLocks/>
            </p:cNvCxnSpPr>
            <p:nvPr/>
          </p:nvCxnSpPr>
          <p:spPr>
            <a:xfrm flipH="1">
              <a:off x="8373372"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23473C2-5893-07AE-E4AA-633E0095011D}"/>
                </a:ext>
              </a:extLst>
            </p:cNvPr>
            <p:cNvCxnSpPr>
              <a:cxnSpLocks/>
            </p:cNvCxnSpPr>
            <p:nvPr/>
          </p:nvCxnSpPr>
          <p:spPr>
            <a:xfrm flipH="1">
              <a:off x="9401043" y="2305614"/>
              <a:ext cx="1794820"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E97C0F-CD6F-CB19-19A5-6C48992DB1A5}"/>
                </a:ext>
              </a:extLst>
            </p:cNvPr>
            <p:cNvCxnSpPr>
              <a:cxnSpLocks/>
            </p:cNvCxnSpPr>
            <p:nvPr/>
          </p:nvCxnSpPr>
          <p:spPr>
            <a:xfrm flipH="1">
              <a:off x="10050699"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9A10FA-5789-FB43-55D6-C13561AA0CD1}"/>
                </a:ext>
              </a:extLst>
            </p:cNvPr>
            <p:cNvCxnSpPr>
              <a:cxnSpLocks/>
            </p:cNvCxnSpPr>
            <p:nvPr/>
          </p:nvCxnSpPr>
          <p:spPr>
            <a:xfrm flipV="1">
              <a:off x="11195863" y="2305614"/>
              <a:ext cx="0" cy="54019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2AAB9FA-41CF-BDD9-D454-4931D7BAB1E4}"/>
                </a:ext>
              </a:extLst>
            </p:cNvPr>
            <p:cNvCxnSpPr>
              <a:cxnSpLocks/>
            </p:cNvCxnSpPr>
            <p:nvPr/>
          </p:nvCxnSpPr>
          <p:spPr>
            <a:xfrm flipH="1">
              <a:off x="10938182" y="2845808"/>
              <a:ext cx="257681"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E926BC5-90CF-BBEA-B431-C9DA82A17609}"/>
                </a:ext>
              </a:extLst>
            </p:cNvPr>
            <p:cNvCxnSpPr>
              <a:cxnSpLocks/>
            </p:cNvCxnSpPr>
            <p:nvPr/>
          </p:nvCxnSpPr>
          <p:spPr>
            <a:xfrm flipH="1">
              <a:off x="7228207" y="3222688"/>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C5138EB-C916-45B2-674F-FA750F98A63E}"/>
                </a:ext>
              </a:extLst>
            </p:cNvPr>
            <p:cNvCxnSpPr>
              <a:cxnSpLocks/>
            </p:cNvCxnSpPr>
            <p:nvPr/>
          </p:nvCxnSpPr>
          <p:spPr>
            <a:xfrm flipH="1">
              <a:off x="7228207" y="4076842"/>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5DF0597-6829-4922-C3E0-D77EA345DB8A}"/>
                </a:ext>
              </a:extLst>
            </p:cNvPr>
            <p:cNvCxnSpPr>
              <a:cxnSpLocks/>
            </p:cNvCxnSpPr>
            <p:nvPr/>
          </p:nvCxnSpPr>
          <p:spPr>
            <a:xfrm flipV="1">
              <a:off x="7671710" y="2363936"/>
              <a:ext cx="0" cy="226864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6B7AB9F-37FC-27D5-DCB3-5224646D7D86}"/>
                </a:ext>
              </a:extLst>
            </p:cNvPr>
            <p:cNvCxnSpPr>
              <a:cxnSpLocks/>
            </p:cNvCxnSpPr>
            <p:nvPr/>
          </p:nvCxnSpPr>
          <p:spPr>
            <a:xfrm flipH="1">
              <a:off x="5550879" y="2383374"/>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69D6BD1-A7EE-9F5A-F559-05C6B61EB34E}"/>
                </a:ext>
              </a:extLst>
            </p:cNvPr>
            <p:cNvCxnSpPr>
              <a:cxnSpLocks/>
            </p:cNvCxnSpPr>
            <p:nvPr/>
          </p:nvCxnSpPr>
          <p:spPr>
            <a:xfrm flipH="1">
              <a:off x="5538675" y="3222688"/>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27C4D95-E025-8E53-2A7C-F116291C9AC1}"/>
                </a:ext>
              </a:extLst>
            </p:cNvPr>
            <p:cNvCxnSpPr>
              <a:cxnSpLocks/>
            </p:cNvCxnSpPr>
            <p:nvPr/>
          </p:nvCxnSpPr>
          <p:spPr>
            <a:xfrm flipH="1">
              <a:off x="5550879" y="407973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238DA2F-D041-0AD7-DB3E-C1FDAEB6D262}"/>
                </a:ext>
              </a:extLst>
            </p:cNvPr>
            <p:cNvCxnSpPr>
              <a:cxnSpLocks/>
            </p:cNvCxnSpPr>
            <p:nvPr/>
          </p:nvCxnSpPr>
          <p:spPr>
            <a:xfrm flipV="1">
              <a:off x="5550879" y="2383374"/>
              <a:ext cx="0" cy="226864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7CE7B3B-FE9C-E8BD-2810-B600225CD4DC}"/>
                </a:ext>
              </a:extLst>
            </p:cNvPr>
            <p:cNvCxnSpPr>
              <a:cxnSpLocks/>
            </p:cNvCxnSpPr>
            <p:nvPr/>
          </p:nvCxnSpPr>
          <p:spPr>
            <a:xfrm flipH="1">
              <a:off x="5550879" y="4637281"/>
              <a:ext cx="2120831" cy="14737"/>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44507B-591C-2762-E739-7A8B21A29000}"/>
                </a:ext>
              </a:extLst>
            </p:cNvPr>
            <p:cNvCxnSpPr>
              <a:cxnSpLocks/>
            </p:cNvCxnSpPr>
            <p:nvPr/>
          </p:nvCxnSpPr>
          <p:spPr>
            <a:xfrm flipH="1">
              <a:off x="7671710" y="2862843"/>
              <a:ext cx="221752"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031C713-F570-175B-3895-9DC4D1949CD1}"/>
                </a:ext>
              </a:extLst>
            </p:cNvPr>
            <p:cNvSpPr txBox="1"/>
            <p:nvPr/>
          </p:nvSpPr>
          <p:spPr>
            <a:xfrm>
              <a:off x="7921324" y="2693566"/>
              <a:ext cx="420243" cy="307777"/>
            </a:xfrm>
            <a:prstGeom prst="rect">
              <a:avLst/>
            </a:prstGeom>
            <a:noFill/>
          </p:spPr>
          <p:txBody>
            <a:bodyPr wrap="none" rtlCol="0">
              <a:spAutoFit/>
            </a:bodyPr>
            <a:lstStyle/>
            <a:p>
              <a:r>
                <a:rPr lang="en-US" sz="1400" dirty="0">
                  <a:solidFill>
                    <a:schemeClr val="bg1"/>
                  </a:solidFill>
                </a:rPr>
                <a:t>Yes</a:t>
              </a:r>
            </a:p>
          </p:txBody>
        </p:sp>
        <p:sp>
          <p:nvSpPr>
            <p:cNvPr id="196" name="TextBox 195">
              <a:extLst>
                <a:ext uri="{FF2B5EF4-FFF2-40B4-BE49-F238E27FC236}">
                  <a16:creationId xmlns:a16="http://schemas.microsoft.com/office/drawing/2014/main" id="{96058C67-7241-6AC9-CBF7-0FFDFCE82C86}"/>
                </a:ext>
              </a:extLst>
            </p:cNvPr>
            <p:cNvSpPr txBox="1"/>
            <p:nvPr/>
          </p:nvSpPr>
          <p:spPr>
            <a:xfrm>
              <a:off x="10511461" y="2676531"/>
              <a:ext cx="394660" cy="307777"/>
            </a:xfrm>
            <a:prstGeom prst="rect">
              <a:avLst/>
            </a:prstGeom>
            <a:noFill/>
          </p:spPr>
          <p:txBody>
            <a:bodyPr wrap="none" rtlCol="0">
              <a:spAutoFit/>
            </a:bodyPr>
            <a:lstStyle/>
            <a:p>
              <a:r>
                <a:rPr lang="en-US" sz="1400" dirty="0">
                  <a:solidFill>
                    <a:schemeClr val="bg1"/>
                  </a:solidFill>
                </a:rPr>
                <a:t>No</a:t>
              </a:r>
            </a:p>
          </p:txBody>
        </p:sp>
        <p:cxnSp>
          <p:nvCxnSpPr>
            <p:cNvPr id="198" name="Straight Connector 197">
              <a:extLst>
                <a:ext uri="{FF2B5EF4-FFF2-40B4-BE49-F238E27FC236}">
                  <a16:creationId xmlns:a16="http://schemas.microsoft.com/office/drawing/2014/main" id="{060E93A9-727B-7DE8-77F8-531BD145FB3E}"/>
                </a:ext>
              </a:extLst>
            </p:cNvPr>
            <p:cNvCxnSpPr>
              <a:cxnSpLocks/>
              <a:endCxn id="135" idx="0"/>
            </p:cNvCxnSpPr>
            <p:nvPr/>
          </p:nvCxnSpPr>
          <p:spPr>
            <a:xfrm>
              <a:off x="6578551" y="4639716"/>
              <a:ext cx="1" cy="229493"/>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04" name="TextBox 203">
            <a:extLst>
              <a:ext uri="{FF2B5EF4-FFF2-40B4-BE49-F238E27FC236}">
                <a16:creationId xmlns:a16="http://schemas.microsoft.com/office/drawing/2014/main" id="{0D9BDFBE-A73E-AE9C-B153-CB2F7977BBE9}"/>
              </a:ext>
            </a:extLst>
          </p:cNvPr>
          <p:cNvSpPr txBox="1"/>
          <p:nvPr/>
        </p:nvSpPr>
        <p:spPr>
          <a:xfrm>
            <a:off x="5333400" y="5943629"/>
            <a:ext cx="4500976" cy="461665"/>
          </a:xfrm>
          <a:prstGeom prst="rect">
            <a:avLst/>
          </a:prstGeom>
          <a:noFill/>
        </p:spPr>
        <p:txBody>
          <a:bodyPr wrap="none" rtlCol="0">
            <a:spAutoFit/>
          </a:bodyPr>
          <a:lstStyle/>
          <a:p>
            <a:r>
              <a:rPr lang="en-US" sz="2400" dirty="0">
                <a:solidFill>
                  <a:schemeClr val="bg1"/>
                </a:solidFill>
              </a:rPr>
              <a:t>Fig-01: Student Flowchart Diagram</a:t>
            </a:r>
          </a:p>
        </p:txBody>
      </p:sp>
      <p:pic>
        <p:nvPicPr>
          <p:cNvPr id="211" name="Picture 210">
            <a:extLst>
              <a:ext uri="{FF2B5EF4-FFF2-40B4-BE49-F238E27FC236}">
                <a16:creationId xmlns:a16="http://schemas.microsoft.com/office/drawing/2014/main" id="{FBFDAB09-9972-7DDD-5D4E-7DFFE9FCC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729" y="2317850"/>
            <a:ext cx="1164034" cy="1164034"/>
          </a:xfrm>
          <a:prstGeom prst="rect">
            <a:avLst/>
          </a:prstGeom>
        </p:spPr>
      </p:pic>
    </p:spTree>
    <p:extLst>
      <p:ext uri="{BB962C8B-B14F-4D97-AF65-F5344CB8AC3E}">
        <p14:creationId xmlns:p14="http://schemas.microsoft.com/office/powerpoint/2010/main" val="331852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9/15</a:t>
            </a:r>
          </a:p>
        </p:txBody>
      </p:sp>
      <p:grpSp>
        <p:nvGrpSpPr>
          <p:cNvPr id="50" name="Group 49">
            <a:extLst>
              <a:ext uri="{FF2B5EF4-FFF2-40B4-BE49-F238E27FC236}">
                <a16:creationId xmlns:a16="http://schemas.microsoft.com/office/drawing/2014/main" id="{535F8F90-F7E4-F3E6-0162-9076257AB8D3}"/>
              </a:ext>
            </a:extLst>
          </p:cNvPr>
          <p:cNvGrpSpPr/>
          <p:nvPr/>
        </p:nvGrpSpPr>
        <p:grpSpPr>
          <a:xfrm>
            <a:off x="3063214" y="680517"/>
            <a:ext cx="6065571" cy="5264798"/>
            <a:chOff x="4742044" y="993034"/>
            <a:chExt cx="6065571" cy="5264798"/>
          </a:xfrm>
        </p:grpSpPr>
        <p:sp>
          <p:nvSpPr>
            <p:cNvPr id="135" name="Oval 134">
              <a:extLst>
                <a:ext uri="{FF2B5EF4-FFF2-40B4-BE49-F238E27FC236}">
                  <a16:creationId xmlns:a16="http://schemas.microsoft.com/office/drawing/2014/main" id="{48F49635-EB5E-2BAE-31F6-E79D59D32BFF}"/>
                </a:ext>
              </a:extLst>
            </p:cNvPr>
            <p:cNvSpPr/>
            <p:nvPr/>
          </p:nvSpPr>
          <p:spPr>
            <a:xfrm>
              <a:off x="5691153" y="5667071"/>
              <a:ext cx="1142463" cy="59076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cxnSp>
          <p:nvCxnSpPr>
            <p:cNvPr id="150" name="Straight Connector 149">
              <a:extLst>
                <a:ext uri="{FF2B5EF4-FFF2-40B4-BE49-F238E27FC236}">
                  <a16:creationId xmlns:a16="http://schemas.microsoft.com/office/drawing/2014/main" id="{EEAA9B46-1DDE-D87F-CE9F-C21726DF1B69}"/>
                </a:ext>
              </a:extLst>
            </p:cNvPr>
            <p:cNvCxnSpPr>
              <a:cxnSpLocks/>
            </p:cNvCxnSpPr>
            <p:nvPr/>
          </p:nvCxnSpPr>
          <p:spPr>
            <a:xfrm flipH="1">
              <a:off x="8373372"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44507B-591C-2762-E739-7A8B21A29000}"/>
                </a:ext>
              </a:extLst>
            </p:cNvPr>
            <p:cNvCxnSpPr>
              <a:cxnSpLocks/>
            </p:cNvCxnSpPr>
            <p:nvPr/>
          </p:nvCxnSpPr>
          <p:spPr>
            <a:xfrm flipH="1">
              <a:off x="7671710" y="2862843"/>
              <a:ext cx="221752"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031C713-F570-175B-3895-9DC4D1949CD1}"/>
                </a:ext>
              </a:extLst>
            </p:cNvPr>
            <p:cNvSpPr txBox="1"/>
            <p:nvPr/>
          </p:nvSpPr>
          <p:spPr>
            <a:xfrm>
              <a:off x="7921324" y="2693566"/>
              <a:ext cx="420243" cy="307777"/>
            </a:xfrm>
            <a:prstGeom prst="rect">
              <a:avLst/>
            </a:prstGeom>
            <a:noFill/>
          </p:spPr>
          <p:txBody>
            <a:bodyPr wrap="none" rtlCol="0">
              <a:spAutoFit/>
            </a:bodyPr>
            <a:lstStyle/>
            <a:p>
              <a:r>
                <a:rPr lang="en-US" sz="1400" dirty="0">
                  <a:solidFill>
                    <a:schemeClr val="bg1"/>
                  </a:solidFill>
                </a:rPr>
                <a:t>Yes</a:t>
              </a:r>
            </a:p>
          </p:txBody>
        </p:sp>
        <p:grpSp>
          <p:nvGrpSpPr>
            <p:cNvPr id="39" name="Group 38">
              <a:extLst>
                <a:ext uri="{FF2B5EF4-FFF2-40B4-BE49-F238E27FC236}">
                  <a16:creationId xmlns:a16="http://schemas.microsoft.com/office/drawing/2014/main" id="{563EAFA9-D643-D801-0744-634DE0271642}"/>
                </a:ext>
              </a:extLst>
            </p:cNvPr>
            <p:cNvGrpSpPr/>
            <p:nvPr/>
          </p:nvGrpSpPr>
          <p:grpSpPr>
            <a:xfrm>
              <a:off x="8696050" y="993034"/>
              <a:ext cx="2111565" cy="2212591"/>
              <a:chOff x="8654005" y="591569"/>
              <a:chExt cx="2541858" cy="2663470"/>
            </a:xfrm>
          </p:grpSpPr>
          <p:sp>
            <p:nvSpPr>
              <p:cNvPr id="129" name="Diamond 128">
                <a:extLst>
                  <a:ext uri="{FF2B5EF4-FFF2-40B4-BE49-F238E27FC236}">
                    <a16:creationId xmlns:a16="http://schemas.microsoft.com/office/drawing/2014/main" id="{A5EEDEB1-0BF0-81C1-0072-5F43C30798A0}"/>
                  </a:ext>
                </a:extLst>
              </p:cNvPr>
              <p:cNvSpPr/>
              <p:nvPr/>
            </p:nvSpPr>
            <p:spPr>
              <a:xfrm>
                <a:off x="8654005" y="2476777"/>
                <a:ext cx="1396693" cy="778262"/>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136" name="Rectangle 135">
                <a:extLst>
                  <a:ext uri="{FF2B5EF4-FFF2-40B4-BE49-F238E27FC236}">
                    <a16:creationId xmlns:a16="http://schemas.microsoft.com/office/drawing/2014/main" id="{E13C6D46-EE32-82BB-6437-FA64177C75DB}"/>
                  </a:ext>
                </a:extLst>
              </p:cNvPr>
              <p:cNvSpPr/>
              <p:nvPr/>
            </p:nvSpPr>
            <p:spPr>
              <a:xfrm>
                <a:off x="8751390" y="1605760"/>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a:t>
                </a:r>
              </a:p>
            </p:txBody>
          </p:sp>
          <p:sp>
            <p:nvSpPr>
              <p:cNvPr id="137" name="Oval 136">
                <a:extLst>
                  <a:ext uri="{FF2B5EF4-FFF2-40B4-BE49-F238E27FC236}">
                    <a16:creationId xmlns:a16="http://schemas.microsoft.com/office/drawing/2014/main" id="{0C3C0E03-CB89-472B-C330-9A441F45FFF6}"/>
                  </a:ext>
                </a:extLst>
              </p:cNvPr>
              <p:cNvSpPr/>
              <p:nvPr/>
            </p:nvSpPr>
            <p:spPr>
              <a:xfrm>
                <a:off x="8751391" y="59156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142" name="Straight Connector 141">
                <a:extLst>
                  <a:ext uri="{FF2B5EF4-FFF2-40B4-BE49-F238E27FC236}">
                    <a16:creationId xmlns:a16="http://schemas.microsoft.com/office/drawing/2014/main" id="{18CCDE0E-6403-1B51-0724-49F96764D9FC}"/>
                  </a:ext>
                </a:extLst>
              </p:cNvPr>
              <p:cNvCxnSpPr>
                <a:cxnSpLocks/>
                <a:endCxn id="136" idx="0"/>
              </p:cNvCxnSpPr>
              <p:nvPr/>
            </p:nvCxnSpPr>
            <p:spPr>
              <a:xfrm>
                <a:off x="9401044" y="1263434"/>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5BC2283-4553-45FD-7A16-3CE0EFF0DF18}"/>
                  </a:ext>
                </a:extLst>
              </p:cNvPr>
              <p:cNvCxnSpPr>
                <a:cxnSpLocks/>
              </p:cNvCxnSpPr>
              <p:nvPr/>
            </p:nvCxnSpPr>
            <p:spPr>
              <a:xfrm>
                <a:off x="9401043" y="2134451"/>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23473C2-5893-07AE-E4AA-633E0095011D}"/>
                  </a:ext>
                </a:extLst>
              </p:cNvPr>
              <p:cNvCxnSpPr>
                <a:cxnSpLocks/>
              </p:cNvCxnSpPr>
              <p:nvPr/>
            </p:nvCxnSpPr>
            <p:spPr>
              <a:xfrm flipH="1">
                <a:off x="9401043" y="2305614"/>
                <a:ext cx="1794820"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E97C0F-CD6F-CB19-19A5-6C48992DB1A5}"/>
                  </a:ext>
                </a:extLst>
              </p:cNvPr>
              <p:cNvCxnSpPr>
                <a:cxnSpLocks/>
              </p:cNvCxnSpPr>
              <p:nvPr/>
            </p:nvCxnSpPr>
            <p:spPr>
              <a:xfrm flipH="1">
                <a:off x="10050699"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9A10FA-5789-FB43-55D6-C13561AA0CD1}"/>
                  </a:ext>
                </a:extLst>
              </p:cNvPr>
              <p:cNvCxnSpPr>
                <a:cxnSpLocks/>
              </p:cNvCxnSpPr>
              <p:nvPr/>
            </p:nvCxnSpPr>
            <p:spPr>
              <a:xfrm flipV="1">
                <a:off x="11195863" y="2305614"/>
                <a:ext cx="0" cy="54019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2AAB9FA-41CF-BDD9-D454-4931D7BAB1E4}"/>
                  </a:ext>
                </a:extLst>
              </p:cNvPr>
              <p:cNvCxnSpPr>
                <a:cxnSpLocks/>
              </p:cNvCxnSpPr>
              <p:nvPr/>
            </p:nvCxnSpPr>
            <p:spPr>
              <a:xfrm flipH="1">
                <a:off x="10938182" y="2845808"/>
                <a:ext cx="257681"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96058C67-7241-6AC9-CBF7-0FFDFCE82C86}"/>
                  </a:ext>
                </a:extLst>
              </p:cNvPr>
              <p:cNvSpPr txBox="1"/>
              <p:nvPr/>
            </p:nvSpPr>
            <p:spPr>
              <a:xfrm>
                <a:off x="10511460" y="2676531"/>
                <a:ext cx="475083" cy="370495"/>
              </a:xfrm>
              <a:prstGeom prst="rect">
                <a:avLst/>
              </a:prstGeom>
              <a:noFill/>
            </p:spPr>
            <p:txBody>
              <a:bodyPr wrap="none" rtlCol="0">
                <a:spAutoFit/>
              </a:bodyPr>
              <a:lstStyle/>
              <a:p>
                <a:r>
                  <a:rPr lang="en-US" sz="1400" dirty="0">
                    <a:solidFill>
                      <a:schemeClr val="bg1"/>
                    </a:solidFill>
                  </a:rPr>
                  <a:t>No</a:t>
                </a:r>
              </a:p>
            </p:txBody>
          </p:sp>
        </p:grpSp>
        <p:cxnSp>
          <p:nvCxnSpPr>
            <p:cNvPr id="198" name="Straight Connector 197">
              <a:extLst>
                <a:ext uri="{FF2B5EF4-FFF2-40B4-BE49-F238E27FC236}">
                  <a16:creationId xmlns:a16="http://schemas.microsoft.com/office/drawing/2014/main" id="{060E93A9-727B-7DE8-77F8-531BD145FB3E}"/>
                </a:ext>
              </a:extLst>
            </p:cNvPr>
            <p:cNvCxnSpPr>
              <a:cxnSpLocks/>
              <a:endCxn id="135" idx="0"/>
            </p:cNvCxnSpPr>
            <p:nvPr/>
          </p:nvCxnSpPr>
          <p:spPr>
            <a:xfrm>
              <a:off x="6262385" y="5425102"/>
              <a:ext cx="0" cy="241969"/>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E99132E-1BFF-42F2-4028-B4D3CC5F1815}"/>
                </a:ext>
              </a:extLst>
            </p:cNvPr>
            <p:cNvGrpSpPr/>
            <p:nvPr/>
          </p:nvGrpSpPr>
          <p:grpSpPr>
            <a:xfrm>
              <a:off x="4742044" y="1766549"/>
              <a:ext cx="2938406" cy="3658553"/>
              <a:chOff x="3690664" y="1199673"/>
              <a:chExt cx="3981046" cy="4250759"/>
            </a:xfrm>
          </p:grpSpPr>
          <p:sp>
            <p:nvSpPr>
              <p:cNvPr id="130" name="Rectangle 129">
                <a:extLst>
                  <a:ext uri="{FF2B5EF4-FFF2-40B4-BE49-F238E27FC236}">
                    <a16:creationId xmlns:a16="http://schemas.microsoft.com/office/drawing/2014/main" id="{6A9B78F3-EBD3-83DF-7327-E51C8F652D2C}"/>
                  </a:ext>
                </a:extLst>
              </p:cNvPr>
              <p:cNvSpPr/>
              <p:nvPr/>
            </p:nvSpPr>
            <p:spPr>
              <a:xfrm>
                <a:off x="5928903" y="2098391"/>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My Account</a:t>
                </a:r>
              </a:p>
            </p:txBody>
          </p:sp>
          <p:sp>
            <p:nvSpPr>
              <p:cNvPr id="131" name="Rectangle 130">
                <a:extLst>
                  <a:ext uri="{FF2B5EF4-FFF2-40B4-BE49-F238E27FC236}">
                    <a16:creationId xmlns:a16="http://schemas.microsoft.com/office/drawing/2014/main" id="{10440298-FC19-2335-4C56-08A8323E7065}"/>
                  </a:ext>
                </a:extLst>
              </p:cNvPr>
              <p:cNvSpPr/>
              <p:nvPr/>
            </p:nvSpPr>
            <p:spPr>
              <a:xfrm>
                <a:off x="5928899" y="295714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Mark</a:t>
                </a:r>
              </a:p>
            </p:txBody>
          </p:sp>
          <p:sp>
            <p:nvSpPr>
              <p:cNvPr id="132" name="Rectangle 131">
                <a:extLst>
                  <a:ext uri="{FF2B5EF4-FFF2-40B4-BE49-F238E27FC236}">
                    <a16:creationId xmlns:a16="http://schemas.microsoft.com/office/drawing/2014/main" id="{0A87757A-04B9-9310-F394-360300D33559}"/>
                  </a:ext>
                </a:extLst>
              </p:cNvPr>
              <p:cNvSpPr/>
              <p:nvPr/>
            </p:nvSpPr>
            <p:spPr>
              <a:xfrm>
                <a:off x="5928898" y="3811297"/>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PO, CO</a:t>
                </a:r>
              </a:p>
            </p:txBody>
          </p:sp>
          <p:cxnSp>
            <p:nvCxnSpPr>
              <p:cNvPr id="147" name="Straight Connector 146">
                <a:extLst>
                  <a:ext uri="{FF2B5EF4-FFF2-40B4-BE49-F238E27FC236}">
                    <a16:creationId xmlns:a16="http://schemas.microsoft.com/office/drawing/2014/main" id="{F8B08931-9A9F-7D6F-BA30-0CA25B923C3F}"/>
                  </a:ext>
                </a:extLst>
              </p:cNvPr>
              <p:cNvCxnSpPr>
                <a:cxnSpLocks/>
              </p:cNvCxnSpPr>
              <p:nvPr/>
            </p:nvCxnSpPr>
            <p:spPr>
              <a:xfrm flipH="1">
                <a:off x="7228207" y="2363936"/>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E926BC5-90CF-BBEA-B431-C9DA82A17609}"/>
                  </a:ext>
                </a:extLst>
              </p:cNvPr>
              <p:cNvCxnSpPr>
                <a:cxnSpLocks/>
              </p:cNvCxnSpPr>
              <p:nvPr/>
            </p:nvCxnSpPr>
            <p:spPr>
              <a:xfrm flipH="1">
                <a:off x="7228207" y="3222688"/>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C5138EB-C916-45B2-674F-FA750F98A63E}"/>
                  </a:ext>
                </a:extLst>
              </p:cNvPr>
              <p:cNvCxnSpPr>
                <a:cxnSpLocks/>
              </p:cNvCxnSpPr>
              <p:nvPr/>
            </p:nvCxnSpPr>
            <p:spPr>
              <a:xfrm flipH="1">
                <a:off x="7228207" y="4076842"/>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5DF0597-6829-4922-C3E0-D77EA345DB8A}"/>
                  </a:ext>
                </a:extLst>
              </p:cNvPr>
              <p:cNvCxnSpPr>
                <a:cxnSpLocks/>
              </p:cNvCxnSpPr>
              <p:nvPr/>
            </p:nvCxnSpPr>
            <p:spPr>
              <a:xfrm flipV="1">
                <a:off x="7671709" y="1465219"/>
                <a:ext cx="0" cy="3957448"/>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6B7AB9F-37FC-27D5-DCB3-5224646D7D86}"/>
                  </a:ext>
                </a:extLst>
              </p:cNvPr>
              <p:cNvCxnSpPr>
                <a:cxnSpLocks/>
              </p:cNvCxnSpPr>
              <p:nvPr/>
            </p:nvCxnSpPr>
            <p:spPr>
              <a:xfrm flipH="1">
                <a:off x="3712154" y="3225620"/>
                <a:ext cx="2226034" cy="22676"/>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69D6BD1-A7EE-9F5A-F559-05C6B61EB34E}"/>
                  </a:ext>
                </a:extLst>
              </p:cNvPr>
              <p:cNvCxnSpPr>
                <a:cxnSpLocks/>
              </p:cNvCxnSpPr>
              <p:nvPr/>
            </p:nvCxnSpPr>
            <p:spPr>
              <a:xfrm flipH="1">
                <a:off x="3690664" y="235378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27C4D95-E025-8E53-2A7C-F116291C9AC1}"/>
                  </a:ext>
                </a:extLst>
              </p:cNvPr>
              <p:cNvCxnSpPr>
                <a:cxnSpLocks/>
                <a:stCxn id="132" idx="1"/>
              </p:cNvCxnSpPr>
              <p:nvPr/>
            </p:nvCxnSpPr>
            <p:spPr>
              <a:xfrm flipH="1">
                <a:off x="3702869" y="4076843"/>
                <a:ext cx="2226029" cy="6129"/>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238DA2F-D041-0AD7-DB3E-C1FDAEB6D262}"/>
                  </a:ext>
                </a:extLst>
              </p:cNvPr>
              <p:cNvCxnSpPr>
                <a:cxnSpLocks/>
              </p:cNvCxnSpPr>
              <p:nvPr/>
            </p:nvCxnSpPr>
            <p:spPr>
              <a:xfrm flipV="1">
                <a:off x="3702869" y="1487895"/>
                <a:ext cx="0" cy="3949509"/>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7CE7B3B-FE9C-E8BD-2810-B600225CD4DC}"/>
                  </a:ext>
                </a:extLst>
              </p:cNvPr>
              <p:cNvCxnSpPr>
                <a:cxnSpLocks/>
              </p:cNvCxnSpPr>
              <p:nvPr/>
            </p:nvCxnSpPr>
            <p:spPr>
              <a:xfrm flipH="1">
                <a:off x="3690665" y="5422667"/>
                <a:ext cx="3981045" cy="27765"/>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F2016A2-591D-EBBE-92C9-538345E261C8}"/>
                  </a:ext>
                </a:extLst>
              </p:cNvPr>
              <p:cNvSpPr/>
              <p:nvPr/>
            </p:nvSpPr>
            <p:spPr>
              <a:xfrm>
                <a:off x="4060463" y="2076504"/>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 Account</a:t>
                </a:r>
              </a:p>
            </p:txBody>
          </p:sp>
          <p:sp>
            <p:nvSpPr>
              <p:cNvPr id="5" name="Rectangle 4">
                <a:extLst>
                  <a:ext uri="{FF2B5EF4-FFF2-40B4-BE49-F238E27FC236}">
                    <a16:creationId xmlns:a16="http://schemas.microsoft.com/office/drawing/2014/main" id="{DD0A00A2-F662-3372-E10A-C913677E570C}"/>
                  </a:ext>
                </a:extLst>
              </p:cNvPr>
              <p:cNvSpPr/>
              <p:nvPr/>
            </p:nvSpPr>
            <p:spPr>
              <a:xfrm>
                <a:off x="5928897" y="4653796"/>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Credit</a:t>
                </a:r>
              </a:p>
            </p:txBody>
          </p:sp>
          <p:cxnSp>
            <p:nvCxnSpPr>
              <p:cNvPr id="6" name="Straight Connector 5">
                <a:extLst>
                  <a:ext uri="{FF2B5EF4-FFF2-40B4-BE49-F238E27FC236}">
                    <a16:creationId xmlns:a16="http://schemas.microsoft.com/office/drawing/2014/main" id="{79645035-A8D1-D0C3-8A2C-DF4C5378644D}"/>
                  </a:ext>
                </a:extLst>
              </p:cNvPr>
              <p:cNvCxnSpPr>
                <a:cxnSpLocks/>
              </p:cNvCxnSpPr>
              <p:nvPr/>
            </p:nvCxnSpPr>
            <p:spPr>
              <a:xfrm flipH="1">
                <a:off x="7228206" y="4919341"/>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983C36-69DA-94A9-91B6-C5AF4EA9036C}"/>
                  </a:ext>
                </a:extLst>
              </p:cNvPr>
              <p:cNvSpPr/>
              <p:nvPr/>
            </p:nvSpPr>
            <p:spPr>
              <a:xfrm>
                <a:off x="4060463" y="4653796"/>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Course</a:t>
                </a:r>
              </a:p>
            </p:txBody>
          </p:sp>
          <p:cxnSp>
            <p:nvCxnSpPr>
              <p:cNvPr id="22" name="Straight Connector 21">
                <a:extLst>
                  <a:ext uri="{FF2B5EF4-FFF2-40B4-BE49-F238E27FC236}">
                    <a16:creationId xmlns:a16="http://schemas.microsoft.com/office/drawing/2014/main" id="{A44EBB74-48FB-6C37-52BA-28BAF3DD2FA2}"/>
                  </a:ext>
                </a:extLst>
              </p:cNvPr>
              <p:cNvCxnSpPr>
                <a:cxnSpLocks/>
                <a:stCxn id="130" idx="1"/>
                <a:endCxn id="2" idx="3"/>
              </p:cNvCxnSpPr>
              <p:nvPr/>
            </p:nvCxnSpPr>
            <p:spPr>
              <a:xfrm flipH="1" flipV="1">
                <a:off x="5359772" y="2342050"/>
                <a:ext cx="569131"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087DA60-28D9-0BD6-876D-16DDAAF77FB1}"/>
                  </a:ext>
                </a:extLst>
              </p:cNvPr>
              <p:cNvSpPr/>
              <p:nvPr/>
            </p:nvSpPr>
            <p:spPr>
              <a:xfrm>
                <a:off x="5928897" y="119967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Student</a:t>
                </a:r>
              </a:p>
            </p:txBody>
          </p:sp>
          <p:cxnSp>
            <p:nvCxnSpPr>
              <p:cNvPr id="33" name="Straight Connector 32">
                <a:extLst>
                  <a:ext uri="{FF2B5EF4-FFF2-40B4-BE49-F238E27FC236}">
                    <a16:creationId xmlns:a16="http://schemas.microsoft.com/office/drawing/2014/main" id="{C3B77084-9D37-8CB0-5C34-C0D50CF83455}"/>
                  </a:ext>
                </a:extLst>
              </p:cNvPr>
              <p:cNvCxnSpPr>
                <a:cxnSpLocks/>
                <a:stCxn id="32" idx="1"/>
              </p:cNvCxnSpPr>
              <p:nvPr/>
            </p:nvCxnSpPr>
            <p:spPr>
              <a:xfrm flipH="1">
                <a:off x="3702863" y="1465219"/>
                <a:ext cx="2226034" cy="22676"/>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0A8C16-636A-2036-798A-6CEF63ACA92D}"/>
                  </a:ext>
                </a:extLst>
              </p:cNvPr>
              <p:cNvCxnSpPr>
                <a:cxnSpLocks/>
              </p:cNvCxnSpPr>
              <p:nvPr/>
            </p:nvCxnSpPr>
            <p:spPr>
              <a:xfrm flipH="1">
                <a:off x="7228206" y="1465219"/>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9A6298EC-92D8-3F58-B087-4669D277AB75}"/>
                </a:ext>
              </a:extLst>
            </p:cNvPr>
            <p:cNvCxnSpPr>
              <a:cxnSpLocks/>
              <a:stCxn id="8" idx="1"/>
            </p:cNvCxnSpPr>
            <p:nvPr/>
          </p:nvCxnSpPr>
          <p:spPr>
            <a:xfrm flipH="1">
              <a:off x="4742044" y="4968003"/>
              <a:ext cx="272948"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E4E1522B-5476-6F11-2B7A-8E4834EC0DE2}"/>
              </a:ext>
            </a:extLst>
          </p:cNvPr>
          <p:cNvSpPr txBox="1"/>
          <p:nvPr/>
        </p:nvSpPr>
        <p:spPr>
          <a:xfrm>
            <a:off x="3841931" y="6111026"/>
            <a:ext cx="4335546" cy="461665"/>
          </a:xfrm>
          <a:prstGeom prst="rect">
            <a:avLst/>
          </a:prstGeom>
          <a:noFill/>
        </p:spPr>
        <p:txBody>
          <a:bodyPr wrap="none" rtlCol="0">
            <a:spAutoFit/>
          </a:bodyPr>
          <a:lstStyle/>
          <a:p>
            <a:r>
              <a:rPr lang="en-US" sz="2400" dirty="0">
                <a:solidFill>
                  <a:schemeClr val="bg1"/>
                </a:solidFill>
              </a:rPr>
              <a:t>Fig-02: Admin Flowchart Diagram</a:t>
            </a:r>
          </a:p>
        </p:txBody>
      </p:sp>
      <p:cxnSp>
        <p:nvCxnSpPr>
          <p:cNvPr id="49" name="Straight Connector 48">
            <a:extLst>
              <a:ext uri="{FF2B5EF4-FFF2-40B4-BE49-F238E27FC236}">
                <a16:creationId xmlns:a16="http://schemas.microsoft.com/office/drawing/2014/main" id="{CACE4DBC-DDD9-23CE-0621-08112994DE2F}"/>
              </a:ext>
            </a:extLst>
          </p:cNvPr>
          <p:cNvCxnSpPr>
            <a:cxnSpLocks/>
          </p:cNvCxnSpPr>
          <p:nvPr/>
        </p:nvCxnSpPr>
        <p:spPr>
          <a:xfrm flipH="1" flipV="1">
            <a:off x="4286331" y="4655484"/>
            <a:ext cx="420075"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9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1DEE4-AF09-1973-EBA2-4E1A97D312BE}"/>
              </a:ext>
            </a:extLst>
          </p:cNvPr>
          <p:cNvSpPr txBox="1"/>
          <p:nvPr/>
        </p:nvSpPr>
        <p:spPr>
          <a:xfrm>
            <a:off x="509353" y="3513094"/>
            <a:ext cx="3889290" cy="707886"/>
          </a:xfrm>
          <a:prstGeom prst="rect">
            <a:avLst/>
          </a:prstGeom>
          <a:noFill/>
        </p:spPr>
        <p:txBody>
          <a:bodyPr wrap="square" rtlCol="0">
            <a:spAutoFit/>
          </a:bodyPr>
          <a:lstStyle/>
          <a:p>
            <a:pPr algn="ctr"/>
            <a:r>
              <a:rPr lang="en-US" sz="4000" b="1" u="sng" dirty="0">
                <a:solidFill>
                  <a:srgbClr val="58BBEE"/>
                </a:solidFill>
                <a:latin typeface="Agency FB" panose="020B0503020202020204" pitchFamily="34" charset="0"/>
                <a:cs typeface="Aparajita" panose="020B0502040204020203" pitchFamily="18" charset="0"/>
              </a:rPr>
              <a:t>Use Case Diagram</a:t>
            </a:r>
          </a:p>
        </p:txBody>
      </p:sp>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10/15</a:t>
            </a:r>
          </a:p>
        </p:txBody>
      </p:sp>
      <p:sp>
        <p:nvSpPr>
          <p:cNvPr id="89" name="Oval 88">
            <a:extLst>
              <a:ext uri="{FF2B5EF4-FFF2-40B4-BE49-F238E27FC236}">
                <a16:creationId xmlns:a16="http://schemas.microsoft.com/office/drawing/2014/main" id="{C7289D8E-3167-5C05-0F5D-FA3A47FCB33A}"/>
              </a:ext>
            </a:extLst>
          </p:cNvPr>
          <p:cNvSpPr/>
          <p:nvPr/>
        </p:nvSpPr>
        <p:spPr>
          <a:xfrm>
            <a:off x="9187932" y="388506"/>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Drop Courses</a:t>
            </a:r>
          </a:p>
        </p:txBody>
      </p:sp>
      <p:sp>
        <p:nvSpPr>
          <p:cNvPr id="46" name="Oval 45">
            <a:extLst>
              <a:ext uri="{FF2B5EF4-FFF2-40B4-BE49-F238E27FC236}">
                <a16:creationId xmlns:a16="http://schemas.microsoft.com/office/drawing/2014/main" id="{3B567BEB-6CB4-8353-CDA4-EC00A54231BC}"/>
              </a:ext>
            </a:extLst>
          </p:cNvPr>
          <p:cNvSpPr/>
          <p:nvPr/>
        </p:nvSpPr>
        <p:spPr>
          <a:xfrm>
            <a:off x="7082690" y="433442"/>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Modify Profile</a:t>
            </a:r>
          </a:p>
        </p:txBody>
      </p:sp>
      <p:sp>
        <p:nvSpPr>
          <p:cNvPr id="60" name="Oval 59">
            <a:extLst>
              <a:ext uri="{FF2B5EF4-FFF2-40B4-BE49-F238E27FC236}">
                <a16:creationId xmlns:a16="http://schemas.microsoft.com/office/drawing/2014/main" id="{0798EC2F-6EF3-1923-747B-115BB131E9FD}"/>
              </a:ext>
            </a:extLst>
          </p:cNvPr>
          <p:cNvSpPr/>
          <p:nvPr/>
        </p:nvSpPr>
        <p:spPr>
          <a:xfrm>
            <a:off x="7082689" y="5733620"/>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Add User</a:t>
            </a:r>
          </a:p>
        </p:txBody>
      </p:sp>
      <p:sp>
        <p:nvSpPr>
          <p:cNvPr id="121" name="TextBox 120">
            <a:extLst>
              <a:ext uri="{FF2B5EF4-FFF2-40B4-BE49-F238E27FC236}">
                <a16:creationId xmlns:a16="http://schemas.microsoft.com/office/drawing/2014/main" id="{C759AA6A-84D0-B753-05E9-5752D1E4CF5B}"/>
              </a:ext>
            </a:extLst>
          </p:cNvPr>
          <p:cNvSpPr txBox="1"/>
          <p:nvPr/>
        </p:nvSpPr>
        <p:spPr>
          <a:xfrm>
            <a:off x="4163421" y="1567870"/>
            <a:ext cx="845646" cy="338554"/>
          </a:xfrm>
          <a:prstGeom prst="rect">
            <a:avLst/>
          </a:prstGeom>
          <a:noFill/>
        </p:spPr>
        <p:txBody>
          <a:bodyPr wrap="square" rtlCol="0">
            <a:spAutoFit/>
          </a:bodyPr>
          <a:lstStyle/>
          <a:p>
            <a:r>
              <a:rPr lang="en-US" sz="1600" dirty="0">
                <a:solidFill>
                  <a:schemeClr val="bg1"/>
                </a:solidFill>
              </a:rPr>
              <a:t>Student</a:t>
            </a:r>
          </a:p>
        </p:txBody>
      </p:sp>
      <p:grpSp>
        <p:nvGrpSpPr>
          <p:cNvPr id="26" name="Group 25">
            <a:extLst>
              <a:ext uri="{FF2B5EF4-FFF2-40B4-BE49-F238E27FC236}">
                <a16:creationId xmlns:a16="http://schemas.microsoft.com/office/drawing/2014/main" id="{EA9C5358-4673-2B8B-F473-A1CF7ECB3E6C}"/>
              </a:ext>
            </a:extLst>
          </p:cNvPr>
          <p:cNvGrpSpPr/>
          <p:nvPr/>
        </p:nvGrpSpPr>
        <p:grpSpPr>
          <a:xfrm>
            <a:off x="4582511" y="773348"/>
            <a:ext cx="7113648" cy="5297976"/>
            <a:chOff x="4582511" y="773348"/>
            <a:chExt cx="7113648" cy="5297976"/>
          </a:xfrm>
        </p:grpSpPr>
        <p:sp>
          <p:nvSpPr>
            <p:cNvPr id="47" name="Oval 46">
              <a:extLst>
                <a:ext uri="{FF2B5EF4-FFF2-40B4-BE49-F238E27FC236}">
                  <a16:creationId xmlns:a16="http://schemas.microsoft.com/office/drawing/2014/main" id="{62D387C8-2837-5D2E-93EA-0603CA80330A}"/>
                </a:ext>
              </a:extLst>
            </p:cNvPr>
            <p:cNvSpPr/>
            <p:nvPr/>
          </p:nvSpPr>
          <p:spPr>
            <a:xfrm>
              <a:off x="7082690" y="1019676"/>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Register Courses</a:t>
              </a:r>
            </a:p>
          </p:txBody>
        </p:sp>
        <p:sp>
          <p:nvSpPr>
            <p:cNvPr id="48" name="Oval 47">
              <a:extLst>
                <a:ext uri="{FF2B5EF4-FFF2-40B4-BE49-F238E27FC236}">
                  <a16:creationId xmlns:a16="http://schemas.microsoft.com/office/drawing/2014/main" id="{C7A5EC6D-8A7C-1154-4824-E5C328793996}"/>
                </a:ext>
              </a:extLst>
            </p:cNvPr>
            <p:cNvSpPr/>
            <p:nvPr/>
          </p:nvSpPr>
          <p:spPr>
            <a:xfrm>
              <a:off x="7082689" y="1605909"/>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Generate/Print Transcript</a:t>
              </a:r>
            </a:p>
          </p:txBody>
        </p:sp>
        <p:sp>
          <p:nvSpPr>
            <p:cNvPr id="49" name="Oval 48">
              <a:extLst>
                <a:ext uri="{FF2B5EF4-FFF2-40B4-BE49-F238E27FC236}">
                  <a16:creationId xmlns:a16="http://schemas.microsoft.com/office/drawing/2014/main" id="{CC2248A3-87EE-7715-4A44-FD0B5F2F289D}"/>
                </a:ext>
              </a:extLst>
            </p:cNvPr>
            <p:cNvSpPr/>
            <p:nvPr/>
          </p:nvSpPr>
          <p:spPr>
            <a:xfrm>
              <a:off x="7082689" y="2190344"/>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Record Test/Exams scores</a:t>
              </a:r>
            </a:p>
          </p:txBody>
        </p:sp>
        <p:sp>
          <p:nvSpPr>
            <p:cNvPr id="52" name="Oval 51">
              <a:extLst>
                <a:ext uri="{FF2B5EF4-FFF2-40B4-BE49-F238E27FC236}">
                  <a16:creationId xmlns:a16="http://schemas.microsoft.com/office/drawing/2014/main" id="{0A4E923C-539C-E288-56D1-7140BB09B79B}"/>
                </a:ext>
              </a:extLst>
            </p:cNvPr>
            <p:cNvSpPr/>
            <p:nvPr/>
          </p:nvSpPr>
          <p:spPr>
            <a:xfrm>
              <a:off x="7054110" y="2765270"/>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Generate/Print Master sheet</a:t>
              </a:r>
            </a:p>
          </p:txBody>
        </p:sp>
        <p:sp>
          <p:nvSpPr>
            <p:cNvPr id="54" name="Oval 53">
              <a:extLst>
                <a:ext uri="{FF2B5EF4-FFF2-40B4-BE49-F238E27FC236}">
                  <a16:creationId xmlns:a16="http://schemas.microsoft.com/office/drawing/2014/main" id="{44BB5765-460E-B573-1074-5A6094672837}"/>
                </a:ext>
              </a:extLst>
            </p:cNvPr>
            <p:cNvSpPr/>
            <p:nvPr/>
          </p:nvSpPr>
          <p:spPr>
            <a:xfrm>
              <a:off x="7054110" y="3349705"/>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Manage Semesters/</a:t>
              </a:r>
            </a:p>
            <a:p>
              <a:pPr algn="ctr"/>
              <a:r>
                <a:rPr lang="en-US" sz="1000" b="1" dirty="0"/>
                <a:t>Sessions</a:t>
              </a:r>
            </a:p>
          </p:txBody>
        </p:sp>
        <p:sp>
          <p:nvSpPr>
            <p:cNvPr id="56" name="Oval 55">
              <a:extLst>
                <a:ext uri="{FF2B5EF4-FFF2-40B4-BE49-F238E27FC236}">
                  <a16:creationId xmlns:a16="http://schemas.microsoft.com/office/drawing/2014/main" id="{60F3E7A7-AFEF-34D6-D8E3-7E7C3D1FECFE}"/>
                </a:ext>
              </a:extLst>
            </p:cNvPr>
            <p:cNvSpPr/>
            <p:nvPr/>
          </p:nvSpPr>
          <p:spPr>
            <a:xfrm>
              <a:off x="7054109" y="3943650"/>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Manage Courses</a:t>
              </a:r>
            </a:p>
          </p:txBody>
        </p:sp>
        <p:sp>
          <p:nvSpPr>
            <p:cNvPr id="58" name="Oval 57">
              <a:extLst>
                <a:ext uri="{FF2B5EF4-FFF2-40B4-BE49-F238E27FC236}">
                  <a16:creationId xmlns:a16="http://schemas.microsoft.com/office/drawing/2014/main" id="{62BC8F6A-9273-D941-BD2C-F81F92514BA1}"/>
                </a:ext>
              </a:extLst>
            </p:cNvPr>
            <p:cNvSpPr/>
            <p:nvPr/>
          </p:nvSpPr>
          <p:spPr>
            <a:xfrm>
              <a:off x="7054109" y="4547106"/>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View/Print Result</a:t>
              </a:r>
            </a:p>
          </p:txBody>
        </p:sp>
        <p:sp>
          <p:nvSpPr>
            <p:cNvPr id="59" name="Oval 58">
              <a:extLst>
                <a:ext uri="{FF2B5EF4-FFF2-40B4-BE49-F238E27FC236}">
                  <a16:creationId xmlns:a16="http://schemas.microsoft.com/office/drawing/2014/main" id="{94466C88-66D4-9460-6C02-E4580D29CCEC}"/>
                </a:ext>
              </a:extLst>
            </p:cNvPr>
            <p:cNvSpPr/>
            <p:nvPr/>
          </p:nvSpPr>
          <p:spPr>
            <a:xfrm>
              <a:off x="7054109" y="5169582"/>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 Registration Code</a:t>
              </a:r>
            </a:p>
          </p:txBody>
        </p:sp>
        <p:grpSp>
          <p:nvGrpSpPr>
            <p:cNvPr id="85" name="Group 84">
              <a:extLst>
                <a:ext uri="{FF2B5EF4-FFF2-40B4-BE49-F238E27FC236}">
                  <a16:creationId xmlns:a16="http://schemas.microsoft.com/office/drawing/2014/main" id="{E0F59DF4-7D38-1836-2D62-C57EC20236E2}"/>
                </a:ext>
              </a:extLst>
            </p:cNvPr>
            <p:cNvGrpSpPr/>
            <p:nvPr/>
          </p:nvGrpSpPr>
          <p:grpSpPr>
            <a:xfrm>
              <a:off x="4582511" y="1203912"/>
              <a:ext cx="147963" cy="388841"/>
              <a:chOff x="7056120" y="1545466"/>
              <a:chExt cx="240716" cy="632589"/>
            </a:xfrm>
          </p:grpSpPr>
          <p:sp>
            <p:nvSpPr>
              <p:cNvPr id="2" name="Oval 1">
                <a:extLst>
                  <a:ext uri="{FF2B5EF4-FFF2-40B4-BE49-F238E27FC236}">
                    <a16:creationId xmlns:a16="http://schemas.microsoft.com/office/drawing/2014/main" id="{596B80D6-1AD1-C264-9D18-6D9C853EC962}"/>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9DB60E4-363F-4E9E-41CB-59CA03C8EF55}"/>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5AB25-D05D-EFDC-D191-1A41A6904105}"/>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701039-F648-CEC4-0BA6-D3944482BFE8}"/>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7A5B93-C7FE-C26D-27AB-F1D20239E2C1}"/>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Oval 90">
              <a:extLst>
                <a:ext uri="{FF2B5EF4-FFF2-40B4-BE49-F238E27FC236}">
                  <a16:creationId xmlns:a16="http://schemas.microsoft.com/office/drawing/2014/main" id="{E00BCC3C-5A95-6C69-0DD5-1C7568A9930B}"/>
                </a:ext>
              </a:extLst>
            </p:cNvPr>
            <p:cNvSpPr/>
            <p:nvPr/>
          </p:nvSpPr>
          <p:spPr>
            <a:xfrm>
              <a:off x="9187932" y="1956154"/>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Login</a:t>
              </a:r>
            </a:p>
          </p:txBody>
        </p:sp>
        <p:sp>
          <p:nvSpPr>
            <p:cNvPr id="93" name="Oval 92">
              <a:extLst>
                <a:ext uri="{FF2B5EF4-FFF2-40B4-BE49-F238E27FC236}">
                  <a16:creationId xmlns:a16="http://schemas.microsoft.com/office/drawing/2014/main" id="{F59BF4C6-6489-8901-7E6C-307F894C2FD5}"/>
                </a:ext>
              </a:extLst>
            </p:cNvPr>
            <p:cNvSpPr/>
            <p:nvPr/>
          </p:nvSpPr>
          <p:spPr>
            <a:xfrm>
              <a:off x="5135283" y="5620453"/>
              <a:ext cx="1362571" cy="4508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Login</a:t>
              </a:r>
            </a:p>
          </p:txBody>
        </p:sp>
        <p:grpSp>
          <p:nvGrpSpPr>
            <p:cNvPr id="105" name="Group 104">
              <a:extLst>
                <a:ext uri="{FF2B5EF4-FFF2-40B4-BE49-F238E27FC236}">
                  <a16:creationId xmlns:a16="http://schemas.microsoft.com/office/drawing/2014/main" id="{403663AB-4054-374B-73CB-591DB2A9ED44}"/>
                </a:ext>
              </a:extLst>
            </p:cNvPr>
            <p:cNvGrpSpPr/>
            <p:nvPr/>
          </p:nvGrpSpPr>
          <p:grpSpPr>
            <a:xfrm>
              <a:off x="11179278" y="3509750"/>
              <a:ext cx="147963" cy="388841"/>
              <a:chOff x="7056120" y="1545466"/>
              <a:chExt cx="240716" cy="632589"/>
            </a:xfrm>
          </p:grpSpPr>
          <p:sp>
            <p:nvSpPr>
              <p:cNvPr id="106" name="Oval 105">
                <a:extLst>
                  <a:ext uri="{FF2B5EF4-FFF2-40B4-BE49-F238E27FC236}">
                    <a16:creationId xmlns:a16="http://schemas.microsoft.com/office/drawing/2014/main" id="{571FFF49-BD39-3D32-034C-4F909708E3B4}"/>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F2883462-2FA4-5942-6B7C-63601A9CC450}"/>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D1ADC9-65E0-23D4-BBCB-35A04B4F637E}"/>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1760A0F-9E46-4766-AEA1-04652C906DC6}"/>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C6D915-E755-28E6-C5A7-FCAEA451813C}"/>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364AE24B-59EA-650F-EB64-9E70412A8CEE}"/>
                </a:ext>
              </a:extLst>
            </p:cNvPr>
            <p:cNvGrpSpPr/>
            <p:nvPr/>
          </p:nvGrpSpPr>
          <p:grpSpPr>
            <a:xfrm>
              <a:off x="11104336" y="5273449"/>
              <a:ext cx="147963" cy="388841"/>
              <a:chOff x="7056120" y="1545466"/>
              <a:chExt cx="240716" cy="632589"/>
            </a:xfrm>
          </p:grpSpPr>
          <p:sp>
            <p:nvSpPr>
              <p:cNvPr id="114" name="Oval 113">
                <a:extLst>
                  <a:ext uri="{FF2B5EF4-FFF2-40B4-BE49-F238E27FC236}">
                    <a16:creationId xmlns:a16="http://schemas.microsoft.com/office/drawing/2014/main" id="{65D56A50-318F-D796-E537-E6D59DBB9526}"/>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7" name="Straight Connector 116">
                <a:extLst>
                  <a:ext uri="{FF2B5EF4-FFF2-40B4-BE49-F238E27FC236}">
                    <a16:creationId xmlns:a16="http://schemas.microsoft.com/office/drawing/2014/main" id="{B53208C6-C11C-3CD3-F92A-1535AFCE2652}"/>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7602AEA-9748-F308-5DDE-42DD6988A21F}"/>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4096943-C9A5-7BD2-F791-10A6C329FEA7}"/>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0C000AC-620D-6409-3734-F70908AB62BD}"/>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B560B2A2-A901-A62F-E34C-78B04CE71521}"/>
                </a:ext>
              </a:extLst>
            </p:cNvPr>
            <p:cNvSpPr txBox="1"/>
            <p:nvPr/>
          </p:nvSpPr>
          <p:spPr>
            <a:xfrm>
              <a:off x="10861250" y="3878369"/>
              <a:ext cx="834909" cy="338554"/>
            </a:xfrm>
            <a:prstGeom prst="rect">
              <a:avLst/>
            </a:prstGeom>
            <a:noFill/>
          </p:spPr>
          <p:txBody>
            <a:bodyPr wrap="none" rtlCol="0">
              <a:spAutoFit/>
            </a:bodyPr>
            <a:lstStyle/>
            <a:p>
              <a:r>
                <a:rPr lang="en-US" sz="1600" dirty="0">
                  <a:solidFill>
                    <a:schemeClr val="bg1"/>
                  </a:solidFill>
                </a:rPr>
                <a:t>Teacher</a:t>
              </a:r>
            </a:p>
          </p:txBody>
        </p:sp>
        <p:sp>
          <p:nvSpPr>
            <p:cNvPr id="128" name="TextBox 127">
              <a:extLst>
                <a:ext uri="{FF2B5EF4-FFF2-40B4-BE49-F238E27FC236}">
                  <a16:creationId xmlns:a16="http://schemas.microsoft.com/office/drawing/2014/main" id="{5162375C-F23C-00C3-9DEF-178F8F3FC912}"/>
                </a:ext>
              </a:extLst>
            </p:cNvPr>
            <p:cNvSpPr txBox="1"/>
            <p:nvPr/>
          </p:nvSpPr>
          <p:spPr>
            <a:xfrm>
              <a:off x="10824097" y="5625581"/>
              <a:ext cx="681510" cy="316898"/>
            </a:xfrm>
            <a:prstGeom prst="rect">
              <a:avLst/>
            </a:prstGeom>
            <a:noFill/>
          </p:spPr>
          <p:txBody>
            <a:bodyPr wrap="none" rtlCol="0">
              <a:spAutoFit/>
            </a:bodyPr>
            <a:lstStyle/>
            <a:p>
              <a:r>
                <a:rPr lang="en-US" sz="1600" dirty="0">
                  <a:solidFill>
                    <a:schemeClr val="bg1"/>
                  </a:solidFill>
                </a:rPr>
                <a:t>Admin</a:t>
              </a:r>
            </a:p>
          </p:txBody>
        </p:sp>
        <p:cxnSp>
          <p:nvCxnSpPr>
            <p:cNvPr id="133" name="Straight Connector 132">
              <a:extLst>
                <a:ext uri="{FF2B5EF4-FFF2-40B4-BE49-F238E27FC236}">
                  <a16:creationId xmlns:a16="http://schemas.microsoft.com/office/drawing/2014/main" id="{D5207A74-F1C3-310F-A070-1CC7EF0EA7FB}"/>
                </a:ext>
              </a:extLst>
            </p:cNvPr>
            <p:cNvCxnSpPr>
              <a:cxnSpLocks/>
              <a:endCxn id="46" idx="3"/>
            </p:cNvCxnSpPr>
            <p:nvPr/>
          </p:nvCxnSpPr>
          <p:spPr>
            <a:xfrm flipV="1">
              <a:off x="4676613" y="818284"/>
              <a:ext cx="2605621" cy="5901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B40295-4598-B7BE-3740-E5D41A281728}"/>
                </a:ext>
              </a:extLst>
            </p:cNvPr>
            <p:cNvCxnSpPr>
              <a:cxnSpLocks/>
              <a:endCxn id="47" idx="2"/>
            </p:cNvCxnSpPr>
            <p:nvPr/>
          </p:nvCxnSpPr>
          <p:spPr>
            <a:xfrm flipV="1">
              <a:off x="4685286" y="1245112"/>
              <a:ext cx="2397404" cy="15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53D8F0A-7216-85C3-FD6A-4C5F415BE6EB}"/>
                </a:ext>
              </a:extLst>
            </p:cNvPr>
            <p:cNvCxnSpPr>
              <a:cxnSpLocks/>
              <a:endCxn id="58" idx="2"/>
            </p:cNvCxnSpPr>
            <p:nvPr/>
          </p:nvCxnSpPr>
          <p:spPr>
            <a:xfrm>
              <a:off x="4685287" y="1398333"/>
              <a:ext cx="2368822" cy="3374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D1A58C8-AFBD-656A-BD0D-1095530E3795}"/>
                </a:ext>
              </a:extLst>
            </p:cNvPr>
            <p:cNvCxnSpPr>
              <a:cxnSpLocks/>
              <a:stCxn id="47" idx="6"/>
              <a:endCxn id="89" idx="3"/>
            </p:cNvCxnSpPr>
            <p:nvPr/>
          </p:nvCxnSpPr>
          <p:spPr>
            <a:xfrm flipV="1">
              <a:off x="8445261" y="773348"/>
              <a:ext cx="942215" cy="471763"/>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6EB9EC-D642-3C4C-62CB-F9F32674B68A}"/>
                </a:ext>
              </a:extLst>
            </p:cNvPr>
            <p:cNvCxnSpPr>
              <a:cxnSpLocks/>
              <a:stCxn id="47" idx="6"/>
              <a:endCxn id="91" idx="1"/>
            </p:cNvCxnSpPr>
            <p:nvPr/>
          </p:nvCxnSpPr>
          <p:spPr>
            <a:xfrm>
              <a:off x="8445261" y="1245112"/>
              <a:ext cx="942215" cy="777071"/>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4FF84C-FE3F-7CAD-AFD3-D15667ADA191}"/>
                </a:ext>
              </a:extLst>
            </p:cNvPr>
            <p:cNvCxnSpPr>
              <a:cxnSpLocks/>
              <a:stCxn id="48" idx="5"/>
              <a:endCxn id="91" idx="2"/>
            </p:cNvCxnSpPr>
            <p:nvPr/>
          </p:nvCxnSpPr>
          <p:spPr>
            <a:xfrm>
              <a:off x="8245716" y="1990751"/>
              <a:ext cx="942216" cy="190838"/>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AA72349-457D-B6C0-CF9C-00F52802783C}"/>
                </a:ext>
              </a:extLst>
            </p:cNvPr>
            <p:cNvCxnSpPr>
              <a:cxnSpLocks/>
              <a:endCxn id="91" idx="3"/>
            </p:cNvCxnSpPr>
            <p:nvPr/>
          </p:nvCxnSpPr>
          <p:spPr>
            <a:xfrm flipV="1">
              <a:off x="8445260" y="2340996"/>
              <a:ext cx="942216" cy="83327"/>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59E9A75-7BCD-953D-2164-FA4AD132D552}"/>
                </a:ext>
              </a:extLst>
            </p:cNvPr>
            <p:cNvCxnSpPr>
              <a:cxnSpLocks/>
              <a:endCxn id="91" idx="4"/>
            </p:cNvCxnSpPr>
            <p:nvPr/>
          </p:nvCxnSpPr>
          <p:spPr>
            <a:xfrm flipV="1">
              <a:off x="8401966" y="2407025"/>
              <a:ext cx="1467252" cy="1132413"/>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B3C1EEA-03E8-7AAE-E3BA-2DE626223D98}"/>
                </a:ext>
              </a:extLst>
            </p:cNvPr>
            <p:cNvCxnSpPr>
              <a:cxnSpLocks/>
            </p:cNvCxnSpPr>
            <p:nvPr/>
          </p:nvCxnSpPr>
          <p:spPr>
            <a:xfrm flipV="1">
              <a:off x="8415280" y="2391632"/>
              <a:ext cx="1632278" cy="1755203"/>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769CCE4-034F-4ADB-31D4-52C7087D0377}"/>
                </a:ext>
              </a:extLst>
            </p:cNvPr>
            <p:cNvCxnSpPr>
              <a:cxnSpLocks/>
            </p:cNvCxnSpPr>
            <p:nvPr/>
          </p:nvCxnSpPr>
          <p:spPr>
            <a:xfrm flipV="1">
              <a:off x="8350347" y="2359258"/>
              <a:ext cx="1892627" cy="2328504"/>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AC9503-5160-3D10-BBAB-16BC85515AC3}"/>
                </a:ext>
              </a:extLst>
            </p:cNvPr>
            <p:cNvCxnSpPr>
              <a:cxnSpLocks/>
              <a:stCxn id="52" idx="2"/>
              <a:endCxn id="93" idx="1"/>
            </p:cNvCxnSpPr>
            <p:nvPr/>
          </p:nvCxnSpPr>
          <p:spPr>
            <a:xfrm flipH="1">
              <a:off x="5334826" y="2990706"/>
              <a:ext cx="1719284" cy="2695776"/>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2E354C7-E2AD-669A-8F85-DEDD64F85EC6}"/>
                </a:ext>
              </a:extLst>
            </p:cNvPr>
            <p:cNvCxnSpPr>
              <a:cxnSpLocks/>
              <a:endCxn id="93" idx="0"/>
            </p:cNvCxnSpPr>
            <p:nvPr/>
          </p:nvCxnSpPr>
          <p:spPr>
            <a:xfrm flipH="1">
              <a:off x="5816568" y="3661307"/>
              <a:ext cx="1281975" cy="1959146"/>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1AEF9C9-3CEC-0093-E369-6E7FF0267ABE}"/>
                </a:ext>
              </a:extLst>
            </p:cNvPr>
            <p:cNvCxnSpPr>
              <a:cxnSpLocks/>
              <a:endCxn id="93" idx="7"/>
            </p:cNvCxnSpPr>
            <p:nvPr/>
          </p:nvCxnSpPr>
          <p:spPr>
            <a:xfrm flipH="1">
              <a:off x="6298310" y="4225345"/>
              <a:ext cx="767905" cy="1461137"/>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BB11DAC-A139-8F5C-9D96-F98A8713F1BE}"/>
                </a:ext>
              </a:extLst>
            </p:cNvPr>
            <p:cNvCxnSpPr>
              <a:cxnSpLocks/>
              <a:endCxn id="93" idx="6"/>
            </p:cNvCxnSpPr>
            <p:nvPr/>
          </p:nvCxnSpPr>
          <p:spPr>
            <a:xfrm flipH="1">
              <a:off x="6497853" y="5375176"/>
              <a:ext cx="556255" cy="470713"/>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C1DF88C-1ECA-50E8-DCE8-54C442EAF9F6}"/>
                </a:ext>
              </a:extLst>
            </p:cNvPr>
            <p:cNvCxnSpPr>
              <a:cxnSpLocks/>
              <a:stCxn id="60" idx="2"/>
              <a:endCxn id="93" idx="5"/>
            </p:cNvCxnSpPr>
            <p:nvPr/>
          </p:nvCxnSpPr>
          <p:spPr>
            <a:xfrm flipH="1">
              <a:off x="6298310" y="5959056"/>
              <a:ext cx="784379" cy="46239"/>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FB86076-CC10-22F8-C555-5C1C9948B929}"/>
                </a:ext>
              </a:extLst>
            </p:cNvPr>
            <p:cNvCxnSpPr>
              <a:cxnSpLocks/>
              <a:stCxn id="49" idx="5"/>
            </p:cNvCxnSpPr>
            <p:nvPr/>
          </p:nvCxnSpPr>
          <p:spPr>
            <a:xfrm>
              <a:off x="8245716" y="2575186"/>
              <a:ext cx="2953467" cy="11321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90DBBFD-A6F2-F072-B818-D619F170D589}"/>
                </a:ext>
              </a:extLst>
            </p:cNvPr>
            <p:cNvCxnSpPr>
              <a:cxnSpLocks/>
            </p:cNvCxnSpPr>
            <p:nvPr/>
          </p:nvCxnSpPr>
          <p:spPr>
            <a:xfrm flipV="1">
              <a:off x="8245715" y="3713935"/>
              <a:ext cx="2953468" cy="615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06CDE2D-CE8B-8ACF-A141-04BCD4253A8A}"/>
                </a:ext>
              </a:extLst>
            </p:cNvPr>
            <p:cNvCxnSpPr>
              <a:cxnSpLocks/>
            </p:cNvCxnSpPr>
            <p:nvPr/>
          </p:nvCxnSpPr>
          <p:spPr>
            <a:xfrm>
              <a:off x="8290150" y="3720713"/>
              <a:ext cx="2853035" cy="17580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38B91B0-EA2C-D62C-6123-BB40114FABE7}"/>
                </a:ext>
              </a:extLst>
            </p:cNvPr>
            <p:cNvCxnSpPr>
              <a:cxnSpLocks/>
              <a:stCxn id="59" idx="6"/>
            </p:cNvCxnSpPr>
            <p:nvPr/>
          </p:nvCxnSpPr>
          <p:spPr>
            <a:xfrm>
              <a:off x="8416680" y="5395018"/>
              <a:ext cx="2724995" cy="837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017A0BF-AD56-1549-B3C1-A2EA1C5FE572}"/>
                </a:ext>
              </a:extLst>
            </p:cNvPr>
            <p:cNvCxnSpPr>
              <a:cxnSpLocks/>
            </p:cNvCxnSpPr>
            <p:nvPr/>
          </p:nvCxnSpPr>
          <p:spPr>
            <a:xfrm>
              <a:off x="7972176" y="4387434"/>
              <a:ext cx="3171009" cy="1086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EB25C19-3020-584E-EEC2-A0DE2FC494F8}"/>
                </a:ext>
              </a:extLst>
            </p:cNvPr>
            <p:cNvCxnSpPr>
              <a:cxnSpLocks/>
              <a:stCxn id="60" idx="6"/>
            </p:cNvCxnSpPr>
            <p:nvPr/>
          </p:nvCxnSpPr>
          <p:spPr>
            <a:xfrm flipV="1">
              <a:off x="8445260" y="5473591"/>
              <a:ext cx="2696415" cy="485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A2A2FF7B-EA4C-D31B-75FB-0DA8F1854610}"/>
                </a:ext>
              </a:extLst>
            </p:cNvPr>
            <p:cNvSpPr txBox="1"/>
            <p:nvPr/>
          </p:nvSpPr>
          <p:spPr>
            <a:xfrm rot="20071508">
              <a:off x="8512956" y="833472"/>
              <a:ext cx="634996" cy="201663"/>
            </a:xfrm>
            <a:prstGeom prst="rect">
              <a:avLst/>
            </a:prstGeom>
            <a:noFill/>
          </p:spPr>
          <p:txBody>
            <a:bodyPr wrap="none" rtlCol="0">
              <a:spAutoFit/>
            </a:bodyPr>
            <a:lstStyle/>
            <a:p>
              <a:r>
                <a:rPr lang="en-US" sz="800" dirty="0">
                  <a:solidFill>
                    <a:schemeClr val="bg1"/>
                  </a:solidFill>
                </a:rPr>
                <a:t>&lt;&lt;Extend&gt;&gt;</a:t>
              </a:r>
            </a:p>
          </p:txBody>
        </p:sp>
        <p:sp>
          <p:nvSpPr>
            <p:cNvPr id="226" name="TextBox 225">
              <a:extLst>
                <a:ext uri="{FF2B5EF4-FFF2-40B4-BE49-F238E27FC236}">
                  <a16:creationId xmlns:a16="http://schemas.microsoft.com/office/drawing/2014/main" id="{9DED3534-802B-E66B-4282-C26FEFCB28C9}"/>
                </a:ext>
              </a:extLst>
            </p:cNvPr>
            <p:cNvSpPr txBox="1"/>
            <p:nvPr/>
          </p:nvSpPr>
          <p:spPr>
            <a:xfrm rot="2464030">
              <a:off x="8730495" y="1517100"/>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27" name="TextBox 226">
              <a:extLst>
                <a:ext uri="{FF2B5EF4-FFF2-40B4-BE49-F238E27FC236}">
                  <a16:creationId xmlns:a16="http://schemas.microsoft.com/office/drawing/2014/main" id="{96FC3330-0214-DA35-8264-2F608AA0CCF1}"/>
                </a:ext>
              </a:extLst>
            </p:cNvPr>
            <p:cNvSpPr txBox="1"/>
            <p:nvPr/>
          </p:nvSpPr>
          <p:spPr>
            <a:xfrm rot="1063231">
              <a:off x="8435275" y="1928686"/>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28" name="TextBox 227">
              <a:extLst>
                <a:ext uri="{FF2B5EF4-FFF2-40B4-BE49-F238E27FC236}">
                  <a16:creationId xmlns:a16="http://schemas.microsoft.com/office/drawing/2014/main" id="{3D4B3A4C-0210-26E9-A051-441D87E34AB2}"/>
                </a:ext>
              </a:extLst>
            </p:cNvPr>
            <p:cNvSpPr txBox="1"/>
            <p:nvPr/>
          </p:nvSpPr>
          <p:spPr>
            <a:xfrm rot="21329733">
              <a:off x="8466479" y="2221737"/>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29" name="TextBox 228">
              <a:extLst>
                <a:ext uri="{FF2B5EF4-FFF2-40B4-BE49-F238E27FC236}">
                  <a16:creationId xmlns:a16="http://schemas.microsoft.com/office/drawing/2014/main" id="{63871BE9-2AF7-B74C-9B59-C309BC783201}"/>
                </a:ext>
              </a:extLst>
            </p:cNvPr>
            <p:cNvSpPr txBox="1"/>
            <p:nvPr/>
          </p:nvSpPr>
          <p:spPr>
            <a:xfrm rot="19306572">
              <a:off x="8707621" y="2861222"/>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30" name="TextBox 229">
              <a:extLst>
                <a:ext uri="{FF2B5EF4-FFF2-40B4-BE49-F238E27FC236}">
                  <a16:creationId xmlns:a16="http://schemas.microsoft.com/office/drawing/2014/main" id="{26965633-594B-8052-3886-D302DAD00111}"/>
                </a:ext>
              </a:extLst>
            </p:cNvPr>
            <p:cNvSpPr txBox="1"/>
            <p:nvPr/>
          </p:nvSpPr>
          <p:spPr>
            <a:xfrm rot="18684440">
              <a:off x="8917748" y="3066063"/>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34" name="TextBox 233">
              <a:extLst>
                <a:ext uri="{FF2B5EF4-FFF2-40B4-BE49-F238E27FC236}">
                  <a16:creationId xmlns:a16="http://schemas.microsoft.com/office/drawing/2014/main" id="{BFFCE643-7CFF-961E-2151-EEA46D3F4C5B}"/>
                </a:ext>
              </a:extLst>
            </p:cNvPr>
            <p:cNvSpPr txBox="1"/>
            <p:nvPr/>
          </p:nvSpPr>
          <p:spPr>
            <a:xfrm rot="18271068">
              <a:off x="5674868" y="5084639"/>
              <a:ext cx="653002" cy="201663"/>
            </a:xfrm>
            <a:prstGeom prst="rect">
              <a:avLst/>
            </a:prstGeom>
            <a:noFill/>
          </p:spPr>
          <p:txBody>
            <a:bodyPr wrap="none" rtlCol="0">
              <a:spAutoFit/>
            </a:bodyPr>
            <a:lstStyle/>
            <a:p>
              <a:r>
                <a:rPr lang="en-US" sz="800" dirty="0">
                  <a:solidFill>
                    <a:schemeClr val="bg1"/>
                  </a:solidFill>
                </a:rPr>
                <a:t>&lt;&lt;Include&gt;&gt;</a:t>
              </a:r>
            </a:p>
          </p:txBody>
        </p:sp>
        <p:sp>
          <p:nvSpPr>
            <p:cNvPr id="235" name="TextBox 234">
              <a:extLst>
                <a:ext uri="{FF2B5EF4-FFF2-40B4-BE49-F238E27FC236}">
                  <a16:creationId xmlns:a16="http://schemas.microsoft.com/office/drawing/2014/main" id="{650B5093-AB86-0137-935C-F8A1600B1DB6}"/>
                </a:ext>
              </a:extLst>
            </p:cNvPr>
            <p:cNvSpPr txBox="1"/>
            <p:nvPr/>
          </p:nvSpPr>
          <p:spPr>
            <a:xfrm rot="18923238">
              <a:off x="6378965" y="5432539"/>
              <a:ext cx="653002" cy="201663"/>
            </a:xfrm>
            <a:prstGeom prst="rect">
              <a:avLst/>
            </a:prstGeom>
            <a:noFill/>
          </p:spPr>
          <p:txBody>
            <a:bodyPr wrap="none" rtlCol="0">
              <a:spAutoFit/>
            </a:bodyPr>
            <a:lstStyle/>
            <a:p>
              <a:r>
                <a:rPr lang="en-US" sz="800" dirty="0">
                  <a:solidFill>
                    <a:schemeClr val="bg1"/>
                  </a:solidFill>
                </a:rPr>
                <a:t>&lt;&lt;Include&gt;&gt;</a:t>
              </a:r>
            </a:p>
          </p:txBody>
        </p:sp>
      </p:grpSp>
      <p:pic>
        <p:nvPicPr>
          <p:cNvPr id="247" name="Picture 246">
            <a:extLst>
              <a:ext uri="{FF2B5EF4-FFF2-40B4-BE49-F238E27FC236}">
                <a16:creationId xmlns:a16="http://schemas.microsoft.com/office/drawing/2014/main" id="{7CE8AC03-5702-BEAC-82F9-85886BD8E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499" y="2264170"/>
            <a:ext cx="1379088" cy="1379088"/>
          </a:xfrm>
          <a:prstGeom prst="rect">
            <a:avLst/>
          </a:prstGeom>
        </p:spPr>
      </p:pic>
      <p:sp>
        <p:nvSpPr>
          <p:cNvPr id="249" name="TextBox 248">
            <a:extLst>
              <a:ext uri="{FF2B5EF4-FFF2-40B4-BE49-F238E27FC236}">
                <a16:creationId xmlns:a16="http://schemas.microsoft.com/office/drawing/2014/main" id="{94121558-1D74-3F67-52D5-64BBA1A85949}"/>
              </a:ext>
            </a:extLst>
          </p:cNvPr>
          <p:cNvSpPr txBox="1"/>
          <p:nvPr/>
        </p:nvSpPr>
        <p:spPr>
          <a:xfrm>
            <a:off x="5461873" y="6250955"/>
            <a:ext cx="4650568" cy="400110"/>
          </a:xfrm>
          <a:prstGeom prst="rect">
            <a:avLst/>
          </a:prstGeom>
          <a:noFill/>
        </p:spPr>
        <p:txBody>
          <a:bodyPr wrap="none" rtlCol="0">
            <a:spAutoFit/>
          </a:bodyPr>
          <a:lstStyle/>
          <a:p>
            <a:r>
              <a:rPr lang="en-US" sz="2000" dirty="0">
                <a:solidFill>
                  <a:schemeClr val="bg1"/>
                </a:solidFill>
              </a:rPr>
              <a:t>Fig-03: Use Case Diagram on Result System</a:t>
            </a:r>
          </a:p>
        </p:txBody>
      </p:sp>
      <p:sp>
        <p:nvSpPr>
          <p:cNvPr id="19" name="Rectangle 18">
            <a:extLst>
              <a:ext uri="{FF2B5EF4-FFF2-40B4-BE49-F238E27FC236}">
                <a16:creationId xmlns:a16="http://schemas.microsoft.com/office/drawing/2014/main" id="{BBC01F20-BA28-BBF5-165C-E10B62F4BDDB}"/>
              </a:ext>
            </a:extLst>
          </p:cNvPr>
          <p:cNvSpPr/>
          <p:nvPr/>
        </p:nvSpPr>
        <p:spPr>
          <a:xfrm>
            <a:off x="4954121" y="290682"/>
            <a:ext cx="5832373" cy="60003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Tree>
    <p:extLst>
      <p:ext uri="{BB962C8B-B14F-4D97-AF65-F5344CB8AC3E}">
        <p14:creationId xmlns:p14="http://schemas.microsoft.com/office/powerpoint/2010/main" val="40664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8B212B-36D7-7066-5BE1-3520DE49E380}"/>
              </a:ext>
            </a:extLst>
          </p:cNvPr>
          <p:cNvSpPr txBox="1"/>
          <p:nvPr/>
        </p:nvSpPr>
        <p:spPr>
          <a:xfrm>
            <a:off x="621764" y="3191660"/>
            <a:ext cx="3697514" cy="830997"/>
          </a:xfrm>
          <a:prstGeom prst="rect">
            <a:avLst/>
          </a:prstGeom>
          <a:noFill/>
        </p:spPr>
        <p:txBody>
          <a:bodyPr wrap="square" rtlCol="0">
            <a:spAutoFit/>
          </a:bodyPr>
          <a:lstStyle/>
          <a:p>
            <a:pPr algn="ctr"/>
            <a:r>
              <a:rPr lang="en-US" sz="4800" b="1" u="sng" dirty="0">
                <a:solidFill>
                  <a:srgbClr val="BF6560"/>
                </a:solidFill>
                <a:latin typeface="Agency FB" panose="020B0503020202020204" pitchFamily="34" charset="0"/>
                <a:cs typeface="Aparajita" panose="020B0502040204020203" pitchFamily="18" charset="0"/>
              </a:rPr>
              <a:t>Project Layouts</a:t>
            </a:r>
          </a:p>
        </p:txBody>
      </p:sp>
      <p:sp>
        <p:nvSpPr>
          <p:cNvPr id="11" name="Rectangle 10">
            <a:extLst>
              <a:ext uri="{FF2B5EF4-FFF2-40B4-BE49-F238E27FC236}">
                <a16:creationId xmlns:a16="http://schemas.microsoft.com/office/drawing/2014/main" id="{D3CD8F74-45B5-FCD5-C7D9-228DA5E269F4}"/>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8BE4D97-2FDD-1B6A-2885-0AB173338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83" y="1653166"/>
            <a:ext cx="1597676" cy="1597676"/>
          </a:xfrm>
          <a:prstGeom prst="rect">
            <a:avLst/>
          </a:prstGeom>
        </p:spPr>
      </p:pic>
      <p:sp>
        <p:nvSpPr>
          <p:cNvPr id="12" name="Rectangle 11">
            <a:extLst>
              <a:ext uri="{FF2B5EF4-FFF2-40B4-BE49-F238E27FC236}">
                <a16:creationId xmlns:a16="http://schemas.microsoft.com/office/drawing/2014/main" id="{510EFF62-55E5-F9B2-45D6-C5A6A09398F8}"/>
              </a:ext>
            </a:extLst>
          </p:cNvPr>
          <p:cNvSpPr/>
          <p:nvPr/>
        </p:nvSpPr>
        <p:spPr>
          <a:xfrm>
            <a:off x="6478016" y="833120"/>
            <a:ext cx="2580640" cy="650240"/>
          </a:xfrm>
          <a:prstGeom prst="rect">
            <a:avLst/>
          </a:prstGeom>
          <a:solidFill>
            <a:srgbClr val="AC2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Student Section</a:t>
            </a:r>
          </a:p>
        </p:txBody>
      </p:sp>
      <p:cxnSp>
        <p:nvCxnSpPr>
          <p:cNvPr id="14" name="Straight Arrow Connector 13">
            <a:extLst>
              <a:ext uri="{FF2B5EF4-FFF2-40B4-BE49-F238E27FC236}">
                <a16:creationId xmlns:a16="http://schemas.microsoft.com/office/drawing/2014/main" id="{7E378AF7-776E-7B28-4E6D-58C0D695F78F}"/>
              </a:ext>
            </a:extLst>
          </p:cNvPr>
          <p:cNvCxnSpPr>
            <a:cxnSpLocks/>
          </p:cNvCxnSpPr>
          <p:nvPr/>
        </p:nvCxnSpPr>
        <p:spPr>
          <a:xfrm>
            <a:off x="7768336" y="1490606"/>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2F68D1-9F38-278F-7DF0-53DB35B69075}"/>
              </a:ext>
            </a:extLst>
          </p:cNvPr>
          <p:cNvCxnSpPr>
            <a:cxnSpLocks/>
          </p:cNvCxnSpPr>
          <p:nvPr/>
        </p:nvCxnSpPr>
        <p:spPr>
          <a:xfrm>
            <a:off x="4821936" y="1858687"/>
            <a:ext cx="58724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D281D-346A-F1A2-B0F5-3C4838AAF85E}"/>
              </a:ext>
            </a:extLst>
          </p:cNvPr>
          <p:cNvCxnSpPr>
            <a:cxnSpLocks/>
          </p:cNvCxnSpPr>
          <p:nvPr/>
        </p:nvCxnSpPr>
        <p:spPr>
          <a:xfrm>
            <a:off x="483209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1AC4DF-7C05-12C9-76FD-E89189BD3E23}"/>
              </a:ext>
            </a:extLst>
          </p:cNvPr>
          <p:cNvCxnSpPr>
            <a:cxnSpLocks/>
          </p:cNvCxnSpPr>
          <p:nvPr/>
        </p:nvCxnSpPr>
        <p:spPr>
          <a:xfrm>
            <a:off x="623417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0FE5C8-2D42-EDA2-5A04-46070839106B}"/>
              </a:ext>
            </a:extLst>
          </p:cNvPr>
          <p:cNvCxnSpPr>
            <a:cxnSpLocks/>
          </p:cNvCxnSpPr>
          <p:nvPr/>
        </p:nvCxnSpPr>
        <p:spPr>
          <a:xfrm>
            <a:off x="7768336" y="186884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9D416C-C3DA-0ACD-5DA8-EDEFAF3E6DBB}"/>
              </a:ext>
            </a:extLst>
          </p:cNvPr>
          <p:cNvCxnSpPr>
            <a:cxnSpLocks/>
          </p:cNvCxnSpPr>
          <p:nvPr/>
        </p:nvCxnSpPr>
        <p:spPr>
          <a:xfrm>
            <a:off x="925169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A3804F-B93D-6558-CAA1-E797BBCD4E23}"/>
              </a:ext>
            </a:extLst>
          </p:cNvPr>
          <p:cNvCxnSpPr>
            <a:cxnSpLocks/>
          </p:cNvCxnSpPr>
          <p:nvPr/>
        </p:nvCxnSpPr>
        <p:spPr>
          <a:xfrm>
            <a:off x="10695686" y="185487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B2A397C-3241-4729-3528-8CB2A945D469}"/>
              </a:ext>
            </a:extLst>
          </p:cNvPr>
          <p:cNvSpPr/>
          <p:nvPr/>
        </p:nvSpPr>
        <p:spPr>
          <a:xfrm>
            <a:off x="4291290" y="2247088"/>
            <a:ext cx="1099394" cy="4552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Sign In</a:t>
            </a:r>
          </a:p>
        </p:txBody>
      </p:sp>
      <p:sp>
        <p:nvSpPr>
          <p:cNvPr id="28" name="Rectangle 27">
            <a:extLst>
              <a:ext uri="{FF2B5EF4-FFF2-40B4-BE49-F238E27FC236}">
                <a16:creationId xmlns:a16="http://schemas.microsoft.com/office/drawing/2014/main" id="{523A24C8-0E37-4FD5-C213-3DFA6250B0FB}"/>
              </a:ext>
            </a:extLst>
          </p:cNvPr>
          <p:cNvSpPr/>
          <p:nvPr/>
        </p:nvSpPr>
        <p:spPr>
          <a:xfrm>
            <a:off x="5684479" y="2247088"/>
            <a:ext cx="1099394" cy="455253"/>
          </a:xfrm>
          <a:prstGeom prst="rect">
            <a:avLst/>
          </a:prstGeom>
          <a:solidFill>
            <a:srgbClr val="F8B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Search</a:t>
            </a:r>
          </a:p>
        </p:txBody>
      </p:sp>
      <p:sp>
        <p:nvSpPr>
          <p:cNvPr id="29" name="Rectangle 28">
            <a:extLst>
              <a:ext uri="{FF2B5EF4-FFF2-40B4-BE49-F238E27FC236}">
                <a16:creationId xmlns:a16="http://schemas.microsoft.com/office/drawing/2014/main" id="{2181A322-3CC0-740E-6D1F-93A008AA6519}"/>
              </a:ext>
            </a:extLst>
          </p:cNvPr>
          <p:cNvSpPr/>
          <p:nvPr/>
        </p:nvSpPr>
        <p:spPr>
          <a:xfrm>
            <a:off x="7208479" y="2257247"/>
            <a:ext cx="1099394" cy="45525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Result</a:t>
            </a:r>
          </a:p>
        </p:txBody>
      </p:sp>
      <p:sp>
        <p:nvSpPr>
          <p:cNvPr id="30" name="Rectangle 29">
            <a:extLst>
              <a:ext uri="{FF2B5EF4-FFF2-40B4-BE49-F238E27FC236}">
                <a16:creationId xmlns:a16="http://schemas.microsoft.com/office/drawing/2014/main" id="{C0CFA221-4A30-645F-0617-860263836B13}"/>
              </a:ext>
            </a:extLst>
          </p:cNvPr>
          <p:cNvSpPr/>
          <p:nvPr/>
        </p:nvSpPr>
        <p:spPr>
          <a:xfrm>
            <a:off x="8738770" y="2247088"/>
            <a:ext cx="1099394" cy="455253"/>
          </a:xfrm>
          <a:prstGeom prst="rect">
            <a:avLst/>
          </a:prstGeom>
          <a:solidFill>
            <a:srgbClr val="F2B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Report Card</a:t>
            </a:r>
          </a:p>
        </p:txBody>
      </p:sp>
      <p:sp>
        <p:nvSpPr>
          <p:cNvPr id="31" name="Rectangle 30">
            <a:extLst>
              <a:ext uri="{FF2B5EF4-FFF2-40B4-BE49-F238E27FC236}">
                <a16:creationId xmlns:a16="http://schemas.microsoft.com/office/drawing/2014/main" id="{8F29CECA-D488-5711-0BE3-4D60A0C24625}"/>
              </a:ext>
            </a:extLst>
          </p:cNvPr>
          <p:cNvSpPr/>
          <p:nvPr/>
        </p:nvSpPr>
        <p:spPr>
          <a:xfrm>
            <a:off x="10144719" y="2247088"/>
            <a:ext cx="1099394" cy="455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Profile</a:t>
            </a:r>
          </a:p>
        </p:txBody>
      </p:sp>
      <p:sp>
        <p:nvSpPr>
          <p:cNvPr id="54" name="Rectangle 53">
            <a:extLst>
              <a:ext uri="{FF2B5EF4-FFF2-40B4-BE49-F238E27FC236}">
                <a16:creationId xmlns:a16="http://schemas.microsoft.com/office/drawing/2014/main" id="{B6532B4B-27B7-AF04-6929-1E3FCED1DC44}"/>
              </a:ext>
            </a:extLst>
          </p:cNvPr>
          <p:cNvSpPr/>
          <p:nvPr/>
        </p:nvSpPr>
        <p:spPr>
          <a:xfrm>
            <a:off x="6269737" y="3550257"/>
            <a:ext cx="2580640" cy="6502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Administrator Section</a:t>
            </a:r>
          </a:p>
        </p:txBody>
      </p:sp>
      <p:cxnSp>
        <p:nvCxnSpPr>
          <p:cNvPr id="56" name="Straight Arrow Connector 55">
            <a:extLst>
              <a:ext uri="{FF2B5EF4-FFF2-40B4-BE49-F238E27FC236}">
                <a16:creationId xmlns:a16="http://schemas.microsoft.com/office/drawing/2014/main" id="{C0DE1023-F7D6-1F77-A241-FEA8842A12DD}"/>
              </a:ext>
            </a:extLst>
          </p:cNvPr>
          <p:cNvCxnSpPr>
            <a:cxnSpLocks/>
          </p:cNvCxnSpPr>
          <p:nvPr/>
        </p:nvCxnSpPr>
        <p:spPr>
          <a:xfrm>
            <a:off x="7553704" y="420049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F1D8BC-118B-BF05-4583-5BF1B9732CC0}"/>
              </a:ext>
            </a:extLst>
          </p:cNvPr>
          <p:cNvCxnSpPr>
            <a:cxnSpLocks/>
          </p:cNvCxnSpPr>
          <p:nvPr/>
        </p:nvCxnSpPr>
        <p:spPr>
          <a:xfrm>
            <a:off x="4613657" y="4569702"/>
            <a:ext cx="58724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AC7C-EFDB-E1CC-EDFB-3489C5BBB873}"/>
              </a:ext>
            </a:extLst>
          </p:cNvPr>
          <p:cNvCxnSpPr>
            <a:cxnSpLocks/>
          </p:cNvCxnSpPr>
          <p:nvPr/>
        </p:nvCxnSpPr>
        <p:spPr>
          <a:xfrm>
            <a:off x="462381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CBA1A-83DD-5358-5BA8-E78E759656EA}"/>
              </a:ext>
            </a:extLst>
          </p:cNvPr>
          <p:cNvCxnSpPr>
            <a:cxnSpLocks/>
          </p:cNvCxnSpPr>
          <p:nvPr/>
        </p:nvCxnSpPr>
        <p:spPr>
          <a:xfrm>
            <a:off x="602589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40A201D-D0A7-9F30-8E84-346ACA3639AF}"/>
              </a:ext>
            </a:extLst>
          </p:cNvPr>
          <p:cNvCxnSpPr>
            <a:cxnSpLocks/>
          </p:cNvCxnSpPr>
          <p:nvPr/>
        </p:nvCxnSpPr>
        <p:spPr>
          <a:xfrm>
            <a:off x="7560057" y="457986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B2E1CDE-23ED-2442-906F-CA4277E852C6}"/>
              </a:ext>
            </a:extLst>
          </p:cNvPr>
          <p:cNvCxnSpPr>
            <a:cxnSpLocks/>
          </p:cNvCxnSpPr>
          <p:nvPr/>
        </p:nvCxnSpPr>
        <p:spPr>
          <a:xfrm>
            <a:off x="904341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5DAA497-1B69-3296-61BF-6511F421DA69}"/>
              </a:ext>
            </a:extLst>
          </p:cNvPr>
          <p:cNvCxnSpPr>
            <a:cxnSpLocks/>
          </p:cNvCxnSpPr>
          <p:nvPr/>
        </p:nvCxnSpPr>
        <p:spPr>
          <a:xfrm>
            <a:off x="10487407" y="456589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0CAF632E-D95F-5AA3-5164-824896254B3E}"/>
              </a:ext>
            </a:extLst>
          </p:cNvPr>
          <p:cNvSpPr/>
          <p:nvPr/>
        </p:nvSpPr>
        <p:spPr>
          <a:xfrm>
            <a:off x="3992840" y="4944133"/>
            <a:ext cx="1314033" cy="6920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Add Students</a:t>
            </a:r>
          </a:p>
        </p:txBody>
      </p:sp>
      <p:sp>
        <p:nvSpPr>
          <p:cNvPr id="72" name="Rectangle 71">
            <a:extLst>
              <a:ext uri="{FF2B5EF4-FFF2-40B4-BE49-F238E27FC236}">
                <a16:creationId xmlns:a16="http://schemas.microsoft.com/office/drawing/2014/main" id="{AF6B8E8A-2BDE-DDB4-3FAE-99DE133BBFD2}"/>
              </a:ext>
            </a:extLst>
          </p:cNvPr>
          <p:cNvSpPr/>
          <p:nvPr/>
        </p:nvSpPr>
        <p:spPr>
          <a:xfrm>
            <a:off x="5495802" y="4944132"/>
            <a:ext cx="1255060" cy="692055"/>
          </a:xfrm>
          <a:prstGeom prst="rect">
            <a:avLst/>
          </a:prstGeom>
          <a:solidFill>
            <a:srgbClr val="F8B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Add Teachers</a:t>
            </a:r>
          </a:p>
        </p:txBody>
      </p:sp>
      <p:sp>
        <p:nvSpPr>
          <p:cNvPr id="74" name="Rectangle 73">
            <a:extLst>
              <a:ext uri="{FF2B5EF4-FFF2-40B4-BE49-F238E27FC236}">
                <a16:creationId xmlns:a16="http://schemas.microsoft.com/office/drawing/2014/main" id="{76CE7E12-75D9-10E1-DA1B-868E1EF2B030}"/>
              </a:ext>
            </a:extLst>
          </p:cNvPr>
          <p:cNvSpPr/>
          <p:nvPr/>
        </p:nvSpPr>
        <p:spPr>
          <a:xfrm>
            <a:off x="6967504" y="4958103"/>
            <a:ext cx="1249567" cy="6920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Manage Courses</a:t>
            </a:r>
          </a:p>
        </p:txBody>
      </p:sp>
      <p:sp>
        <p:nvSpPr>
          <p:cNvPr id="76" name="Rectangle 75">
            <a:extLst>
              <a:ext uri="{FF2B5EF4-FFF2-40B4-BE49-F238E27FC236}">
                <a16:creationId xmlns:a16="http://schemas.microsoft.com/office/drawing/2014/main" id="{40F048D9-6030-C86B-4C73-60CF5DDB66DE}"/>
              </a:ext>
            </a:extLst>
          </p:cNvPr>
          <p:cNvSpPr/>
          <p:nvPr/>
        </p:nvSpPr>
        <p:spPr>
          <a:xfrm>
            <a:off x="8375796" y="4944132"/>
            <a:ext cx="1403880" cy="692055"/>
          </a:xfrm>
          <a:prstGeom prst="rect">
            <a:avLst/>
          </a:prstGeom>
          <a:solidFill>
            <a:srgbClr val="F2B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Manage Department</a:t>
            </a:r>
          </a:p>
        </p:txBody>
      </p:sp>
      <p:sp>
        <p:nvSpPr>
          <p:cNvPr id="78" name="Rectangle 77">
            <a:extLst>
              <a:ext uri="{FF2B5EF4-FFF2-40B4-BE49-F238E27FC236}">
                <a16:creationId xmlns:a16="http://schemas.microsoft.com/office/drawing/2014/main" id="{80E85F2D-AE9D-EF43-C6E1-42A4B0004BD7}"/>
              </a:ext>
            </a:extLst>
          </p:cNvPr>
          <p:cNvSpPr/>
          <p:nvPr/>
        </p:nvSpPr>
        <p:spPr>
          <a:xfrm>
            <a:off x="9938397" y="4944131"/>
            <a:ext cx="1314033" cy="6920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Modify</a:t>
            </a:r>
          </a:p>
        </p:txBody>
      </p:sp>
      <p:sp>
        <p:nvSpPr>
          <p:cNvPr id="5" name="TextBox 4">
            <a:extLst>
              <a:ext uri="{FF2B5EF4-FFF2-40B4-BE49-F238E27FC236}">
                <a16:creationId xmlns:a16="http://schemas.microsoft.com/office/drawing/2014/main" id="{A0ADC02E-1634-F305-DEE3-40E15442225D}"/>
              </a:ext>
            </a:extLst>
          </p:cNvPr>
          <p:cNvSpPr txBox="1"/>
          <p:nvPr/>
        </p:nvSpPr>
        <p:spPr>
          <a:xfrm>
            <a:off x="11179278" y="6331976"/>
            <a:ext cx="786581" cy="369332"/>
          </a:xfrm>
          <a:prstGeom prst="rect">
            <a:avLst/>
          </a:prstGeom>
          <a:noFill/>
        </p:spPr>
        <p:txBody>
          <a:bodyPr wrap="square" rtlCol="0">
            <a:spAutoFit/>
          </a:bodyPr>
          <a:lstStyle/>
          <a:p>
            <a:r>
              <a:rPr lang="en-US" dirty="0">
                <a:solidFill>
                  <a:schemeClr val="bg1"/>
                </a:solidFill>
              </a:rPr>
              <a:t>11/15</a:t>
            </a:r>
          </a:p>
        </p:txBody>
      </p:sp>
    </p:spTree>
    <p:extLst>
      <p:ext uri="{BB962C8B-B14F-4D97-AF65-F5344CB8AC3E}">
        <p14:creationId xmlns:p14="http://schemas.microsoft.com/office/powerpoint/2010/main" val="362863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E83B5B38-AE0A-9743-1786-5D5AD4708DCB}"/>
              </a:ext>
            </a:extLst>
          </p:cNvPr>
          <p:cNvSpPr/>
          <p:nvPr/>
        </p:nvSpPr>
        <p:spPr>
          <a:xfrm>
            <a:off x="2952942" y="619559"/>
            <a:ext cx="2319506" cy="2319506"/>
          </a:xfrm>
          <a:prstGeom prst="ellipse">
            <a:avLst/>
          </a:prstGeom>
          <a:solidFill>
            <a:srgbClr val="129A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bg1"/>
                </a:solidFill>
                <a:latin typeface="Georgia" panose="02040502050405020303" pitchFamily="18" charset="0"/>
              </a:rPr>
              <a:t>It will be faster than the traditional system and will save time</a:t>
            </a:r>
          </a:p>
          <a:p>
            <a:pPr marR="0" lvl="0" defTabSz="914400" rtl="0" eaLnBrk="1" fontAlgn="auto" latinLnBrk="0" hangingPunct="1">
              <a:lnSpc>
                <a:spcPct val="100000"/>
              </a:lnSpc>
              <a:spcBef>
                <a:spcPts val="0"/>
              </a:spcBef>
              <a:spcAft>
                <a:spcPts val="0"/>
              </a:spcAft>
              <a:buClrTx/>
              <a:buSzTx/>
              <a:tabLst/>
              <a:defRPr/>
            </a:pPr>
            <a:endParaRPr lang="en-US" sz="1200" b="1" dirty="0">
              <a:solidFill>
                <a:schemeClr val="bg1"/>
              </a:solidFill>
              <a:latin typeface="Georgia" panose="02040502050405020303" pitchFamily="18"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bg1"/>
                </a:solidFill>
                <a:latin typeface="Georgia" panose="02040502050405020303" pitchFamily="18" charset="0"/>
              </a:rPr>
              <a:t>It will save Human Resources and </a:t>
            </a:r>
            <a:r>
              <a:rPr lang="en-US" sz="1200" b="1" dirty="0" err="1">
                <a:solidFill>
                  <a:schemeClr val="bg1"/>
                </a:solidFill>
                <a:latin typeface="Georgia" panose="02040502050405020303" pitchFamily="18" charset="0"/>
              </a:rPr>
              <a:t>Labour</a:t>
            </a:r>
            <a:endParaRPr lang="en-US" sz="1200" b="1" dirty="0">
              <a:solidFill>
                <a:schemeClr val="bg1"/>
              </a:solidFill>
              <a:latin typeface="Georgia" panose="02040502050405020303" pitchFamily="18" charset="0"/>
            </a:endParaRPr>
          </a:p>
        </p:txBody>
      </p:sp>
      <p:sp>
        <p:nvSpPr>
          <p:cNvPr id="4" name="TextBox 3">
            <a:extLst>
              <a:ext uri="{FF2B5EF4-FFF2-40B4-BE49-F238E27FC236}">
                <a16:creationId xmlns:a16="http://schemas.microsoft.com/office/drawing/2014/main" id="{5E301F18-6DEC-009A-1608-336C9E0D5C1C}"/>
              </a:ext>
            </a:extLst>
          </p:cNvPr>
          <p:cNvSpPr txBox="1"/>
          <p:nvPr/>
        </p:nvSpPr>
        <p:spPr>
          <a:xfrm>
            <a:off x="5134237" y="2616204"/>
            <a:ext cx="1995470" cy="1446550"/>
          </a:xfrm>
          <a:prstGeom prst="rect">
            <a:avLst/>
          </a:prstGeom>
          <a:noFill/>
          <a:ln>
            <a:noFill/>
          </a:ln>
        </p:spPr>
        <p:txBody>
          <a:bodyPr wrap="square" rtlCol="0">
            <a:spAutoFit/>
          </a:bodyPr>
          <a:lstStyle/>
          <a:p>
            <a:pPr algn="ctr"/>
            <a:r>
              <a:rPr lang="en-US" sz="4400" b="1" u="sng" dirty="0">
                <a:solidFill>
                  <a:srgbClr val="129A18"/>
                </a:solidFill>
                <a:latin typeface="Agency FB" panose="020B0503020202020204" pitchFamily="34" charset="0"/>
                <a:cs typeface="Aparajita" panose="020B0502040204020203" pitchFamily="18" charset="0"/>
              </a:rPr>
              <a:t>S</a:t>
            </a:r>
            <a:r>
              <a:rPr lang="en-US" sz="4400" b="1" u="sng" dirty="0">
                <a:solidFill>
                  <a:srgbClr val="FFFE0A"/>
                </a:solidFill>
                <a:latin typeface="Agency FB" panose="020B0503020202020204" pitchFamily="34" charset="0"/>
                <a:cs typeface="Aparajita" panose="020B0502040204020203" pitchFamily="18" charset="0"/>
              </a:rPr>
              <a:t>W</a:t>
            </a:r>
            <a:r>
              <a:rPr lang="en-US" sz="4400" b="1" u="sng" dirty="0">
                <a:solidFill>
                  <a:srgbClr val="2F5597"/>
                </a:solidFill>
                <a:latin typeface="Agency FB" panose="020B0503020202020204" pitchFamily="34" charset="0"/>
                <a:cs typeface="Aparajita" panose="020B0502040204020203" pitchFamily="18" charset="0"/>
              </a:rPr>
              <a:t>O</a:t>
            </a:r>
            <a:r>
              <a:rPr lang="en-US" sz="4400" b="1" u="sng" dirty="0">
                <a:solidFill>
                  <a:srgbClr val="DD8209"/>
                </a:solidFill>
                <a:latin typeface="Agency FB" panose="020B0503020202020204" pitchFamily="34" charset="0"/>
                <a:cs typeface="Aparajita" panose="020B0502040204020203" pitchFamily="18" charset="0"/>
              </a:rPr>
              <a:t>T</a:t>
            </a:r>
            <a:r>
              <a:rPr lang="en-US" sz="4400" b="1" u="sng" dirty="0">
                <a:latin typeface="Agency FB" panose="020B0503020202020204" pitchFamily="34" charset="0"/>
                <a:cs typeface="Aparajita" panose="020B0502040204020203" pitchFamily="18" charset="0"/>
              </a:rPr>
              <a:t> </a:t>
            </a:r>
          </a:p>
          <a:p>
            <a:pPr algn="ctr"/>
            <a:r>
              <a:rPr lang="en-US" sz="4400" b="1" u="sng" dirty="0">
                <a:solidFill>
                  <a:schemeClr val="bg1"/>
                </a:solidFill>
                <a:latin typeface="Agency FB" panose="020B0503020202020204" pitchFamily="34" charset="0"/>
                <a:cs typeface="Aparajita" panose="020B0502040204020203" pitchFamily="18" charset="0"/>
              </a:rPr>
              <a:t>Analysis</a:t>
            </a:r>
          </a:p>
        </p:txBody>
      </p:sp>
      <p:sp>
        <p:nvSpPr>
          <p:cNvPr id="5" name="Oval 4">
            <a:extLst>
              <a:ext uri="{FF2B5EF4-FFF2-40B4-BE49-F238E27FC236}">
                <a16:creationId xmlns:a16="http://schemas.microsoft.com/office/drawing/2014/main" id="{766153A6-79D8-4158-0778-E1DE04F8E85D}"/>
              </a:ext>
            </a:extLst>
          </p:cNvPr>
          <p:cNvSpPr/>
          <p:nvPr/>
        </p:nvSpPr>
        <p:spPr>
          <a:xfrm>
            <a:off x="8651051" y="2873742"/>
            <a:ext cx="678745" cy="678744"/>
          </a:xfrm>
          <a:prstGeom prst="ellipse">
            <a:avLst/>
          </a:pr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Freeform: Shape 5">
            <a:extLst>
              <a:ext uri="{FF2B5EF4-FFF2-40B4-BE49-F238E27FC236}">
                <a16:creationId xmlns:a16="http://schemas.microsoft.com/office/drawing/2014/main" id="{160E945B-F657-7543-9AB0-EA4EBD2648D3}"/>
              </a:ext>
            </a:extLst>
          </p:cNvPr>
          <p:cNvSpPr/>
          <p:nvPr/>
        </p:nvSpPr>
        <p:spPr>
          <a:xfrm>
            <a:off x="6148922" y="2139885"/>
            <a:ext cx="2310687" cy="1272239"/>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Shape 6">
            <a:extLst>
              <a:ext uri="{FF2B5EF4-FFF2-40B4-BE49-F238E27FC236}">
                <a16:creationId xmlns:a16="http://schemas.microsoft.com/office/drawing/2014/main" id="{692104E3-890D-98CC-5961-DB4C62C12F43}"/>
              </a:ext>
            </a:extLst>
          </p:cNvPr>
          <p:cNvSpPr/>
          <p:nvPr/>
        </p:nvSpPr>
        <p:spPr>
          <a:xfrm rot="5400000">
            <a:off x="5629700" y="3973541"/>
            <a:ext cx="2310684" cy="1272240"/>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Oval 7">
            <a:extLst>
              <a:ext uri="{FF2B5EF4-FFF2-40B4-BE49-F238E27FC236}">
                <a16:creationId xmlns:a16="http://schemas.microsoft.com/office/drawing/2014/main" id="{1A890FCB-448D-FC30-E853-D00C4FDB4BB3}"/>
              </a:ext>
            </a:extLst>
          </p:cNvPr>
          <p:cNvSpPr/>
          <p:nvPr/>
        </p:nvSpPr>
        <p:spPr>
          <a:xfrm>
            <a:off x="5994855" y="5926894"/>
            <a:ext cx="678745" cy="678744"/>
          </a:xfrm>
          <a:prstGeom prst="ellipse">
            <a:avLst/>
          </a:pr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Oval 8">
            <a:extLst>
              <a:ext uri="{FF2B5EF4-FFF2-40B4-BE49-F238E27FC236}">
                <a16:creationId xmlns:a16="http://schemas.microsoft.com/office/drawing/2014/main" id="{A270ABA3-88FE-1379-1F76-B00F04ACB73E}"/>
              </a:ext>
            </a:extLst>
          </p:cNvPr>
          <p:cNvSpPr/>
          <p:nvPr/>
        </p:nvSpPr>
        <p:spPr>
          <a:xfrm>
            <a:off x="5208479" y="2505047"/>
            <a:ext cx="1843648" cy="18436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9">
            <a:extLst>
              <a:ext uri="{FF2B5EF4-FFF2-40B4-BE49-F238E27FC236}">
                <a16:creationId xmlns:a16="http://schemas.microsoft.com/office/drawing/2014/main" id="{C5E3E4FA-9B03-F66B-C663-5F3FED37D148}"/>
              </a:ext>
            </a:extLst>
          </p:cNvPr>
          <p:cNvSpPr/>
          <p:nvPr/>
        </p:nvSpPr>
        <p:spPr>
          <a:xfrm flipH="1" flipV="1">
            <a:off x="3795429" y="3447968"/>
            <a:ext cx="2310687" cy="1272239"/>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nvGrpSpPr>
          <p:cNvPr id="47" name="Group 46">
            <a:extLst>
              <a:ext uri="{FF2B5EF4-FFF2-40B4-BE49-F238E27FC236}">
                <a16:creationId xmlns:a16="http://schemas.microsoft.com/office/drawing/2014/main" id="{C267FAD5-A7A5-2F2B-9DD9-9E51092C6BAD}"/>
              </a:ext>
            </a:extLst>
          </p:cNvPr>
          <p:cNvGrpSpPr/>
          <p:nvPr/>
        </p:nvGrpSpPr>
        <p:grpSpPr>
          <a:xfrm>
            <a:off x="4840861" y="238630"/>
            <a:ext cx="1436178" cy="3153370"/>
            <a:chOff x="4840861" y="238630"/>
            <a:chExt cx="1436178" cy="3153370"/>
          </a:xfrm>
          <a:solidFill>
            <a:srgbClr val="129A18"/>
          </a:solidFill>
        </p:grpSpPr>
        <p:sp>
          <p:nvSpPr>
            <p:cNvPr id="11" name="Freeform: Shape 10">
              <a:extLst>
                <a:ext uri="{FF2B5EF4-FFF2-40B4-BE49-F238E27FC236}">
                  <a16:creationId xmlns:a16="http://schemas.microsoft.com/office/drawing/2014/main" id="{FB96B367-E86D-CF9C-F6A3-86A597489728}"/>
                </a:ext>
              </a:extLst>
            </p:cNvPr>
            <p:cNvSpPr/>
            <p:nvPr/>
          </p:nvSpPr>
          <p:spPr>
            <a:xfrm rot="5400000" flipH="1" flipV="1">
              <a:off x="4321639" y="1600538"/>
              <a:ext cx="2310684" cy="1272240"/>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 name="Oval 11">
              <a:extLst>
                <a:ext uri="{FF2B5EF4-FFF2-40B4-BE49-F238E27FC236}">
                  <a16:creationId xmlns:a16="http://schemas.microsoft.com/office/drawing/2014/main" id="{D87E6DF0-6A62-FB0D-09E0-9B8365C96E8E}"/>
                </a:ext>
              </a:extLst>
            </p:cNvPr>
            <p:cNvSpPr/>
            <p:nvPr/>
          </p:nvSpPr>
          <p:spPr>
            <a:xfrm>
              <a:off x="5598294" y="238630"/>
              <a:ext cx="678745" cy="6787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13" name="Oval 12">
            <a:extLst>
              <a:ext uri="{FF2B5EF4-FFF2-40B4-BE49-F238E27FC236}">
                <a16:creationId xmlns:a16="http://schemas.microsoft.com/office/drawing/2014/main" id="{F7DE1FE2-ACE1-9EE1-869E-85E1E89DD73D}"/>
              </a:ext>
            </a:extLst>
          </p:cNvPr>
          <p:cNvSpPr/>
          <p:nvPr/>
        </p:nvSpPr>
        <p:spPr>
          <a:xfrm>
            <a:off x="2925242" y="3291398"/>
            <a:ext cx="678745" cy="67874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4" name="TextBox 13">
            <a:extLst>
              <a:ext uri="{FF2B5EF4-FFF2-40B4-BE49-F238E27FC236}">
                <a16:creationId xmlns:a16="http://schemas.microsoft.com/office/drawing/2014/main" id="{5C754DA2-C039-1E94-ABFA-D4800816DB4B}"/>
              </a:ext>
            </a:extLst>
          </p:cNvPr>
          <p:cNvSpPr txBox="1"/>
          <p:nvPr/>
        </p:nvSpPr>
        <p:spPr>
          <a:xfrm rot="5400000">
            <a:off x="5411861" y="1513798"/>
            <a:ext cx="1104790" cy="338554"/>
          </a:xfrm>
          <a:prstGeom prst="rect">
            <a:avLst/>
          </a:prstGeom>
          <a:noFill/>
        </p:spPr>
        <p:txBody>
          <a:bodyPr wrap="none" rtlCol="0">
            <a:spAutoFit/>
          </a:bodyPr>
          <a:lstStyle/>
          <a:p>
            <a:r>
              <a:rPr lang="en-US" sz="1600" b="1" i="0" dirty="0">
                <a:solidFill>
                  <a:schemeClr val="bg1"/>
                </a:solidFill>
                <a:effectLst/>
                <a:latin typeface="Georgia" panose="02040502050405020303" pitchFamily="18" charset="0"/>
              </a:rPr>
              <a:t>Strength</a:t>
            </a:r>
          </a:p>
        </p:txBody>
      </p:sp>
      <p:sp>
        <p:nvSpPr>
          <p:cNvPr id="15" name="TextBox 14">
            <a:extLst>
              <a:ext uri="{FF2B5EF4-FFF2-40B4-BE49-F238E27FC236}">
                <a16:creationId xmlns:a16="http://schemas.microsoft.com/office/drawing/2014/main" id="{87325F1F-4385-91AD-019F-9ABECE0D3CF2}"/>
              </a:ext>
            </a:extLst>
          </p:cNvPr>
          <p:cNvSpPr txBox="1"/>
          <p:nvPr/>
        </p:nvSpPr>
        <p:spPr>
          <a:xfrm>
            <a:off x="7240626" y="3073570"/>
            <a:ext cx="1253869" cy="338554"/>
          </a:xfrm>
          <a:prstGeom prst="rect">
            <a:avLst/>
          </a:prstGeom>
          <a:noFill/>
        </p:spPr>
        <p:txBody>
          <a:bodyPr wrap="none" rtlCol="0">
            <a:spAutoFit/>
          </a:bodyPr>
          <a:lstStyle/>
          <a:p>
            <a:r>
              <a:rPr lang="en-US" sz="1600" b="1" i="0" dirty="0">
                <a:effectLst/>
                <a:latin typeface="Georgia" panose="02040502050405020303" pitchFamily="18" charset="0"/>
              </a:rPr>
              <a:t>Weakness</a:t>
            </a:r>
          </a:p>
        </p:txBody>
      </p:sp>
      <p:sp>
        <p:nvSpPr>
          <p:cNvPr id="16" name="TextBox 15">
            <a:extLst>
              <a:ext uri="{FF2B5EF4-FFF2-40B4-BE49-F238E27FC236}">
                <a16:creationId xmlns:a16="http://schemas.microsoft.com/office/drawing/2014/main" id="{6072D55D-D46C-2F45-D901-57538655DBA9}"/>
              </a:ext>
            </a:extLst>
          </p:cNvPr>
          <p:cNvSpPr txBox="1"/>
          <p:nvPr/>
        </p:nvSpPr>
        <p:spPr>
          <a:xfrm>
            <a:off x="3728442" y="3420494"/>
            <a:ext cx="1491114" cy="338554"/>
          </a:xfrm>
          <a:prstGeom prst="rect">
            <a:avLst/>
          </a:prstGeom>
          <a:noFill/>
        </p:spPr>
        <p:txBody>
          <a:bodyPr wrap="none" rtlCol="0">
            <a:spAutoFit/>
          </a:bodyPr>
          <a:lstStyle/>
          <a:p>
            <a:pPr algn="l"/>
            <a:r>
              <a:rPr lang="en-US" sz="1600" b="1" i="0" dirty="0">
                <a:solidFill>
                  <a:schemeClr val="bg1"/>
                </a:solidFill>
                <a:effectLst/>
                <a:latin typeface="Georgia" panose="02040502050405020303" pitchFamily="18" charset="0"/>
              </a:rPr>
              <a:t>Opportunity</a:t>
            </a:r>
          </a:p>
        </p:txBody>
      </p:sp>
      <p:sp>
        <p:nvSpPr>
          <p:cNvPr id="17" name="TextBox 16">
            <a:extLst>
              <a:ext uri="{FF2B5EF4-FFF2-40B4-BE49-F238E27FC236}">
                <a16:creationId xmlns:a16="http://schemas.microsoft.com/office/drawing/2014/main" id="{2BD9A099-2A33-2E13-92F2-6AB01CA2EC95}"/>
              </a:ext>
            </a:extLst>
          </p:cNvPr>
          <p:cNvSpPr txBox="1"/>
          <p:nvPr/>
        </p:nvSpPr>
        <p:spPr>
          <a:xfrm rot="5400000">
            <a:off x="5887630" y="5085161"/>
            <a:ext cx="893193" cy="338554"/>
          </a:xfrm>
          <a:prstGeom prst="rect">
            <a:avLst/>
          </a:prstGeom>
          <a:noFill/>
        </p:spPr>
        <p:txBody>
          <a:bodyPr wrap="none" rtlCol="0">
            <a:spAutoFit/>
          </a:bodyPr>
          <a:lstStyle/>
          <a:p>
            <a:pPr algn="l"/>
            <a:r>
              <a:rPr lang="en-US" sz="1600" b="1" i="0" dirty="0">
                <a:solidFill>
                  <a:schemeClr val="bg1"/>
                </a:solidFill>
                <a:effectLst/>
                <a:latin typeface="Georgia" panose="02040502050405020303" pitchFamily="18" charset="0"/>
              </a:rPr>
              <a:t>Threat</a:t>
            </a:r>
          </a:p>
        </p:txBody>
      </p:sp>
      <p:pic>
        <p:nvPicPr>
          <p:cNvPr id="18" name="Graphic 19" descr="Single gear">
            <a:extLst>
              <a:ext uri="{FF2B5EF4-FFF2-40B4-BE49-F238E27FC236}">
                <a16:creationId xmlns:a16="http://schemas.microsoft.com/office/drawing/2014/main" id="{9A3A113E-03EF-9391-B8F6-451618CA0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293" y="250168"/>
            <a:ext cx="678745" cy="678745"/>
          </a:xfrm>
          <a:prstGeom prst="rect">
            <a:avLst/>
          </a:prstGeom>
        </p:spPr>
      </p:pic>
      <p:pic>
        <p:nvPicPr>
          <p:cNvPr id="19" name="Graphic 53" descr="Pie chart">
            <a:extLst>
              <a:ext uri="{FF2B5EF4-FFF2-40B4-BE49-F238E27FC236}">
                <a16:creationId xmlns:a16="http://schemas.microsoft.com/office/drawing/2014/main" id="{AA8AF5A8-1DAE-1F37-D43E-9704FFC7BB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6304" y="3357513"/>
            <a:ext cx="546514" cy="54651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97C8C876-54D3-8E57-6067-9C2E7E3F55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6116" y="6000512"/>
            <a:ext cx="447278" cy="44727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4C06F59F-89D6-0948-8B71-78E34153D5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0822" y="2943513"/>
            <a:ext cx="539201" cy="539201"/>
          </a:xfrm>
          <a:prstGeom prst="rect">
            <a:avLst/>
          </a:prstGeom>
        </p:spPr>
      </p:pic>
      <p:sp>
        <p:nvSpPr>
          <p:cNvPr id="42" name="Oval 41">
            <a:extLst>
              <a:ext uri="{FF2B5EF4-FFF2-40B4-BE49-F238E27FC236}">
                <a16:creationId xmlns:a16="http://schemas.microsoft.com/office/drawing/2014/main" id="{B429F0E9-2EAA-872F-CFE9-5226F0059D0F}"/>
              </a:ext>
            </a:extLst>
          </p:cNvPr>
          <p:cNvSpPr/>
          <p:nvPr/>
        </p:nvSpPr>
        <p:spPr>
          <a:xfrm>
            <a:off x="6721191" y="356925"/>
            <a:ext cx="2387298" cy="2319506"/>
          </a:xfrm>
          <a:prstGeom prst="ellipse">
            <a:avLst/>
          </a:pr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300" b="1">
                <a:solidFill>
                  <a:schemeClr val="tx1"/>
                </a:solidFill>
                <a:latin typeface="Georgia" panose="02040502050405020303" pitchFamily="18" charset="0"/>
              </a:rPr>
              <a:t>As it is a new system it can be difficult for some users to the transition opportunities</a:t>
            </a:r>
            <a:endParaRPr lang="en-US" sz="1300" b="1" dirty="0">
              <a:solidFill>
                <a:schemeClr val="tx1"/>
              </a:solidFill>
              <a:latin typeface="Georgia" panose="02040502050405020303" pitchFamily="18" charset="0"/>
            </a:endParaRPr>
          </a:p>
        </p:txBody>
      </p:sp>
      <p:sp>
        <p:nvSpPr>
          <p:cNvPr id="43" name="Oval 42">
            <a:extLst>
              <a:ext uri="{FF2B5EF4-FFF2-40B4-BE49-F238E27FC236}">
                <a16:creationId xmlns:a16="http://schemas.microsoft.com/office/drawing/2014/main" id="{81DD32C1-10A0-E77D-0368-402DB4D7BC7F}"/>
              </a:ext>
            </a:extLst>
          </p:cNvPr>
          <p:cNvSpPr/>
          <p:nvPr/>
        </p:nvSpPr>
        <p:spPr>
          <a:xfrm>
            <a:off x="3306314" y="4221579"/>
            <a:ext cx="2319506" cy="23195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200" b="1" dirty="0">
                <a:solidFill>
                  <a:schemeClr val="bg1"/>
                </a:solidFill>
                <a:latin typeface="Georgia" panose="02040502050405020303" pitchFamily="18" charset="0"/>
              </a:rPr>
              <a:t>The data can be used on other systems as well</a:t>
            </a:r>
          </a:p>
          <a:p>
            <a:pPr marL="228600" indent="-228600">
              <a:buFont typeface="+mj-lt"/>
              <a:buAutoNum type="arabicPeriod"/>
            </a:pPr>
            <a:endParaRPr lang="en-US" sz="1200" b="1" dirty="0">
              <a:solidFill>
                <a:schemeClr val="bg1"/>
              </a:solidFill>
              <a:latin typeface="Georgia" panose="02040502050405020303" pitchFamily="18" charset="0"/>
            </a:endParaRPr>
          </a:p>
          <a:p>
            <a:pPr marL="228600" indent="-228600">
              <a:buFont typeface="+mj-lt"/>
              <a:buAutoNum type="arabicPeriod"/>
            </a:pPr>
            <a:r>
              <a:rPr lang="en-US" sz="1200" b="1" dirty="0">
                <a:solidFill>
                  <a:schemeClr val="bg1"/>
                </a:solidFill>
                <a:latin typeface="Georgia" panose="02040502050405020303" pitchFamily="18" charset="0"/>
              </a:rPr>
              <a:t>We can also integrate the payment system into the system</a:t>
            </a:r>
          </a:p>
        </p:txBody>
      </p:sp>
      <p:sp>
        <p:nvSpPr>
          <p:cNvPr id="44" name="Oval 43">
            <a:extLst>
              <a:ext uri="{FF2B5EF4-FFF2-40B4-BE49-F238E27FC236}">
                <a16:creationId xmlns:a16="http://schemas.microsoft.com/office/drawing/2014/main" id="{6D430C5F-90C0-D870-34D6-1275E9303699}"/>
              </a:ext>
            </a:extLst>
          </p:cNvPr>
          <p:cNvSpPr/>
          <p:nvPr/>
        </p:nvSpPr>
        <p:spPr>
          <a:xfrm>
            <a:off x="6935629" y="3952900"/>
            <a:ext cx="2319506" cy="2319506"/>
          </a:xfrm>
          <a:prstGeom prst="ellipse">
            <a:avLst/>
          </a:pr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28600" indent="-228600">
              <a:buFont typeface="+mj-lt"/>
              <a:buAutoNum type="arabicPeriod"/>
            </a:pPr>
            <a:r>
              <a:rPr lang="en-US" sz="1400" b="1">
                <a:solidFill>
                  <a:schemeClr val="tx1"/>
                </a:solidFill>
                <a:latin typeface="Georgia" panose="02040502050405020303" pitchFamily="18" charset="0"/>
              </a:rPr>
              <a:t>Minor Technical Glitches In The System</a:t>
            </a:r>
            <a:endParaRPr lang="en-US" sz="1400" b="1" dirty="0">
              <a:solidFill>
                <a:schemeClr val="tx1"/>
              </a:solidFill>
              <a:latin typeface="Georgia" panose="02040502050405020303" pitchFamily="18" charset="0"/>
            </a:endParaRPr>
          </a:p>
        </p:txBody>
      </p:sp>
      <p:sp>
        <p:nvSpPr>
          <p:cNvPr id="48" name="Rectangle 47">
            <a:extLst>
              <a:ext uri="{FF2B5EF4-FFF2-40B4-BE49-F238E27FC236}">
                <a16:creationId xmlns:a16="http://schemas.microsoft.com/office/drawing/2014/main" id="{963C87B5-2C73-1C13-6108-E8B8F25DB01A}"/>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5C299D-2957-E6C5-984E-CF8414D7E48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12/15</a:t>
            </a:r>
          </a:p>
        </p:txBody>
      </p:sp>
    </p:spTree>
    <p:extLst>
      <p:ext uri="{BB962C8B-B14F-4D97-AF65-F5344CB8AC3E}">
        <p14:creationId xmlns:p14="http://schemas.microsoft.com/office/powerpoint/2010/main" val="86955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7826C-B76A-31BB-7859-DC35B18DAE40}"/>
              </a:ext>
            </a:extLst>
          </p:cNvPr>
          <p:cNvSpPr txBox="1"/>
          <p:nvPr/>
        </p:nvSpPr>
        <p:spPr>
          <a:xfrm>
            <a:off x="731499" y="3601443"/>
            <a:ext cx="3045726" cy="830997"/>
          </a:xfrm>
          <a:prstGeom prst="rect">
            <a:avLst/>
          </a:prstGeom>
          <a:noFill/>
        </p:spPr>
        <p:txBody>
          <a:bodyPr wrap="square" rtlCol="0">
            <a:spAutoFit/>
          </a:bodyPr>
          <a:lstStyle/>
          <a:p>
            <a:pPr algn="ctr"/>
            <a:r>
              <a:rPr lang="en-US" sz="4800" b="1" u="sng" dirty="0">
                <a:solidFill>
                  <a:srgbClr val="F0C8A0"/>
                </a:solidFill>
                <a:latin typeface="Agency FB" panose="020B0503020202020204" pitchFamily="34" charset="0"/>
              </a:rPr>
              <a:t>Conclusion</a:t>
            </a:r>
          </a:p>
        </p:txBody>
      </p:sp>
      <p:sp>
        <p:nvSpPr>
          <p:cNvPr id="8" name="Rectangle 7">
            <a:extLst>
              <a:ext uri="{FF2B5EF4-FFF2-40B4-BE49-F238E27FC236}">
                <a16:creationId xmlns:a16="http://schemas.microsoft.com/office/drawing/2014/main" id="{B64D65C5-D60A-BD4A-2980-FA9A4E23B372}"/>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CD7B88-7FE0-0325-20F1-C42C28D6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012" y="2565911"/>
            <a:ext cx="1184701" cy="1184701"/>
          </a:xfrm>
          <a:prstGeom prst="rect">
            <a:avLst/>
          </a:prstGeom>
        </p:spPr>
      </p:pic>
      <p:sp>
        <p:nvSpPr>
          <p:cNvPr id="2" name="Rectangle: Rounded Corners 1">
            <a:extLst>
              <a:ext uri="{FF2B5EF4-FFF2-40B4-BE49-F238E27FC236}">
                <a16:creationId xmlns:a16="http://schemas.microsoft.com/office/drawing/2014/main" id="{05A684C6-2E8B-4430-B1D8-A276DA9BC70C}"/>
              </a:ext>
            </a:extLst>
          </p:cNvPr>
          <p:cNvSpPr/>
          <p:nvPr/>
        </p:nvSpPr>
        <p:spPr>
          <a:xfrm>
            <a:off x="3777225" y="2221007"/>
            <a:ext cx="7886455" cy="2760872"/>
          </a:xfrm>
          <a:prstGeom prst="roundRect">
            <a:avLst/>
          </a:prstGeom>
          <a:gradFill flip="none" rotWithShape="1">
            <a:gsLst>
              <a:gs pos="0">
                <a:schemeClr val="accent3">
                  <a:lumMod val="20000"/>
                  <a:lumOff val="80000"/>
                </a:schemeClr>
              </a:gs>
              <a:gs pos="100000">
                <a:schemeClr val="accent5">
                  <a:lumMod val="60000"/>
                  <a:lumOff val="4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Cambria" panose="02040503050406030204" pitchFamily="18" charset="0"/>
                <a:ea typeface="Cambria" panose="02040503050406030204" pitchFamily="18" charset="0"/>
              </a:rPr>
              <a:t>BAUET Result System is an online website and can be used at any place, any time and by any student or faculty. This application will avoid the calculation and simplify the process of visualizing results by students as well as faculty. The main objective was to enhance and automate the management and declaration of student’s results using a computerized system.  A well-defined, efficient, controlled and managed information system or software based on web technology storing, processing and providing information through the internet.</a:t>
            </a:r>
            <a:endParaRPr lang="en-US" b="1" dirty="0">
              <a:solidFill>
                <a:schemeClr val="tx1"/>
              </a:solidFill>
              <a:latin typeface="Cambria" panose="02040503050406030204" pitchFamily="18" charset="0"/>
              <a:ea typeface="Cambria" panose="02040503050406030204" pitchFamily="18" charset="0"/>
              <a:cs typeface="Aparajita" panose="020B0502040204020203" pitchFamily="18" charset="0"/>
            </a:endParaRPr>
          </a:p>
        </p:txBody>
      </p:sp>
      <p:sp>
        <p:nvSpPr>
          <p:cNvPr id="6" name="TextBox 5">
            <a:extLst>
              <a:ext uri="{FF2B5EF4-FFF2-40B4-BE49-F238E27FC236}">
                <a16:creationId xmlns:a16="http://schemas.microsoft.com/office/drawing/2014/main" id="{03C00B24-8D2E-4FDA-1A56-52FE343FA2F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13/15</a:t>
            </a:r>
          </a:p>
        </p:txBody>
      </p:sp>
    </p:spTree>
    <p:extLst>
      <p:ext uri="{BB962C8B-B14F-4D97-AF65-F5344CB8AC3E}">
        <p14:creationId xmlns:p14="http://schemas.microsoft.com/office/powerpoint/2010/main" val="226294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FC71F7-6BA8-34B9-2C1B-1982B61BC47F}"/>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EED722F-A954-EF0B-AE6A-F99F18ACF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514" y="1595514"/>
            <a:ext cx="3666972" cy="3666972"/>
          </a:xfrm>
          <a:prstGeom prst="rect">
            <a:avLst/>
          </a:prstGeom>
        </p:spPr>
      </p:pic>
      <p:sp>
        <p:nvSpPr>
          <p:cNvPr id="3" name="TextBox 2">
            <a:extLst>
              <a:ext uri="{FF2B5EF4-FFF2-40B4-BE49-F238E27FC236}">
                <a16:creationId xmlns:a16="http://schemas.microsoft.com/office/drawing/2014/main" id="{5C558551-38F9-64BF-F2A0-7CCD4AD093B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14/15</a:t>
            </a:r>
          </a:p>
        </p:txBody>
      </p:sp>
    </p:spTree>
    <p:extLst>
      <p:ext uri="{BB962C8B-B14F-4D97-AF65-F5344CB8AC3E}">
        <p14:creationId xmlns:p14="http://schemas.microsoft.com/office/powerpoint/2010/main" val="51757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A8F087-2B67-B5F5-002F-E93BBC7BBB9A}"/>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C74371E-E8D6-7696-B3E2-C4C449CD972B}"/>
              </a:ext>
            </a:extLst>
          </p:cNvPr>
          <p:cNvSpPr txBox="1"/>
          <p:nvPr/>
        </p:nvSpPr>
        <p:spPr>
          <a:xfrm>
            <a:off x="3932585" y="3171735"/>
            <a:ext cx="4291559" cy="1107996"/>
          </a:xfrm>
          <a:prstGeom prst="rect">
            <a:avLst/>
          </a:prstGeom>
          <a:noFill/>
        </p:spPr>
        <p:txBody>
          <a:bodyPr wrap="none" rtlCol="0">
            <a:spAutoFit/>
          </a:bodyPr>
          <a:lstStyle/>
          <a:p>
            <a:r>
              <a:rPr lang="en-US" sz="6600" b="1" dirty="0">
                <a:solidFill>
                  <a:srgbClr val="6DAFE0"/>
                </a:solidFill>
                <a:latin typeface="Agency FB" panose="020B0503020202020204" pitchFamily="34" charset="0"/>
              </a:rPr>
              <a:t>Any Question?</a:t>
            </a:r>
          </a:p>
        </p:txBody>
      </p:sp>
      <p:pic>
        <p:nvPicPr>
          <p:cNvPr id="8" name="Picture 7">
            <a:extLst>
              <a:ext uri="{FF2B5EF4-FFF2-40B4-BE49-F238E27FC236}">
                <a16:creationId xmlns:a16="http://schemas.microsoft.com/office/drawing/2014/main" id="{C25F5DBA-56A2-E4C9-A3B2-46BEBC45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995" y="1743726"/>
            <a:ext cx="1428009" cy="1428009"/>
          </a:xfrm>
          <a:prstGeom prst="rect">
            <a:avLst/>
          </a:prstGeom>
        </p:spPr>
      </p:pic>
      <p:sp>
        <p:nvSpPr>
          <p:cNvPr id="3" name="TextBox 2">
            <a:extLst>
              <a:ext uri="{FF2B5EF4-FFF2-40B4-BE49-F238E27FC236}">
                <a16:creationId xmlns:a16="http://schemas.microsoft.com/office/drawing/2014/main" id="{F958D303-E747-3CCE-7F94-E030E15E0F37}"/>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15/15</a:t>
            </a:r>
          </a:p>
        </p:txBody>
      </p:sp>
    </p:spTree>
    <p:extLst>
      <p:ext uri="{BB962C8B-B14F-4D97-AF65-F5344CB8AC3E}">
        <p14:creationId xmlns:p14="http://schemas.microsoft.com/office/powerpoint/2010/main" val="133593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BE76-B0C4-2CF1-0D01-364A17D19C3A}"/>
              </a:ext>
            </a:extLst>
          </p:cNvPr>
          <p:cNvSpPr>
            <a:spLocks noGrp="1"/>
          </p:cNvSpPr>
          <p:nvPr>
            <p:ph type="title"/>
          </p:nvPr>
        </p:nvSpPr>
        <p:spPr>
          <a:xfrm>
            <a:off x="4876592" y="119598"/>
            <a:ext cx="2692179" cy="1186027"/>
          </a:xfrm>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Team Members</a:t>
            </a:r>
          </a:p>
        </p:txBody>
      </p:sp>
      <p:sp>
        <p:nvSpPr>
          <p:cNvPr id="4" name="TextBox 3">
            <a:extLst>
              <a:ext uri="{FF2B5EF4-FFF2-40B4-BE49-F238E27FC236}">
                <a16:creationId xmlns:a16="http://schemas.microsoft.com/office/drawing/2014/main" id="{89E00468-43F5-A58F-0925-11F261D3FF72}"/>
              </a:ext>
            </a:extLst>
          </p:cNvPr>
          <p:cNvSpPr txBox="1"/>
          <p:nvPr/>
        </p:nvSpPr>
        <p:spPr>
          <a:xfrm>
            <a:off x="914135" y="3022029"/>
            <a:ext cx="2901779"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Fahmida</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Rahman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Moumi</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20104001</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9DD27B1E-4F75-B632-E71F-1CD8A3AD7C53}"/>
              </a:ext>
            </a:extLst>
          </p:cNvPr>
          <p:cNvSpPr txBox="1"/>
          <p:nvPr/>
        </p:nvSpPr>
        <p:spPr>
          <a:xfrm>
            <a:off x="5007999" y="3051193"/>
            <a:ext cx="2779134"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Md. Tanvir Ahmed</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Tagim</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20104007</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65FB3366-9897-F559-7F71-A41E00FBB686}"/>
              </a:ext>
            </a:extLst>
          </p:cNvPr>
          <p:cNvSpPr txBox="1"/>
          <p:nvPr/>
        </p:nvSpPr>
        <p:spPr>
          <a:xfrm>
            <a:off x="9125409" y="3022029"/>
            <a:ext cx="1769780"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Amrin Nahar</a:t>
            </a: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20104009</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A896E37F-F67D-C134-6BCE-A14AC5AB265F}"/>
              </a:ext>
            </a:extLst>
          </p:cNvPr>
          <p:cNvSpPr txBox="1"/>
          <p:nvPr/>
        </p:nvSpPr>
        <p:spPr>
          <a:xfrm>
            <a:off x="914135" y="5140700"/>
            <a:ext cx="1686616"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Gourob</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Roy</a:t>
            </a: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20104027</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6A45C8B3-2BC3-8B66-1A11-22E61AD8DF8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E8F87BD-D54E-9661-F95D-0935996A0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914" y="237683"/>
            <a:ext cx="949855" cy="949855"/>
          </a:xfrm>
          <a:prstGeom prst="rect">
            <a:avLst/>
          </a:prstGeom>
          <a:noFill/>
        </p:spPr>
      </p:pic>
      <p:sp>
        <p:nvSpPr>
          <p:cNvPr id="10" name="TextBox 9">
            <a:extLst>
              <a:ext uri="{FF2B5EF4-FFF2-40B4-BE49-F238E27FC236}">
                <a16:creationId xmlns:a16="http://schemas.microsoft.com/office/drawing/2014/main" id="{39E6B4BE-9EB0-4BC7-ADA7-8CC4FEE416FA}"/>
              </a:ext>
            </a:extLst>
          </p:cNvPr>
          <p:cNvSpPr txBox="1"/>
          <p:nvPr/>
        </p:nvSpPr>
        <p:spPr>
          <a:xfrm>
            <a:off x="5007999" y="5164396"/>
            <a:ext cx="2198038"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Mst</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Bilkis Khatun</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20104031</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1F1DEDAF-7BEB-42F8-963C-E915AE4E75B5}"/>
              </a:ext>
            </a:extLst>
          </p:cNvPr>
          <p:cNvSpPr txBox="1"/>
          <p:nvPr/>
        </p:nvSpPr>
        <p:spPr>
          <a:xfrm>
            <a:off x="9125409" y="5140699"/>
            <a:ext cx="2198038"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Md. Arik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Rayhan</a:t>
            </a:r>
            <a:endPar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20104033</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C257BD99-FA5A-D812-C988-64814752E625}"/>
              </a:ext>
            </a:extLst>
          </p:cNvPr>
          <p:cNvSpPr/>
          <p:nvPr/>
        </p:nvSpPr>
        <p:spPr>
          <a:xfrm>
            <a:off x="1296811" y="1619795"/>
            <a:ext cx="1445623" cy="1402234"/>
          </a:xfrm>
          <a:prstGeom prst="roundRect">
            <a:avLst/>
          </a:prstGeom>
          <a:blipFill>
            <a:blip r:embed="rId3"/>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9DA16C1-E8DB-ED64-EB39-75E4CB37DB49}"/>
              </a:ext>
            </a:extLst>
          </p:cNvPr>
          <p:cNvSpPr/>
          <p:nvPr/>
        </p:nvSpPr>
        <p:spPr>
          <a:xfrm>
            <a:off x="5499869" y="1619795"/>
            <a:ext cx="1445623" cy="1402234"/>
          </a:xfrm>
          <a:prstGeom prst="roundRect">
            <a:avLst/>
          </a:prstGeom>
          <a:blipFill dpi="0" rotWithShape="1">
            <a:blip r:embed="rId4"/>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F42E88C-2106-B850-26E3-EB8DD71C9793}"/>
              </a:ext>
            </a:extLst>
          </p:cNvPr>
          <p:cNvSpPr/>
          <p:nvPr/>
        </p:nvSpPr>
        <p:spPr>
          <a:xfrm>
            <a:off x="9287487" y="1648959"/>
            <a:ext cx="1445623" cy="1402234"/>
          </a:xfrm>
          <a:prstGeom prst="roundRect">
            <a:avLst/>
          </a:prstGeom>
          <a:blipFill dpi="0" rotWithShape="1">
            <a:blip r:embed="rId5"/>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83F6E39-15B3-8469-DF06-78384B123FCA}"/>
              </a:ext>
            </a:extLst>
          </p:cNvPr>
          <p:cNvSpPr/>
          <p:nvPr/>
        </p:nvSpPr>
        <p:spPr>
          <a:xfrm>
            <a:off x="1296811" y="3762162"/>
            <a:ext cx="1445623" cy="1402234"/>
          </a:xfrm>
          <a:prstGeom prst="roundRect">
            <a:avLst/>
          </a:prstGeom>
          <a:blipFill dpi="0" rotWithShape="1">
            <a:blip r:embed="rId6"/>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CCB85E1-EDBA-B5FB-6808-4C4414CF7F87}"/>
              </a:ext>
            </a:extLst>
          </p:cNvPr>
          <p:cNvSpPr/>
          <p:nvPr/>
        </p:nvSpPr>
        <p:spPr>
          <a:xfrm>
            <a:off x="5499869" y="3738465"/>
            <a:ext cx="1445623" cy="1402234"/>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0C876FD-D024-F8ED-8051-0034EA701892}"/>
              </a:ext>
            </a:extLst>
          </p:cNvPr>
          <p:cNvSpPr/>
          <p:nvPr/>
        </p:nvSpPr>
        <p:spPr>
          <a:xfrm>
            <a:off x="9292247" y="3738465"/>
            <a:ext cx="1445623" cy="1402234"/>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A2A816-F72D-C3F6-3AB3-C0B1364E782E}"/>
              </a:ext>
            </a:extLst>
          </p:cNvPr>
          <p:cNvSpPr/>
          <p:nvPr/>
        </p:nvSpPr>
        <p:spPr>
          <a:xfrm>
            <a:off x="3888389" y="590174"/>
            <a:ext cx="177751" cy="17775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709480-376B-662E-F9E9-6A85F93BDD10}"/>
              </a:ext>
            </a:extLst>
          </p:cNvPr>
          <p:cNvSpPr/>
          <p:nvPr/>
        </p:nvSpPr>
        <p:spPr>
          <a:xfrm>
            <a:off x="4189946" y="510820"/>
            <a:ext cx="201790" cy="20179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356D4D-1152-1CFA-37D3-3AD1A11EB01D}"/>
              </a:ext>
            </a:extLst>
          </p:cNvPr>
          <p:cNvSpPr/>
          <p:nvPr/>
        </p:nvSpPr>
        <p:spPr>
          <a:xfrm>
            <a:off x="4515542" y="584881"/>
            <a:ext cx="183044" cy="18304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62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79BE442-A84C-B0DD-FCFC-CD94F83640FB}"/>
              </a:ext>
            </a:extLst>
          </p:cNvPr>
          <p:cNvSpPr txBox="1"/>
          <p:nvPr/>
        </p:nvSpPr>
        <p:spPr>
          <a:xfrm>
            <a:off x="1051965" y="3313591"/>
            <a:ext cx="3045726" cy="830997"/>
          </a:xfrm>
          <a:prstGeom prst="rect">
            <a:avLst/>
          </a:prstGeom>
          <a:noFill/>
        </p:spPr>
        <p:txBody>
          <a:bodyPr wrap="square" rtlCol="0">
            <a:spAutoFit/>
          </a:bodyPr>
          <a:lstStyle/>
          <a:p>
            <a:pPr algn="ctr"/>
            <a:r>
              <a:rPr lang="en-US" sz="4800" b="1" u="sng" dirty="0">
                <a:solidFill>
                  <a:srgbClr val="FF6536"/>
                </a:solidFill>
                <a:latin typeface="Agency FB" panose="020B0503020202020204" pitchFamily="34" charset="0"/>
              </a:rPr>
              <a:t>Contents</a:t>
            </a:r>
          </a:p>
        </p:txBody>
      </p:sp>
      <p:sp>
        <p:nvSpPr>
          <p:cNvPr id="13" name="Rectangle 12">
            <a:extLst>
              <a:ext uri="{FF2B5EF4-FFF2-40B4-BE49-F238E27FC236}">
                <a16:creationId xmlns:a16="http://schemas.microsoft.com/office/drawing/2014/main" id="{6F9E7A11-AE59-AFCB-E217-45F31FD14F49}"/>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9A276EF-4894-8013-8FBB-D89BC304B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22" y="2479828"/>
            <a:ext cx="949172" cy="949172"/>
          </a:xfrm>
          <a:prstGeom prst="rect">
            <a:avLst/>
          </a:prstGeom>
        </p:spPr>
      </p:pic>
      <p:sp>
        <p:nvSpPr>
          <p:cNvPr id="91" name="TextBox 90">
            <a:extLst>
              <a:ext uri="{FF2B5EF4-FFF2-40B4-BE49-F238E27FC236}">
                <a16:creationId xmlns:a16="http://schemas.microsoft.com/office/drawing/2014/main" id="{5494122C-218D-E90D-3EE8-E6C498CA24A9}"/>
              </a:ext>
            </a:extLst>
          </p:cNvPr>
          <p:cNvSpPr txBox="1"/>
          <p:nvPr/>
        </p:nvSpPr>
        <p:spPr>
          <a:xfrm>
            <a:off x="5779000" y="858470"/>
            <a:ext cx="4630622" cy="4832092"/>
          </a:xfrm>
          <a:prstGeom prst="rect">
            <a:avLst/>
          </a:prstGeom>
          <a:noFill/>
        </p:spPr>
        <p:txBody>
          <a:bodyPr wrap="square" rtlCol="0">
            <a:spAutoFit/>
          </a:bodyPr>
          <a:lstStyle/>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Introduction </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Motivations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Objectives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Features of the project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Tools and Resources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Methodology</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Project Flowchart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Use Case Diagram</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Project Layout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SWOT Analysis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Conclusion</a:t>
            </a:r>
          </a:p>
        </p:txBody>
      </p:sp>
      <p:sp>
        <p:nvSpPr>
          <p:cNvPr id="2" name="TextBox 1">
            <a:extLst>
              <a:ext uri="{FF2B5EF4-FFF2-40B4-BE49-F238E27FC236}">
                <a16:creationId xmlns:a16="http://schemas.microsoft.com/office/drawing/2014/main" id="{02D4953E-617D-FA42-FD5A-1840D8EAC28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1/15</a:t>
            </a:r>
          </a:p>
        </p:txBody>
      </p:sp>
    </p:spTree>
    <p:extLst>
      <p:ext uri="{BB962C8B-B14F-4D97-AF65-F5344CB8AC3E}">
        <p14:creationId xmlns:p14="http://schemas.microsoft.com/office/powerpoint/2010/main" val="199549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352B1E-D5E6-CC3B-F9AD-83C01D4F18D9}"/>
              </a:ext>
            </a:extLst>
          </p:cNvPr>
          <p:cNvSpPr txBox="1"/>
          <p:nvPr/>
        </p:nvSpPr>
        <p:spPr>
          <a:xfrm>
            <a:off x="875485" y="3143842"/>
            <a:ext cx="3045726" cy="830997"/>
          </a:xfrm>
          <a:prstGeom prst="rect">
            <a:avLst/>
          </a:prstGeom>
          <a:noFill/>
        </p:spPr>
        <p:txBody>
          <a:bodyPr wrap="square" rtlCol="0">
            <a:spAutoFit/>
          </a:bodyPr>
          <a:lstStyle/>
          <a:p>
            <a:pPr algn="ctr"/>
            <a:r>
              <a:rPr lang="en-US" sz="4800" b="1" u="sng" dirty="0">
                <a:solidFill>
                  <a:srgbClr val="FA8B00"/>
                </a:solidFill>
                <a:latin typeface="Agency FB" panose="020B0503020202020204" pitchFamily="34" charset="0"/>
              </a:rPr>
              <a:t>Introduction</a:t>
            </a:r>
          </a:p>
        </p:txBody>
      </p:sp>
      <p:sp>
        <p:nvSpPr>
          <p:cNvPr id="8" name="Half Frame 7">
            <a:extLst>
              <a:ext uri="{FF2B5EF4-FFF2-40B4-BE49-F238E27FC236}">
                <a16:creationId xmlns:a16="http://schemas.microsoft.com/office/drawing/2014/main" id="{3218B749-56BC-5D02-A52C-7FE90C01B33A}"/>
              </a:ext>
            </a:extLst>
          </p:cNvPr>
          <p:cNvSpPr/>
          <p:nvPr/>
        </p:nvSpPr>
        <p:spPr>
          <a:xfrm rot="10800000">
            <a:off x="10678264" y="3870434"/>
            <a:ext cx="311782" cy="428266"/>
          </a:xfrm>
          <a:prstGeom prst="halfFram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7D6DD"/>
              </a:solidFill>
            </a:endParaRPr>
          </a:p>
        </p:txBody>
      </p:sp>
      <p:sp>
        <p:nvSpPr>
          <p:cNvPr id="12" name="Rectangle 11">
            <a:extLst>
              <a:ext uri="{FF2B5EF4-FFF2-40B4-BE49-F238E27FC236}">
                <a16:creationId xmlns:a16="http://schemas.microsoft.com/office/drawing/2014/main" id="{73D2D89E-1CB1-699D-76F7-7FA9317FD1E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59F4891-8BD6-71C6-C82D-AF1E33B58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876" y="2265998"/>
            <a:ext cx="1006944" cy="1006944"/>
          </a:xfrm>
          <a:prstGeom prst="rect">
            <a:avLst/>
          </a:prstGeom>
        </p:spPr>
      </p:pic>
      <p:sp>
        <p:nvSpPr>
          <p:cNvPr id="4" name="TextBox 3">
            <a:extLst>
              <a:ext uri="{FF2B5EF4-FFF2-40B4-BE49-F238E27FC236}">
                <a16:creationId xmlns:a16="http://schemas.microsoft.com/office/drawing/2014/main" id="{F5CAD1B9-0316-8AF8-B1B4-EA0C3BBCA294}"/>
              </a:ext>
            </a:extLst>
          </p:cNvPr>
          <p:cNvSpPr txBox="1"/>
          <p:nvPr/>
        </p:nvSpPr>
        <p:spPr>
          <a:xfrm>
            <a:off x="4825587" y="2769470"/>
            <a:ext cx="6093912" cy="1569660"/>
          </a:xfrm>
          <a:prstGeom prst="rect">
            <a:avLst/>
          </a:prstGeom>
          <a:noFill/>
        </p:spPr>
        <p:txBody>
          <a:bodyPr wrap="square">
            <a:spAutoFit/>
          </a:bodyPr>
          <a:lstStyle/>
          <a:p>
            <a:r>
              <a:rPr lang="en-GB" sz="2400" b="1" dirty="0">
                <a:solidFill>
                  <a:schemeClr val="bg1"/>
                </a:solidFill>
                <a:latin typeface="Times New Roman" panose="02020603050405020304" pitchFamily="18" charset="0"/>
                <a:cs typeface="Times New Roman" panose="02020603050405020304" pitchFamily="18" charset="0"/>
              </a:rPr>
              <a:t>What is BAUET Result System?</a:t>
            </a:r>
          </a:p>
          <a:p>
            <a:r>
              <a:rPr lang="en-GB" sz="2400" b="1" dirty="0">
                <a:solidFill>
                  <a:schemeClr val="bg1"/>
                </a:solidFill>
                <a:latin typeface="Times New Roman" panose="02020603050405020304" pitchFamily="18" charset="0"/>
                <a:cs typeface="Times New Roman" panose="02020603050405020304" pitchFamily="18" charset="0"/>
              </a:rPr>
              <a:t>BAUET result system is a website where the result of the students will be published online using Database.</a:t>
            </a:r>
          </a:p>
        </p:txBody>
      </p:sp>
      <p:sp>
        <p:nvSpPr>
          <p:cNvPr id="2" name="Half Frame 1">
            <a:extLst>
              <a:ext uri="{FF2B5EF4-FFF2-40B4-BE49-F238E27FC236}">
                <a16:creationId xmlns:a16="http://schemas.microsoft.com/office/drawing/2014/main" id="{52FE592F-9C96-0D1C-E894-08993D41CD97}"/>
              </a:ext>
            </a:extLst>
          </p:cNvPr>
          <p:cNvSpPr/>
          <p:nvPr/>
        </p:nvSpPr>
        <p:spPr>
          <a:xfrm>
            <a:off x="4669696" y="2555337"/>
            <a:ext cx="311782" cy="428266"/>
          </a:xfrm>
          <a:prstGeom prst="halfFram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7D6DD"/>
              </a:solidFill>
            </a:endParaRPr>
          </a:p>
        </p:txBody>
      </p:sp>
      <p:sp>
        <p:nvSpPr>
          <p:cNvPr id="7" name="TextBox 6">
            <a:extLst>
              <a:ext uri="{FF2B5EF4-FFF2-40B4-BE49-F238E27FC236}">
                <a16:creationId xmlns:a16="http://schemas.microsoft.com/office/drawing/2014/main" id="{125267C2-3DE1-F661-3AD3-02D4AE2976A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2/15</a:t>
            </a:r>
          </a:p>
        </p:txBody>
      </p:sp>
    </p:spTree>
    <p:extLst>
      <p:ext uri="{BB962C8B-B14F-4D97-AF65-F5344CB8AC3E}">
        <p14:creationId xmlns:p14="http://schemas.microsoft.com/office/powerpoint/2010/main" val="243173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44C36C-D026-390E-AE3E-25A1658ECB4C}"/>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51247C-AE63-0AA9-5B41-ED1EF0109E50}"/>
              </a:ext>
            </a:extLst>
          </p:cNvPr>
          <p:cNvSpPr txBox="1"/>
          <p:nvPr/>
        </p:nvSpPr>
        <p:spPr>
          <a:xfrm>
            <a:off x="299599" y="3486480"/>
            <a:ext cx="2880711" cy="830997"/>
          </a:xfrm>
          <a:prstGeom prst="rect">
            <a:avLst/>
          </a:prstGeom>
          <a:noFill/>
        </p:spPr>
        <p:txBody>
          <a:bodyPr wrap="square" rtlCol="0">
            <a:spAutoFit/>
          </a:bodyPr>
          <a:lstStyle/>
          <a:p>
            <a:pPr algn="ctr"/>
            <a:r>
              <a:rPr lang="en-US" sz="4800" b="1" u="sng" dirty="0">
                <a:solidFill>
                  <a:srgbClr val="2EA2DB"/>
                </a:solidFill>
                <a:latin typeface="Agency FB" panose="020B0503020202020204" pitchFamily="34" charset="0"/>
              </a:rPr>
              <a:t>Motivations</a:t>
            </a:r>
          </a:p>
        </p:txBody>
      </p:sp>
      <p:sp>
        <p:nvSpPr>
          <p:cNvPr id="9" name="Speech Bubble: Rectangle with Corners Rounded 8">
            <a:extLst>
              <a:ext uri="{FF2B5EF4-FFF2-40B4-BE49-F238E27FC236}">
                <a16:creationId xmlns:a16="http://schemas.microsoft.com/office/drawing/2014/main" id="{65DD0D1C-0195-6DA1-28AD-04737F13EF5C}"/>
              </a:ext>
            </a:extLst>
          </p:cNvPr>
          <p:cNvSpPr/>
          <p:nvPr/>
        </p:nvSpPr>
        <p:spPr>
          <a:xfrm>
            <a:off x="3592628" y="1190151"/>
            <a:ext cx="3201711" cy="912624"/>
          </a:xfrm>
          <a:prstGeom prst="wedgeRoundRectCallout">
            <a:avLst>
              <a:gd name="adj1" fmla="val -53481"/>
              <a:gd name="adj2" fmla="val 114318"/>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Tx/>
            </a:pPr>
            <a:r>
              <a:rPr lang="en-GB" sz="2000" b="1" dirty="0">
                <a:latin typeface="Times New Roman" panose="02020603050405020304" pitchFamily="18" charset="0"/>
                <a:cs typeface="Times New Roman" panose="02020603050405020304" pitchFamily="18" charset="0"/>
              </a:rPr>
              <a:t>Why do we need BAUET Result System?</a:t>
            </a:r>
          </a:p>
        </p:txBody>
      </p:sp>
      <p:pic>
        <p:nvPicPr>
          <p:cNvPr id="3" name="Picture 2" descr="Icon&#10;&#10;Description automatically generated">
            <a:extLst>
              <a:ext uri="{FF2B5EF4-FFF2-40B4-BE49-F238E27FC236}">
                <a16:creationId xmlns:a16="http://schemas.microsoft.com/office/drawing/2014/main" id="{E1C72E7B-B8DF-6080-E57B-3F77E4AC3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76" y="2266729"/>
            <a:ext cx="1342588" cy="1342588"/>
          </a:xfrm>
          <a:prstGeom prst="rect">
            <a:avLst/>
          </a:prstGeom>
        </p:spPr>
      </p:pic>
      <p:sp>
        <p:nvSpPr>
          <p:cNvPr id="4" name="TextBox 3">
            <a:extLst>
              <a:ext uri="{FF2B5EF4-FFF2-40B4-BE49-F238E27FC236}">
                <a16:creationId xmlns:a16="http://schemas.microsoft.com/office/drawing/2014/main" id="{8C39AE07-2256-C4DB-6AFD-315ED5F92C67}"/>
              </a:ext>
            </a:extLst>
          </p:cNvPr>
          <p:cNvSpPr txBox="1"/>
          <p:nvPr/>
        </p:nvSpPr>
        <p:spPr>
          <a:xfrm>
            <a:off x="3172725" y="2718167"/>
            <a:ext cx="7900599" cy="2862322"/>
          </a:xfrm>
          <a:prstGeom prst="rect">
            <a:avLst/>
          </a:prstGeom>
          <a:noFill/>
        </p:spPr>
        <p:txBody>
          <a:bodyPr wrap="square">
            <a:spAutoFit/>
          </a:bodyPr>
          <a:lstStyle/>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The traditional result of BAUET works by manually creating the result of each student.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The process is that teacher take marks of each student based on OBE curriculum and then manually calculate the results of each student. Then their result is stored in a spreadsheet and given to the account office.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From this we can see that the system requires much human resource. So we plan to develop this project as using this we will reduce the need of human resource and save a lot of time.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Also, it will be saved in a database so the data can be better used for other system.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BD6A52C-8D10-0ADE-A067-9B7ED7A8F34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3/15</a:t>
            </a:r>
          </a:p>
        </p:txBody>
      </p:sp>
    </p:spTree>
    <p:extLst>
      <p:ext uri="{BB962C8B-B14F-4D97-AF65-F5344CB8AC3E}">
        <p14:creationId xmlns:p14="http://schemas.microsoft.com/office/powerpoint/2010/main" val="393078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FFC48-2315-C44D-5494-665D1458723A}"/>
              </a:ext>
            </a:extLst>
          </p:cNvPr>
          <p:cNvSpPr txBox="1"/>
          <p:nvPr/>
        </p:nvSpPr>
        <p:spPr>
          <a:xfrm>
            <a:off x="334637" y="3424949"/>
            <a:ext cx="3045726" cy="830997"/>
          </a:xfrm>
          <a:prstGeom prst="rect">
            <a:avLst/>
          </a:prstGeom>
          <a:noFill/>
        </p:spPr>
        <p:txBody>
          <a:bodyPr wrap="square" rtlCol="0">
            <a:spAutoFit/>
          </a:bodyPr>
          <a:lstStyle/>
          <a:p>
            <a:pPr algn="ctr"/>
            <a:r>
              <a:rPr lang="en-US" sz="4800" b="1" u="sng" dirty="0">
                <a:solidFill>
                  <a:srgbClr val="F1543F"/>
                </a:solidFill>
                <a:latin typeface="Agency FB" panose="020B0503020202020204" pitchFamily="34" charset="0"/>
              </a:rPr>
              <a:t>Objectives</a:t>
            </a:r>
          </a:p>
        </p:txBody>
      </p:sp>
      <p:sp>
        <p:nvSpPr>
          <p:cNvPr id="12" name="Rectangle 11">
            <a:extLst>
              <a:ext uri="{FF2B5EF4-FFF2-40B4-BE49-F238E27FC236}">
                <a16:creationId xmlns:a16="http://schemas.microsoft.com/office/drawing/2014/main" id="{95E8F355-975D-C06E-8DE9-C22A45E63F0C}"/>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7147B5F-ED13-CF70-8C3A-43103BC2D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21" y="2486482"/>
            <a:ext cx="1137275" cy="1137275"/>
          </a:xfrm>
          <a:prstGeom prst="rect">
            <a:avLst/>
          </a:prstGeom>
        </p:spPr>
      </p:pic>
      <p:sp>
        <p:nvSpPr>
          <p:cNvPr id="8" name="Rectangle: Diagonal Corners Rounded 7">
            <a:extLst>
              <a:ext uri="{FF2B5EF4-FFF2-40B4-BE49-F238E27FC236}">
                <a16:creationId xmlns:a16="http://schemas.microsoft.com/office/drawing/2014/main" id="{2CE8EE64-6F27-FA7C-0B6B-8A7CEFEF0C04}"/>
              </a:ext>
            </a:extLst>
          </p:cNvPr>
          <p:cNvSpPr/>
          <p:nvPr/>
        </p:nvSpPr>
        <p:spPr>
          <a:xfrm>
            <a:off x="3675480" y="1927529"/>
            <a:ext cx="7503798" cy="3392456"/>
          </a:xfrm>
          <a:prstGeom prst="round2DiagRect">
            <a:avLst/>
          </a:prstGeom>
          <a:solidFill>
            <a:srgbClr val="2B4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Integration of all records of Exam.</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Manage the information of result.</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Manage the information of course.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Monitoring the information and transactions of course.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Searching facilities based on ID and Course Code.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Keep record of the students.</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Minimize the manual paper work.</a:t>
            </a:r>
          </a:p>
        </p:txBody>
      </p:sp>
      <p:sp>
        <p:nvSpPr>
          <p:cNvPr id="5" name="TextBox 4">
            <a:extLst>
              <a:ext uri="{FF2B5EF4-FFF2-40B4-BE49-F238E27FC236}">
                <a16:creationId xmlns:a16="http://schemas.microsoft.com/office/drawing/2014/main" id="{C0ABD868-DD1B-224D-BD71-F8768CC51173}"/>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4/15</a:t>
            </a:r>
          </a:p>
        </p:txBody>
      </p:sp>
    </p:spTree>
    <p:extLst>
      <p:ext uri="{BB962C8B-B14F-4D97-AF65-F5344CB8AC3E}">
        <p14:creationId xmlns:p14="http://schemas.microsoft.com/office/powerpoint/2010/main" val="87323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B6FE2F2-3304-AE50-DC23-6E6A2B24AA27}"/>
              </a:ext>
            </a:extLst>
          </p:cNvPr>
          <p:cNvSpPr txBox="1"/>
          <p:nvPr/>
        </p:nvSpPr>
        <p:spPr>
          <a:xfrm>
            <a:off x="237532" y="3429000"/>
            <a:ext cx="3045726" cy="830997"/>
          </a:xfrm>
          <a:prstGeom prst="rect">
            <a:avLst/>
          </a:prstGeom>
          <a:noFill/>
        </p:spPr>
        <p:txBody>
          <a:bodyPr wrap="square" rtlCol="0">
            <a:spAutoFit/>
          </a:bodyPr>
          <a:lstStyle/>
          <a:p>
            <a:pPr algn="ctr"/>
            <a:r>
              <a:rPr lang="en-US" sz="4800" b="1" u="sng" dirty="0">
                <a:solidFill>
                  <a:schemeClr val="bg1"/>
                </a:solidFill>
                <a:latin typeface="Agency FB" panose="020B0503020202020204" pitchFamily="34" charset="0"/>
              </a:rPr>
              <a:t>Features</a:t>
            </a:r>
          </a:p>
        </p:txBody>
      </p:sp>
      <p:sp>
        <p:nvSpPr>
          <p:cNvPr id="9" name="Rectangle 8">
            <a:extLst>
              <a:ext uri="{FF2B5EF4-FFF2-40B4-BE49-F238E27FC236}">
                <a16:creationId xmlns:a16="http://schemas.microsoft.com/office/drawing/2014/main" id="{C5D57E60-02ED-6218-7B6B-EB6DB1585640}"/>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7DCCD1A-0968-DAD8-460E-F842DB57F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19" y="2473194"/>
            <a:ext cx="1067551" cy="1067551"/>
          </a:xfrm>
          <a:prstGeom prst="rect">
            <a:avLst/>
          </a:prstGeom>
          <a:solidFill>
            <a:schemeClr val="bg1"/>
          </a:solidFill>
        </p:spPr>
      </p:pic>
      <p:sp>
        <p:nvSpPr>
          <p:cNvPr id="4" name="Rectangle: Diagonal Corners Rounded 3">
            <a:extLst>
              <a:ext uri="{FF2B5EF4-FFF2-40B4-BE49-F238E27FC236}">
                <a16:creationId xmlns:a16="http://schemas.microsoft.com/office/drawing/2014/main" id="{F86E255B-B634-97D1-DD30-C9615FE43BC7}"/>
              </a:ext>
            </a:extLst>
          </p:cNvPr>
          <p:cNvSpPr/>
          <p:nvPr/>
        </p:nvSpPr>
        <p:spPr>
          <a:xfrm>
            <a:off x="3605559" y="1338073"/>
            <a:ext cx="7148051" cy="3916680"/>
          </a:xfrm>
          <a:prstGeom prst="round2DiagRect">
            <a:avLst/>
          </a:prstGeom>
          <a:solidFill>
            <a:srgbClr val="A1F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Tx/>
              <a:buFont typeface="Arial" panose="020B0604020202020204" pitchFamily="34" charset="0"/>
              <a:buChar char="•"/>
            </a:pPr>
            <a:endParaRPr lang="en-GB" sz="2400" dirty="0">
              <a:solidFill>
                <a:schemeClr val="tx1"/>
              </a:solidFill>
              <a:latin typeface="Times New Roman" panose="02020603050405020304" pitchFamily="18" charset="0"/>
              <a:cs typeface="Times New Roman" panose="02020603050405020304" pitchFamily="18" charset="0"/>
            </a:endParaRP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Login system for both students and Teachers.</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Create new Department.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Create new Courses.</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Course to Department.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Teacher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Add Mark distribution for a particular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Enrol students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Show Students GPA and Marksheet.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PO and CO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Show CGPA of Students.</a:t>
            </a:r>
          </a:p>
          <a:p>
            <a:pPr marL="342900" indent="-342900">
              <a:buFont typeface="Arial" panose="020B0604020202020204" pitchFamily="34" charset="0"/>
              <a:buChar char="•"/>
            </a:pPr>
            <a:endParaRPr lang="en-US" sz="2400" dirty="0">
              <a:solidFill>
                <a:srgbClr val="084817"/>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477B206-3AB6-38DA-6FCE-EB7DBB077EB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5/15</a:t>
            </a:r>
          </a:p>
        </p:txBody>
      </p:sp>
    </p:spTree>
    <p:extLst>
      <p:ext uri="{BB962C8B-B14F-4D97-AF65-F5344CB8AC3E}">
        <p14:creationId xmlns:p14="http://schemas.microsoft.com/office/powerpoint/2010/main" val="271808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F5B328-E37E-C3D8-BEF5-578A7C091696}"/>
              </a:ext>
            </a:extLst>
          </p:cNvPr>
          <p:cNvSpPr txBox="1"/>
          <p:nvPr/>
        </p:nvSpPr>
        <p:spPr>
          <a:xfrm>
            <a:off x="251728" y="3145886"/>
            <a:ext cx="3045726" cy="1446550"/>
          </a:xfrm>
          <a:prstGeom prst="rect">
            <a:avLst/>
          </a:prstGeom>
          <a:noFill/>
        </p:spPr>
        <p:txBody>
          <a:bodyPr wrap="square" rtlCol="0">
            <a:spAutoFit/>
          </a:bodyPr>
          <a:lstStyle/>
          <a:p>
            <a:pPr algn="ctr"/>
            <a:r>
              <a:rPr lang="en-US" sz="4400" b="1" u="sng" dirty="0">
                <a:solidFill>
                  <a:srgbClr val="E27E26"/>
                </a:solidFill>
                <a:latin typeface="Agency FB" panose="020B0503020202020204" pitchFamily="34" charset="0"/>
              </a:rPr>
              <a:t>Tools and Resources</a:t>
            </a:r>
          </a:p>
        </p:txBody>
      </p:sp>
      <p:sp>
        <p:nvSpPr>
          <p:cNvPr id="9" name="Rectangle 8">
            <a:extLst>
              <a:ext uri="{FF2B5EF4-FFF2-40B4-BE49-F238E27FC236}">
                <a16:creationId xmlns:a16="http://schemas.microsoft.com/office/drawing/2014/main" id="{03F80028-FCD9-4709-3B23-743C4684F9E4}"/>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6137624-1F2A-6286-C335-DEFB929A8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18" y="2187577"/>
            <a:ext cx="1009546" cy="1009546"/>
          </a:xfrm>
          <a:prstGeom prst="rect">
            <a:avLst/>
          </a:prstGeom>
        </p:spPr>
      </p:pic>
      <p:graphicFrame>
        <p:nvGraphicFramePr>
          <p:cNvPr id="11" name="Table 10">
            <a:extLst>
              <a:ext uri="{FF2B5EF4-FFF2-40B4-BE49-F238E27FC236}">
                <a16:creationId xmlns:a16="http://schemas.microsoft.com/office/drawing/2014/main" id="{11D74C97-1064-3646-B92E-22396D5837B7}"/>
              </a:ext>
            </a:extLst>
          </p:cNvPr>
          <p:cNvGraphicFramePr>
            <a:graphicFrameLocks noGrp="1"/>
          </p:cNvGraphicFramePr>
          <p:nvPr>
            <p:extLst>
              <p:ext uri="{D42A27DB-BD31-4B8C-83A1-F6EECF244321}">
                <p14:modId xmlns:p14="http://schemas.microsoft.com/office/powerpoint/2010/main" val="2789836479"/>
              </p:ext>
            </p:extLst>
          </p:nvPr>
        </p:nvGraphicFramePr>
        <p:xfrm>
          <a:off x="3690096" y="2107489"/>
          <a:ext cx="2405904" cy="2543360"/>
        </p:xfrm>
        <a:graphic>
          <a:graphicData uri="http://schemas.openxmlformats.org/drawingml/2006/table">
            <a:tbl>
              <a:tblPr firstRow="1" bandRow="1">
                <a:tableStyleId>{5C22544A-7EE6-4342-B048-85BDC9FD1C3A}</a:tableStyleId>
              </a:tblPr>
              <a:tblGrid>
                <a:gridCol w="2405904">
                  <a:extLst>
                    <a:ext uri="{9D8B030D-6E8A-4147-A177-3AD203B41FA5}">
                      <a16:colId xmlns:a16="http://schemas.microsoft.com/office/drawing/2014/main" val="3084044376"/>
                    </a:ext>
                  </a:extLst>
                </a:gridCol>
              </a:tblGrid>
              <a:tr h="508672">
                <a:tc>
                  <a:txBody>
                    <a:bodyPr/>
                    <a:lstStyle/>
                    <a:p>
                      <a:pPr algn="ctr"/>
                      <a:r>
                        <a:rPr lang="en-US" sz="2500" dirty="0"/>
                        <a:t>Frontend</a:t>
                      </a:r>
                    </a:p>
                  </a:txBody>
                  <a:tcPr marL="125426" marR="125426" marT="62713" marB="62713">
                    <a:solidFill>
                      <a:schemeClr val="accent6">
                        <a:lumMod val="50000"/>
                      </a:schemeClr>
                    </a:solidFill>
                  </a:tcPr>
                </a:tc>
                <a:extLst>
                  <a:ext uri="{0D108BD9-81ED-4DB2-BD59-A6C34878D82A}">
                    <a16:rowId xmlns:a16="http://schemas.microsoft.com/office/drawing/2014/main" val="3165731122"/>
                  </a:ext>
                </a:extLst>
              </a:tr>
              <a:tr h="508672">
                <a:tc>
                  <a:txBody>
                    <a:bodyPr/>
                    <a:lstStyle/>
                    <a:p>
                      <a:pPr algn="ctr"/>
                      <a:r>
                        <a:rPr lang="en-US" sz="2500" b="1" dirty="0"/>
                        <a:t>HTML</a:t>
                      </a:r>
                    </a:p>
                  </a:txBody>
                  <a:tcPr marL="125426" marR="125426" marT="62713" marB="62713">
                    <a:solidFill>
                      <a:schemeClr val="accent6">
                        <a:lumMod val="60000"/>
                        <a:lumOff val="40000"/>
                      </a:schemeClr>
                    </a:solidFill>
                  </a:tcPr>
                </a:tc>
                <a:extLst>
                  <a:ext uri="{0D108BD9-81ED-4DB2-BD59-A6C34878D82A}">
                    <a16:rowId xmlns:a16="http://schemas.microsoft.com/office/drawing/2014/main" val="1645491455"/>
                  </a:ext>
                </a:extLst>
              </a:tr>
              <a:tr h="508672">
                <a:tc>
                  <a:txBody>
                    <a:bodyPr/>
                    <a:lstStyle/>
                    <a:p>
                      <a:pPr algn="ctr"/>
                      <a:r>
                        <a:rPr lang="en-US" sz="2500" b="1" dirty="0"/>
                        <a:t>CSS</a:t>
                      </a:r>
                    </a:p>
                  </a:txBody>
                  <a:tcPr marL="125426" marR="125426" marT="62713" marB="62713">
                    <a:solidFill>
                      <a:schemeClr val="accent6">
                        <a:lumMod val="20000"/>
                        <a:lumOff val="80000"/>
                      </a:schemeClr>
                    </a:solidFill>
                  </a:tcPr>
                </a:tc>
                <a:extLst>
                  <a:ext uri="{0D108BD9-81ED-4DB2-BD59-A6C34878D82A}">
                    <a16:rowId xmlns:a16="http://schemas.microsoft.com/office/drawing/2014/main" val="2494203633"/>
                  </a:ext>
                </a:extLst>
              </a:tr>
              <a:tr h="508672">
                <a:tc>
                  <a:txBody>
                    <a:bodyPr/>
                    <a:lstStyle/>
                    <a:p>
                      <a:pPr algn="ctr"/>
                      <a:r>
                        <a:rPr lang="en-US" sz="2500" b="1" dirty="0"/>
                        <a:t>JavaScript</a:t>
                      </a:r>
                    </a:p>
                  </a:txBody>
                  <a:tcPr marL="125426" marR="125426" marT="62713" marB="62713">
                    <a:solidFill>
                      <a:schemeClr val="accent6">
                        <a:lumMod val="60000"/>
                        <a:lumOff val="40000"/>
                      </a:schemeClr>
                    </a:solidFill>
                  </a:tcPr>
                </a:tc>
                <a:extLst>
                  <a:ext uri="{0D108BD9-81ED-4DB2-BD59-A6C34878D82A}">
                    <a16:rowId xmlns:a16="http://schemas.microsoft.com/office/drawing/2014/main" val="614657333"/>
                  </a:ext>
                </a:extLst>
              </a:tr>
              <a:tr h="508672">
                <a:tc>
                  <a:txBody>
                    <a:bodyPr/>
                    <a:lstStyle/>
                    <a:p>
                      <a:pPr algn="ctr"/>
                      <a:r>
                        <a:rPr lang="en-US" sz="2500" b="1" dirty="0"/>
                        <a:t>Bootstrap</a:t>
                      </a:r>
                    </a:p>
                  </a:txBody>
                  <a:tcPr marL="125426" marR="125426" marT="62713" marB="62713">
                    <a:solidFill>
                      <a:schemeClr val="accent6">
                        <a:lumMod val="20000"/>
                        <a:lumOff val="80000"/>
                      </a:schemeClr>
                    </a:solidFill>
                  </a:tcPr>
                </a:tc>
                <a:extLst>
                  <a:ext uri="{0D108BD9-81ED-4DB2-BD59-A6C34878D82A}">
                    <a16:rowId xmlns:a16="http://schemas.microsoft.com/office/drawing/2014/main" val="3208068638"/>
                  </a:ext>
                </a:extLst>
              </a:tr>
            </a:tbl>
          </a:graphicData>
        </a:graphic>
      </p:graphicFrame>
      <p:graphicFrame>
        <p:nvGraphicFramePr>
          <p:cNvPr id="12" name="Table 11">
            <a:extLst>
              <a:ext uri="{FF2B5EF4-FFF2-40B4-BE49-F238E27FC236}">
                <a16:creationId xmlns:a16="http://schemas.microsoft.com/office/drawing/2014/main" id="{506BAAE3-625D-B695-9A50-BDC494319B7A}"/>
              </a:ext>
            </a:extLst>
          </p:cNvPr>
          <p:cNvGraphicFramePr>
            <a:graphicFrameLocks noGrp="1"/>
          </p:cNvGraphicFramePr>
          <p:nvPr>
            <p:extLst>
              <p:ext uri="{D42A27DB-BD31-4B8C-83A1-F6EECF244321}">
                <p14:modId xmlns:p14="http://schemas.microsoft.com/office/powerpoint/2010/main" val="833655654"/>
              </p:ext>
            </p:extLst>
          </p:nvPr>
        </p:nvGraphicFramePr>
        <p:xfrm>
          <a:off x="6362957" y="2619084"/>
          <a:ext cx="2405904" cy="1526016"/>
        </p:xfrm>
        <a:graphic>
          <a:graphicData uri="http://schemas.openxmlformats.org/drawingml/2006/table">
            <a:tbl>
              <a:tblPr firstRow="1" bandRow="1">
                <a:tableStyleId>{5C22544A-7EE6-4342-B048-85BDC9FD1C3A}</a:tableStyleId>
              </a:tblPr>
              <a:tblGrid>
                <a:gridCol w="2405904">
                  <a:extLst>
                    <a:ext uri="{9D8B030D-6E8A-4147-A177-3AD203B41FA5}">
                      <a16:colId xmlns:a16="http://schemas.microsoft.com/office/drawing/2014/main" val="2644210314"/>
                    </a:ext>
                  </a:extLst>
                </a:gridCol>
              </a:tblGrid>
              <a:tr h="508672">
                <a:tc>
                  <a:txBody>
                    <a:bodyPr/>
                    <a:lstStyle/>
                    <a:p>
                      <a:pPr algn="ctr"/>
                      <a:r>
                        <a:rPr lang="en-US" sz="2500" dirty="0"/>
                        <a:t>Backend</a:t>
                      </a:r>
                    </a:p>
                  </a:txBody>
                  <a:tcPr marL="125426" marR="125426" marT="62713" marB="62713">
                    <a:solidFill>
                      <a:schemeClr val="accent1">
                        <a:lumMod val="50000"/>
                      </a:schemeClr>
                    </a:solidFill>
                  </a:tcPr>
                </a:tc>
                <a:extLst>
                  <a:ext uri="{0D108BD9-81ED-4DB2-BD59-A6C34878D82A}">
                    <a16:rowId xmlns:a16="http://schemas.microsoft.com/office/drawing/2014/main" val="562054859"/>
                  </a:ext>
                </a:extLst>
              </a:tr>
              <a:tr h="508672">
                <a:tc>
                  <a:txBody>
                    <a:bodyPr/>
                    <a:lstStyle/>
                    <a:p>
                      <a:pPr algn="ctr"/>
                      <a:r>
                        <a:rPr lang="en-US" sz="2500" b="1" dirty="0"/>
                        <a:t>JavaScript</a:t>
                      </a:r>
                    </a:p>
                  </a:txBody>
                  <a:tcPr marL="125426" marR="125426" marT="62713" marB="62713">
                    <a:solidFill>
                      <a:schemeClr val="accent1">
                        <a:lumMod val="60000"/>
                        <a:lumOff val="40000"/>
                      </a:schemeClr>
                    </a:solidFill>
                  </a:tcPr>
                </a:tc>
                <a:extLst>
                  <a:ext uri="{0D108BD9-81ED-4DB2-BD59-A6C34878D82A}">
                    <a16:rowId xmlns:a16="http://schemas.microsoft.com/office/drawing/2014/main" val="3374103082"/>
                  </a:ext>
                </a:extLst>
              </a:tr>
              <a:tr h="508672">
                <a:tc>
                  <a:txBody>
                    <a:bodyPr/>
                    <a:lstStyle/>
                    <a:p>
                      <a:pPr algn="ctr"/>
                      <a:r>
                        <a:rPr lang="en-US" sz="2500" b="1" dirty="0"/>
                        <a:t>PHP</a:t>
                      </a:r>
                    </a:p>
                  </a:txBody>
                  <a:tcPr marL="125426" marR="125426" marT="62713" marB="62713">
                    <a:solidFill>
                      <a:schemeClr val="accent1">
                        <a:lumMod val="20000"/>
                        <a:lumOff val="80000"/>
                      </a:schemeClr>
                    </a:solidFill>
                  </a:tcPr>
                </a:tc>
                <a:extLst>
                  <a:ext uri="{0D108BD9-81ED-4DB2-BD59-A6C34878D82A}">
                    <a16:rowId xmlns:a16="http://schemas.microsoft.com/office/drawing/2014/main" val="2705956572"/>
                  </a:ext>
                </a:extLst>
              </a:tr>
            </a:tbl>
          </a:graphicData>
        </a:graphic>
      </p:graphicFrame>
      <p:graphicFrame>
        <p:nvGraphicFramePr>
          <p:cNvPr id="13" name="Table 12">
            <a:extLst>
              <a:ext uri="{FF2B5EF4-FFF2-40B4-BE49-F238E27FC236}">
                <a16:creationId xmlns:a16="http://schemas.microsoft.com/office/drawing/2014/main" id="{D3AB3A14-A3FC-735C-D026-5C53DD01EE12}"/>
              </a:ext>
            </a:extLst>
          </p:cNvPr>
          <p:cNvGraphicFramePr>
            <a:graphicFrameLocks noGrp="1"/>
          </p:cNvGraphicFramePr>
          <p:nvPr>
            <p:extLst>
              <p:ext uri="{D42A27DB-BD31-4B8C-83A1-F6EECF244321}">
                <p14:modId xmlns:p14="http://schemas.microsoft.com/office/powerpoint/2010/main" val="386736987"/>
              </p:ext>
            </p:extLst>
          </p:nvPr>
        </p:nvGraphicFramePr>
        <p:xfrm>
          <a:off x="9035818" y="2688451"/>
          <a:ext cx="2405906" cy="1017344"/>
        </p:xfrm>
        <a:graphic>
          <a:graphicData uri="http://schemas.openxmlformats.org/drawingml/2006/table">
            <a:tbl>
              <a:tblPr firstRow="1" bandRow="1">
                <a:tableStyleId>{5C22544A-7EE6-4342-B048-85BDC9FD1C3A}</a:tableStyleId>
              </a:tblPr>
              <a:tblGrid>
                <a:gridCol w="2405906">
                  <a:extLst>
                    <a:ext uri="{9D8B030D-6E8A-4147-A177-3AD203B41FA5}">
                      <a16:colId xmlns:a16="http://schemas.microsoft.com/office/drawing/2014/main" val="1937719317"/>
                    </a:ext>
                  </a:extLst>
                </a:gridCol>
              </a:tblGrid>
              <a:tr h="508672">
                <a:tc>
                  <a:txBody>
                    <a:bodyPr/>
                    <a:lstStyle/>
                    <a:p>
                      <a:pPr algn="ctr"/>
                      <a:r>
                        <a:rPr lang="en-US" sz="2500" dirty="0"/>
                        <a:t>Database</a:t>
                      </a:r>
                    </a:p>
                  </a:txBody>
                  <a:tcPr marL="125426" marR="125426" marT="62713" marB="62713">
                    <a:solidFill>
                      <a:schemeClr val="accent2">
                        <a:lumMod val="75000"/>
                      </a:schemeClr>
                    </a:solidFill>
                  </a:tcPr>
                </a:tc>
                <a:extLst>
                  <a:ext uri="{0D108BD9-81ED-4DB2-BD59-A6C34878D82A}">
                    <a16:rowId xmlns:a16="http://schemas.microsoft.com/office/drawing/2014/main" val="4192192924"/>
                  </a:ext>
                </a:extLst>
              </a:tr>
              <a:tr h="508672">
                <a:tc>
                  <a:txBody>
                    <a:bodyPr/>
                    <a:lstStyle/>
                    <a:p>
                      <a:pPr algn="ctr"/>
                      <a:r>
                        <a:rPr lang="en-US" sz="2500" b="1" i="0" dirty="0"/>
                        <a:t>MySQL</a:t>
                      </a:r>
                    </a:p>
                  </a:txBody>
                  <a:tcPr marL="125426" marR="125426" marT="62713" marB="62713">
                    <a:solidFill>
                      <a:schemeClr val="accent2">
                        <a:lumMod val="40000"/>
                        <a:lumOff val="60000"/>
                      </a:schemeClr>
                    </a:solidFill>
                  </a:tcPr>
                </a:tc>
                <a:extLst>
                  <a:ext uri="{0D108BD9-81ED-4DB2-BD59-A6C34878D82A}">
                    <a16:rowId xmlns:a16="http://schemas.microsoft.com/office/drawing/2014/main" val="98125304"/>
                  </a:ext>
                </a:extLst>
              </a:tr>
            </a:tbl>
          </a:graphicData>
        </a:graphic>
      </p:graphicFrame>
      <p:sp>
        <p:nvSpPr>
          <p:cNvPr id="5" name="TextBox 4">
            <a:extLst>
              <a:ext uri="{FF2B5EF4-FFF2-40B4-BE49-F238E27FC236}">
                <a16:creationId xmlns:a16="http://schemas.microsoft.com/office/drawing/2014/main" id="{CA1480BC-CAD2-B586-F6EC-98FEFCA52EE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6/15</a:t>
            </a:r>
          </a:p>
        </p:txBody>
      </p:sp>
    </p:spTree>
    <p:extLst>
      <p:ext uri="{BB962C8B-B14F-4D97-AF65-F5344CB8AC3E}">
        <p14:creationId xmlns:p14="http://schemas.microsoft.com/office/powerpoint/2010/main" val="309078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FFC09442-6442-C3F2-09C0-05CCDFB84D15}"/>
              </a:ext>
            </a:extLst>
          </p:cNvPr>
          <p:cNvSpPr/>
          <p:nvPr/>
        </p:nvSpPr>
        <p:spPr>
          <a:xfrm>
            <a:off x="4063203" y="1870030"/>
            <a:ext cx="7060426" cy="3392456"/>
          </a:xfrm>
          <a:prstGeom prst="round2DiagRect">
            <a:avLst/>
          </a:prstGeom>
          <a:solidFill>
            <a:srgbClr val="420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Bell MT" panose="02020503060305020303" pitchFamily="18" charset="0"/>
              </a:rPr>
              <a:t>Step 1: At first User have to enter the website. </a:t>
            </a:r>
          </a:p>
          <a:p>
            <a:r>
              <a:rPr lang="en-US" sz="2000" b="1" dirty="0">
                <a:solidFill>
                  <a:schemeClr val="bg1"/>
                </a:solidFill>
                <a:latin typeface="Bell MT" panose="02020503060305020303" pitchFamily="18" charset="0"/>
              </a:rPr>
              <a:t>Step 2: Then user have to login.</a:t>
            </a:r>
          </a:p>
          <a:p>
            <a:r>
              <a:rPr lang="en-US" sz="2000" b="1" dirty="0">
                <a:solidFill>
                  <a:schemeClr val="bg1"/>
                </a:solidFill>
                <a:latin typeface="Bell MT" panose="02020503060305020303" pitchFamily="18" charset="0"/>
              </a:rPr>
              <a:t>Step 3: Then the system will check if the user is </a:t>
            </a:r>
          </a:p>
          <a:p>
            <a:r>
              <a:rPr lang="en-US" sz="2000" b="1" dirty="0">
                <a:solidFill>
                  <a:schemeClr val="bg1"/>
                </a:solidFill>
                <a:latin typeface="Bell MT" panose="02020503060305020303" pitchFamily="18" charset="0"/>
              </a:rPr>
              <a:t>            Teacher or Student</a:t>
            </a:r>
          </a:p>
          <a:p>
            <a:r>
              <a:rPr lang="en-US" sz="2000" b="1" dirty="0">
                <a:solidFill>
                  <a:schemeClr val="bg1"/>
                </a:solidFill>
                <a:latin typeface="Bell MT" panose="02020503060305020303" pitchFamily="18" charset="0"/>
              </a:rPr>
              <a:t>Step 4: The teacher will be able to modify marks </a:t>
            </a:r>
          </a:p>
          <a:p>
            <a:r>
              <a:rPr lang="en-US" sz="2000" b="1" dirty="0">
                <a:solidFill>
                  <a:schemeClr val="bg1"/>
                </a:solidFill>
                <a:latin typeface="Bell MT" panose="02020503060305020303" pitchFamily="18" charset="0"/>
              </a:rPr>
              <a:t>            and subject and profile</a:t>
            </a:r>
          </a:p>
          <a:p>
            <a:r>
              <a:rPr lang="en-US" sz="2000" b="1" dirty="0">
                <a:solidFill>
                  <a:schemeClr val="bg1"/>
                </a:solidFill>
                <a:latin typeface="Bell MT" panose="02020503060305020303" pitchFamily="18" charset="0"/>
              </a:rPr>
              <a:t>Step 5: The user will be able to view result and </a:t>
            </a:r>
          </a:p>
          <a:p>
            <a:r>
              <a:rPr lang="en-US" sz="2000" b="1" dirty="0">
                <a:solidFill>
                  <a:schemeClr val="bg1"/>
                </a:solidFill>
                <a:latin typeface="Bell MT" panose="02020503060305020303" pitchFamily="18" charset="0"/>
              </a:rPr>
              <a:t>            modify profile</a:t>
            </a:r>
          </a:p>
          <a:p>
            <a:r>
              <a:rPr lang="en-US" sz="2000" b="1" dirty="0">
                <a:solidFill>
                  <a:schemeClr val="bg1"/>
                </a:solidFill>
                <a:latin typeface="Bell MT" panose="02020503060305020303" pitchFamily="18" charset="0"/>
              </a:rPr>
              <a:t>Step 6: Then they will exit</a:t>
            </a:r>
          </a:p>
        </p:txBody>
      </p:sp>
      <p:sp>
        <p:nvSpPr>
          <p:cNvPr id="5" name="Rectangle 4">
            <a:extLst>
              <a:ext uri="{FF2B5EF4-FFF2-40B4-BE49-F238E27FC236}">
                <a16:creationId xmlns:a16="http://schemas.microsoft.com/office/drawing/2014/main" id="{95741160-E623-D54B-B51F-8AB300E19DAD}"/>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9C7AAA7-57A5-76F7-7387-3E5C1EA7BEA7}"/>
              </a:ext>
            </a:extLst>
          </p:cNvPr>
          <p:cNvSpPr txBox="1"/>
          <p:nvPr/>
        </p:nvSpPr>
        <p:spPr>
          <a:xfrm>
            <a:off x="609946" y="3730658"/>
            <a:ext cx="3045726" cy="769441"/>
          </a:xfrm>
          <a:prstGeom prst="rect">
            <a:avLst/>
          </a:prstGeom>
          <a:noFill/>
        </p:spPr>
        <p:txBody>
          <a:bodyPr wrap="square" rtlCol="0">
            <a:spAutoFit/>
          </a:bodyPr>
          <a:lstStyle/>
          <a:p>
            <a:pPr algn="ctr"/>
            <a:r>
              <a:rPr lang="en-US" sz="4400" b="1" u="sng" dirty="0">
                <a:solidFill>
                  <a:srgbClr val="BDA1FD"/>
                </a:solidFill>
                <a:latin typeface="Agency FB" panose="020B0503020202020204" pitchFamily="34" charset="0"/>
              </a:rPr>
              <a:t>Methodology</a:t>
            </a:r>
          </a:p>
        </p:txBody>
      </p:sp>
      <p:pic>
        <p:nvPicPr>
          <p:cNvPr id="9" name="Picture 8">
            <a:extLst>
              <a:ext uri="{FF2B5EF4-FFF2-40B4-BE49-F238E27FC236}">
                <a16:creationId xmlns:a16="http://schemas.microsoft.com/office/drawing/2014/main" id="{A3E8C6F8-F1F1-42C3-A45A-90A534119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33" y="2108907"/>
            <a:ext cx="1621751" cy="1621751"/>
          </a:xfrm>
          <a:prstGeom prst="rect">
            <a:avLst/>
          </a:prstGeom>
        </p:spPr>
      </p:pic>
      <p:sp>
        <p:nvSpPr>
          <p:cNvPr id="15" name="TextBox 14">
            <a:extLst>
              <a:ext uri="{FF2B5EF4-FFF2-40B4-BE49-F238E27FC236}">
                <a16:creationId xmlns:a16="http://schemas.microsoft.com/office/drawing/2014/main" id="{3AB0F256-ECD5-6530-9A0C-5D7D164F64E3}"/>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7/15</a:t>
            </a:r>
          </a:p>
        </p:txBody>
      </p:sp>
    </p:spTree>
    <p:extLst>
      <p:ext uri="{BB962C8B-B14F-4D97-AF65-F5344CB8AC3E}">
        <p14:creationId xmlns:p14="http://schemas.microsoft.com/office/powerpoint/2010/main" val="391918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2098</TotalTime>
  <Words>852</Words>
  <Application>Microsoft Macintosh PowerPoint</Application>
  <PresentationFormat>Widescreen</PresentationFormat>
  <Paragraphs>197</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Agency FB</vt:lpstr>
      <vt:lpstr>Arial</vt:lpstr>
      <vt:lpstr>Bell MT</vt:lpstr>
      <vt:lpstr>Calibri</vt:lpstr>
      <vt:lpstr>Calibri Light</vt:lpstr>
      <vt:lpstr>Cambria</vt:lpstr>
      <vt:lpstr>Georgia</vt:lpstr>
      <vt:lpstr>Times New Roman</vt:lpstr>
      <vt:lpstr>Office Theme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Amrin Nahar</dc:creator>
  <cp:lastModifiedBy>Md Arik Rayhan</cp:lastModifiedBy>
  <cp:revision>53</cp:revision>
  <dcterms:created xsi:type="dcterms:W3CDTF">2022-05-06T02:27:57Z</dcterms:created>
  <dcterms:modified xsi:type="dcterms:W3CDTF">2022-09-13T03:37:43Z</dcterms:modified>
</cp:coreProperties>
</file>