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3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AE2B-E20C-4777-A0F1-53FDFCD6A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2C0DC-EAAD-4E19-A919-078670B3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ACEE9A-5BEB-46FE-B5C3-4FBA46FC2944}"/>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0D0BF4CF-114D-4C6B-AD72-F3D0459B1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AF7-D023-41BB-B48E-FBE5F017B1F1}"/>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284809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05B6-9F1E-4B08-A3C1-A811768A60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4F6DA-C644-4337-89BA-8C5D37031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37D1-E579-49FC-BE25-71F5FF514963}"/>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20B7D3AA-71EA-4A92-A428-2C7387FA4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D3FA5-E140-46B4-9BC4-3590DEB5ADD6}"/>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281164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18943-9BB0-441B-AD12-A3E6ADDA01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903BD-81F5-4910-BD7A-B1E03BF53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4AA9A-1F46-4AA4-B5CF-D2249EF34A6C}"/>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6A30881F-C554-4E64-AD9A-A7158F3FE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30778-89E4-4AB2-9FCE-1D2480B08382}"/>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242591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0735-887D-4FB5-9C15-0FA1FD810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26196-34B1-499F-B8F9-03BBD24E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3A8FC-6E97-4045-88E4-5DA6AB8E5ABF}"/>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8669B715-274D-4756-89FE-BA7BF020E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57E50-48F1-4500-8B87-9A5BB8A91982}"/>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420438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58DD-B9FF-4468-BC94-E840EBA6A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C228B3-008D-49D3-9B40-D919AA409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DDCD2-57BD-4B31-8454-B3E12D51FC4F}"/>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21E3F46E-B9C7-47B0-98E6-261B13C7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FC036-AFA2-492A-986D-94EA7BFCD592}"/>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200251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C9BF-935F-4A24-9AB3-21364F707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4CE26-DA92-42DF-9919-92AE14D9CD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F44FB-B17F-4FC5-B962-A4B3EAADB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C980D-7129-48C2-8933-F77E71CD0A8A}"/>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6" name="Footer Placeholder 5">
            <a:extLst>
              <a:ext uri="{FF2B5EF4-FFF2-40B4-BE49-F238E27FC236}">
                <a16:creationId xmlns:a16="http://schemas.microsoft.com/office/drawing/2014/main" id="{B3F91C5D-F228-4C07-9FEA-44B4AAA8A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4DB48-4506-4BCF-B642-18F0F92D1108}"/>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40490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471C-ECEF-4EC3-B6A6-4DD1F5A8C2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A2624-3184-4F03-889A-7F041C652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329372-F560-47CA-A883-535E51CC3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7C00DD-0572-4B8F-A6DA-DD12C24AD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B259B-EB25-4B4A-9C9C-F947B9C6D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5A566-82B1-44D6-B989-323F5FE190A6}"/>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8" name="Footer Placeholder 7">
            <a:extLst>
              <a:ext uri="{FF2B5EF4-FFF2-40B4-BE49-F238E27FC236}">
                <a16:creationId xmlns:a16="http://schemas.microsoft.com/office/drawing/2014/main" id="{970AA2FD-A418-4B9A-BB44-150520408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D70A2-973A-4E85-ACFF-3B72CA814DD2}"/>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235882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3DEB-571F-43EE-9FAA-7062864218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06560-B28A-4162-8735-2F5004B7A5D6}"/>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4" name="Footer Placeholder 3">
            <a:extLst>
              <a:ext uri="{FF2B5EF4-FFF2-40B4-BE49-F238E27FC236}">
                <a16:creationId xmlns:a16="http://schemas.microsoft.com/office/drawing/2014/main" id="{412F4A9E-555F-49B4-855E-227F85B0A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8F502-5C44-43C6-A54C-C27A5CCBCAB4}"/>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86911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086FA-8DFD-47C6-9771-78ADB6FE6877}"/>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3" name="Footer Placeholder 2">
            <a:extLst>
              <a:ext uri="{FF2B5EF4-FFF2-40B4-BE49-F238E27FC236}">
                <a16:creationId xmlns:a16="http://schemas.microsoft.com/office/drawing/2014/main" id="{06613FFD-4B67-4E3E-9BF8-2ACD9AE1B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107D8B-D027-4D6C-A217-9EBF1C1C50E6}"/>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183150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584D-C8CC-4224-9D53-300E5E354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F658E-AED7-4B1D-B35B-C68CB4E79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29A75A-37F1-4311-960F-454EECA3A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30C07-3270-4440-B3DE-6A837AF1D82E}"/>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6" name="Footer Placeholder 5">
            <a:extLst>
              <a:ext uri="{FF2B5EF4-FFF2-40B4-BE49-F238E27FC236}">
                <a16:creationId xmlns:a16="http://schemas.microsoft.com/office/drawing/2014/main" id="{45341E71-B194-492A-A526-F00E6B7BB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FF0E6-27ED-411D-8E25-0206A67B2E5F}"/>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427165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4D0A-A32B-4564-99EE-59DE4BC94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1FFBD7-7B05-4A2F-B597-E32C3701C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A5575-35D2-403B-B1A5-3FC0723C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50586-8F73-4E58-A64A-E061438E1969}"/>
              </a:ext>
            </a:extLst>
          </p:cNvPr>
          <p:cNvSpPr>
            <a:spLocks noGrp="1"/>
          </p:cNvSpPr>
          <p:nvPr>
            <p:ph type="dt" sz="half" idx="10"/>
          </p:nvPr>
        </p:nvSpPr>
        <p:spPr/>
        <p:txBody>
          <a:bodyPr/>
          <a:lstStyle/>
          <a:p>
            <a:fld id="{9D4A7637-A7EC-43AB-8A7E-83706EC7A21D}" type="datetimeFigureOut">
              <a:rPr lang="en-US" smtClean="0"/>
              <a:t>9/22/2021</a:t>
            </a:fld>
            <a:endParaRPr lang="en-US"/>
          </a:p>
        </p:txBody>
      </p:sp>
      <p:sp>
        <p:nvSpPr>
          <p:cNvPr id="6" name="Footer Placeholder 5">
            <a:extLst>
              <a:ext uri="{FF2B5EF4-FFF2-40B4-BE49-F238E27FC236}">
                <a16:creationId xmlns:a16="http://schemas.microsoft.com/office/drawing/2014/main" id="{0C42D113-2E64-44F2-BF3C-CD3E67E80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EFFF-ECC9-4554-B5CD-D54B5D6E51CE}"/>
              </a:ext>
            </a:extLst>
          </p:cNvPr>
          <p:cNvSpPr>
            <a:spLocks noGrp="1"/>
          </p:cNvSpPr>
          <p:nvPr>
            <p:ph type="sldNum" sz="quarter" idx="12"/>
          </p:nvPr>
        </p:nvSpPr>
        <p:spPr/>
        <p:txBody>
          <a:bodyPr/>
          <a:lstStyle/>
          <a:p>
            <a:fld id="{EB53D7E5-69C6-4089-8E6B-93158D7119C0}" type="slidenum">
              <a:rPr lang="en-US" smtClean="0"/>
              <a:t>‹#›</a:t>
            </a:fld>
            <a:endParaRPr lang="en-US"/>
          </a:p>
        </p:txBody>
      </p:sp>
    </p:spTree>
    <p:extLst>
      <p:ext uri="{BB962C8B-B14F-4D97-AF65-F5344CB8AC3E}">
        <p14:creationId xmlns:p14="http://schemas.microsoft.com/office/powerpoint/2010/main" val="155109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7DF41-67A6-4041-B2D4-8371A7B10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393CF5-BA01-4891-85A5-959610564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96A0A-9A8C-434F-99E5-12685A70A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A7637-A7EC-43AB-8A7E-83706EC7A21D}" type="datetimeFigureOut">
              <a:rPr lang="en-US" smtClean="0"/>
              <a:t>9/22/2021</a:t>
            </a:fld>
            <a:endParaRPr lang="en-US"/>
          </a:p>
        </p:txBody>
      </p:sp>
      <p:sp>
        <p:nvSpPr>
          <p:cNvPr id="5" name="Footer Placeholder 4">
            <a:extLst>
              <a:ext uri="{FF2B5EF4-FFF2-40B4-BE49-F238E27FC236}">
                <a16:creationId xmlns:a16="http://schemas.microsoft.com/office/drawing/2014/main" id="{D530FA5F-4AB0-47D5-807E-1212CC97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627A64-344F-4074-A6D4-6F230CD07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3D7E5-69C6-4089-8E6B-93158D7119C0}" type="slidenum">
              <a:rPr lang="en-US" smtClean="0"/>
              <a:t>‹#›</a:t>
            </a:fld>
            <a:endParaRPr lang="en-US"/>
          </a:p>
        </p:txBody>
      </p:sp>
    </p:spTree>
    <p:extLst>
      <p:ext uri="{BB962C8B-B14F-4D97-AF65-F5344CB8AC3E}">
        <p14:creationId xmlns:p14="http://schemas.microsoft.com/office/powerpoint/2010/main" val="53285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1F01FC3-A6D3-4837-9E8F-74EFA5FB0E73}"/>
              </a:ext>
            </a:extLst>
          </p:cNvPr>
          <p:cNvSpPr>
            <a:spLocks noChangeArrowheads="1"/>
          </p:cNvSpPr>
          <p:nvPr/>
        </p:nvSpPr>
        <p:spPr bwMode="auto">
          <a:xfrm>
            <a:off x="0" y="4035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0504D"/>
                </a:solidFill>
                <a:effectLst/>
                <a:latin typeface="Arial" panose="020B0604020202020204" pitchFamily="34" charset="0"/>
                <a:ea typeface="Calibri" panose="020F0502020204030204" pitchFamily="34" charset="0"/>
              </a:rPr>
              <a:t>Bangladesh Army University of Engineering and Technology (BAUET)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C0504D"/>
                </a:solidFill>
                <a:effectLst/>
                <a:latin typeface="Arial" panose="020B0604020202020204" pitchFamily="34" charset="0"/>
                <a:ea typeface="Calibri" panose="020F0502020204030204" pitchFamily="34" charset="0"/>
              </a:rPr>
              <a:t>Qadirabad</a:t>
            </a:r>
            <a:r>
              <a:rPr kumimoji="0" lang="en-US" altLang="en-US" sz="2200" b="0" i="0" u="none" strike="noStrike" cap="none" normalizeH="0" baseline="0" dirty="0">
                <a:ln>
                  <a:noFill/>
                </a:ln>
                <a:solidFill>
                  <a:srgbClr val="C0504D"/>
                </a:solidFill>
                <a:effectLst/>
                <a:latin typeface="Arial" panose="020B0604020202020204" pitchFamily="34" charset="0"/>
                <a:ea typeface="Calibri" panose="020F0502020204030204" pitchFamily="34" charset="0"/>
              </a:rPr>
              <a:t> Cantonment, Natore-6431</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818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image1.jpg">
            <a:extLst>
              <a:ext uri="{FF2B5EF4-FFF2-40B4-BE49-F238E27FC236}">
                <a16:creationId xmlns:a16="http://schemas.microsoft.com/office/drawing/2014/main" id="{6524BCED-2B8E-4DBA-BC14-49987CAAB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572" y="711200"/>
            <a:ext cx="1714500" cy="1933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CEE757E-5717-4C14-B4E2-772E09535EE1}"/>
              </a:ext>
            </a:extLst>
          </p:cNvPr>
          <p:cNvSpPr>
            <a:spLocks noChangeArrowheads="1"/>
          </p:cNvSpPr>
          <p:nvPr/>
        </p:nvSpPr>
        <p:spPr bwMode="auto">
          <a:xfrm>
            <a:off x="-124178" y="24951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rgbClr val="008181"/>
                </a:solidFill>
                <a:effectLst/>
                <a:latin typeface="Arial" panose="020B0604020202020204" pitchFamily="34" charset="0"/>
                <a:ea typeface="Times New Roman" panose="02020603050405020304" pitchFamily="18" charset="0"/>
              </a:rPr>
            </a:br>
            <a:r>
              <a:rPr kumimoji="0" lang="en-US" altLang="en-US" sz="2400" b="1" i="0" u="none" strike="noStrike" cap="none" normalizeH="0" baseline="0" dirty="0">
                <a:ln>
                  <a:noFill/>
                </a:ln>
                <a:solidFill>
                  <a:srgbClr val="008181"/>
                </a:solidFill>
                <a:effectLst/>
                <a:latin typeface="Arial" panose="020B0604020202020204" pitchFamily="34" charset="0"/>
                <a:ea typeface="Times New Roman" panose="02020603050405020304" pitchFamily="18" charset="0"/>
              </a:rPr>
              <a:t>Department of</a:t>
            </a:r>
            <a:br>
              <a:rPr kumimoji="0" lang="en-US" altLang="en-US" sz="2400" b="1" i="0" u="none" strike="noStrike" cap="none" normalizeH="0" baseline="0" dirty="0">
                <a:ln>
                  <a:noFill/>
                </a:ln>
                <a:solidFill>
                  <a:srgbClr val="008181"/>
                </a:solidFill>
                <a:effectLst/>
                <a:latin typeface="Arial" panose="020B0604020202020204" pitchFamily="34" charset="0"/>
                <a:ea typeface="Times New Roman" panose="02020603050405020304" pitchFamily="18" charset="0"/>
              </a:rPr>
            </a:br>
            <a:r>
              <a:rPr kumimoji="0" lang="en-US" altLang="en-US" sz="2400" b="1" i="0" u="none" strike="noStrike" cap="none" normalizeH="0" baseline="0" dirty="0">
                <a:ln>
                  <a:noFill/>
                </a:ln>
                <a:solidFill>
                  <a:srgbClr val="008181"/>
                </a:solidFill>
                <a:effectLst/>
                <a:latin typeface="Arial" panose="020B0604020202020204" pitchFamily="34" charset="0"/>
                <a:ea typeface="Times New Roman" panose="02020603050405020304" pitchFamily="18" charset="0"/>
              </a:rPr>
              <a:t>Computer Science and Engineering (CSE)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0D2F2CF-CD03-43E4-929C-00A7257E2E4A}"/>
              </a:ext>
            </a:extLst>
          </p:cNvPr>
          <p:cNvSpPr txBox="1"/>
          <p:nvPr/>
        </p:nvSpPr>
        <p:spPr>
          <a:xfrm>
            <a:off x="2980267" y="3905604"/>
            <a:ext cx="4794955" cy="2066528"/>
          </a:xfrm>
          <a:prstGeom prst="rect">
            <a:avLst/>
          </a:prstGeom>
          <a:noFill/>
        </p:spPr>
        <p:txBody>
          <a:bodyPr wrap="square">
            <a:spAutoFit/>
          </a:bodyPr>
          <a:lstStyle/>
          <a:p>
            <a:pPr marL="0" marR="0" algn="ctr">
              <a:lnSpc>
                <a:spcPct val="115000"/>
              </a:lnSpc>
              <a:spcBef>
                <a:spcPts val="0"/>
              </a:spcBef>
              <a:spcAft>
                <a:spcPts val="1200"/>
              </a:spcAft>
            </a:pPr>
            <a:r>
              <a:rPr lang="en-US" sz="3200" b="1" dirty="0">
                <a:solidFill>
                  <a:srgbClr val="810081"/>
                </a:solidFill>
                <a:effectLst/>
                <a:latin typeface="Times New Roman" panose="02020603050405020304" pitchFamily="18" charset="0"/>
                <a:ea typeface="Times New Roman" panose="02020603050405020304" pitchFamily="18" charset="0"/>
              </a:rPr>
              <a:t>Mini Project Report</a:t>
            </a:r>
            <a:br>
              <a:rPr lang="en-US" sz="1600" dirty="0">
                <a:solidFill>
                  <a:srgbClr val="810081"/>
                </a:solidFill>
                <a:effectLst/>
                <a:latin typeface="Times New Roman" panose="02020603050405020304" pitchFamily="18" charset="0"/>
                <a:ea typeface="Times New Roman" panose="02020603050405020304" pitchFamily="18" charset="0"/>
              </a:rPr>
            </a:br>
            <a:r>
              <a:rPr lang="en-US" sz="1800" dirty="0">
                <a:solidFill>
                  <a:srgbClr val="1F3864"/>
                </a:solidFill>
                <a:effectLst/>
                <a:latin typeface="Times New Roman" panose="02020603050405020304" pitchFamily="18" charset="0"/>
                <a:ea typeface="Times New Roman" panose="02020603050405020304" pitchFamily="18" charset="0"/>
              </a:rPr>
              <a:t>Course Code: CSE-2104</a:t>
            </a:r>
            <a:endParaRPr lang="en-US" sz="1200" dirty="0">
              <a:effectLst/>
              <a:latin typeface="Calibri" panose="020F0502020204030204" pitchFamily="34" charset="0"/>
              <a:ea typeface="Calibri" panose="020F0502020204030204" pitchFamily="34" charset="0"/>
            </a:endParaRPr>
          </a:p>
          <a:p>
            <a:pPr marL="0" marR="0" algn="ctr">
              <a:lnSpc>
                <a:spcPct val="115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Course Title: Data Structures and Algorithms-I</a:t>
            </a:r>
            <a:br>
              <a:rPr lang="en-US" sz="1800" b="1" dirty="0">
                <a:solidFill>
                  <a:srgbClr val="1F3864"/>
                </a:solidFill>
                <a:effectLst/>
                <a:latin typeface="Times New Roman" panose="02020603050405020304" pitchFamily="18" charset="0"/>
                <a:ea typeface="Times New Roman" panose="02020603050405020304" pitchFamily="18" charset="0"/>
              </a:rPr>
            </a:br>
            <a:br>
              <a:rPr lang="en-US" sz="1800" b="1" dirty="0">
                <a:solidFill>
                  <a:srgbClr val="1F3864"/>
                </a:solidFill>
                <a:effectLst/>
                <a:latin typeface="Times New Roman" panose="02020603050405020304" pitchFamily="18" charset="0"/>
                <a:ea typeface="Times New Roman" panose="02020603050405020304" pitchFamily="18" charset="0"/>
              </a:rPr>
            </a:br>
            <a:r>
              <a:rPr lang="en-US" sz="1800" b="1" dirty="0">
                <a:solidFill>
                  <a:srgbClr val="1F3864"/>
                </a:solidFill>
                <a:effectLst/>
                <a:latin typeface="Times New Roman" panose="02020603050405020304" pitchFamily="18" charset="0"/>
                <a:ea typeface="Times New Roman" panose="02020603050405020304" pitchFamily="18" charset="0"/>
              </a:rPr>
              <a:t>Submission Date: 18-09-2021</a:t>
            </a:r>
            <a:r>
              <a:rPr lang="en-US" sz="1800" dirty="0">
                <a:solidFill>
                  <a:srgbClr val="1F3864"/>
                </a:solidFill>
                <a:effectLst/>
                <a:latin typeface="Times New Roman" panose="02020603050405020304" pitchFamily="18" charset="0"/>
                <a:ea typeface="Times New Roman" panose="02020603050405020304" pitchFamily="18" charset="0"/>
              </a:rPr>
              <a:t> </a:t>
            </a:r>
            <a:endParaRPr lang="en-US" sz="12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46E65244-9DC7-49D6-BD6F-B3B0D3ECFB8D}"/>
              </a:ext>
            </a:extLst>
          </p:cNvPr>
          <p:cNvSpPr txBox="1"/>
          <p:nvPr/>
        </p:nvSpPr>
        <p:spPr>
          <a:xfrm>
            <a:off x="8001000" y="3569232"/>
            <a:ext cx="4191000" cy="1690271"/>
          </a:xfrm>
          <a:prstGeom prst="rect">
            <a:avLst/>
          </a:prstGeom>
          <a:noFill/>
        </p:spPr>
        <p:txBody>
          <a:bodyPr wrap="square">
            <a:spAutoFit/>
          </a:bodyPr>
          <a:lstStyle/>
          <a:p>
            <a:pPr marL="0" marR="0">
              <a:lnSpc>
                <a:spcPct val="114000"/>
              </a:lnSpc>
              <a:spcBef>
                <a:spcPts val="0"/>
              </a:spcBef>
              <a:spcAft>
                <a:spcPts val="300"/>
              </a:spcAft>
            </a:pPr>
            <a:r>
              <a:rPr lang="en-US" sz="1800" b="1" dirty="0">
                <a:solidFill>
                  <a:srgbClr val="008181"/>
                </a:solidFill>
                <a:effectLst/>
                <a:latin typeface="Times New Roman" panose="02020603050405020304" pitchFamily="18" charset="0"/>
                <a:ea typeface="Times New Roman" panose="02020603050405020304" pitchFamily="18" charset="0"/>
              </a:rPr>
              <a:t>SUBMITTED TO</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Ananya Sarkar </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Assistant Professor, Dept. of CSE, BAUET</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Harun Or Rashid</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Lecturer, Dept. of CSE, BAUET</a:t>
            </a:r>
            <a:endParaRPr lang="en-US" sz="12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2EC1EBCE-91A1-48F9-B791-9B0018765383}"/>
              </a:ext>
            </a:extLst>
          </p:cNvPr>
          <p:cNvSpPr txBox="1"/>
          <p:nvPr/>
        </p:nvSpPr>
        <p:spPr>
          <a:xfrm>
            <a:off x="146756" y="3569232"/>
            <a:ext cx="2833511" cy="3269228"/>
          </a:xfrm>
          <a:prstGeom prst="rect">
            <a:avLst/>
          </a:prstGeom>
          <a:noFill/>
        </p:spPr>
        <p:txBody>
          <a:bodyPr wrap="square">
            <a:spAutoFit/>
          </a:bodyPr>
          <a:lstStyle/>
          <a:p>
            <a:pPr marL="0" marR="0">
              <a:lnSpc>
                <a:spcPct val="114000"/>
              </a:lnSpc>
              <a:spcBef>
                <a:spcPts val="0"/>
              </a:spcBef>
              <a:spcAft>
                <a:spcPts val="300"/>
              </a:spcAft>
            </a:pPr>
            <a:r>
              <a:rPr lang="en-US" sz="1800" b="1" dirty="0">
                <a:solidFill>
                  <a:srgbClr val="008181"/>
                </a:solidFill>
                <a:effectLst/>
                <a:latin typeface="Times New Roman" panose="02020603050405020304" pitchFamily="18" charset="0"/>
                <a:ea typeface="Times New Roman" panose="02020603050405020304" pitchFamily="18" charset="0"/>
              </a:rPr>
              <a:t>SUBMITTED BY</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NAME : </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Md Arik Rayhan, </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err="1">
                <a:solidFill>
                  <a:srgbClr val="1F3864"/>
                </a:solidFill>
                <a:effectLst/>
                <a:latin typeface="Times New Roman" panose="02020603050405020304" pitchFamily="18" charset="0"/>
                <a:ea typeface="Times New Roman" panose="02020603050405020304" pitchFamily="18" charset="0"/>
              </a:rPr>
              <a:t>Fathma</a:t>
            </a:r>
            <a:r>
              <a:rPr lang="en-US" sz="1800" dirty="0">
                <a:solidFill>
                  <a:srgbClr val="1F3864"/>
                </a:solidFill>
                <a:effectLst/>
                <a:latin typeface="Times New Roman" panose="02020603050405020304" pitchFamily="18" charset="0"/>
                <a:ea typeface="Times New Roman" panose="02020603050405020304" pitchFamily="18" charset="0"/>
              </a:rPr>
              <a:t> Khatun </a:t>
            </a:r>
            <a:r>
              <a:rPr lang="en-US" sz="1800" dirty="0" err="1">
                <a:solidFill>
                  <a:srgbClr val="1F3864"/>
                </a:solidFill>
                <a:effectLst/>
                <a:latin typeface="Times New Roman" panose="02020603050405020304" pitchFamily="18" charset="0"/>
                <a:ea typeface="Times New Roman" panose="02020603050405020304" pitchFamily="18" charset="0"/>
              </a:rPr>
              <a:t>Mim</a:t>
            </a:r>
            <a:r>
              <a:rPr lang="en-US" sz="1800" dirty="0">
                <a:solidFill>
                  <a:srgbClr val="1F3864"/>
                </a:solidFill>
                <a:effectLst/>
                <a:latin typeface="Times New Roman" panose="02020603050405020304" pitchFamily="18" charset="0"/>
                <a:ea typeface="Times New Roman" panose="02020603050405020304" pitchFamily="18" charset="0"/>
              </a:rPr>
              <a:t>, </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err="1">
                <a:solidFill>
                  <a:srgbClr val="1F3864"/>
                </a:solidFill>
                <a:effectLst/>
                <a:latin typeface="Times New Roman" panose="02020603050405020304" pitchFamily="18" charset="0"/>
                <a:ea typeface="Times New Roman" panose="02020603050405020304" pitchFamily="18" charset="0"/>
              </a:rPr>
              <a:t>Samia</a:t>
            </a:r>
            <a:r>
              <a:rPr lang="en-US" sz="1800" dirty="0">
                <a:solidFill>
                  <a:srgbClr val="1F3864"/>
                </a:solidFill>
                <a:effectLst/>
                <a:latin typeface="Times New Roman" panose="02020603050405020304" pitchFamily="18" charset="0"/>
                <a:ea typeface="Times New Roman" panose="02020603050405020304" pitchFamily="18" charset="0"/>
              </a:rPr>
              <a:t> Rahman Nova,</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Sadia </a:t>
            </a:r>
            <a:r>
              <a:rPr lang="en-US" sz="1800" dirty="0" err="1">
                <a:solidFill>
                  <a:srgbClr val="1F3864"/>
                </a:solidFill>
                <a:effectLst/>
                <a:latin typeface="Times New Roman" panose="02020603050405020304" pitchFamily="18" charset="0"/>
                <a:ea typeface="Times New Roman" panose="02020603050405020304" pitchFamily="18" charset="0"/>
              </a:rPr>
              <a:t>Haq</a:t>
            </a:r>
            <a:r>
              <a:rPr lang="en-US" sz="1800" dirty="0">
                <a:solidFill>
                  <a:srgbClr val="1F3864"/>
                </a:solidFill>
                <a:effectLst/>
                <a:latin typeface="Times New Roman" panose="02020603050405020304" pitchFamily="18" charset="0"/>
                <a:ea typeface="Times New Roman" panose="02020603050405020304" pitchFamily="18" charset="0"/>
              </a:rPr>
              <a:t> Tamanna,</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Md Tanvir Ahmed </a:t>
            </a:r>
            <a:r>
              <a:rPr lang="en-US" sz="1800" dirty="0" err="1">
                <a:solidFill>
                  <a:srgbClr val="1F3864"/>
                </a:solidFill>
                <a:effectLst/>
                <a:latin typeface="Times New Roman" panose="02020603050405020304" pitchFamily="18" charset="0"/>
                <a:ea typeface="Times New Roman" panose="02020603050405020304" pitchFamily="18" charset="0"/>
              </a:rPr>
              <a:t>Tagim</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ID : 33,02,52,55,07</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SECTION : A</a:t>
            </a:r>
            <a:endParaRPr lang="en-US" sz="1200" dirty="0">
              <a:effectLst/>
              <a:latin typeface="Calibri" panose="020F0502020204030204" pitchFamily="34" charset="0"/>
              <a:ea typeface="Calibri" panose="020F0502020204030204" pitchFamily="34" charset="0"/>
            </a:endParaRPr>
          </a:p>
          <a:p>
            <a:pPr marL="0" marR="0">
              <a:lnSpc>
                <a:spcPct val="114000"/>
              </a:lnSpc>
              <a:spcBef>
                <a:spcPts val="0"/>
              </a:spcBef>
              <a:spcAft>
                <a:spcPts val="0"/>
              </a:spcAft>
            </a:pPr>
            <a:r>
              <a:rPr lang="en-US" sz="1800" dirty="0">
                <a:solidFill>
                  <a:srgbClr val="1F3864"/>
                </a:solidFill>
                <a:effectLst/>
                <a:latin typeface="Times New Roman" panose="02020603050405020304" pitchFamily="18" charset="0"/>
                <a:ea typeface="Times New Roman" panose="02020603050405020304" pitchFamily="18" charset="0"/>
              </a:rPr>
              <a:t>SESSION : 2020-2021</a:t>
            </a:r>
            <a:endParaRPr lang="en-US"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9512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1" name="Picture 63">
            <a:extLst>
              <a:ext uri="{FF2B5EF4-FFF2-40B4-BE49-F238E27FC236}">
                <a16:creationId xmlns:a16="http://schemas.microsoft.com/office/drawing/2014/main" id="{A3417349-4249-4390-8558-3D8D59BF6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9" y="166511"/>
            <a:ext cx="5715000" cy="1381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4">
            <a:extLst>
              <a:ext uri="{FF2B5EF4-FFF2-40B4-BE49-F238E27FC236}">
                <a16:creationId xmlns:a16="http://schemas.microsoft.com/office/drawing/2014/main" id="{739A706C-D6D4-4048-A15A-AD455E6D69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5">
            <a:extLst>
              <a:ext uri="{FF2B5EF4-FFF2-40B4-BE49-F238E27FC236}">
                <a16:creationId xmlns:a16="http://schemas.microsoft.com/office/drawing/2014/main" id="{E172EC4B-284D-4510-89E8-35D8E79ADE41}"/>
              </a:ext>
            </a:extLst>
          </p:cNvPr>
          <p:cNvSpPr>
            <a:spLocks noChangeArrowheads="1"/>
          </p:cNvSpPr>
          <p:nvPr/>
        </p:nvSpPr>
        <p:spPr bwMode="auto">
          <a:xfrm>
            <a:off x="159889" y="1701939"/>
            <a:ext cx="55551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the programs that they can take the vaccine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26">
            <a:extLst>
              <a:ext uri="{FF2B5EF4-FFF2-40B4-BE49-F238E27FC236}">
                <a16:creationId xmlns:a16="http://schemas.microsoft.com/office/drawing/2014/main" id="{B50DF00C-12EA-4348-8591-4ED231740B7F}"/>
              </a:ext>
            </a:extLst>
          </p:cNvPr>
          <p:cNvSpPr>
            <a:spLocks noChangeArrowheads="1"/>
          </p:cNvSpPr>
          <p:nvPr/>
        </p:nvSpPr>
        <p:spPr bwMode="auto">
          <a:xfrm>
            <a:off x="87305" y="5486400"/>
            <a:ext cx="112553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menu is showed for the list of available vaccine. User can select which vaccine they want to take.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vaccine will be added to their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program will then tell the user when they can take the second vaccine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278DFA2F-BC88-4D84-A91C-859B5C712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22" y="2409825"/>
            <a:ext cx="5238044" cy="2985122"/>
          </a:xfrm>
          <a:prstGeom prst="rect">
            <a:avLst/>
          </a:prstGeom>
        </p:spPr>
      </p:pic>
    </p:spTree>
    <p:extLst>
      <p:ext uri="{BB962C8B-B14F-4D97-AF65-F5344CB8AC3E}">
        <p14:creationId xmlns:p14="http://schemas.microsoft.com/office/powerpoint/2010/main" val="186404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5">
            <a:extLst>
              <a:ext uri="{FF2B5EF4-FFF2-40B4-BE49-F238E27FC236}">
                <a16:creationId xmlns:a16="http://schemas.microsoft.com/office/drawing/2014/main" id="{95D6EB4A-1A4F-4DBF-AB3A-8B5258BA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350933" cy="3330222"/>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66">
            <a:extLst>
              <a:ext uri="{FF2B5EF4-FFF2-40B4-BE49-F238E27FC236}">
                <a16:creationId xmlns:a16="http://schemas.microsoft.com/office/drawing/2014/main" id="{869B5C49-54F1-4EE4-8A7A-DB5B9DAF7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112"/>
            <a:ext cx="5715000" cy="21841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8EAB9E9-7F83-4034-9749-795D25A02A3C}"/>
              </a:ext>
            </a:extLst>
          </p:cNvPr>
          <p:cNvSpPr>
            <a:spLocks noChangeArrowheads="1"/>
          </p:cNvSpPr>
          <p:nvPr/>
        </p:nvSpPr>
        <p:spPr bwMode="auto">
          <a:xfrm>
            <a:off x="0" y="2257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BBEFE0-3CB8-4F8C-AD49-C1042561A35F}"/>
              </a:ext>
            </a:extLst>
          </p:cNvPr>
          <p:cNvSpPr>
            <a:spLocks noChangeArrowheads="1"/>
          </p:cNvSpPr>
          <p:nvPr/>
        </p:nvSpPr>
        <p:spPr bwMode="auto">
          <a:xfrm>
            <a:off x="0" y="3429000"/>
            <a:ext cx="116388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we can see when the user has taken a vaccine the total vaccine number is reduced by 1 automatically.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CB1C7BDA-82A9-4423-92FE-A57DD2E97989}"/>
              </a:ext>
            </a:extLst>
          </p:cNvPr>
          <p:cNvSpPr>
            <a:spLocks noChangeArrowheads="1"/>
          </p:cNvSpPr>
          <p:nvPr/>
        </p:nvSpPr>
        <p:spPr bwMode="auto">
          <a:xfrm>
            <a:off x="0" y="6076245"/>
            <a:ext cx="121238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And when we go to all citizen list we can see the date when the user took the first vaccine. This vaccine 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add and the dynamic management of vaccine is done automatically.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58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A7E7A6E-4637-41A5-A59C-F9B57583A70B}"/>
              </a:ext>
            </a:extLst>
          </p:cNvPr>
          <p:cNvSpPr>
            <a:spLocks noChangeArrowheads="1"/>
          </p:cNvSpPr>
          <p:nvPr/>
        </p:nvSpPr>
        <p:spPr bwMode="auto">
          <a:xfrm>
            <a:off x="0" y="2662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67">
            <a:extLst>
              <a:ext uri="{FF2B5EF4-FFF2-40B4-BE49-F238E27FC236}">
                <a16:creationId xmlns:a16="http://schemas.microsoft.com/office/drawing/2014/main" id="{9E1866F4-B357-44A1-B16B-C27A46E82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19675"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6FB5E6C-3429-4F49-A9C8-C1B8EBAB6E1D}"/>
              </a:ext>
            </a:extLst>
          </p:cNvPr>
          <p:cNvSpPr>
            <a:spLocks noChangeArrowheads="1"/>
          </p:cNvSpPr>
          <p:nvPr/>
        </p:nvSpPr>
        <p:spPr bwMode="auto">
          <a:xfrm>
            <a:off x="0" y="4345013"/>
            <a:ext cx="1176129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is a example of when we search an individual by their NID or Phone Numbers. We will have some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additional information about them such as their age and which vaccine they took which is not shown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 citizen List . There are some addition features to the code such as sort people by age , first dose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 dose. Or Update and delete both citizen and vaccine information.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sorting and searching purposes we have used linear search The data structure that is used here is also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linear data structure, Meaning every data is written after another.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1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1C6AD-0832-4C2A-BFB7-2CE5019B7929}"/>
              </a:ext>
            </a:extLst>
          </p:cNvPr>
          <p:cNvSpPr txBox="1"/>
          <p:nvPr/>
        </p:nvSpPr>
        <p:spPr>
          <a:xfrm>
            <a:off x="406400" y="1695019"/>
            <a:ext cx="11164710"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Overall, our program can work offline and keep all the records of vaccine distribution. Its very small in size(400KB) and works with as little as 1 MB of R.A.M. So, the system requirement is very low and almost any machine would be able to run this program. Moreover this programs saves the data to file ,so the data can be sync with any other software of the online anytime which will be very helpful for Vaccine Regulation.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further plan for this app is to make the app cross platform with graphics </a:t>
            </a:r>
            <a:r>
              <a:rPr lang="en-US" sz="2800" dirty="0" err="1">
                <a:latin typeface="Times New Roman" panose="02020603050405020304" pitchFamily="18" charset="0"/>
                <a:cs typeface="Times New Roman" panose="02020603050405020304" pitchFamily="18" charset="0"/>
              </a:rPr>
              <a:t>ui</a:t>
            </a:r>
            <a:r>
              <a:rPr lang="en-US" sz="2800" dirty="0">
                <a:latin typeface="Times New Roman" panose="02020603050405020304" pitchFamily="18" charset="0"/>
                <a:cs typeface="Times New Roman" panose="02020603050405020304" pitchFamily="18" charset="0"/>
              </a:rPr>
              <a:t> so that user will have more friendly experience. And also connect govt database </a:t>
            </a:r>
            <a:r>
              <a:rPr lang="en-US" sz="2800" dirty="0" err="1">
                <a:latin typeface="Times New Roman" panose="02020603050405020304" pitchFamily="18" charset="0"/>
                <a:cs typeface="Times New Roman" panose="02020603050405020304" pitchFamily="18" charset="0"/>
              </a:rPr>
              <a:t>api</a:t>
            </a:r>
            <a:r>
              <a:rPr lang="en-US" sz="2800" dirty="0">
                <a:latin typeface="Times New Roman" panose="02020603050405020304" pitchFamily="18" charset="0"/>
                <a:cs typeface="Times New Roman" panose="02020603050405020304" pitchFamily="18" charset="0"/>
              </a:rPr>
              <a:t> for </a:t>
            </a:r>
            <a:r>
              <a:rPr lang="en-US" sz="2800" dirty="0" err="1">
                <a:latin typeface="Times New Roman" panose="02020603050405020304" pitchFamily="18" charset="0"/>
                <a:cs typeface="Times New Roman" panose="02020603050405020304" pitchFamily="18" charset="0"/>
              </a:rPr>
              <a:t>nid</a:t>
            </a:r>
            <a:r>
              <a:rPr lang="en-US" sz="2800" dirty="0">
                <a:latin typeface="Times New Roman" panose="02020603050405020304" pitchFamily="18" charset="0"/>
                <a:cs typeface="Times New Roman" panose="02020603050405020304" pitchFamily="18" charset="0"/>
              </a:rPr>
              <a:t> card verification.</a:t>
            </a: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25383C-828E-4FEB-A70A-11F731AA5A22}"/>
              </a:ext>
            </a:extLst>
          </p:cNvPr>
          <p:cNvSpPr txBox="1"/>
          <p:nvPr/>
        </p:nvSpPr>
        <p:spPr>
          <a:xfrm>
            <a:off x="406400" y="221733"/>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Conclusion :  </a:t>
            </a:r>
          </a:p>
        </p:txBody>
      </p:sp>
      <p:sp>
        <p:nvSpPr>
          <p:cNvPr id="6" name="Rectangle 5">
            <a:extLst>
              <a:ext uri="{FF2B5EF4-FFF2-40B4-BE49-F238E27FC236}">
                <a16:creationId xmlns:a16="http://schemas.microsoft.com/office/drawing/2014/main" id="{7E30E5F2-0531-4FD9-9194-2A5C7DC3A3CD}"/>
              </a:ext>
            </a:extLst>
          </p:cNvPr>
          <p:cNvSpPr/>
          <p:nvPr/>
        </p:nvSpPr>
        <p:spPr>
          <a:xfrm>
            <a:off x="0" y="1207911"/>
            <a:ext cx="12192000" cy="1580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1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878FA0-B3BF-4B29-8E57-BCE164FE634B}"/>
              </a:ext>
            </a:extLst>
          </p:cNvPr>
          <p:cNvSpPr txBox="1"/>
          <p:nvPr/>
        </p:nvSpPr>
        <p:spPr>
          <a:xfrm>
            <a:off x="587023" y="2294301"/>
            <a:ext cx="3166533"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Environment :</a:t>
            </a:r>
            <a:r>
              <a:rPr lang="en-US" sz="28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16E8507A-71F7-4EA3-9A4A-3E3B85DF63F9}"/>
              </a:ext>
            </a:extLst>
          </p:cNvPr>
          <p:cNvSpPr txBox="1"/>
          <p:nvPr/>
        </p:nvSpPr>
        <p:spPr>
          <a:xfrm>
            <a:off x="587023" y="395857"/>
            <a:ext cx="7507110" cy="689099"/>
          </a:xfrm>
          <a:prstGeom prst="rect">
            <a:avLst/>
          </a:prstGeom>
          <a:noFill/>
        </p:spPr>
        <p:txBody>
          <a:bodyPr wrap="square">
            <a:spAutoFit/>
          </a:bodyPr>
          <a:lstStyle/>
          <a:p>
            <a:pPr marR="0" lvl="0">
              <a:lnSpc>
                <a:spcPct val="115000"/>
              </a:lnSpc>
              <a:spcBef>
                <a:spcPts val="0"/>
              </a:spcBef>
              <a:spcAft>
                <a:spcPts val="1000"/>
              </a:spcAft>
              <a:buSzPts val="2000"/>
            </a:pPr>
            <a:r>
              <a:rPr lang="en-US" sz="3600" b="1" dirty="0">
                <a:solidFill>
                  <a:srgbClr val="000000"/>
                </a:solidFill>
                <a:effectLst/>
                <a:latin typeface="Times New Roman" panose="02020603050405020304" pitchFamily="18" charset="0"/>
                <a:ea typeface="Times New Roman" panose="02020603050405020304" pitchFamily="18" charset="0"/>
              </a:rPr>
              <a:t>Project Name :  Vaccine Regulation</a:t>
            </a:r>
            <a:endParaRPr lang="en-US" sz="36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F8907CE1-E560-4385-B594-ADA448D31EF7}"/>
              </a:ext>
            </a:extLst>
          </p:cNvPr>
          <p:cNvSpPr txBox="1"/>
          <p:nvPr/>
        </p:nvSpPr>
        <p:spPr>
          <a:xfrm>
            <a:off x="587023" y="2940632"/>
            <a:ext cx="10521244" cy="2954655"/>
          </a:xfrm>
          <a:prstGeom prst="rect">
            <a:avLst/>
          </a:prstGeom>
          <a:noFill/>
        </p:spPr>
        <p:txBody>
          <a:bodyPr wrap="square">
            <a:spAutoFit/>
          </a:bodyPr>
          <a:lstStyle/>
          <a:p>
            <a:endParaRPr lang="en-US" dirty="0"/>
          </a:p>
          <a:p>
            <a:r>
              <a:rPr lang="en-US" sz="2800" dirty="0">
                <a:latin typeface="Times New Roman" panose="02020603050405020304" pitchFamily="18" charset="0"/>
                <a:cs typeface="Times New Roman" panose="02020603050405020304" pitchFamily="18" charset="0"/>
              </a:rPr>
              <a:t>To complete the project we have used windows operating system and as ide we have used visual studio code. We have written the project in c (c17 version) and for the compiling we used mingw17. Furthermore, we used the standard library of c to write the code so the code will have faster execution time with less memory and also if the new version of c comes it will not effect the program.</a:t>
            </a:r>
          </a:p>
        </p:txBody>
      </p:sp>
      <p:sp>
        <p:nvSpPr>
          <p:cNvPr id="14" name="Rectangle 13">
            <a:extLst>
              <a:ext uri="{FF2B5EF4-FFF2-40B4-BE49-F238E27FC236}">
                <a16:creationId xmlns:a16="http://schemas.microsoft.com/office/drawing/2014/main" id="{ED39C22C-D48F-4592-9593-83C967754D90}"/>
              </a:ext>
            </a:extLst>
          </p:cNvPr>
          <p:cNvSpPr/>
          <p:nvPr/>
        </p:nvSpPr>
        <p:spPr>
          <a:xfrm>
            <a:off x="0" y="1207911"/>
            <a:ext cx="12192000" cy="1580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23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467E0-CCA5-48BE-B498-E2987CDBAB25}"/>
              </a:ext>
            </a:extLst>
          </p:cNvPr>
          <p:cNvSpPr txBox="1"/>
          <p:nvPr/>
        </p:nvSpPr>
        <p:spPr>
          <a:xfrm>
            <a:off x="711200" y="1723662"/>
            <a:ext cx="9979378" cy="3970318"/>
          </a:xfrm>
          <a:prstGeom prst="rect">
            <a:avLst/>
          </a:prstGeom>
          <a:noFill/>
        </p:spPr>
        <p:txBody>
          <a:bodyPr wrap="square">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During this pandemic, ensuring that every citizen of the country gets the vaccine is a really important job. But maintaining the record of the citizens who got the vaccine and who did not is quite a difficult task. Although online registration is possible for many but not for everyone. By not for everyone, I mean people who don’t have access to Internet (remote area), people who don’t know have access to technology in General. Also, sometimes it can be difficult to complete the registration of mass people as the servers will be busy.</a:t>
            </a:r>
          </a:p>
        </p:txBody>
      </p:sp>
      <p:sp>
        <p:nvSpPr>
          <p:cNvPr id="5" name="TextBox 4">
            <a:extLst>
              <a:ext uri="{FF2B5EF4-FFF2-40B4-BE49-F238E27FC236}">
                <a16:creationId xmlns:a16="http://schemas.microsoft.com/office/drawing/2014/main" id="{0EFA60A6-E3A8-460C-B0E2-AE91A45E7011}"/>
              </a:ext>
            </a:extLst>
          </p:cNvPr>
          <p:cNvSpPr txBox="1"/>
          <p:nvPr/>
        </p:nvSpPr>
        <p:spPr>
          <a:xfrm>
            <a:off x="711200" y="382727"/>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Problem description : </a:t>
            </a:r>
          </a:p>
        </p:txBody>
      </p:sp>
      <p:sp>
        <p:nvSpPr>
          <p:cNvPr id="6" name="Rectangle 5">
            <a:extLst>
              <a:ext uri="{FF2B5EF4-FFF2-40B4-BE49-F238E27FC236}">
                <a16:creationId xmlns:a16="http://schemas.microsoft.com/office/drawing/2014/main" id="{096FED22-98F6-44F5-BD34-B92E83DAAA3E}"/>
              </a:ext>
            </a:extLst>
          </p:cNvPr>
          <p:cNvSpPr/>
          <p:nvPr/>
        </p:nvSpPr>
        <p:spPr>
          <a:xfrm>
            <a:off x="0" y="1207911"/>
            <a:ext cx="12192000" cy="1580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56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B6E78-CE3D-42CF-985F-A051F085AA60}"/>
              </a:ext>
            </a:extLst>
          </p:cNvPr>
          <p:cNvSpPr txBox="1"/>
          <p:nvPr/>
        </p:nvSpPr>
        <p:spPr>
          <a:xfrm>
            <a:off x="507999" y="1585163"/>
            <a:ext cx="11209867" cy="5109091"/>
          </a:xfrm>
          <a:prstGeom prst="rect">
            <a:avLst/>
          </a:prstGeom>
          <a:noFill/>
        </p:spPr>
        <p:txBody>
          <a:bodyPr wrap="square">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this reason, we have come up with the idea of offline vaccine regulation system. It works most similarly like the online version but it works offline and faster.</a:t>
            </a:r>
          </a:p>
          <a:p>
            <a:r>
              <a:rPr lang="en-US" sz="2800" dirty="0">
                <a:latin typeface="Times New Roman" panose="02020603050405020304" pitchFamily="18" charset="0"/>
                <a:cs typeface="Times New Roman" panose="02020603050405020304" pitchFamily="18" charset="0"/>
              </a:rPr>
              <a:t>At first citizen will be able to complete their registration with National ID card. After registration there will be some test question for whether they can take the vaccine or not. If they can take the vaccine, they will be shown the available vaccine list and choose one from there. Then the program will have the vaccine name to their profile and give them the date for second dose. When the citizen will come for second-dose the program will be able to tell which vaccine to take.</a:t>
            </a:r>
          </a:p>
          <a:p>
            <a:endParaRPr lang="en-US" dirty="0"/>
          </a:p>
        </p:txBody>
      </p:sp>
      <p:sp>
        <p:nvSpPr>
          <p:cNvPr id="5" name="TextBox 4">
            <a:extLst>
              <a:ext uri="{FF2B5EF4-FFF2-40B4-BE49-F238E27FC236}">
                <a16:creationId xmlns:a16="http://schemas.microsoft.com/office/drawing/2014/main" id="{1FECBABE-CCD9-44CA-9656-E84317453326}"/>
              </a:ext>
            </a:extLst>
          </p:cNvPr>
          <p:cNvSpPr txBox="1"/>
          <p:nvPr/>
        </p:nvSpPr>
        <p:spPr>
          <a:xfrm>
            <a:off x="507999" y="342373"/>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Solution :</a:t>
            </a:r>
          </a:p>
        </p:txBody>
      </p:sp>
      <p:sp>
        <p:nvSpPr>
          <p:cNvPr id="6" name="Rectangle 5">
            <a:extLst>
              <a:ext uri="{FF2B5EF4-FFF2-40B4-BE49-F238E27FC236}">
                <a16:creationId xmlns:a16="http://schemas.microsoft.com/office/drawing/2014/main" id="{69F53527-A6F1-4732-9E3F-C7D215F30DB5}"/>
              </a:ext>
            </a:extLst>
          </p:cNvPr>
          <p:cNvSpPr/>
          <p:nvPr/>
        </p:nvSpPr>
        <p:spPr>
          <a:xfrm>
            <a:off x="0" y="1207911"/>
            <a:ext cx="12192000" cy="1580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68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9">
            <a:extLst>
              <a:ext uri="{FF2B5EF4-FFF2-40B4-BE49-F238E27FC236}">
                <a16:creationId xmlns:a16="http://schemas.microsoft.com/office/drawing/2014/main" id="{D0B9576C-5E54-4E88-8FD0-6352FD4E57B7}"/>
              </a:ext>
            </a:extLst>
          </p:cNvPr>
          <p:cNvSpPr>
            <a:spLocks noChangeArrowheads="1"/>
          </p:cNvSpPr>
          <p:nvPr/>
        </p:nvSpPr>
        <p:spPr bwMode="auto">
          <a:xfrm>
            <a:off x="5279143" y="761277"/>
            <a:ext cx="1390650" cy="647700"/>
          </a:xfrm>
          <a:prstGeom prst="flowChartInputOutput">
            <a:avLst/>
          </a:pr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MENU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lowchart: Decision 2">
            <a:extLst>
              <a:ext uri="{FF2B5EF4-FFF2-40B4-BE49-F238E27FC236}">
                <a16:creationId xmlns:a16="http://schemas.microsoft.com/office/drawing/2014/main" id="{D5610F78-4380-4E8C-84D6-578A580B1FFC}"/>
              </a:ext>
            </a:extLst>
          </p:cNvPr>
          <p:cNvSpPr/>
          <p:nvPr/>
        </p:nvSpPr>
        <p:spPr>
          <a:xfrm>
            <a:off x="5691701" y="1769347"/>
            <a:ext cx="495300" cy="685800"/>
          </a:xfrm>
          <a:prstGeom prst="flowChartDecision">
            <a:avLst/>
          </a:prstGeom>
          <a:solidFill>
            <a:schemeClr val="bg1"/>
          </a:solidFill>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Flowchart: Data 11">
            <a:extLst>
              <a:ext uri="{FF2B5EF4-FFF2-40B4-BE49-F238E27FC236}">
                <a16:creationId xmlns:a16="http://schemas.microsoft.com/office/drawing/2014/main" id="{FBCA8BB3-E380-4E49-B06F-C29FE1145BFD}"/>
              </a:ext>
            </a:extLst>
          </p:cNvPr>
          <p:cNvSpPr>
            <a:spLocks noChangeArrowheads="1"/>
          </p:cNvSpPr>
          <p:nvPr/>
        </p:nvSpPr>
        <p:spPr bwMode="auto">
          <a:xfrm>
            <a:off x="1424998" y="1693462"/>
            <a:ext cx="1636161" cy="509285"/>
          </a:xfrm>
          <a:prstGeom prst="flowChartInputOutput">
            <a:avLst/>
          </a:pr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TAKE VACCINE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lowchart: Data 12">
            <a:extLst>
              <a:ext uri="{FF2B5EF4-FFF2-40B4-BE49-F238E27FC236}">
                <a16:creationId xmlns:a16="http://schemas.microsoft.com/office/drawing/2014/main" id="{FABD030D-44F2-46CB-9F79-338D0A341E0B}"/>
              </a:ext>
            </a:extLst>
          </p:cNvPr>
          <p:cNvSpPr>
            <a:spLocks noChangeArrowheads="1"/>
          </p:cNvSpPr>
          <p:nvPr/>
        </p:nvSpPr>
        <p:spPr bwMode="auto">
          <a:xfrm>
            <a:off x="7387182" y="1807447"/>
            <a:ext cx="1381125" cy="647700"/>
          </a:xfrm>
          <a:prstGeom prst="flowChartInputOutput">
            <a:avLst/>
          </a:pr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RESGISTRATION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Flowchart: Data 13">
            <a:extLst>
              <a:ext uri="{FF2B5EF4-FFF2-40B4-BE49-F238E27FC236}">
                <a16:creationId xmlns:a16="http://schemas.microsoft.com/office/drawing/2014/main" id="{90BCCEB9-4410-4B58-8DBE-C70586ED007A}"/>
              </a:ext>
            </a:extLst>
          </p:cNvPr>
          <p:cNvSpPr>
            <a:spLocks noChangeArrowheads="1"/>
          </p:cNvSpPr>
          <p:nvPr/>
        </p:nvSpPr>
        <p:spPr bwMode="auto">
          <a:xfrm>
            <a:off x="1043019" y="3894037"/>
            <a:ext cx="1914525" cy="647700"/>
          </a:xfrm>
          <a:prstGeom prst="flowChartInputOutput">
            <a:avLst/>
          </a:pr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SHOW VACCINE &amp;               SELECT VACCINE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lowchart: Data 14">
            <a:extLst>
              <a:ext uri="{FF2B5EF4-FFF2-40B4-BE49-F238E27FC236}">
                <a16:creationId xmlns:a16="http://schemas.microsoft.com/office/drawing/2014/main" id="{19E8886B-02D0-45B6-9E07-8959A2EEE2A0}"/>
              </a:ext>
            </a:extLst>
          </p:cNvPr>
          <p:cNvSpPr>
            <a:spLocks noChangeArrowheads="1"/>
          </p:cNvSpPr>
          <p:nvPr/>
        </p:nvSpPr>
        <p:spPr bwMode="auto">
          <a:xfrm>
            <a:off x="1027496" y="5140004"/>
            <a:ext cx="1390650" cy="647700"/>
          </a:xfrm>
          <a:prstGeom prst="flowChartInputOutput">
            <a:avLst/>
          </a:pr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SHOW NEXT VACCINE</a:t>
            </a: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DATE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lowchart: Decision 7">
            <a:extLst>
              <a:ext uri="{FF2B5EF4-FFF2-40B4-BE49-F238E27FC236}">
                <a16:creationId xmlns:a16="http://schemas.microsoft.com/office/drawing/2014/main" id="{2603A6FE-DBD2-49CC-A43C-D7F67686B11C}"/>
              </a:ext>
            </a:extLst>
          </p:cNvPr>
          <p:cNvSpPr/>
          <p:nvPr/>
        </p:nvSpPr>
        <p:spPr>
          <a:xfrm>
            <a:off x="1883692" y="2670858"/>
            <a:ext cx="495300" cy="685800"/>
          </a:xfrm>
          <a:prstGeom prst="flowChartDecision">
            <a:avLst/>
          </a:prstGeom>
          <a:solidFill>
            <a:schemeClr val="bg1"/>
          </a:solidFill>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16">
            <a:extLst>
              <a:ext uri="{FF2B5EF4-FFF2-40B4-BE49-F238E27FC236}">
                <a16:creationId xmlns:a16="http://schemas.microsoft.com/office/drawing/2014/main" id="{E43BEBDC-6ECC-4B52-9756-4728D120B1D3}"/>
              </a:ext>
            </a:extLst>
          </p:cNvPr>
          <p:cNvSpPr>
            <a:spLocks noChangeArrowheads="1"/>
          </p:cNvSpPr>
          <p:nvPr/>
        </p:nvSpPr>
        <p:spPr bwMode="auto">
          <a:xfrm>
            <a:off x="7396707" y="3027865"/>
            <a:ext cx="1371600" cy="771525"/>
          </a:xfrm>
          <a:prstGeom prst="rect">
            <a:avLst/>
          </a:prstGeom>
          <a:solidFill>
            <a:srgbClr val="FFFFFF"/>
          </a:solidFill>
          <a:ln w="9525">
            <a:solidFill>
              <a:srgbClr val="000000"/>
            </a:solidFill>
            <a:miter lim="800000"/>
            <a:headEnd/>
            <a:tailEnd/>
          </a:ln>
          <a:effectLst>
            <a:outerShdw dist="38100" dir="5400000" algn="t"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SAVE INFORMATION TO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val 19">
            <a:extLst>
              <a:ext uri="{FF2B5EF4-FFF2-40B4-BE49-F238E27FC236}">
                <a16:creationId xmlns:a16="http://schemas.microsoft.com/office/drawing/2014/main" id="{7E47E3A7-3413-465D-BD26-1C6CD0F98371}"/>
              </a:ext>
            </a:extLst>
          </p:cNvPr>
          <p:cNvSpPr>
            <a:spLocks noChangeArrowheads="1"/>
          </p:cNvSpPr>
          <p:nvPr/>
        </p:nvSpPr>
        <p:spPr bwMode="auto">
          <a:xfrm>
            <a:off x="5355223" y="2236"/>
            <a:ext cx="1238488" cy="533400"/>
          </a:xfrm>
          <a:prstGeom prst="ellipse">
            <a:avLst/>
          </a:prstGeom>
          <a:solidFill>
            <a:srgbClr val="FFFFFF"/>
          </a:solidFill>
          <a:ln w="9525">
            <a:solidFill>
              <a:srgbClr val="000000"/>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20">
            <a:extLst>
              <a:ext uri="{FF2B5EF4-FFF2-40B4-BE49-F238E27FC236}">
                <a16:creationId xmlns:a16="http://schemas.microsoft.com/office/drawing/2014/main" id="{78768B8E-C90E-4D4C-8006-DF51C23B17B1}"/>
              </a:ext>
            </a:extLst>
          </p:cNvPr>
          <p:cNvSpPr>
            <a:spLocks noChangeArrowheads="1"/>
          </p:cNvSpPr>
          <p:nvPr/>
        </p:nvSpPr>
        <p:spPr bwMode="auto">
          <a:xfrm>
            <a:off x="5455355" y="4306973"/>
            <a:ext cx="1038225" cy="533400"/>
          </a:xfrm>
          <a:prstGeom prst="ellipse">
            <a:avLst/>
          </a:prstGeom>
          <a:solidFill>
            <a:srgbClr val="FFFFFF"/>
          </a:solidFill>
          <a:ln w="9525">
            <a:solidFill>
              <a:srgbClr val="000000"/>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AE402068-4CAE-4816-93B0-FA53F6B8FF6D}"/>
              </a:ext>
            </a:extLst>
          </p:cNvPr>
          <p:cNvCxnSpPr>
            <a:cxnSpLocks/>
          </p:cNvCxnSpPr>
          <p:nvPr/>
        </p:nvCxnSpPr>
        <p:spPr>
          <a:xfrm>
            <a:off x="2133361" y="2233191"/>
            <a:ext cx="9525" cy="44767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737F32D-61F8-4582-A8FC-BE111348CB50}"/>
              </a:ext>
            </a:extLst>
          </p:cNvPr>
          <p:cNvCxnSpPr>
            <a:cxnSpLocks/>
            <a:endCxn id="3" idx="0"/>
          </p:cNvCxnSpPr>
          <p:nvPr/>
        </p:nvCxnSpPr>
        <p:spPr>
          <a:xfrm>
            <a:off x="5930634" y="1406605"/>
            <a:ext cx="8717" cy="36274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61446B7-5DF2-4C89-92A1-5877FBD020F6}"/>
              </a:ext>
            </a:extLst>
          </p:cNvPr>
          <p:cNvCxnSpPr>
            <a:cxnSpLocks/>
            <a:stCxn id="3" idx="2"/>
          </p:cNvCxnSpPr>
          <p:nvPr/>
        </p:nvCxnSpPr>
        <p:spPr>
          <a:xfrm>
            <a:off x="5939351" y="2455147"/>
            <a:ext cx="2926" cy="17751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86008EA-F1DF-4572-89E2-EDF76EF1816E}"/>
              </a:ext>
            </a:extLst>
          </p:cNvPr>
          <p:cNvCxnSpPr>
            <a:cxnSpLocks/>
          </p:cNvCxnSpPr>
          <p:nvPr/>
        </p:nvCxnSpPr>
        <p:spPr>
          <a:xfrm flipH="1">
            <a:off x="6593711" y="1060531"/>
            <a:ext cx="2717521"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B6F1FFF1-690A-49A5-A40E-74CC58EDF469}"/>
              </a:ext>
            </a:extLst>
          </p:cNvPr>
          <p:cNvCxnSpPr>
            <a:cxnSpLocks/>
          </p:cNvCxnSpPr>
          <p:nvPr/>
        </p:nvCxnSpPr>
        <p:spPr>
          <a:xfrm>
            <a:off x="2142886" y="3360637"/>
            <a:ext cx="0" cy="5334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FF29CFC0-7DF7-44AE-A0DC-F9EB5289B388}"/>
              </a:ext>
            </a:extLst>
          </p:cNvPr>
          <p:cNvCxnSpPr>
            <a:cxnSpLocks/>
            <a:stCxn id="5" idx="3"/>
          </p:cNvCxnSpPr>
          <p:nvPr/>
        </p:nvCxnSpPr>
        <p:spPr>
          <a:xfrm flipH="1">
            <a:off x="7935802" y="2455147"/>
            <a:ext cx="3830" cy="604850"/>
          </a:xfrm>
          <a:prstGeom prst="straightConnector1">
            <a:avLst/>
          </a:prstGeom>
          <a:ln w="127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2F1EC6F-AF86-428E-BF4B-A8CD9F5882B1}"/>
              </a:ext>
            </a:extLst>
          </p:cNvPr>
          <p:cNvCxnSpPr>
            <a:cxnSpLocks/>
          </p:cNvCxnSpPr>
          <p:nvPr/>
        </p:nvCxnSpPr>
        <p:spPr>
          <a:xfrm>
            <a:off x="1853157" y="4606604"/>
            <a:ext cx="0" cy="5334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C02560A-F289-49C3-ADAA-5A79774762EB}"/>
              </a:ext>
            </a:extLst>
          </p:cNvPr>
          <p:cNvCxnSpPr>
            <a:cxnSpLocks/>
          </p:cNvCxnSpPr>
          <p:nvPr/>
        </p:nvCxnSpPr>
        <p:spPr>
          <a:xfrm>
            <a:off x="1599629" y="5813506"/>
            <a:ext cx="0" cy="53340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950F3B81-AAA4-4FCE-8FAB-4D83EFE3228A}"/>
              </a:ext>
            </a:extLst>
          </p:cNvPr>
          <p:cNvCxnSpPr/>
          <p:nvPr/>
        </p:nvCxnSpPr>
        <p:spPr>
          <a:xfrm flipV="1">
            <a:off x="6146354" y="2076091"/>
            <a:ext cx="1390650" cy="952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095F3EB7-D9BC-4E1B-929A-5A60176A8F8A}"/>
              </a:ext>
            </a:extLst>
          </p:cNvPr>
          <p:cNvCxnSpPr>
            <a:cxnSpLocks/>
          </p:cNvCxnSpPr>
          <p:nvPr/>
        </p:nvCxnSpPr>
        <p:spPr>
          <a:xfrm flipH="1">
            <a:off x="770320" y="6346906"/>
            <a:ext cx="809625"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5199906-C98C-41ED-A334-B251A0D585B0}"/>
              </a:ext>
            </a:extLst>
          </p:cNvPr>
          <p:cNvCxnSpPr>
            <a:cxnSpLocks/>
          </p:cNvCxnSpPr>
          <p:nvPr/>
        </p:nvCxnSpPr>
        <p:spPr>
          <a:xfrm flipV="1">
            <a:off x="770320" y="897038"/>
            <a:ext cx="0" cy="544986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2DF9587-D9CD-4EDC-B51A-805344AF0CFE}"/>
              </a:ext>
            </a:extLst>
          </p:cNvPr>
          <p:cNvCxnSpPr>
            <a:cxnSpLocks/>
          </p:cNvCxnSpPr>
          <p:nvPr/>
        </p:nvCxnSpPr>
        <p:spPr>
          <a:xfrm>
            <a:off x="770320" y="896315"/>
            <a:ext cx="4668907" cy="723"/>
          </a:xfrm>
          <a:prstGeom prst="straightConnector1">
            <a:avLst/>
          </a:prstGeom>
          <a:ln w="127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9AD7036-B095-491A-8616-4EBD1720017E}"/>
              </a:ext>
            </a:extLst>
          </p:cNvPr>
          <p:cNvCxnSpPr/>
          <p:nvPr/>
        </p:nvCxnSpPr>
        <p:spPr>
          <a:xfrm>
            <a:off x="8768307" y="3442730"/>
            <a:ext cx="542925"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FA3D615-2ADA-44FD-B642-80E3022BE7B7}"/>
              </a:ext>
            </a:extLst>
          </p:cNvPr>
          <p:cNvCxnSpPr>
            <a:cxnSpLocks/>
          </p:cNvCxnSpPr>
          <p:nvPr/>
        </p:nvCxnSpPr>
        <p:spPr>
          <a:xfrm flipV="1">
            <a:off x="9311232" y="1085127"/>
            <a:ext cx="0" cy="239077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9674D08F-0696-412D-8BBB-39FBA043373C}"/>
              </a:ext>
            </a:extLst>
          </p:cNvPr>
          <p:cNvCxnSpPr>
            <a:cxnSpLocks/>
          </p:cNvCxnSpPr>
          <p:nvPr/>
        </p:nvCxnSpPr>
        <p:spPr>
          <a:xfrm flipH="1">
            <a:off x="2812648" y="2080854"/>
            <a:ext cx="2879053"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DD5AD7B4-7441-4EC0-B8DE-08F9AB241E41}"/>
              </a:ext>
            </a:extLst>
          </p:cNvPr>
          <p:cNvCxnSpPr>
            <a:cxnSpLocks/>
          </p:cNvCxnSpPr>
          <p:nvPr/>
        </p:nvCxnSpPr>
        <p:spPr>
          <a:xfrm flipH="1">
            <a:off x="1090555" y="3013758"/>
            <a:ext cx="771525"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51C0C21-9959-412A-BF76-DB9E8B1195F8}"/>
              </a:ext>
            </a:extLst>
          </p:cNvPr>
          <p:cNvCxnSpPr>
            <a:cxnSpLocks/>
          </p:cNvCxnSpPr>
          <p:nvPr/>
        </p:nvCxnSpPr>
        <p:spPr>
          <a:xfrm flipV="1">
            <a:off x="1090555" y="1239937"/>
            <a:ext cx="0" cy="177382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461BFF8D-481F-42CE-B653-862C1686BB45}"/>
              </a:ext>
            </a:extLst>
          </p:cNvPr>
          <p:cNvCxnSpPr>
            <a:cxnSpLocks/>
          </p:cNvCxnSpPr>
          <p:nvPr/>
        </p:nvCxnSpPr>
        <p:spPr>
          <a:xfrm>
            <a:off x="1090555" y="1290451"/>
            <a:ext cx="4188588"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88E61E87-40BE-43A3-968D-AB9C309BA322}"/>
              </a:ext>
            </a:extLst>
          </p:cNvPr>
          <p:cNvSpPr>
            <a:spLocks noChangeArrowheads="1"/>
          </p:cNvSpPr>
          <p:nvPr/>
        </p:nvSpPr>
        <p:spPr bwMode="auto">
          <a:xfrm>
            <a:off x="4155312" y="-474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4">
            <a:extLst>
              <a:ext uri="{FF2B5EF4-FFF2-40B4-BE49-F238E27FC236}">
                <a16:creationId xmlns:a16="http://schemas.microsoft.com/office/drawing/2014/main" id="{6C8D1F42-7AA5-47E6-9F83-3FEFB307946B}"/>
              </a:ext>
            </a:extLst>
          </p:cNvPr>
          <p:cNvSpPr>
            <a:spLocks noChangeArrowheads="1"/>
          </p:cNvSpPr>
          <p:nvPr/>
        </p:nvSpPr>
        <p:spPr bwMode="auto">
          <a:xfrm>
            <a:off x="4155312" y="-17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5">
            <a:extLst>
              <a:ext uri="{FF2B5EF4-FFF2-40B4-BE49-F238E27FC236}">
                <a16:creationId xmlns:a16="http://schemas.microsoft.com/office/drawing/2014/main" id="{99D7A38A-4D70-465E-9F20-1D0CFBEFAA24}"/>
              </a:ext>
            </a:extLst>
          </p:cNvPr>
          <p:cNvSpPr>
            <a:spLocks noChangeArrowheads="1"/>
          </p:cNvSpPr>
          <p:nvPr/>
        </p:nvSpPr>
        <p:spPr bwMode="auto">
          <a:xfrm>
            <a:off x="1313246" y="2723986"/>
            <a:ext cx="6275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NO</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37">
            <a:extLst>
              <a:ext uri="{FF2B5EF4-FFF2-40B4-BE49-F238E27FC236}">
                <a16:creationId xmlns:a16="http://schemas.microsoft.com/office/drawing/2014/main" id="{B1C88066-DC2D-4459-984F-2E7496847FCD}"/>
              </a:ext>
            </a:extLst>
          </p:cNvPr>
          <p:cNvSpPr>
            <a:spLocks noChangeArrowheads="1"/>
          </p:cNvSpPr>
          <p:nvPr/>
        </p:nvSpPr>
        <p:spPr bwMode="auto">
          <a:xfrm>
            <a:off x="11571669" y="1067268"/>
            <a:ext cx="105631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8">
            <a:extLst>
              <a:ext uri="{FF2B5EF4-FFF2-40B4-BE49-F238E27FC236}">
                <a16:creationId xmlns:a16="http://schemas.microsoft.com/office/drawing/2014/main" id="{60E8EDDB-0F19-45F9-97B9-62331F62CFB3}"/>
              </a:ext>
            </a:extLst>
          </p:cNvPr>
          <p:cNvSpPr>
            <a:spLocks noChangeArrowheads="1"/>
          </p:cNvSpPr>
          <p:nvPr/>
        </p:nvSpPr>
        <p:spPr bwMode="auto">
          <a:xfrm>
            <a:off x="953706" y="3374129"/>
            <a:ext cx="56961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YES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40">
            <a:extLst>
              <a:ext uri="{FF2B5EF4-FFF2-40B4-BE49-F238E27FC236}">
                <a16:creationId xmlns:a16="http://schemas.microsoft.com/office/drawing/2014/main" id="{B94FE35F-0C52-4594-9A1D-2A8742585BBB}"/>
              </a:ext>
            </a:extLst>
          </p:cNvPr>
          <p:cNvSpPr>
            <a:spLocks noChangeArrowheads="1"/>
          </p:cNvSpPr>
          <p:nvPr/>
        </p:nvSpPr>
        <p:spPr bwMode="auto">
          <a:xfrm>
            <a:off x="-973901" y="35933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43">
            <a:extLst>
              <a:ext uri="{FF2B5EF4-FFF2-40B4-BE49-F238E27FC236}">
                <a16:creationId xmlns:a16="http://schemas.microsoft.com/office/drawing/2014/main" id="{88C80AE5-2CF1-437C-A2C1-891E0C98E014}"/>
              </a:ext>
            </a:extLst>
          </p:cNvPr>
          <p:cNvSpPr>
            <a:spLocks noChangeArrowheads="1"/>
          </p:cNvSpPr>
          <p:nvPr/>
        </p:nvSpPr>
        <p:spPr bwMode="auto">
          <a:xfrm>
            <a:off x="-702438" y="1654276"/>
            <a:ext cx="42100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65" name="Straight Arrow Connector 64">
            <a:extLst>
              <a:ext uri="{FF2B5EF4-FFF2-40B4-BE49-F238E27FC236}">
                <a16:creationId xmlns:a16="http://schemas.microsoft.com/office/drawing/2014/main" id="{F729C328-0FC6-41F4-9F38-E5D7CF20C13A}"/>
              </a:ext>
            </a:extLst>
          </p:cNvPr>
          <p:cNvCxnSpPr>
            <a:stCxn id="10" idx="4"/>
            <a:endCxn id="2" idx="1"/>
          </p:cNvCxnSpPr>
          <p:nvPr/>
        </p:nvCxnSpPr>
        <p:spPr>
          <a:xfrm>
            <a:off x="5974467" y="535636"/>
            <a:ext cx="1" cy="225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1A0A57-96ED-49FB-BC8B-1ACDF1147B20}"/>
              </a:ext>
            </a:extLst>
          </p:cNvPr>
          <p:cNvSpPr txBox="1"/>
          <p:nvPr/>
        </p:nvSpPr>
        <p:spPr>
          <a:xfrm>
            <a:off x="3507613" y="5620173"/>
            <a:ext cx="7194385" cy="523220"/>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FIG: </a:t>
            </a:r>
            <a:r>
              <a:rPr lang="en-US" sz="2800" dirty="0">
                <a:effectLst/>
                <a:latin typeface="Times New Roman" panose="02020603050405020304" pitchFamily="18" charset="0"/>
                <a:ea typeface="Times New Roman" panose="02020603050405020304" pitchFamily="18" charset="0"/>
              </a:rPr>
              <a:t>Vaccine Registration and Take Flowchart</a:t>
            </a:r>
            <a:endParaRPr lang="en-US" sz="2800" dirty="0"/>
          </a:p>
        </p:txBody>
      </p:sp>
    </p:spTree>
    <p:extLst>
      <p:ext uri="{BB962C8B-B14F-4D97-AF65-F5344CB8AC3E}">
        <p14:creationId xmlns:p14="http://schemas.microsoft.com/office/powerpoint/2010/main" val="15863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DEE41-0F09-4A97-AB61-AB3F5754E329}"/>
              </a:ext>
            </a:extLst>
          </p:cNvPr>
          <p:cNvSpPr txBox="1"/>
          <p:nvPr/>
        </p:nvSpPr>
        <p:spPr>
          <a:xfrm>
            <a:off x="312108" y="137254"/>
            <a:ext cx="6051559"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Result and discussion:</a:t>
            </a:r>
          </a:p>
        </p:txBody>
      </p:sp>
      <p:sp>
        <p:nvSpPr>
          <p:cNvPr id="5" name="TextBox 4">
            <a:extLst>
              <a:ext uri="{FF2B5EF4-FFF2-40B4-BE49-F238E27FC236}">
                <a16:creationId xmlns:a16="http://schemas.microsoft.com/office/drawing/2014/main" id="{B5FED9B1-52DD-4F3A-AAB7-979E11020622}"/>
              </a:ext>
            </a:extLst>
          </p:cNvPr>
          <p:cNvSpPr txBox="1"/>
          <p:nvPr/>
        </p:nvSpPr>
        <p:spPr>
          <a:xfrm>
            <a:off x="380999" y="1202371"/>
            <a:ext cx="11661422"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Here are some inputs and outputs of how out program will work. Not all features are shown here but the important ones are.</a:t>
            </a:r>
          </a:p>
        </p:txBody>
      </p:sp>
      <p:sp>
        <p:nvSpPr>
          <p:cNvPr id="6" name="Rectangle 2">
            <a:extLst>
              <a:ext uri="{FF2B5EF4-FFF2-40B4-BE49-F238E27FC236}">
                <a16:creationId xmlns:a16="http://schemas.microsoft.com/office/drawing/2014/main" id="{501B35BC-0460-4964-9857-15307763BAD8}"/>
              </a:ext>
            </a:extLst>
          </p:cNvPr>
          <p:cNvSpPr>
            <a:spLocks noChangeArrowheads="1"/>
          </p:cNvSpPr>
          <p:nvPr/>
        </p:nvSpPr>
        <p:spPr bwMode="auto">
          <a:xfrm>
            <a:off x="380999" y="1681162"/>
            <a:ext cx="1826090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44">
            <a:extLst>
              <a:ext uri="{FF2B5EF4-FFF2-40B4-BE49-F238E27FC236}">
                <a16:creationId xmlns:a16="http://schemas.microsoft.com/office/drawing/2014/main" id="{5474F92D-4115-41AB-87B8-5E2324B55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201653"/>
            <a:ext cx="11274706" cy="34209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E2F0143-4364-406B-9416-24B91C71DE3E}"/>
              </a:ext>
            </a:extLst>
          </p:cNvPr>
          <p:cNvSpPr>
            <a:spLocks noChangeArrowheads="1"/>
          </p:cNvSpPr>
          <p:nvPr/>
        </p:nvSpPr>
        <p:spPr bwMode="auto">
          <a:xfrm>
            <a:off x="312108" y="5685864"/>
            <a:ext cx="182609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is the menu of our program as you can see it will be able to show time and date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how many vaccine are available here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70912002-3F80-45B0-A0CE-AA77DA5D6611}"/>
              </a:ext>
            </a:extLst>
          </p:cNvPr>
          <p:cNvSpPr/>
          <p:nvPr/>
        </p:nvSpPr>
        <p:spPr>
          <a:xfrm>
            <a:off x="0" y="905706"/>
            <a:ext cx="12192000" cy="1580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2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6AC92DC-CB6C-41BE-B0B3-C0F1C804519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47">
            <a:extLst>
              <a:ext uri="{FF2B5EF4-FFF2-40B4-BE49-F238E27FC236}">
                <a16:creationId xmlns:a16="http://schemas.microsoft.com/office/drawing/2014/main" id="{FB705B3D-B465-4827-83D8-5C4450669F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 t="3976" r="58324" b="36535"/>
          <a:stretch/>
        </p:blipFill>
        <p:spPr bwMode="auto">
          <a:xfrm>
            <a:off x="730956" y="219555"/>
            <a:ext cx="5365044" cy="26988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9E63DF2-A327-4BEE-9BD3-96DA034DA95B}"/>
              </a:ext>
            </a:extLst>
          </p:cNvPr>
          <p:cNvSpPr>
            <a:spLocks noChangeArrowheads="1"/>
          </p:cNvSpPr>
          <p:nvPr/>
        </p:nvSpPr>
        <p:spPr bwMode="auto">
          <a:xfrm>
            <a:off x="6235700" y="814224"/>
            <a:ext cx="57460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can add the vaccine information such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name and quantity from this menu.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Also we will be able to update, 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delete any vaccine record.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19FAD6A4-7A48-4D89-BD53-F9D24B385A3D}"/>
              </a:ext>
            </a:extLst>
          </p:cNvPr>
          <p:cNvSpPr>
            <a:spLocks noChangeArrowheads="1"/>
          </p:cNvSpPr>
          <p:nvPr/>
        </p:nvSpPr>
        <p:spPr bwMode="auto">
          <a:xfrm>
            <a:off x="381000" y="34189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50">
            <a:extLst>
              <a:ext uri="{FF2B5EF4-FFF2-40B4-BE49-F238E27FC236}">
                <a16:creationId xmlns:a16="http://schemas.microsoft.com/office/drawing/2014/main" id="{088DEB04-FF8E-49DC-8805-636130575E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04" r="40296" b="13233"/>
          <a:stretch/>
        </p:blipFill>
        <p:spPr bwMode="auto">
          <a:xfrm>
            <a:off x="6589887" y="3647595"/>
            <a:ext cx="5037667" cy="26907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59EA654-5CD1-433B-8DB3-8B8A480A8633}"/>
              </a:ext>
            </a:extLst>
          </p:cNvPr>
          <p:cNvSpPr>
            <a:spLocks noChangeArrowheads="1"/>
          </p:cNvSpPr>
          <p:nvPr/>
        </p:nvSpPr>
        <p:spPr bwMode="auto">
          <a:xfrm>
            <a:off x="730956" y="3951619"/>
            <a:ext cx="50449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menu when we go to registration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forum will appear to fill up</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0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8">
            <a:extLst>
              <a:ext uri="{FF2B5EF4-FFF2-40B4-BE49-F238E27FC236}">
                <a16:creationId xmlns:a16="http://schemas.microsoft.com/office/drawing/2014/main" id="{53367849-E3E3-434D-9956-8A5D85239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247"/>
          <a:stretch/>
        </p:blipFill>
        <p:spPr bwMode="auto">
          <a:xfrm>
            <a:off x="381000" y="228599"/>
            <a:ext cx="3502378" cy="281930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52">
            <a:extLst>
              <a:ext uri="{FF2B5EF4-FFF2-40B4-BE49-F238E27FC236}">
                <a16:creationId xmlns:a16="http://schemas.microsoft.com/office/drawing/2014/main" id="{CD0012F2-1404-456A-B58D-22AB3A09A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323379"/>
            <a:ext cx="11607800" cy="24503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02FBC629-AF22-496C-B4B1-1DF64E65E34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8D70C535-AAF4-4237-8523-4A715534DFB8}"/>
              </a:ext>
            </a:extLst>
          </p:cNvPr>
          <p:cNvSpPr>
            <a:spLocks noChangeArrowheads="1"/>
          </p:cNvSpPr>
          <p:nvPr/>
        </p:nvSpPr>
        <p:spPr bwMode="auto">
          <a:xfrm>
            <a:off x="4264378" y="1084253"/>
            <a:ext cx="5715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Then we can go to Citizen list to view all registration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CF0C6476-8DC1-49E0-A201-5579291D50F9}"/>
              </a:ext>
            </a:extLst>
          </p:cNvPr>
          <p:cNvSpPr>
            <a:spLocks noChangeArrowheads="1"/>
          </p:cNvSpPr>
          <p:nvPr/>
        </p:nvSpPr>
        <p:spPr bwMode="auto">
          <a:xfrm>
            <a:off x="381000" y="5942628"/>
            <a:ext cx="10742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you can see there are several citizen registered on the database but no one has taken a vaccine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7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8">
            <a:extLst>
              <a:ext uri="{FF2B5EF4-FFF2-40B4-BE49-F238E27FC236}">
                <a16:creationId xmlns:a16="http://schemas.microsoft.com/office/drawing/2014/main" id="{B29AF0B0-B3A0-4928-80F5-B8AD784CB2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112" b="16814"/>
          <a:stretch/>
        </p:blipFill>
        <p:spPr bwMode="auto">
          <a:xfrm>
            <a:off x="0" y="9525"/>
            <a:ext cx="4572000" cy="8953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59">
            <a:extLst>
              <a:ext uri="{FF2B5EF4-FFF2-40B4-BE49-F238E27FC236}">
                <a16:creationId xmlns:a16="http://schemas.microsoft.com/office/drawing/2014/main" id="{0E300F18-9E97-4462-9BF2-3B08BE0D4D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2" r="36864" b="20975"/>
          <a:stretch/>
        </p:blipFill>
        <p:spPr bwMode="auto">
          <a:xfrm>
            <a:off x="0" y="866774"/>
            <a:ext cx="3044141" cy="117326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60">
            <a:extLst>
              <a:ext uri="{FF2B5EF4-FFF2-40B4-BE49-F238E27FC236}">
                <a16:creationId xmlns:a16="http://schemas.microsoft.com/office/drawing/2014/main" id="{8C117526-4BCE-401B-9B95-E9EA882F14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6"/>
          <a:stretch/>
        </p:blipFill>
        <p:spPr bwMode="auto">
          <a:xfrm>
            <a:off x="0" y="1933575"/>
            <a:ext cx="4976028" cy="12763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61">
            <a:extLst>
              <a:ext uri="{FF2B5EF4-FFF2-40B4-BE49-F238E27FC236}">
                <a16:creationId xmlns:a16="http://schemas.microsoft.com/office/drawing/2014/main" id="{7612F808-3F40-4513-8838-9671D80A97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16"/>
          <a:stretch/>
        </p:blipFill>
        <p:spPr bwMode="auto">
          <a:xfrm>
            <a:off x="0" y="2906812"/>
            <a:ext cx="497602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62">
            <a:extLst>
              <a:ext uri="{FF2B5EF4-FFF2-40B4-BE49-F238E27FC236}">
                <a16:creationId xmlns:a16="http://schemas.microsoft.com/office/drawing/2014/main" id="{58E1A177-C364-4444-8D30-F1F72282EB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16"/>
          <a:stretch/>
        </p:blipFill>
        <p:spPr bwMode="auto">
          <a:xfrm>
            <a:off x="0" y="3899644"/>
            <a:ext cx="4976028" cy="1238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4447A731-813C-47EC-88A5-8332D6566BF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90D0ADDF-6A92-41AE-9F5E-204D66707407}"/>
              </a:ext>
            </a:extLst>
          </p:cNvPr>
          <p:cNvSpPr>
            <a:spLocks noChangeArrowheads="1"/>
          </p:cNvSpPr>
          <p:nvPr/>
        </p:nvSpPr>
        <p:spPr bwMode="auto">
          <a:xfrm>
            <a:off x="0" y="5689844"/>
            <a:ext cx="124300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take vaccine one needs to enter NID card number , if there NID is registered then they will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asked this 5 questions . If they Pass the questions then they will be shown the available vaccine list.</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E7D1E48-4E89-40C7-ABD9-C77835A2F7A6}"/>
              </a:ext>
            </a:extLst>
          </p:cNvPr>
          <p:cNvSpPr/>
          <p:nvPr/>
        </p:nvSpPr>
        <p:spPr>
          <a:xfrm>
            <a:off x="2939969" y="872562"/>
            <a:ext cx="1931887" cy="1066801"/>
          </a:xfrm>
          <a:prstGeom prst="rect">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3BCE8E-7E44-4001-AA55-07E69C1FB0C7}"/>
              </a:ext>
            </a:extLst>
          </p:cNvPr>
          <p:cNvSpPr/>
          <p:nvPr/>
        </p:nvSpPr>
        <p:spPr>
          <a:xfrm>
            <a:off x="4490977" y="0"/>
            <a:ext cx="485051" cy="5137894"/>
          </a:xfrm>
          <a:prstGeom prst="rect">
            <a:avLst/>
          </a:prstGeom>
          <a:solidFill>
            <a:srgbClr val="1E1E1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FB6ACF5-F412-4B6C-87DC-0A8D77907008}"/>
              </a:ext>
            </a:extLst>
          </p:cNvPr>
          <p:cNvSpPr/>
          <p:nvPr/>
        </p:nvSpPr>
        <p:spPr>
          <a:xfrm>
            <a:off x="0" y="5137894"/>
            <a:ext cx="4976028" cy="146943"/>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972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Arik Rayhan</dc:creator>
  <cp:lastModifiedBy>Md Arik Rayhan</cp:lastModifiedBy>
  <cp:revision>19</cp:revision>
  <dcterms:created xsi:type="dcterms:W3CDTF">2021-09-22T17:35:17Z</dcterms:created>
  <dcterms:modified xsi:type="dcterms:W3CDTF">2021-09-23T03:50:05Z</dcterms:modified>
</cp:coreProperties>
</file>