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bleStyles.xml" ContentType="application/vnd.openxmlformats-officedocument.presentationml.tableStyles+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s/slide119.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rawing8.xml" ContentType="application/vnd.ms-office.drawingml.diagramDrawing+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34.xml" ContentType="application/vnd.ms-office.drawingml.diagramDrawing+xml"/>
  <Override PartName="/ppt/slides/slide138.xml" ContentType="application/vnd.openxmlformats-officedocument.presentationml.slide+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slides/slide20.xml" ContentType="application/vnd.openxmlformats-officedocument.presentationml.slide+xml"/>
  <Override PartName="/ppt/diagrams/layout4.xml" ContentType="application/vnd.openxmlformats-officedocument.drawingml.diagramLayout+xml"/>
  <Override PartName="/ppt/slides/slide139.xml" ContentType="application/vnd.openxmlformats-officedocument.presentationml.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slides/slide129.xml" ContentType="application/vnd.openxmlformats-officedocument.presentationml.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slides/slide118.xml" ContentType="application/vnd.openxmlformats-officedocument.presentationml.slide+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6"/>
  </p:notesMasterIdLst>
  <p:handoutMasterIdLst>
    <p:handoutMasterId r:id="rId147"/>
  </p:handoutMasterIdLst>
  <p:sldIdLst>
    <p:sldId id="604" r:id="rId2"/>
    <p:sldId id="607" r:id="rId3"/>
    <p:sldId id="608" r:id="rId4"/>
    <p:sldId id="609" r:id="rId5"/>
    <p:sldId id="610" r:id="rId6"/>
    <p:sldId id="605" r:id="rId7"/>
    <p:sldId id="606" r:id="rId8"/>
    <p:sldId id="473" r:id="rId9"/>
    <p:sldId id="474" r:id="rId10"/>
    <p:sldId id="475" r:id="rId11"/>
    <p:sldId id="258" r:id="rId12"/>
    <p:sldId id="257" r:id="rId13"/>
    <p:sldId id="581" r:id="rId14"/>
    <p:sldId id="585" r:id="rId15"/>
    <p:sldId id="582" r:id="rId16"/>
    <p:sldId id="462" r:id="rId17"/>
    <p:sldId id="601" r:id="rId18"/>
    <p:sldId id="476" r:id="rId19"/>
    <p:sldId id="586" r:id="rId20"/>
    <p:sldId id="491" r:id="rId21"/>
    <p:sldId id="599" r:id="rId22"/>
    <p:sldId id="480" r:id="rId23"/>
    <p:sldId id="483" r:id="rId24"/>
    <p:sldId id="484" r:id="rId25"/>
    <p:sldId id="481" r:id="rId26"/>
    <p:sldId id="485" r:id="rId27"/>
    <p:sldId id="482" r:id="rId28"/>
    <p:sldId id="501" r:id="rId29"/>
    <p:sldId id="598" r:id="rId30"/>
    <p:sldId id="570" r:id="rId31"/>
    <p:sldId id="504" r:id="rId32"/>
    <p:sldId id="571" r:id="rId33"/>
    <p:sldId id="505" r:id="rId34"/>
    <p:sldId id="506" r:id="rId35"/>
    <p:sldId id="507" r:id="rId36"/>
    <p:sldId id="596" r:id="rId37"/>
    <p:sldId id="509" r:id="rId38"/>
    <p:sldId id="510" r:id="rId39"/>
    <p:sldId id="511" r:id="rId40"/>
    <p:sldId id="464" r:id="rId41"/>
    <p:sldId id="465" r:id="rId42"/>
    <p:sldId id="466" r:id="rId43"/>
    <p:sldId id="272" r:id="rId44"/>
    <p:sldId id="271" r:id="rId45"/>
    <p:sldId id="499" r:id="rId46"/>
    <p:sldId id="498" r:id="rId47"/>
    <p:sldId id="497" r:id="rId48"/>
    <p:sldId id="531" r:id="rId49"/>
    <p:sldId id="410" r:id="rId50"/>
    <p:sldId id="602" r:id="rId51"/>
    <p:sldId id="411" r:id="rId52"/>
    <p:sldId id="412" r:id="rId53"/>
    <p:sldId id="413" r:id="rId54"/>
    <p:sldId id="282" r:id="rId55"/>
    <p:sldId id="451" r:id="rId56"/>
    <p:sldId id="281" r:id="rId57"/>
    <p:sldId id="452" r:id="rId58"/>
    <p:sldId id="493" r:id="rId59"/>
    <p:sldId id="494" r:id="rId60"/>
    <p:sldId id="495" r:id="rId61"/>
    <p:sldId id="453" r:id="rId62"/>
    <p:sldId id="276" r:id="rId63"/>
    <p:sldId id="467" r:id="rId64"/>
    <p:sldId id="496" r:id="rId65"/>
    <p:sldId id="468" r:id="rId66"/>
    <p:sldId id="469" r:id="rId67"/>
    <p:sldId id="280" r:id="rId68"/>
    <p:sldId id="285" r:id="rId69"/>
    <p:sldId id="454" r:id="rId70"/>
    <p:sldId id="455" r:id="rId71"/>
    <p:sldId id="307" r:id="rId72"/>
    <p:sldId id="414" r:id="rId73"/>
    <p:sldId id="415" r:id="rId74"/>
    <p:sldId id="286" r:id="rId75"/>
    <p:sldId id="470" r:id="rId76"/>
    <p:sldId id="418" r:id="rId77"/>
    <p:sldId id="419" r:id="rId78"/>
    <p:sldId id="428" r:id="rId79"/>
    <p:sldId id="442" r:id="rId80"/>
    <p:sldId id="443" r:id="rId81"/>
    <p:sldId id="512" r:id="rId82"/>
    <p:sldId id="515" r:id="rId83"/>
    <p:sldId id="513" r:id="rId84"/>
    <p:sldId id="444" r:id="rId85"/>
    <p:sldId id="445" r:id="rId86"/>
    <p:sldId id="446" r:id="rId87"/>
    <p:sldId id="447" r:id="rId88"/>
    <p:sldId id="448" r:id="rId89"/>
    <p:sldId id="449" r:id="rId90"/>
    <p:sldId id="450" r:id="rId91"/>
    <p:sldId id="416" r:id="rId92"/>
    <p:sldId id="456" r:id="rId93"/>
    <p:sldId id="457" r:id="rId94"/>
    <p:sldId id="486" r:id="rId95"/>
    <p:sldId id="308" r:id="rId96"/>
    <p:sldId id="429" r:id="rId97"/>
    <p:sldId id="430" r:id="rId98"/>
    <p:sldId id="431" r:id="rId99"/>
    <p:sldId id="432" r:id="rId100"/>
    <p:sldId id="433" r:id="rId101"/>
    <p:sldId id="434" r:id="rId102"/>
    <p:sldId id="435" r:id="rId103"/>
    <p:sldId id="437" r:id="rId104"/>
    <p:sldId id="439" r:id="rId105"/>
    <p:sldId id="436" r:id="rId106"/>
    <p:sldId id="441" r:id="rId107"/>
    <p:sldId id="440" r:id="rId108"/>
    <p:sldId id="309" r:id="rId109"/>
    <p:sldId id="488" r:id="rId110"/>
    <p:sldId id="489" r:id="rId111"/>
    <p:sldId id="487" r:id="rId112"/>
    <p:sldId id="516" r:id="rId113"/>
    <p:sldId id="517" r:id="rId114"/>
    <p:sldId id="518" r:id="rId115"/>
    <p:sldId id="519" r:id="rId116"/>
    <p:sldId id="521" r:id="rId117"/>
    <p:sldId id="522" r:id="rId118"/>
    <p:sldId id="523" r:id="rId119"/>
    <p:sldId id="524" r:id="rId120"/>
    <p:sldId id="525" r:id="rId121"/>
    <p:sldId id="526" r:id="rId122"/>
    <p:sldId id="527" r:id="rId123"/>
    <p:sldId id="597" r:id="rId124"/>
    <p:sldId id="528" r:id="rId125"/>
    <p:sldId id="275" r:id="rId126"/>
    <p:sldId id="328" r:id="rId127"/>
    <p:sldId id="273" r:id="rId128"/>
    <p:sldId id="593" r:id="rId129"/>
    <p:sldId id="594" r:id="rId130"/>
    <p:sldId id="592" r:id="rId131"/>
    <p:sldId id="591" r:id="rId132"/>
    <p:sldId id="264" r:id="rId133"/>
    <p:sldId id="341" r:id="rId134"/>
    <p:sldId id="458" r:id="rId135"/>
    <p:sldId id="459" r:id="rId136"/>
    <p:sldId id="406" r:id="rId137"/>
    <p:sldId id="589" r:id="rId138"/>
    <p:sldId id="590" r:id="rId139"/>
    <p:sldId id="588" r:id="rId140"/>
    <p:sldId id="460" r:id="rId141"/>
    <p:sldId id="267" r:id="rId142"/>
    <p:sldId id="265" r:id="rId143"/>
    <p:sldId id="283" r:id="rId144"/>
    <p:sldId id="490"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647" autoAdjust="0"/>
    <p:restoredTop sz="94291" autoAdjust="0"/>
  </p:normalViewPr>
  <p:slideViewPr>
    <p:cSldViewPr>
      <p:cViewPr varScale="1">
        <p:scale>
          <a:sx n="69" d="100"/>
          <a:sy n="69" d="100"/>
        </p:scale>
        <p:origin x="-654" y="-96"/>
      </p:cViewPr>
      <p:guideLst>
        <p:guide orient="horz" pos="2160"/>
        <p:guide pos="3840"/>
      </p:guideLst>
    </p:cSldViewPr>
  </p:slideViewPr>
  <p:outlineViewPr>
    <p:cViewPr>
      <p:scale>
        <a:sx n="33" d="100"/>
        <a:sy n="33" d="100"/>
      </p:scale>
      <p:origin x="0" y="-15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commentAuthors" Target="commentAuthors.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18CE3E0E-3290-422E-BD32-E1AD8CB2C6E4}">
      <dgm:prSet/>
      <dgm:spPr/>
      <dgm:t>
        <a:bodyPr/>
        <a:lstStyle/>
        <a:p>
          <a:r>
            <a:rPr lang="en-IN" b="1" dirty="0"/>
            <a:t>Introduction: </a:t>
          </a:r>
          <a:r>
            <a:rPr lang="en-IN" dirty="0"/>
            <a:t>Introduction to computer system, algorithms and flowcharts, Ethics and IT policy in company, A Brief History of Python, Applications areas of python, The Programming Cycle for Python, Python IDE.</a:t>
          </a:r>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LinFactNeighborY="4540">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 modelId="{5018F1C8-632D-4593-8386-DC1BDD77A6F3}" type="pres">
      <dgm:prSet presAssocID="{12DD1199-91E2-4078-A2C6-82ED080F9D95}" presName="parentText" presStyleLbl="node1" presStyleIdx="0" presStyleCnt="1">
        <dgm:presLayoutVars>
          <dgm:chMax val="0"/>
          <dgm:bulletEnabled val="1"/>
        </dgm:presLayoutVars>
      </dgm:prSet>
      <dgm:spPr/>
      <dgm:t>
        <a:bodyPr/>
        <a:lstStyle/>
        <a:p>
          <a:endParaRPr lang="en-US"/>
        </a:p>
      </dgm:t>
    </dgm:pt>
  </dgm:ptLst>
  <dgm:cxnLst>
    <dgm:cxn modelId="{B67221F2-07A7-4EC7-A28E-C8FA6BF50669}" srcId="{891EB5D2-4E2C-4D1D-A447-CE86542BC42D}" destId="{12DD1199-91E2-4078-A2C6-82ED080F9D95}" srcOrd="0" destOrd="0" parTransId="{1BCF16EB-8286-4D76-B156-7C9E1F338E83}" sibTransId="{C609EA3A-F19F-4AAA-A417-1E1777A4EB5D}"/>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800" dirty="0"/>
            <a:t>Study the basic of computers and algorithms.</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t>
        <a:bodyPr/>
        <a:lstStyle/>
        <a:p>
          <a:endParaRPr lang="en-US"/>
        </a:p>
      </dgm:t>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478CAB5-7AE2-456C-89C3-072C47566E3A}">
      <dgm:prSet/>
      <dgm:spPr/>
      <dgm:t>
        <a:bodyPr/>
        <a:lstStyle/>
        <a:p>
          <a:r>
            <a:rPr lang="en-US" dirty="0"/>
            <a:t>Study the history of Python and Programming Cycle for Python.</a:t>
          </a:r>
          <a:endParaRPr lang="en-IN"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 modelId="{1A3ADADF-1651-46C2-846B-A7F79BFA24CF}" type="pres">
      <dgm:prSet presAssocID="{0478CAB5-7AE2-456C-89C3-072C47566E3A}" presName="parentText" presStyleLbl="node1" presStyleIdx="0" presStyleCnt="1">
        <dgm:presLayoutVars>
          <dgm:chMax val="0"/>
          <dgm:bulletEnabled val="1"/>
        </dgm:presLayoutVars>
      </dgm:prSet>
      <dgm:spPr/>
      <dgm:t>
        <a:bodyPr/>
        <a:lstStyle/>
        <a:p>
          <a:endParaRPr lang="en-US"/>
        </a:p>
      </dgm:t>
    </dgm:pt>
  </dgm:ptLst>
  <dgm:cxnLst>
    <dgm:cxn modelId="{45CE6C6F-EC96-488F-BAB2-5A0128F022AB}" type="presOf" srcId="{0478CAB5-7AE2-456C-89C3-072C47566E3A}" destId="{1A3ADADF-1651-46C2-846B-A7F79BFA24CF}" srcOrd="0" destOrd="0" presId="urn:microsoft.com/office/officeart/2005/8/layout/vList2"/>
    <dgm:cxn modelId="{0C91DF1C-CA80-463E-BE1F-628A0FD22D27}" srcId="{C04877D1-03B1-4454-BEC3-DD4BDE35EAFA}" destId="{0478CAB5-7AE2-456C-89C3-072C47566E3A}" srcOrd="0" destOrd="0" parTransId="{1E3B58B6-4386-4901-96BE-D5C27759E34E}" sibTransId="{D159A1AF-39FA-45F3-9BA9-70283FB52E2F}"/>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 xmlns:dsp="http://schemas.microsoft.com/office/drawing/2008/diagram" relId="rId1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800" dirty="0"/>
            <a:t>Gain the understanding of the Python IDE and understand how  to write  Python Program.</a:t>
          </a:r>
          <a:endParaRPr lang="en-IN" sz="28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 modelId="{94DF58AF-4B5A-40D5-876B-C773221F443C}" type="pres">
      <dgm:prSet presAssocID="{A101FA42-0C28-44AC-8614-BCD10EA95182}" presName="parentText" presStyleLbl="node1" presStyleIdx="0" presStyleCnt="1" custScaleY="100097" custLinFactNeighborX="-496" custLinFactNeighborY="1188">
        <dgm:presLayoutVars>
          <dgm:chMax val="0"/>
          <dgm:bulletEnabled val="1"/>
        </dgm:presLayoutVars>
      </dgm:prSet>
      <dgm:spPr/>
      <dgm:t>
        <a:bodyPr/>
        <a:lstStyle/>
        <a:p>
          <a:endParaRPr lang="en-US"/>
        </a:p>
      </dgm:t>
    </dgm:pt>
  </dgm:ptLst>
  <dgm:cxnLst>
    <dgm:cxn modelId="{F4F5262D-7F4C-492A-9885-91530C6CE254}" type="presOf" srcId="{A101FA42-0C28-44AC-8614-BCD10EA95182}" destId="{94DF58AF-4B5A-40D5-876B-C773221F443C}" srcOrd="0" destOrd="0" presId="urn:microsoft.com/office/officeart/2005/8/layout/vList2"/>
    <dgm:cxn modelId="{3583BF19-DB75-44AD-A9E8-ABF5BE2F95EB}" type="presOf" srcId="{935442EA-3D11-4D44-8E73-F6D5E0819A38}" destId="{1582B9EB-B4CE-4A6A-916D-2795B4AC0216}"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800" dirty="0"/>
            <a:t>Learn the elements of Python like Keywords and Identifiers, Variables, Data types and Operators.</a:t>
          </a:r>
          <a:endParaRPr lang="en-IN" sz="28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 modelId="{516B7FBA-CAF3-4274-AEB4-00729BD1494C}" type="pres">
      <dgm:prSet presAssocID="{6C9149EB-4966-4FC9-84A5-2B265D92C4EA}" presName="parentText" presStyleLbl="node1" presStyleIdx="0" presStyleCnt="1" custScaleY="100063">
        <dgm:presLayoutVars>
          <dgm:chMax val="0"/>
          <dgm:bulletEnabled val="1"/>
        </dgm:presLayoutVars>
      </dgm:prSet>
      <dgm:spPr/>
      <dgm:t>
        <a:bodyPr/>
        <a:lstStyle/>
        <a:p>
          <a:endParaRPr lang="en-US"/>
        </a:p>
      </dgm:t>
    </dgm:pt>
  </dgm:ptLst>
  <dgm:cxnLst>
    <dgm:cxn modelId="{F01C1A4D-2D88-46FC-AA1C-174B089A1D23}" type="presOf" srcId="{1D8AF22B-6E01-4F33-9B54-590076F38756}" destId="{6B117771-AD3E-410E-8C2D-70661DFBA6BA}"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CF4B0ED1-F244-4FCD-A238-694B98A49368}" type="presOf" srcId="{6C9149EB-4966-4FC9-84A5-2B265D92C4EA}" destId="{516B7FBA-CAF3-4274-AEB4-00729BD1494C}" srcOrd="0" destOrd="0" presId="urn:microsoft.com/office/officeart/2005/8/layout/vList2"/>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 xmlns:dsp="http://schemas.microsoft.com/office/drawing/2008/diagram" relId="rId3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87DCDC0-558E-4CF8-84C8-BF3F2CB60A0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22837C18-FB9E-4CA4-91D5-005F90009BED}">
      <dgm:prSet phldrT="[Text]"/>
      <dgm:spPr/>
      <dgm:t>
        <a:bodyPr/>
        <a:lstStyle/>
        <a:p>
          <a:r>
            <a:rPr lang="en-US" dirty="0"/>
            <a:t>Computers</a:t>
          </a:r>
          <a:endParaRPr lang="en-IN" dirty="0"/>
        </a:p>
      </dgm:t>
    </dgm:pt>
    <dgm:pt modelId="{82EBAF68-49EF-4BE5-ADD8-6183BFA5050C}" type="parTrans" cxnId="{4BAC8693-50EE-4041-9F9A-D85B66DCA095}">
      <dgm:prSet/>
      <dgm:spPr/>
      <dgm:t>
        <a:bodyPr/>
        <a:lstStyle/>
        <a:p>
          <a:endParaRPr lang="en-IN"/>
        </a:p>
      </dgm:t>
    </dgm:pt>
    <dgm:pt modelId="{257D84A9-B333-4DA6-9B5B-71EA318FD742}" type="sibTrans" cxnId="{4BAC8693-50EE-4041-9F9A-D85B66DCA095}">
      <dgm:prSet/>
      <dgm:spPr/>
      <dgm:t>
        <a:bodyPr/>
        <a:lstStyle/>
        <a:p>
          <a:endParaRPr lang="en-IN"/>
        </a:p>
      </dgm:t>
    </dgm:pt>
    <dgm:pt modelId="{22DDEFD1-B765-4CF0-B155-6581B4EE7CB8}">
      <dgm:prSet phldrT="[Text]"/>
      <dgm:spPr/>
      <dgm:t>
        <a:bodyPr/>
        <a:lstStyle/>
        <a:p>
          <a:r>
            <a:rPr lang="en-US" dirty="0"/>
            <a:t>Storage</a:t>
          </a:r>
          <a:endParaRPr lang="en-IN" dirty="0"/>
        </a:p>
      </dgm:t>
    </dgm:pt>
    <dgm:pt modelId="{CC0D1078-FE6E-462F-B979-EDFF38550EAF}" type="parTrans" cxnId="{89AF91D9-7FCD-4593-85B1-F5C4B82C7931}">
      <dgm:prSet/>
      <dgm:spPr/>
      <dgm:t>
        <a:bodyPr/>
        <a:lstStyle/>
        <a:p>
          <a:endParaRPr lang="en-IN"/>
        </a:p>
      </dgm:t>
    </dgm:pt>
    <dgm:pt modelId="{48AB0C3C-3DBB-4E5A-A4DC-0E15159FF1A2}" type="sibTrans" cxnId="{89AF91D9-7FCD-4593-85B1-F5C4B82C7931}">
      <dgm:prSet/>
      <dgm:spPr/>
      <dgm:t>
        <a:bodyPr/>
        <a:lstStyle/>
        <a:p>
          <a:endParaRPr lang="en-IN"/>
        </a:p>
      </dgm:t>
    </dgm:pt>
    <dgm:pt modelId="{A6FE7882-87EE-47DE-94EA-37306B5E28DD}">
      <dgm:prSet phldrT="[Text]"/>
      <dgm:spPr/>
      <dgm:t>
        <a:bodyPr/>
        <a:lstStyle/>
        <a:p>
          <a:r>
            <a:rPr lang="en-US" dirty="0"/>
            <a:t>Speed</a:t>
          </a:r>
          <a:endParaRPr lang="en-IN" dirty="0"/>
        </a:p>
      </dgm:t>
    </dgm:pt>
    <dgm:pt modelId="{13B257D9-3D90-4164-8C00-7816EAFE851D}" type="parTrans" cxnId="{0F71E2BD-743C-45CB-A4F5-DE359AA95903}">
      <dgm:prSet/>
      <dgm:spPr/>
      <dgm:t>
        <a:bodyPr/>
        <a:lstStyle/>
        <a:p>
          <a:endParaRPr lang="en-IN"/>
        </a:p>
      </dgm:t>
    </dgm:pt>
    <dgm:pt modelId="{64E51CEF-7988-4E1D-9055-C8AE71EC9F6D}" type="sibTrans" cxnId="{0F71E2BD-743C-45CB-A4F5-DE359AA95903}">
      <dgm:prSet/>
      <dgm:spPr/>
      <dgm:t>
        <a:bodyPr/>
        <a:lstStyle/>
        <a:p>
          <a:endParaRPr lang="en-IN"/>
        </a:p>
      </dgm:t>
    </dgm:pt>
    <dgm:pt modelId="{7B1E6FE2-ECDF-4600-BC3E-6CD23A8725E4}">
      <dgm:prSet phldrT="[Text]"/>
      <dgm:spPr/>
      <dgm:t>
        <a:bodyPr/>
        <a:lstStyle/>
        <a:p>
          <a:r>
            <a:rPr lang="en-US" dirty="0"/>
            <a:t>Accuracy</a:t>
          </a:r>
          <a:endParaRPr lang="en-IN" dirty="0"/>
        </a:p>
      </dgm:t>
    </dgm:pt>
    <dgm:pt modelId="{EFADB9AE-83F8-47B0-99D0-E3F533A573A3}" type="parTrans" cxnId="{4E33C976-092C-474C-AC33-59D2B5C02A88}">
      <dgm:prSet/>
      <dgm:spPr/>
      <dgm:t>
        <a:bodyPr/>
        <a:lstStyle/>
        <a:p>
          <a:endParaRPr lang="en-IN"/>
        </a:p>
      </dgm:t>
    </dgm:pt>
    <dgm:pt modelId="{1E3DE5A5-957C-4735-ACE5-5FABD71230E6}" type="sibTrans" cxnId="{4E33C976-092C-474C-AC33-59D2B5C02A88}">
      <dgm:prSet/>
      <dgm:spPr/>
      <dgm:t>
        <a:bodyPr/>
        <a:lstStyle/>
        <a:p>
          <a:endParaRPr lang="en-IN"/>
        </a:p>
      </dgm:t>
    </dgm:pt>
    <dgm:pt modelId="{DB0BB69C-8647-459A-A3A0-1074B199FD55}">
      <dgm:prSet phldrT="[Text]"/>
      <dgm:spPr/>
      <dgm:t>
        <a:bodyPr/>
        <a:lstStyle/>
        <a:p>
          <a:r>
            <a:rPr lang="en-US" dirty="0"/>
            <a:t>Diligence</a:t>
          </a:r>
          <a:endParaRPr lang="en-IN" dirty="0"/>
        </a:p>
      </dgm:t>
    </dgm:pt>
    <dgm:pt modelId="{467BAF97-BB04-442D-892B-FAF378640559}" type="parTrans" cxnId="{DDF2EA72-CB17-4907-9E1E-8929ABBC002C}">
      <dgm:prSet/>
      <dgm:spPr/>
      <dgm:t>
        <a:bodyPr/>
        <a:lstStyle/>
        <a:p>
          <a:endParaRPr lang="en-IN"/>
        </a:p>
      </dgm:t>
    </dgm:pt>
    <dgm:pt modelId="{69E05B56-1935-4297-99C2-EC8302A9ED94}" type="sibTrans" cxnId="{DDF2EA72-CB17-4907-9E1E-8929ABBC002C}">
      <dgm:prSet/>
      <dgm:spPr/>
      <dgm:t>
        <a:bodyPr/>
        <a:lstStyle/>
        <a:p>
          <a:endParaRPr lang="en-IN"/>
        </a:p>
      </dgm:t>
    </dgm:pt>
    <dgm:pt modelId="{48009677-8F62-4C6A-8AF1-F4A3115E7371}">
      <dgm:prSet phldrT="[Text]"/>
      <dgm:spPr/>
      <dgm:t>
        <a:bodyPr/>
        <a:lstStyle/>
        <a:p>
          <a:r>
            <a:rPr lang="en-US" dirty="0"/>
            <a:t>Versatility</a:t>
          </a:r>
          <a:endParaRPr lang="en-IN" dirty="0"/>
        </a:p>
      </dgm:t>
    </dgm:pt>
    <dgm:pt modelId="{5A401461-0E5A-4A8A-9FF7-EA5C25FC6F95}" type="parTrans" cxnId="{864641ED-A836-4A45-B89F-39A87B8D4E84}">
      <dgm:prSet/>
      <dgm:spPr/>
      <dgm:t>
        <a:bodyPr/>
        <a:lstStyle/>
        <a:p>
          <a:endParaRPr lang="en-IN"/>
        </a:p>
      </dgm:t>
    </dgm:pt>
    <dgm:pt modelId="{CF2754CF-8642-4022-B313-651680696D48}" type="sibTrans" cxnId="{864641ED-A836-4A45-B89F-39A87B8D4E84}">
      <dgm:prSet/>
      <dgm:spPr/>
      <dgm:t>
        <a:bodyPr/>
        <a:lstStyle/>
        <a:p>
          <a:endParaRPr lang="en-IN"/>
        </a:p>
      </dgm:t>
    </dgm:pt>
    <dgm:pt modelId="{C18BA999-0270-4164-B19F-0FC41A0B3D95}">
      <dgm:prSet phldrT="[Text]"/>
      <dgm:spPr/>
      <dgm:t>
        <a:bodyPr/>
        <a:lstStyle/>
        <a:p>
          <a:r>
            <a:rPr lang="en-US" dirty="0"/>
            <a:t>No IQ/ No Feeling</a:t>
          </a:r>
          <a:endParaRPr lang="en-IN" dirty="0"/>
        </a:p>
      </dgm:t>
    </dgm:pt>
    <dgm:pt modelId="{5802A3B3-1050-4017-87EC-CDD2FB73032C}" type="parTrans" cxnId="{CE629FB6-74C7-47A3-9F7B-60E3E57F80C1}">
      <dgm:prSet/>
      <dgm:spPr/>
      <dgm:t>
        <a:bodyPr/>
        <a:lstStyle/>
        <a:p>
          <a:endParaRPr lang="en-IN"/>
        </a:p>
      </dgm:t>
    </dgm:pt>
    <dgm:pt modelId="{1226770C-305F-419D-9C8F-B54D65B8ACE5}" type="sibTrans" cxnId="{CE629FB6-74C7-47A3-9F7B-60E3E57F80C1}">
      <dgm:prSet/>
      <dgm:spPr/>
      <dgm:t>
        <a:bodyPr/>
        <a:lstStyle/>
        <a:p>
          <a:endParaRPr lang="en-IN"/>
        </a:p>
      </dgm:t>
    </dgm:pt>
    <dgm:pt modelId="{E9943D22-7FDE-4DF4-AE70-2F1AAA37B38D}" type="pres">
      <dgm:prSet presAssocID="{487DCDC0-558E-4CF8-84C8-BF3F2CB60A00}" presName="Name0" presStyleCnt="0">
        <dgm:presLayoutVars>
          <dgm:chMax val="1"/>
          <dgm:chPref val="1"/>
          <dgm:dir/>
          <dgm:animOne val="branch"/>
          <dgm:animLvl val="lvl"/>
        </dgm:presLayoutVars>
      </dgm:prSet>
      <dgm:spPr/>
      <dgm:t>
        <a:bodyPr/>
        <a:lstStyle/>
        <a:p>
          <a:endParaRPr lang="en-US"/>
        </a:p>
      </dgm:t>
    </dgm:pt>
    <dgm:pt modelId="{D234CE98-8CAE-4394-9A6F-5CAA91E71D17}" type="pres">
      <dgm:prSet presAssocID="{22837C18-FB9E-4CA4-91D5-005F90009BED}" presName="Parent" presStyleLbl="node0" presStyleIdx="0" presStyleCnt="1">
        <dgm:presLayoutVars>
          <dgm:chMax val="6"/>
          <dgm:chPref val="6"/>
        </dgm:presLayoutVars>
      </dgm:prSet>
      <dgm:spPr/>
      <dgm:t>
        <a:bodyPr/>
        <a:lstStyle/>
        <a:p>
          <a:endParaRPr lang="en-US"/>
        </a:p>
      </dgm:t>
    </dgm:pt>
    <dgm:pt modelId="{2BDD7941-CE59-422B-B8D1-E204AA925871}" type="pres">
      <dgm:prSet presAssocID="{22DDEFD1-B765-4CF0-B155-6581B4EE7CB8}" presName="Accent1" presStyleCnt="0"/>
      <dgm:spPr/>
    </dgm:pt>
    <dgm:pt modelId="{86AB7D67-9E0D-4F1A-B291-07606C06A3C9}" type="pres">
      <dgm:prSet presAssocID="{22DDEFD1-B765-4CF0-B155-6581B4EE7CB8}" presName="Accent" presStyleLbl="bgShp" presStyleIdx="0" presStyleCnt="6"/>
      <dgm:spPr/>
    </dgm:pt>
    <dgm:pt modelId="{C1B6BF7F-9C29-42E4-974D-EB2DCD70E740}" type="pres">
      <dgm:prSet presAssocID="{22DDEFD1-B765-4CF0-B155-6581B4EE7CB8}" presName="Child1" presStyleLbl="node1" presStyleIdx="0" presStyleCnt="6">
        <dgm:presLayoutVars>
          <dgm:chMax val="0"/>
          <dgm:chPref val="0"/>
          <dgm:bulletEnabled val="1"/>
        </dgm:presLayoutVars>
      </dgm:prSet>
      <dgm:spPr/>
      <dgm:t>
        <a:bodyPr/>
        <a:lstStyle/>
        <a:p>
          <a:endParaRPr lang="en-US"/>
        </a:p>
      </dgm:t>
    </dgm:pt>
    <dgm:pt modelId="{B575413D-52E0-4360-B43E-FD0D5B7115B6}" type="pres">
      <dgm:prSet presAssocID="{A6FE7882-87EE-47DE-94EA-37306B5E28DD}" presName="Accent2" presStyleCnt="0"/>
      <dgm:spPr/>
    </dgm:pt>
    <dgm:pt modelId="{60C00837-839E-4F93-BBB0-7E7EBA958080}" type="pres">
      <dgm:prSet presAssocID="{A6FE7882-87EE-47DE-94EA-37306B5E28DD}" presName="Accent" presStyleLbl="bgShp" presStyleIdx="1" presStyleCnt="6"/>
      <dgm:spPr/>
    </dgm:pt>
    <dgm:pt modelId="{6DA3B098-B837-40DB-B140-F3F3D1E1D4FD}" type="pres">
      <dgm:prSet presAssocID="{A6FE7882-87EE-47DE-94EA-37306B5E28DD}" presName="Child2" presStyleLbl="node1" presStyleIdx="1" presStyleCnt="6">
        <dgm:presLayoutVars>
          <dgm:chMax val="0"/>
          <dgm:chPref val="0"/>
          <dgm:bulletEnabled val="1"/>
        </dgm:presLayoutVars>
      </dgm:prSet>
      <dgm:spPr/>
      <dgm:t>
        <a:bodyPr/>
        <a:lstStyle/>
        <a:p>
          <a:endParaRPr lang="en-US"/>
        </a:p>
      </dgm:t>
    </dgm:pt>
    <dgm:pt modelId="{689EFDB4-CD52-472B-BA70-C7192AE992F6}" type="pres">
      <dgm:prSet presAssocID="{7B1E6FE2-ECDF-4600-BC3E-6CD23A8725E4}" presName="Accent3" presStyleCnt="0"/>
      <dgm:spPr/>
    </dgm:pt>
    <dgm:pt modelId="{F379BA22-5CEC-41F4-BD03-63404DD42B46}" type="pres">
      <dgm:prSet presAssocID="{7B1E6FE2-ECDF-4600-BC3E-6CD23A8725E4}" presName="Accent" presStyleLbl="bgShp" presStyleIdx="2" presStyleCnt="6"/>
      <dgm:spPr/>
    </dgm:pt>
    <dgm:pt modelId="{97D736D6-F3B5-4B86-8C67-FCAAC6365EA6}" type="pres">
      <dgm:prSet presAssocID="{7B1E6FE2-ECDF-4600-BC3E-6CD23A8725E4}" presName="Child3" presStyleLbl="node1" presStyleIdx="2" presStyleCnt="6">
        <dgm:presLayoutVars>
          <dgm:chMax val="0"/>
          <dgm:chPref val="0"/>
          <dgm:bulletEnabled val="1"/>
        </dgm:presLayoutVars>
      </dgm:prSet>
      <dgm:spPr/>
      <dgm:t>
        <a:bodyPr/>
        <a:lstStyle/>
        <a:p>
          <a:endParaRPr lang="en-US"/>
        </a:p>
      </dgm:t>
    </dgm:pt>
    <dgm:pt modelId="{845BFDA8-B54E-426C-96CE-AA253B513A8A}" type="pres">
      <dgm:prSet presAssocID="{DB0BB69C-8647-459A-A3A0-1074B199FD55}" presName="Accent4" presStyleCnt="0"/>
      <dgm:spPr/>
    </dgm:pt>
    <dgm:pt modelId="{D2BB66BA-1F87-4685-95D1-1A97C1110CE5}" type="pres">
      <dgm:prSet presAssocID="{DB0BB69C-8647-459A-A3A0-1074B199FD55}" presName="Accent" presStyleLbl="bgShp" presStyleIdx="3" presStyleCnt="6"/>
      <dgm:spPr/>
    </dgm:pt>
    <dgm:pt modelId="{12C28DBC-4D22-4E76-BA22-89777A637574}" type="pres">
      <dgm:prSet presAssocID="{DB0BB69C-8647-459A-A3A0-1074B199FD55}" presName="Child4" presStyleLbl="node1" presStyleIdx="3" presStyleCnt="6">
        <dgm:presLayoutVars>
          <dgm:chMax val="0"/>
          <dgm:chPref val="0"/>
          <dgm:bulletEnabled val="1"/>
        </dgm:presLayoutVars>
      </dgm:prSet>
      <dgm:spPr/>
      <dgm:t>
        <a:bodyPr/>
        <a:lstStyle/>
        <a:p>
          <a:endParaRPr lang="en-US"/>
        </a:p>
      </dgm:t>
    </dgm:pt>
    <dgm:pt modelId="{C7D2C810-8EA4-418E-913B-1F2B91220E9D}" type="pres">
      <dgm:prSet presAssocID="{48009677-8F62-4C6A-8AF1-F4A3115E7371}" presName="Accent5" presStyleCnt="0"/>
      <dgm:spPr/>
    </dgm:pt>
    <dgm:pt modelId="{4447D96C-93BB-4D59-A966-065625CA4CD9}" type="pres">
      <dgm:prSet presAssocID="{48009677-8F62-4C6A-8AF1-F4A3115E7371}" presName="Accent" presStyleLbl="bgShp" presStyleIdx="4" presStyleCnt="6"/>
      <dgm:spPr/>
    </dgm:pt>
    <dgm:pt modelId="{30A179F8-5D77-443B-999F-197C50430BDB}" type="pres">
      <dgm:prSet presAssocID="{48009677-8F62-4C6A-8AF1-F4A3115E7371}" presName="Child5" presStyleLbl="node1" presStyleIdx="4" presStyleCnt="6">
        <dgm:presLayoutVars>
          <dgm:chMax val="0"/>
          <dgm:chPref val="0"/>
          <dgm:bulletEnabled val="1"/>
        </dgm:presLayoutVars>
      </dgm:prSet>
      <dgm:spPr/>
      <dgm:t>
        <a:bodyPr/>
        <a:lstStyle/>
        <a:p>
          <a:endParaRPr lang="en-US"/>
        </a:p>
      </dgm:t>
    </dgm:pt>
    <dgm:pt modelId="{7F471421-CF7B-481F-A77B-D23772D7FE2E}" type="pres">
      <dgm:prSet presAssocID="{C18BA999-0270-4164-B19F-0FC41A0B3D95}" presName="Accent6" presStyleCnt="0"/>
      <dgm:spPr/>
    </dgm:pt>
    <dgm:pt modelId="{20C4CBAF-7CFF-45DF-991D-34AB60C6628D}" type="pres">
      <dgm:prSet presAssocID="{C18BA999-0270-4164-B19F-0FC41A0B3D95}" presName="Accent" presStyleLbl="bgShp" presStyleIdx="5" presStyleCnt="6"/>
      <dgm:spPr/>
    </dgm:pt>
    <dgm:pt modelId="{7DA2260A-572B-4E99-B20A-55B0A8A00FD6}" type="pres">
      <dgm:prSet presAssocID="{C18BA999-0270-4164-B19F-0FC41A0B3D95}" presName="Child6" presStyleLbl="node1" presStyleIdx="5" presStyleCnt="6">
        <dgm:presLayoutVars>
          <dgm:chMax val="0"/>
          <dgm:chPref val="0"/>
          <dgm:bulletEnabled val="1"/>
        </dgm:presLayoutVars>
      </dgm:prSet>
      <dgm:spPr/>
      <dgm:t>
        <a:bodyPr/>
        <a:lstStyle/>
        <a:p>
          <a:endParaRPr lang="en-US"/>
        </a:p>
      </dgm:t>
    </dgm:pt>
  </dgm:ptLst>
  <dgm:cxnLst>
    <dgm:cxn modelId="{4BAC8693-50EE-4041-9F9A-D85B66DCA095}" srcId="{487DCDC0-558E-4CF8-84C8-BF3F2CB60A00}" destId="{22837C18-FB9E-4CA4-91D5-005F90009BED}" srcOrd="0" destOrd="0" parTransId="{82EBAF68-49EF-4BE5-ADD8-6183BFA5050C}" sibTransId="{257D84A9-B333-4DA6-9B5B-71EA318FD742}"/>
    <dgm:cxn modelId="{117378C2-124C-4483-808C-92B0C11860F7}" type="presOf" srcId="{487DCDC0-558E-4CF8-84C8-BF3F2CB60A00}" destId="{E9943D22-7FDE-4DF4-AE70-2F1AAA37B38D}" srcOrd="0" destOrd="0" presId="urn:microsoft.com/office/officeart/2011/layout/HexagonRadial"/>
    <dgm:cxn modelId="{CDC2E089-E56B-488C-911A-FFA9253E0DCB}" type="presOf" srcId="{22DDEFD1-B765-4CF0-B155-6581B4EE7CB8}" destId="{C1B6BF7F-9C29-42E4-974D-EB2DCD70E740}" srcOrd="0" destOrd="0" presId="urn:microsoft.com/office/officeart/2011/layout/HexagonRadial"/>
    <dgm:cxn modelId="{66FA062F-0664-4789-9C43-70A866751A8A}" type="presOf" srcId="{22837C18-FB9E-4CA4-91D5-005F90009BED}" destId="{D234CE98-8CAE-4394-9A6F-5CAA91E71D17}" srcOrd="0" destOrd="0" presId="urn:microsoft.com/office/officeart/2011/layout/HexagonRadial"/>
    <dgm:cxn modelId="{0F71E2BD-743C-45CB-A4F5-DE359AA95903}" srcId="{22837C18-FB9E-4CA4-91D5-005F90009BED}" destId="{A6FE7882-87EE-47DE-94EA-37306B5E28DD}" srcOrd="1" destOrd="0" parTransId="{13B257D9-3D90-4164-8C00-7816EAFE851D}" sibTransId="{64E51CEF-7988-4E1D-9055-C8AE71EC9F6D}"/>
    <dgm:cxn modelId="{1FBF0C3A-29B9-40CA-B7C4-C7103533E6F4}" type="presOf" srcId="{C18BA999-0270-4164-B19F-0FC41A0B3D95}" destId="{7DA2260A-572B-4E99-B20A-55B0A8A00FD6}" srcOrd="0" destOrd="0" presId="urn:microsoft.com/office/officeart/2011/layout/HexagonRadial"/>
    <dgm:cxn modelId="{DDF2EA72-CB17-4907-9E1E-8929ABBC002C}" srcId="{22837C18-FB9E-4CA4-91D5-005F90009BED}" destId="{DB0BB69C-8647-459A-A3A0-1074B199FD55}" srcOrd="3" destOrd="0" parTransId="{467BAF97-BB04-442D-892B-FAF378640559}" sibTransId="{69E05B56-1935-4297-99C2-EC8302A9ED94}"/>
    <dgm:cxn modelId="{404A3129-3991-413A-A521-717353CC967C}" type="presOf" srcId="{A6FE7882-87EE-47DE-94EA-37306B5E28DD}" destId="{6DA3B098-B837-40DB-B140-F3F3D1E1D4FD}" srcOrd="0" destOrd="0" presId="urn:microsoft.com/office/officeart/2011/layout/HexagonRadial"/>
    <dgm:cxn modelId="{D1A62C0F-E800-4E8E-8576-0C0EC673E47C}" type="presOf" srcId="{7B1E6FE2-ECDF-4600-BC3E-6CD23A8725E4}" destId="{97D736D6-F3B5-4B86-8C67-FCAAC6365EA6}" srcOrd="0" destOrd="0" presId="urn:microsoft.com/office/officeart/2011/layout/HexagonRadial"/>
    <dgm:cxn modelId="{CE629FB6-74C7-47A3-9F7B-60E3E57F80C1}" srcId="{22837C18-FB9E-4CA4-91D5-005F90009BED}" destId="{C18BA999-0270-4164-B19F-0FC41A0B3D95}" srcOrd="5" destOrd="0" parTransId="{5802A3B3-1050-4017-87EC-CDD2FB73032C}" sibTransId="{1226770C-305F-419D-9C8F-B54D65B8ACE5}"/>
    <dgm:cxn modelId="{864641ED-A836-4A45-B89F-39A87B8D4E84}" srcId="{22837C18-FB9E-4CA4-91D5-005F90009BED}" destId="{48009677-8F62-4C6A-8AF1-F4A3115E7371}" srcOrd="4" destOrd="0" parTransId="{5A401461-0E5A-4A8A-9FF7-EA5C25FC6F95}" sibTransId="{CF2754CF-8642-4022-B313-651680696D48}"/>
    <dgm:cxn modelId="{4E33C976-092C-474C-AC33-59D2B5C02A88}" srcId="{22837C18-FB9E-4CA4-91D5-005F90009BED}" destId="{7B1E6FE2-ECDF-4600-BC3E-6CD23A8725E4}" srcOrd="2" destOrd="0" parTransId="{EFADB9AE-83F8-47B0-99D0-E3F533A573A3}" sibTransId="{1E3DE5A5-957C-4735-ACE5-5FABD71230E6}"/>
    <dgm:cxn modelId="{89AF91D9-7FCD-4593-85B1-F5C4B82C7931}" srcId="{22837C18-FB9E-4CA4-91D5-005F90009BED}" destId="{22DDEFD1-B765-4CF0-B155-6581B4EE7CB8}" srcOrd="0" destOrd="0" parTransId="{CC0D1078-FE6E-462F-B979-EDFF38550EAF}" sibTransId="{48AB0C3C-3DBB-4E5A-A4DC-0E15159FF1A2}"/>
    <dgm:cxn modelId="{861E4545-1A92-4644-A953-6D7DB0BDE580}" type="presOf" srcId="{DB0BB69C-8647-459A-A3A0-1074B199FD55}" destId="{12C28DBC-4D22-4E76-BA22-89777A637574}" srcOrd="0" destOrd="0" presId="urn:microsoft.com/office/officeart/2011/layout/HexagonRadial"/>
    <dgm:cxn modelId="{C73488B1-1B0C-46A8-9CC1-ECCC31618CFE}" type="presOf" srcId="{48009677-8F62-4C6A-8AF1-F4A3115E7371}" destId="{30A179F8-5D77-443B-999F-197C50430BDB}" srcOrd="0" destOrd="0" presId="urn:microsoft.com/office/officeart/2011/layout/HexagonRadial"/>
    <dgm:cxn modelId="{6928FBA1-7C91-4839-B912-9B546A10AC3A}" type="presParOf" srcId="{E9943D22-7FDE-4DF4-AE70-2F1AAA37B38D}" destId="{D234CE98-8CAE-4394-9A6F-5CAA91E71D17}" srcOrd="0" destOrd="0" presId="urn:microsoft.com/office/officeart/2011/layout/HexagonRadial"/>
    <dgm:cxn modelId="{08B69815-823B-4532-B642-6F11E4A7E043}" type="presParOf" srcId="{E9943D22-7FDE-4DF4-AE70-2F1AAA37B38D}" destId="{2BDD7941-CE59-422B-B8D1-E204AA925871}" srcOrd="1" destOrd="0" presId="urn:microsoft.com/office/officeart/2011/layout/HexagonRadial"/>
    <dgm:cxn modelId="{73B8974B-FAB7-47CF-8E4B-73856E8A1042}" type="presParOf" srcId="{2BDD7941-CE59-422B-B8D1-E204AA925871}" destId="{86AB7D67-9E0D-4F1A-B291-07606C06A3C9}" srcOrd="0" destOrd="0" presId="urn:microsoft.com/office/officeart/2011/layout/HexagonRadial"/>
    <dgm:cxn modelId="{E499C2C2-9BA5-48AE-997F-71E443AA6F71}" type="presParOf" srcId="{E9943D22-7FDE-4DF4-AE70-2F1AAA37B38D}" destId="{C1B6BF7F-9C29-42E4-974D-EB2DCD70E740}" srcOrd="2" destOrd="0" presId="urn:microsoft.com/office/officeart/2011/layout/HexagonRadial"/>
    <dgm:cxn modelId="{8E56911C-6AC6-4144-9104-4401DA4D5078}" type="presParOf" srcId="{E9943D22-7FDE-4DF4-AE70-2F1AAA37B38D}" destId="{B575413D-52E0-4360-B43E-FD0D5B7115B6}" srcOrd="3" destOrd="0" presId="urn:microsoft.com/office/officeart/2011/layout/HexagonRadial"/>
    <dgm:cxn modelId="{8A75F938-E11A-4A71-B985-4B6B390EDDD7}" type="presParOf" srcId="{B575413D-52E0-4360-B43E-FD0D5B7115B6}" destId="{60C00837-839E-4F93-BBB0-7E7EBA958080}" srcOrd="0" destOrd="0" presId="urn:microsoft.com/office/officeart/2011/layout/HexagonRadial"/>
    <dgm:cxn modelId="{3735E974-FC30-47AA-B024-567284D0F096}" type="presParOf" srcId="{E9943D22-7FDE-4DF4-AE70-2F1AAA37B38D}" destId="{6DA3B098-B837-40DB-B140-F3F3D1E1D4FD}" srcOrd="4" destOrd="0" presId="urn:microsoft.com/office/officeart/2011/layout/HexagonRadial"/>
    <dgm:cxn modelId="{10DE442B-7956-47B1-B4DD-8950CC432D62}" type="presParOf" srcId="{E9943D22-7FDE-4DF4-AE70-2F1AAA37B38D}" destId="{689EFDB4-CD52-472B-BA70-C7192AE992F6}" srcOrd="5" destOrd="0" presId="urn:microsoft.com/office/officeart/2011/layout/HexagonRadial"/>
    <dgm:cxn modelId="{04D19EC1-DF35-4E50-9B33-F20B3A0E2B6D}" type="presParOf" srcId="{689EFDB4-CD52-472B-BA70-C7192AE992F6}" destId="{F379BA22-5CEC-41F4-BD03-63404DD42B46}" srcOrd="0" destOrd="0" presId="urn:microsoft.com/office/officeart/2011/layout/HexagonRadial"/>
    <dgm:cxn modelId="{01AA4FD6-94DC-4268-AEB9-E9AD630F01EE}" type="presParOf" srcId="{E9943D22-7FDE-4DF4-AE70-2F1AAA37B38D}" destId="{97D736D6-F3B5-4B86-8C67-FCAAC6365EA6}" srcOrd="6" destOrd="0" presId="urn:microsoft.com/office/officeart/2011/layout/HexagonRadial"/>
    <dgm:cxn modelId="{3BD51DC0-7E2E-4875-B0A0-80D600CBA61E}" type="presParOf" srcId="{E9943D22-7FDE-4DF4-AE70-2F1AAA37B38D}" destId="{845BFDA8-B54E-426C-96CE-AA253B513A8A}" srcOrd="7" destOrd="0" presId="urn:microsoft.com/office/officeart/2011/layout/HexagonRadial"/>
    <dgm:cxn modelId="{37CBFFCB-DCA9-4DA1-A55B-DA9A0E691070}" type="presParOf" srcId="{845BFDA8-B54E-426C-96CE-AA253B513A8A}" destId="{D2BB66BA-1F87-4685-95D1-1A97C1110CE5}" srcOrd="0" destOrd="0" presId="urn:microsoft.com/office/officeart/2011/layout/HexagonRadial"/>
    <dgm:cxn modelId="{F7FEECD8-FB77-4D30-B2A5-1E4AF11EBC65}" type="presParOf" srcId="{E9943D22-7FDE-4DF4-AE70-2F1AAA37B38D}" destId="{12C28DBC-4D22-4E76-BA22-89777A637574}" srcOrd="8" destOrd="0" presId="urn:microsoft.com/office/officeart/2011/layout/HexagonRadial"/>
    <dgm:cxn modelId="{473E0DB0-7321-49D5-AE2C-8935F3F036CB}" type="presParOf" srcId="{E9943D22-7FDE-4DF4-AE70-2F1AAA37B38D}" destId="{C7D2C810-8EA4-418E-913B-1F2B91220E9D}" srcOrd="9" destOrd="0" presId="urn:microsoft.com/office/officeart/2011/layout/HexagonRadial"/>
    <dgm:cxn modelId="{9A71A479-40A6-428A-A6ED-5A9A543BD1AC}" type="presParOf" srcId="{C7D2C810-8EA4-418E-913B-1F2B91220E9D}" destId="{4447D96C-93BB-4D59-A966-065625CA4CD9}" srcOrd="0" destOrd="0" presId="urn:microsoft.com/office/officeart/2011/layout/HexagonRadial"/>
    <dgm:cxn modelId="{4B4ABED4-9637-46EA-8966-64BB8C8715A4}" type="presParOf" srcId="{E9943D22-7FDE-4DF4-AE70-2F1AAA37B38D}" destId="{30A179F8-5D77-443B-999F-197C50430BDB}" srcOrd="10" destOrd="0" presId="urn:microsoft.com/office/officeart/2011/layout/HexagonRadial"/>
    <dgm:cxn modelId="{E20BA55B-7939-43D7-A022-238AC2AF412D}" type="presParOf" srcId="{E9943D22-7FDE-4DF4-AE70-2F1AAA37B38D}" destId="{7F471421-CF7B-481F-A77B-D23772D7FE2E}" srcOrd="11" destOrd="0" presId="urn:microsoft.com/office/officeart/2011/layout/HexagonRadial"/>
    <dgm:cxn modelId="{DA7B2ADA-9CD4-47F6-A4BE-7A1EEB6A23B9}" type="presParOf" srcId="{7F471421-CF7B-481F-A77B-D23772D7FE2E}" destId="{20C4CBAF-7CFF-45DF-991D-34AB60C6628D}" srcOrd="0" destOrd="0" presId="urn:microsoft.com/office/officeart/2011/layout/HexagonRadial"/>
    <dgm:cxn modelId="{902665B8-5964-4FB0-9677-3404D26BB6D4}" type="presParOf" srcId="{E9943D22-7FDE-4DF4-AE70-2F1AAA37B38D}" destId="{7DA2260A-572B-4E99-B20A-55B0A8A00FD6}" srcOrd="12" destOrd="0" presId="urn:microsoft.com/office/officeart/2011/layout/HexagonRadial"/>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998631-8C8A-4A86-8A12-72325C3B7E2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6630B33-8A49-4BEC-8FB1-621E4860DB28}">
      <dgm:prSet/>
      <dgm:spPr/>
      <dgm:t>
        <a:bodyPr/>
        <a:lstStyle/>
        <a:p>
          <a:r>
            <a:rPr lang="en-IN" b="1" dirty="0"/>
            <a:t>Elements of Python: </a:t>
          </a:r>
          <a:r>
            <a:rPr lang="en-IN" dirty="0"/>
            <a:t>Keywords and identifiers, variables, data types and type conversion, operators in python, Operator precedence and associativity, expressions in python, strings, Indexing and Slicing of Strings, Classes and object, constructor.</a:t>
          </a:r>
        </a:p>
      </dgm:t>
    </dgm:pt>
    <dgm:pt modelId="{D05FC7A3-948C-4AFE-9FB6-F82FD8A323C1}" type="parTrans" cxnId="{D518DCED-7167-4492-95B4-1682C53751EC}">
      <dgm:prSet/>
      <dgm:spPr/>
      <dgm:t>
        <a:bodyPr/>
        <a:lstStyle/>
        <a:p>
          <a:endParaRPr lang="en-IN"/>
        </a:p>
      </dgm:t>
    </dgm:pt>
    <dgm:pt modelId="{1A6B522A-2AB7-408E-8C9D-366B4CD45623}" type="sibTrans" cxnId="{D518DCED-7167-4492-95B4-1682C53751EC}">
      <dgm:prSet/>
      <dgm:spPr/>
      <dgm:t>
        <a:bodyPr/>
        <a:lstStyle/>
        <a:p>
          <a:endParaRPr lang="en-IN"/>
        </a:p>
      </dgm:t>
    </dgm:pt>
    <dgm:pt modelId="{D957D31E-4CC8-4B2A-BF57-0FBA409F7E05}" type="pres">
      <dgm:prSet presAssocID="{27998631-8C8A-4A86-8A12-72325C3B7E20}" presName="linear" presStyleCnt="0">
        <dgm:presLayoutVars>
          <dgm:animLvl val="lvl"/>
          <dgm:resizeHandles val="exact"/>
        </dgm:presLayoutVars>
      </dgm:prSet>
      <dgm:spPr/>
      <dgm:t>
        <a:bodyPr/>
        <a:lstStyle/>
        <a:p>
          <a:endParaRPr lang="en-US"/>
        </a:p>
      </dgm:t>
    </dgm:pt>
    <dgm:pt modelId="{990DFBDD-DD84-474D-B762-4DC21D2A870F}" type="pres">
      <dgm:prSet presAssocID="{26630B33-8A49-4BEC-8FB1-621E4860DB28}" presName="parentText" presStyleLbl="node1" presStyleIdx="0" presStyleCnt="1" custScaleY="102954" custLinFactNeighborY="3813">
        <dgm:presLayoutVars>
          <dgm:chMax val="0"/>
          <dgm:bulletEnabled val="1"/>
        </dgm:presLayoutVars>
      </dgm:prSet>
      <dgm:spPr/>
      <dgm:t>
        <a:bodyPr/>
        <a:lstStyle/>
        <a:p>
          <a:endParaRPr lang="en-US"/>
        </a:p>
      </dgm:t>
    </dgm:pt>
  </dgm:ptLst>
  <dgm:cxnLst>
    <dgm:cxn modelId="{5559AA7A-ED2B-4821-B9C2-3CF0B337C396}" type="presOf" srcId="{27998631-8C8A-4A86-8A12-72325C3B7E20}" destId="{D957D31E-4CC8-4B2A-BF57-0FBA409F7E05}" srcOrd="0" destOrd="0" presId="urn:microsoft.com/office/officeart/2005/8/layout/vList2"/>
    <dgm:cxn modelId="{A185F396-1BB8-4004-BA6F-94F5B08554D6}" type="presOf" srcId="{26630B33-8A49-4BEC-8FB1-621E4860DB28}" destId="{990DFBDD-DD84-474D-B762-4DC21D2A870F}" srcOrd="0" destOrd="0" presId="urn:microsoft.com/office/officeart/2005/8/layout/vList2"/>
    <dgm:cxn modelId="{D518DCED-7167-4492-95B4-1682C53751EC}" srcId="{27998631-8C8A-4A86-8A12-72325C3B7E20}" destId="{26630B33-8A49-4BEC-8FB1-621E4860DB28}" srcOrd="0" destOrd="0" parTransId="{D05FC7A3-948C-4AFE-9FB6-F82FD8A323C1}" sibTransId="{1A6B522A-2AB7-408E-8C9D-366B4CD45623}"/>
    <dgm:cxn modelId="{4573E514-3FE5-4127-B041-38178242BE1A}" type="presParOf" srcId="{D957D31E-4CC8-4B2A-BF57-0FBA409F7E05}" destId="{990DFBDD-DD84-474D-B762-4DC21D2A870F}" srcOrd="0" destOrd="0" presId="urn:microsoft.com/office/officeart/2005/8/layout/vList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IN" sz="3000" b="1" dirty="0"/>
            <a:t>Conditional Statements</a:t>
          </a:r>
          <a:r>
            <a:rPr lang="en-IN" sz="3000" dirty="0"/>
            <a:t>: if statement, if-else statement, Nested-if statement and elif statements.</a:t>
          </a:r>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998631-8C8A-4A86-8A12-72325C3B7E2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6630B33-8A49-4BEC-8FB1-621E4860DB28}">
      <dgm:prSet custT="1"/>
      <dgm:spPr/>
      <dgm:t>
        <a:bodyPr/>
        <a:lstStyle/>
        <a:p>
          <a:r>
            <a:rPr lang="en-IN" sz="3000" b="1" dirty="0"/>
            <a:t>Loops: </a:t>
          </a:r>
          <a:r>
            <a:rPr lang="en-IN" sz="3000" dirty="0"/>
            <a:t>Purpose and working of loops, while loop, for loop, else with loop statement, Selecting an appropriate loop, Nested Loops, break, continue and pass statement.</a:t>
          </a:r>
        </a:p>
      </dgm:t>
    </dgm:pt>
    <dgm:pt modelId="{D05FC7A3-948C-4AFE-9FB6-F82FD8A323C1}" type="parTrans" cxnId="{D518DCED-7167-4492-95B4-1682C53751EC}">
      <dgm:prSet/>
      <dgm:spPr/>
      <dgm:t>
        <a:bodyPr/>
        <a:lstStyle/>
        <a:p>
          <a:endParaRPr lang="en-IN"/>
        </a:p>
      </dgm:t>
    </dgm:pt>
    <dgm:pt modelId="{1A6B522A-2AB7-408E-8C9D-366B4CD45623}" type="sibTrans" cxnId="{D518DCED-7167-4492-95B4-1682C53751EC}">
      <dgm:prSet/>
      <dgm:spPr/>
      <dgm:t>
        <a:bodyPr/>
        <a:lstStyle/>
        <a:p>
          <a:endParaRPr lang="en-IN"/>
        </a:p>
      </dgm:t>
    </dgm:pt>
    <dgm:pt modelId="{D957D31E-4CC8-4B2A-BF57-0FBA409F7E05}" type="pres">
      <dgm:prSet presAssocID="{27998631-8C8A-4A86-8A12-72325C3B7E20}" presName="linear" presStyleCnt="0">
        <dgm:presLayoutVars>
          <dgm:animLvl val="lvl"/>
          <dgm:resizeHandles val="exact"/>
        </dgm:presLayoutVars>
      </dgm:prSet>
      <dgm:spPr/>
      <dgm:t>
        <a:bodyPr/>
        <a:lstStyle/>
        <a:p>
          <a:endParaRPr lang="en-US"/>
        </a:p>
      </dgm:t>
    </dgm:pt>
    <dgm:pt modelId="{990DFBDD-DD84-474D-B762-4DC21D2A870F}" type="pres">
      <dgm:prSet presAssocID="{26630B33-8A49-4BEC-8FB1-621E4860DB28}" presName="parentText" presStyleLbl="node1" presStyleIdx="0" presStyleCnt="1" custScaleY="102954" custLinFactNeighborY="3925">
        <dgm:presLayoutVars>
          <dgm:chMax val="0"/>
          <dgm:bulletEnabled val="1"/>
        </dgm:presLayoutVars>
      </dgm:prSet>
      <dgm:spPr/>
      <dgm:t>
        <a:bodyPr/>
        <a:lstStyle/>
        <a:p>
          <a:endParaRPr lang="en-US"/>
        </a:p>
      </dgm:t>
    </dgm:pt>
  </dgm:ptLst>
  <dgm:cxnLst>
    <dgm:cxn modelId="{5559AA7A-ED2B-4821-B9C2-3CF0B337C396}" type="presOf" srcId="{27998631-8C8A-4A86-8A12-72325C3B7E20}" destId="{D957D31E-4CC8-4B2A-BF57-0FBA409F7E05}" srcOrd="0" destOrd="0" presId="urn:microsoft.com/office/officeart/2005/8/layout/vList2"/>
    <dgm:cxn modelId="{A185F396-1BB8-4004-BA6F-94F5B08554D6}" type="presOf" srcId="{26630B33-8A49-4BEC-8FB1-621E4860DB28}" destId="{990DFBDD-DD84-474D-B762-4DC21D2A870F}" srcOrd="0" destOrd="0" presId="urn:microsoft.com/office/officeart/2005/8/layout/vList2"/>
    <dgm:cxn modelId="{D518DCED-7167-4492-95B4-1682C53751EC}" srcId="{27998631-8C8A-4A86-8A12-72325C3B7E20}" destId="{26630B33-8A49-4BEC-8FB1-621E4860DB28}" srcOrd="0" destOrd="0" parTransId="{D05FC7A3-948C-4AFE-9FB6-F82FD8A323C1}" sibTransId="{1A6B522A-2AB7-408E-8C9D-366B4CD45623}"/>
    <dgm:cxn modelId="{4573E514-3FE5-4127-B041-38178242BE1A}" type="presParOf" srcId="{D957D31E-4CC8-4B2A-BF57-0FBA409F7E05}" destId="{990DFBDD-DD84-474D-B762-4DC21D2A870F}" srcOrd="0" destOrd="0" presId="urn:microsoft.com/office/officeart/2005/8/layout/vList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IN" sz="2800" dirty="0"/>
            <a:t>Introduction of Function, calling a function, Function arguments, Mutability and Immutability, built in function, scope rules, Namespaces, Garbage Collection, Passing function to a function, recursion, Lambda functions, Map, filter, Reduce.</a:t>
          </a:r>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998631-8C8A-4A86-8A12-72325C3B7E2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6630B33-8A49-4BEC-8FB1-621E4860DB28}">
      <dgm:prSet custT="1"/>
      <dgm:spPr/>
      <dgm:t>
        <a:bodyPr/>
        <a:lstStyle/>
        <a:p>
          <a:r>
            <a:rPr lang="en-IN" sz="2800" b="1" dirty="0"/>
            <a:t>Modules and Packages: </a:t>
          </a:r>
          <a:r>
            <a:rPr lang="en-IN" sz="2800" dirty="0"/>
            <a:t>Importing Modules, writing own modules, Standard library modules, </a:t>
          </a:r>
          <a:r>
            <a:rPr lang="en-IN" sz="2800" dirty="0" err="1"/>
            <a:t>dir</a:t>
          </a:r>
          <a:r>
            <a:rPr lang="en-IN" sz="2800" dirty="0"/>
            <a:t>( ) Function, Packages in Python.</a:t>
          </a:r>
        </a:p>
      </dgm:t>
    </dgm:pt>
    <dgm:pt modelId="{D05FC7A3-948C-4AFE-9FB6-F82FD8A323C1}" type="parTrans" cxnId="{D518DCED-7167-4492-95B4-1682C53751EC}">
      <dgm:prSet/>
      <dgm:spPr/>
      <dgm:t>
        <a:bodyPr/>
        <a:lstStyle/>
        <a:p>
          <a:endParaRPr lang="en-IN"/>
        </a:p>
      </dgm:t>
    </dgm:pt>
    <dgm:pt modelId="{1A6B522A-2AB7-408E-8C9D-366B4CD45623}" type="sibTrans" cxnId="{D518DCED-7167-4492-95B4-1682C53751EC}">
      <dgm:prSet/>
      <dgm:spPr/>
      <dgm:t>
        <a:bodyPr/>
        <a:lstStyle/>
        <a:p>
          <a:endParaRPr lang="en-IN"/>
        </a:p>
      </dgm:t>
    </dgm:pt>
    <dgm:pt modelId="{D957D31E-4CC8-4B2A-BF57-0FBA409F7E05}" type="pres">
      <dgm:prSet presAssocID="{27998631-8C8A-4A86-8A12-72325C3B7E20}" presName="linear" presStyleCnt="0">
        <dgm:presLayoutVars>
          <dgm:animLvl val="lvl"/>
          <dgm:resizeHandles val="exact"/>
        </dgm:presLayoutVars>
      </dgm:prSet>
      <dgm:spPr/>
      <dgm:t>
        <a:bodyPr/>
        <a:lstStyle/>
        <a:p>
          <a:endParaRPr lang="en-US"/>
        </a:p>
      </dgm:t>
    </dgm:pt>
    <dgm:pt modelId="{990DFBDD-DD84-474D-B762-4DC21D2A870F}" type="pres">
      <dgm:prSet presAssocID="{26630B33-8A49-4BEC-8FB1-621E4860DB28}" presName="parentText" presStyleLbl="node1" presStyleIdx="0" presStyleCnt="1" custScaleY="102954" custLinFactNeighborY="-4510">
        <dgm:presLayoutVars>
          <dgm:chMax val="0"/>
          <dgm:bulletEnabled val="1"/>
        </dgm:presLayoutVars>
      </dgm:prSet>
      <dgm:spPr/>
      <dgm:t>
        <a:bodyPr/>
        <a:lstStyle/>
        <a:p>
          <a:endParaRPr lang="en-US"/>
        </a:p>
      </dgm:t>
    </dgm:pt>
  </dgm:ptLst>
  <dgm:cxnLst>
    <dgm:cxn modelId="{5559AA7A-ED2B-4821-B9C2-3CF0B337C396}" type="presOf" srcId="{27998631-8C8A-4A86-8A12-72325C3B7E20}" destId="{D957D31E-4CC8-4B2A-BF57-0FBA409F7E05}" srcOrd="0" destOrd="0" presId="urn:microsoft.com/office/officeart/2005/8/layout/vList2"/>
    <dgm:cxn modelId="{A185F396-1BB8-4004-BA6F-94F5B08554D6}" type="presOf" srcId="{26630B33-8A49-4BEC-8FB1-621E4860DB28}" destId="{990DFBDD-DD84-474D-B762-4DC21D2A870F}" srcOrd="0" destOrd="0" presId="urn:microsoft.com/office/officeart/2005/8/layout/vList2"/>
    <dgm:cxn modelId="{D518DCED-7167-4492-95B4-1682C53751EC}" srcId="{27998631-8C8A-4A86-8A12-72325C3B7E20}" destId="{26630B33-8A49-4BEC-8FB1-621E4860DB28}" srcOrd="0" destOrd="0" parTransId="{D05FC7A3-948C-4AFE-9FB6-F82FD8A323C1}" sibTransId="{1A6B522A-2AB7-408E-8C9D-366B4CD45623}"/>
    <dgm:cxn modelId="{4573E514-3FE5-4127-B041-38178242BE1A}" type="presParOf" srcId="{D957D31E-4CC8-4B2A-BF57-0FBA409F7E05}" destId="{990DFBDD-DD84-474D-B762-4DC21D2A870F}" srcOrd="0" destOrd="0" presId="urn:microsoft.com/office/officeart/2005/8/layout/vList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pPr algn="just"/>
          <a:r>
            <a:rPr lang="en-IN" sz="2800" b="1" dirty="0"/>
            <a:t>Python Basic Data Structures: </a:t>
          </a:r>
          <a:r>
            <a:rPr lang="en-IN" sz="2800" dirty="0"/>
            <a:t>Sequence, Packing and Unpacking Sequences, Mutable Sequences, Strings, Basic operations, Comparing strings, string formatting, Slicing, Built-in string methods and function, Regular expressions, Lists, Tuples, Sets and Dictionaries with built-in methods, List Comprehension, Looping in basic data structures.</a:t>
          </a:r>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927579">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IN" sz="2800" b="1" dirty="0"/>
            <a:t>Files and Directories: </a:t>
          </a:r>
          <a:r>
            <a:rPr lang="en-IN" sz="2800" dirty="0"/>
            <a:t>Introduction to File Handling, Reading and Writing files, Additional file methods, Working with Directories.</a:t>
          </a:r>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998631-8C8A-4A86-8A12-72325C3B7E2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6630B33-8A49-4BEC-8FB1-621E4860DB28}">
      <dgm:prSet custT="1"/>
      <dgm:spPr/>
      <dgm:t>
        <a:bodyPr/>
        <a:lstStyle/>
        <a:p>
          <a:r>
            <a:rPr lang="en-IN" sz="2800" b="1" dirty="0"/>
            <a:t>Exception Handling</a:t>
          </a:r>
          <a:r>
            <a:rPr lang="en-IN" sz="2800" dirty="0"/>
            <a:t>, Errors, Run Time Errors, Handling I/O Exception, Try-except statement, Raise, Assert.</a:t>
          </a:r>
        </a:p>
      </dgm:t>
    </dgm:pt>
    <dgm:pt modelId="{D05FC7A3-948C-4AFE-9FB6-F82FD8A323C1}" type="parTrans" cxnId="{D518DCED-7167-4492-95B4-1682C53751EC}">
      <dgm:prSet/>
      <dgm:spPr/>
      <dgm:t>
        <a:bodyPr/>
        <a:lstStyle/>
        <a:p>
          <a:endParaRPr lang="en-IN"/>
        </a:p>
      </dgm:t>
    </dgm:pt>
    <dgm:pt modelId="{1A6B522A-2AB7-408E-8C9D-366B4CD45623}" type="sibTrans" cxnId="{D518DCED-7167-4492-95B4-1682C53751EC}">
      <dgm:prSet/>
      <dgm:spPr/>
      <dgm:t>
        <a:bodyPr/>
        <a:lstStyle/>
        <a:p>
          <a:endParaRPr lang="en-IN"/>
        </a:p>
      </dgm:t>
    </dgm:pt>
    <dgm:pt modelId="{D957D31E-4CC8-4B2A-BF57-0FBA409F7E05}" type="pres">
      <dgm:prSet presAssocID="{27998631-8C8A-4A86-8A12-72325C3B7E20}" presName="linear" presStyleCnt="0">
        <dgm:presLayoutVars>
          <dgm:animLvl val="lvl"/>
          <dgm:resizeHandles val="exact"/>
        </dgm:presLayoutVars>
      </dgm:prSet>
      <dgm:spPr/>
      <dgm:t>
        <a:bodyPr/>
        <a:lstStyle/>
        <a:p>
          <a:endParaRPr lang="en-US"/>
        </a:p>
      </dgm:t>
    </dgm:pt>
    <dgm:pt modelId="{990DFBDD-DD84-474D-B762-4DC21D2A870F}" type="pres">
      <dgm:prSet presAssocID="{26630B33-8A49-4BEC-8FB1-621E4860DB28}" presName="parentText" presStyleLbl="node1" presStyleIdx="0" presStyleCnt="1" custScaleY="102954" custLinFactNeighborY="-4510">
        <dgm:presLayoutVars>
          <dgm:chMax val="0"/>
          <dgm:bulletEnabled val="1"/>
        </dgm:presLayoutVars>
      </dgm:prSet>
      <dgm:spPr/>
      <dgm:t>
        <a:bodyPr/>
        <a:lstStyle/>
        <a:p>
          <a:endParaRPr lang="en-US"/>
        </a:p>
      </dgm:t>
    </dgm:pt>
  </dgm:ptLst>
  <dgm:cxnLst>
    <dgm:cxn modelId="{5559AA7A-ED2B-4821-B9C2-3CF0B337C396}" type="presOf" srcId="{27998631-8C8A-4A86-8A12-72325C3B7E20}" destId="{D957D31E-4CC8-4B2A-BF57-0FBA409F7E05}" srcOrd="0" destOrd="0" presId="urn:microsoft.com/office/officeart/2005/8/layout/vList2"/>
    <dgm:cxn modelId="{A185F396-1BB8-4004-BA6F-94F5B08554D6}" type="presOf" srcId="{26630B33-8A49-4BEC-8FB1-621E4860DB28}" destId="{990DFBDD-DD84-474D-B762-4DC21D2A870F}" srcOrd="0" destOrd="0" presId="urn:microsoft.com/office/officeart/2005/8/layout/vList2"/>
    <dgm:cxn modelId="{D518DCED-7167-4492-95B4-1682C53751EC}" srcId="{27998631-8C8A-4A86-8A12-72325C3B7E20}" destId="{26630B33-8A49-4BEC-8FB1-621E4860DB28}" srcOrd="0" destOrd="0" parTransId="{D05FC7A3-948C-4AFE-9FB6-F82FD8A323C1}" sibTransId="{1A6B522A-2AB7-408E-8C9D-366B4CD45623}"/>
    <dgm:cxn modelId="{4573E514-3FE5-4127-B041-38178242BE1A}" type="presParOf" srcId="{D957D31E-4CC8-4B2A-BF57-0FBA409F7E05}" destId="{990DFBDD-DD84-474D-B762-4DC21D2A870F}" srcOrd="0" destOrd="0" presId="urn:microsoft.com/office/officeart/2005/8/layout/vList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22560"/>
          <a:ext cx="9982200" cy="19269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kern="1200" dirty="0"/>
            <a:t>Introduction: </a:t>
          </a:r>
          <a:r>
            <a:rPr lang="en-IN" sz="2700" kern="1200" dirty="0"/>
            <a:t>Introduction to computer system, algorithms and flowcharts, Ethics and IT policy in company, A Brief History of Python, Applications areas of python, The Programming Cycle for Python, Python IDE.</a:t>
          </a:r>
        </a:p>
      </dsp:txBody>
      <dsp:txXfrm>
        <a:off x="94068" y="116628"/>
        <a:ext cx="9794064" cy="17388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2574"/>
          <a:ext cx="10134600" cy="8774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Study the basic of computers and algorithms.</a:t>
          </a:r>
          <a:endParaRPr lang="en-IN" sz="2800" kern="1200" dirty="0"/>
        </a:p>
      </dsp:txBody>
      <dsp:txXfrm>
        <a:off x="42836" y="45410"/>
        <a:ext cx="10048928" cy="7918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117278"/>
          <a:ext cx="10134600" cy="71954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Study the history of Python and Programming Cycle for Python.</a:t>
          </a:r>
          <a:endParaRPr lang="en-IN" sz="3000" kern="1200" dirty="0"/>
        </a:p>
      </dsp:txBody>
      <dsp:txXfrm>
        <a:off x="35125" y="152403"/>
        <a:ext cx="10064350" cy="6492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168702"/>
          <a:ext cx="10165080" cy="12179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Gain the understanding of the Python IDE and understand how  to write  Python Program.</a:t>
          </a:r>
          <a:endParaRPr lang="en-IN" sz="2800" kern="1200" dirty="0"/>
        </a:p>
      </dsp:txBody>
      <dsp:txXfrm>
        <a:off x="59457" y="228159"/>
        <a:ext cx="10046166" cy="10990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59"/>
          <a:ext cx="10165080" cy="11844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Learn the elements of Python like Keywords and Identifiers, Variables, Data types and Operators.</a:t>
          </a:r>
          <a:endParaRPr lang="en-IN" sz="2800" kern="1200" dirty="0"/>
        </a:p>
      </dsp:txBody>
      <dsp:txXfrm>
        <a:off x="57821" y="58080"/>
        <a:ext cx="10049438" cy="106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FBDD-DD84-474D-B762-4DC21D2A870F}">
      <dsp:nvSpPr>
        <dsp:cNvPr id="0" name=""/>
        <dsp:cNvSpPr/>
      </dsp:nvSpPr>
      <dsp:spPr>
        <a:xfrm>
          <a:off x="0" y="8"/>
          <a:ext cx="9982200" cy="205739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Elements of Python: </a:t>
          </a:r>
          <a:r>
            <a:rPr lang="en-IN" sz="2800" kern="1200" dirty="0"/>
            <a:t>Keywords and identifiers, variables, data types and type conversion, operators in python, Operator precedence and associativity, expressions in python, strings, Indexing and Slicing of Strings, Classes and object, constructor.</a:t>
          </a:r>
        </a:p>
      </dsp:txBody>
      <dsp:txXfrm>
        <a:off x="100434" y="100442"/>
        <a:ext cx="9781332" cy="1856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366375"/>
          <a:ext cx="99822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1" kern="1200" dirty="0"/>
            <a:t>Conditional Statements</a:t>
          </a:r>
          <a:r>
            <a:rPr lang="en-IN" sz="3000" kern="1200" dirty="0"/>
            <a:t>: if statement, if-else statement, Nested-if statement and elif statements.</a:t>
          </a:r>
        </a:p>
      </dsp:txBody>
      <dsp:txXfrm>
        <a:off x="59399" y="425774"/>
        <a:ext cx="9863402" cy="109800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CE98-8CAE-4394-9A6F-5CAA91E71D17}">
      <dsp:nvSpPr>
        <dsp:cNvPr id="0" name=""/>
        <dsp:cNvSpPr/>
      </dsp:nvSpPr>
      <dsp:spPr>
        <a:xfrm>
          <a:off x="2319643" y="1685241"/>
          <a:ext cx="2142014" cy="1852929"/>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Computers</a:t>
          </a:r>
          <a:endParaRPr lang="en-IN" sz="2100" kern="1200" dirty="0"/>
        </a:p>
      </dsp:txBody>
      <dsp:txXfrm>
        <a:off x="2674605" y="1992297"/>
        <a:ext cx="1432090" cy="1238817"/>
      </dsp:txXfrm>
    </dsp:sp>
    <dsp:sp modelId="{60C00837-839E-4F93-BBB0-7E7EBA958080}">
      <dsp:nvSpPr>
        <dsp:cNvPr id="0" name=""/>
        <dsp:cNvSpPr/>
      </dsp:nvSpPr>
      <dsp:spPr>
        <a:xfrm>
          <a:off x="3660956" y="798739"/>
          <a:ext cx="808175" cy="6963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6BF7F-9C29-42E4-974D-EB2DCD70E740}">
      <dsp:nvSpPr>
        <dsp:cNvPr id="0" name=""/>
        <dsp:cNvSpPr/>
      </dsp:nvSpPr>
      <dsp:spPr>
        <a:xfrm>
          <a:off x="2516954" y="0"/>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Storage</a:t>
          </a:r>
          <a:endParaRPr lang="en-IN" sz="2100" kern="1200" dirty="0"/>
        </a:p>
      </dsp:txBody>
      <dsp:txXfrm>
        <a:off x="2807855" y="251664"/>
        <a:ext cx="1173563" cy="1015269"/>
      </dsp:txXfrm>
    </dsp:sp>
    <dsp:sp modelId="{F379BA22-5CEC-41F4-BD03-63404DD42B46}">
      <dsp:nvSpPr>
        <dsp:cNvPr id="0" name=""/>
        <dsp:cNvSpPr/>
      </dsp:nvSpPr>
      <dsp:spPr>
        <a:xfrm>
          <a:off x="4604160" y="2100543"/>
          <a:ext cx="808175" cy="6963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3B098-B837-40DB-B140-F3F3D1E1D4FD}">
      <dsp:nvSpPr>
        <dsp:cNvPr id="0" name=""/>
        <dsp:cNvSpPr/>
      </dsp:nvSpPr>
      <dsp:spPr>
        <a:xfrm>
          <a:off x="4126828" y="934039"/>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Speed</a:t>
          </a:r>
          <a:endParaRPr lang="en-IN" sz="2100" kern="1200" dirty="0"/>
        </a:p>
      </dsp:txBody>
      <dsp:txXfrm>
        <a:off x="4417729" y="1185703"/>
        <a:ext cx="1173563" cy="1015269"/>
      </dsp:txXfrm>
    </dsp:sp>
    <dsp:sp modelId="{D2BB66BA-1F87-4685-95D1-1A97C1110CE5}">
      <dsp:nvSpPr>
        <dsp:cNvPr id="0" name=""/>
        <dsp:cNvSpPr/>
      </dsp:nvSpPr>
      <dsp:spPr>
        <a:xfrm>
          <a:off x="3948949" y="3570036"/>
          <a:ext cx="808175" cy="6963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736D6-F3B5-4B86-8C67-FCAAC6365EA6}">
      <dsp:nvSpPr>
        <dsp:cNvPr id="0" name=""/>
        <dsp:cNvSpPr/>
      </dsp:nvSpPr>
      <dsp:spPr>
        <a:xfrm>
          <a:off x="4126828" y="2770252"/>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Accuracy</a:t>
          </a:r>
          <a:endParaRPr lang="en-IN" sz="2100" kern="1200" dirty="0"/>
        </a:p>
      </dsp:txBody>
      <dsp:txXfrm>
        <a:off x="4417729" y="3021916"/>
        <a:ext cx="1173563" cy="1015269"/>
      </dsp:txXfrm>
    </dsp:sp>
    <dsp:sp modelId="{4447D96C-93BB-4D59-A966-065625CA4CD9}">
      <dsp:nvSpPr>
        <dsp:cNvPr id="0" name=""/>
        <dsp:cNvSpPr/>
      </dsp:nvSpPr>
      <dsp:spPr>
        <a:xfrm>
          <a:off x="2323629" y="3722575"/>
          <a:ext cx="808175" cy="6963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28DBC-4D22-4E76-BA22-89777A637574}">
      <dsp:nvSpPr>
        <dsp:cNvPr id="0" name=""/>
        <dsp:cNvSpPr/>
      </dsp:nvSpPr>
      <dsp:spPr>
        <a:xfrm>
          <a:off x="2516954" y="3705336"/>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Diligence</a:t>
          </a:r>
          <a:endParaRPr lang="en-IN" sz="2100" kern="1200" dirty="0"/>
        </a:p>
      </dsp:txBody>
      <dsp:txXfrm>
        <a:off x="2807855" y="3957000"/>
        <a:ext cx="1173563" cy="1015269"/>
      </dsp:txXfrm>
    </dsp:sp>
    <dsp:sp modelId="{20C4CBAF-7CFF-45DF-991D-34AB60C6628D}">
      <dsp:nvSpPr>
        <dsp:cNvPr id="0" name=""/>
        <dsp:cNvSpPr/>
      </dsp:nvSpPr>
      <dsp:spPr>
        <a:xfrm>
          <a:off x="1364979" y="2421293"/>
          <a:ext cx="808175" cy="69635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179F8-5D77-443B-999F-197C50430BDB}">
      <dsp:nvSpPr>
        <dsp:cNvPr id="0" name=""/>
        <dsp:cNvSpPr/>
      </dsp:nvSpPr>
      <dsp:spPr>
        <a:xfrm>
          <a:off x="899605" y="2771296"/>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Versatility</a:t>
          </a:r>
          <a:endParaRPr lang="en-IN" sz="2100" kern="1200" dirty="0"/>
        </a:p>
      </dsp:txBody>
      <dsp:txXfrm>
        <a:off x="1190506" y="3022960"/>
        <a:ext cx="1173563" cy="1015269"/>
      </dsp:txXfrm>
    </dsp:sp>
    <dsp:sp modelId="{7DA2260A-572B-4E99-B20A-55B0A8A00FD6}">
      <dsp:nvSpPr>
        <dsp:cNvPr id="0" name=""/>
        <dsp:cNvSpPr/>
      </dsp:nvSpPr>
      <dsp:spPr>
        <a:xfrm>
          <a:off x="899605" y="931949"/>
          <a:ext cx="1755365" cy="1518597"/>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No IQ/ No Feeling</a:t>
          </a:r>
          <a:endParaRPr lang="en-IN" sz="2100" kern="1200" dirty="0"/>
        </a:p>
      </dsp:txBody>
      <dsp:txXfrm>
        <a:off x="1190506" y="1183613"/>
        <a:ext cx="1173563" cy="1015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FBDD-DD84-474D-B762-4DC21D2A870F}">
      <dsp:nvSpPr>
        <dsp:cNvPr id="0" name=""/>
        <dsp:cNvSpPr/>
      </dsp:nvSpPr>
      <dsp:spPr>
        <a:xfrm>
          <a:off x="0" y="233107"/>
          <a:ext cx="9982200" cy="172252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1" kern="1200" dirty="0"/>
            <a:t>Loops: </a:t>
          </a:r>
          <a:r>
            <a:rPr lang="en-IN" sz="3000" kern="1200" dirty="0"/>
            <a:t>Purpose and working of loops, while loop, for loop, else with loop statement, Selecting an appropriate loop, Nested Loops, break, continue and pass statement.</a:t>
          </a:r>
        </a:p>
      </dsp:txBody>
      <dsp:txXfrm>
        <a:off x="84087" y="317194"/>
        <a:ext cx="9814026" cy="1554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9"/>
          <a:ext cx="9982200" cy="194951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Introduction of Function, calling a function, Function arguments, Mutability and Immutability, built in function, scope rules, Namespaces, Garbage Collection, Passing function to a function, recursion, Lambda functions, Map, filter, Reduce.</a:t>
          </a:r>
        </a:p>
      </dsp:txBody>
      <dsp:txXfrm>
        <a:off x="95167" y="95186"/>
        <a:ext cx="9791866" cy="1759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FBDD-DD84-474D-B762-4DC21D2A870F}">
      <dsp:nvSpPr>
        <dsp:cNvPr id="0" name=""/>
        <dsp:cNvSpPr/>
      </dsp:nvSpPr>
      <dsp:spPr>
        <a:xfrm>
          <a:off x="0" y="347450"/>
          <a:ext cx="9982200" cy="12527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Modules and Packages: </a:t>
          </a:r>
          <a:r>
            <a:rPr lang="en-IN" sz="2800" kern="1200" dirty="0"/>
            <a:t>Importing Modules, writing own modules, Standard library modules, </a:t>
          </a:r>
          <a:r>
            <a:rPr lang="en-IN" sz="2800" kern="1200" dirty="0" err="1"/>
            <a:t>dir</a:t>
          </a:r>
          <a:r>
            <a:rPr lang="en-IN" sz="2800" kern="1200" dirty="0"/>
            <a:t>( ) Function, Packages in Python.</a:t>
          </a:r>
        </a:p>
      </dsp:txBody>
      <dsp:txXfrm>
        <a:off x="61154" y="408604"/>
        <a:ext cx="9859892" cy="11304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01752"/>
          <a:ext cx="10287000" cy="2927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IN" sz="2800" b="1" kern="1200" dirty="0"/>
            <a:t>Python Basic Data Structures: </a:t>
          </a:r>
          <a:r>
            <a:rPr lang="en-IN" sz="2800" kern="1200" dirty="0"/>
            <a:t>Sequence, Packing and Unpacking Sequences, Mutable Sequences, Strings, Basic operations, Comparing strings, string formatting, Slicing, Built-in string methods and function, Regular expressions, Lists, Tuples, Sets and Dictionaries with built-in methods, List Comprehension, Looping in basic data structures.</a:t>
          </a:r>
        </a:p>
      </dsp:txBody>
      <dsp:txXfrm>
        <a:off x="142902" y="644654"/>
        <a:ext cx="10001196" cy="26415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366375"/>
          <a:ext cx="99822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Files and Directories: </a:t>
          </a:r>
          <a:r>
            <a:rPr lang="en-IN" sz="2800" kern="1200" dirty="0"/>
            <a:t>Introduction to File Handling, Reading and Writing files, Additional file methods, Working with Directories.</a:t>
          </a:r>
        </a:p>
      </dsp:txBody>
      <dsp:txXfrm>
        <a:off x="59399" y="425774"/>
        <a:ext cx="9863402"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DFBDD-DD84-474D-B762-4DC21D2A870F}">
      <dsp:nvSpPr>
        <dsp:cNvPr id="0" name=""/>
        <dsp:cNvSpPr/>
      </dsp:nvSpPr>
      <dsp:spPr>
        <a:xfrm>
          <a:off x="0" y="347450"/>
          <a:ext cx="9982200" cy="12527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Exception Handling</a:t>
          </a:r>
          <a:r>
            <a:rPr lang="en-IN" sz="2800" kern="1200" dirty="0"/>
            <a:t>, Errors, Run Time Errors, Handling I/O Exception, Try-except statement, Raise, Assert.</a:t>
          </a:r>
        </a:p>
      </dsp:txBody>
      <dsp:txXfrm>
        <a:off x="61154" y="408604"/>
        <a:ext cx="9859892" cy="11304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a:t>
            </a:fld>
            <a:endParaRPr lang="en-US"/>
          </a:p>
        </p:txBody>
      </p:sp>
    </p:spTree>
    <p:extLst>
      <p:ext uri="{BB962C8B-B14F-4D97-AF65-F5344CB8AC3E}">
        <p14:creationId xmlns="" xmlns:p14="http://schemas.microsoft.com/office/powerpoint/2010/main" val="4646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a:t>
            </a:fld>
            <a:endParaRPr lang="en-US"/>
          </a:p>
        </p:txBody>
      </p:sp>
    </p:spTree>
    <p:extLst>
      <p:ext uri="{BB962C8B-B14F-4D97-AF65-F5344CB8AC3E}">
        <p14:creationId xmlns="" xmlns:p14="http://schemas.microsoft.com/office/powerpoint/2010/main" val="104389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a:t>
            </a:fld>
            <a:endParaRPr lang="en-US"/>
          </a:p>
        </p:txBody>
      </p:sp>
    </p:spTree>
    <p:extLst>
      <p:ext uri="{BB962C8B-B14F-4D97-AF65-F5344CB8AC3E}">
        <p14:creationId xmlns="" xmlns:p14="http://schemas.microsoft.com/office/powerpoint/2010/main" val="59259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 xmlns:p14="http://schemas.microsoft.com/office/powerpoint/2010/main" val="2817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a:p>
        </p:txBody>
      </p:sp>
    </p:spTree>
    <p:extLst>
      <p:ext uri="{BB962C8B-B14F-4D97-AF65-F5344CB8AC3E}">
        <p14:creationId xmlns="" xmlns:p14="http://schemas.microsoft.com/office/powerpoint/2010/main" val="3091452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 xmlns:p14="http://schemas.microsoft.com/office/powerpoint/2010/main" val="67644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39</a:t>
            </a:fld>
            <a:endParaRPr lang="en-US"/>
          </a:p>
        </p:txBody>
      </p:sp>
    </p:spTree>
    <p:extLst>
      <p:ext uri="{BB962C8B-B14F-4D97-AF65-F5344CB8AC3E}">
        <p14:creationId xmlns="" xmlns:p14="http://schemas.microsoft.com/office/powerpoint/2010/main" val="12225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F0985B-3CD1-4A51-A5B8-EB6161A66848}" type="datetime1">
              <a:rPr lang="en-US" smtClean="0"/>
              <a:pPr/>
              <a:t>12/9/2021</a:t>
            </a:fld>
            <a:endParaRPr lang="en-US"/>
          </a:p>
        </p:txBody>
      </p:sp>
      <p:sp>
        <p:nvSpPr>
          <p:cNvPr id="5" name="Footer Placeholder 4"/>
          <p:cNvSpPr>
            <a:spLocks noGrp="1"/>
          </p:cNvSpPr>
          <p:nvPr>
            <p:ph type="ftr" sz="quarter" idx="11"/>
          </p:nvPr>
        </p:nvSpPr>
        <p:spPr/>
        <p:txBody>
          <a:bodyPr/>
          <a:lstStyle/>
          <a:p>
            <a:r>
              <a:rPr lang="en-US"/>
              <a:t>Sachin Kumar       Problem Solving using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5C44A-D253-4A57-BB1F-0A75E9501871}" type="datetime1">
              <a:rPr lang="en-US" smtClean="0"/>
              <a:pPr/>
              <a:t>12/9/2021</a:t>
            </a:fld>
            <a:endParaRPr lang="en-US"/>
          </a:p>
        </p:txBody>
      </p:sp>
      <p:sp>
        <p:nvSpPr>
          <p:cNvPr id="5" name="Footer Placeholder 4"/>
          <p:cNvSpPr>
            <a:spLocks noGrp="1"/>
          </p:cNvSpPr>
          <p:nvPr>
            <p:ph type="ftr" sz="quarter" idx="11"/>
          </p:nvPr>
        </p:nvSpPr>
        <p:spPr/>
        <p:txBody>
          <a:bodyPr/>
          <a:lstStyle/>
          <a:p>
            <a:r>
              <a:rPr lang="en-US"/>
              <a:t>Sachin Kumar       Problem Solving using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589D0-6A34-4A86-8EEC-8B5B60FB8E29}" type="datetime1">
              <a:rPr lang="en-US" smtClean="0"/>
              <a:pPr/>
              <a:t>12/9/2021</a:t>
            </a:fld>
            <a:endParaRPr lang="en-US"/>
          </a:p>
        </p:txBody>
      </p:sp>
      <p:sp>
        <p:nvSpPr>
          <p:cNvPr id="5" name="Footer Placeholder 4"/>
          <p:cNvSpPr>
            <a:spLocks noGrp="1"/>
          </p:cNvSpPr>
          <p:nvPr>
            <p:ph type="ftr" sz="quarter" idx="11"/>
          </p:nvPr>
        </p:nvSpPr>
        <p:spPr/>
        <p:txBody>
          <a:bodyPr/>
          <a:lstStyle/>
          <a:p>
            <a:r>
              <a:rPr lang="en-US"/>
              <a:t>Sachin Kumar       Problem Solving using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F0AEC-7844-48E2-A114-C10E15B3DA97}" type="datetime1">
              <a:rPr lang="en-US" smtClean="0"/>
              <a:pPr/>
              <a:t>12/9/2021</a:t>
            </a:fld>
            <a:endParaRPr lang="en-US"/>
          </a:p>
        </p:txBody>
      </p:sp>
      <p:sp>
        <p:nvSpPr>
          <p:cNvPr id="5" name="Footer Placeholder 4"/>
          <p:cNvSpPr>
            <a:spLocks noGrp="1"/>
          </p:cNvSpPr>
          <p:nvPr>
            <p:ph type="ftr" sz="quarter" idx="11"/>
          </p:nvPr>
        </p:nvSpPr>
        <p:spPr/>
        <p:txBody>
          <a:bodyPr/>
          <a:lstStyle/>
          <a:p>
            <a:r>
              <a:rPr lang="en-US"/>
              <a:t>Sachin Kumar       Problem Solving using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D6C40-30A1-4775-AF6B-B0CC8379F757}" type="datetime1">
              <a:rPr lang="en-US" smtClean="0"/>
              <a:pPr/>
              <a:t>12/9/2021</a:t>
            </a:fld>
            <a:endParaRPr lang="en-US"/>
          </a:p>
        </p:txBody>
      </p:sp>
      <p:sp>
        <p:nvSpPr>
          <p:cNvPr id="5" name="Footer Placeholder 4"/>
          <p:cNvSpPr>
            <a:spLocks noGrp="1"/>
          </p:cNvSpPr>
          <p:nvPr>
            <p:ph type="ftr" sz="quarter" idx="11"/>
          </p:nvPr>
        </p:nvSpPr>
        <p:spPr/>
        <p:txBody>
          <a:bodyPr/>
          <a:lstStyle/>
          <a:p>
            <a:r>
              <a:rPr lang="en-US"/>
              <a:t>Sachin Kumar       Problem Solving using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658C56-73D8-435D-81E1-F089A511C843}" type="datetime1">
              <a:rPr lang="en-US" smtClean="0"/>
              <a:pPr/>
              <a:t>12/9/2021</a:t>
            </a:fld>
            <a:endParaRPr lang="en-US"/>
          </a:p>
        </p:txBody>
      </p:sp>
      <p:sp>
        <p:nvSpPr>
          <p:cNvPr id="6" name="Footer Placeholder 5"/>
          <p:cNvSpPr>
            <a:spLocks noGrp="1"/>
          </p:cNvSpPr>
          <p:nvPr>
            <p:ph type="ftr" sz="quarter" idx="11"/>
          </p:nvPr>
        </p:nvSpPr>
        <p:spPr/>
        <p:txBody>
          <a:bodyPr/>
          <a:lstStyle/>
          <a:p>
            <a:r>
              <a:rPr lang="en-US"/>
              <a:t>Sachin Kumar       Problem Solving using Python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93693-CEF2-4564-B85F-66D632A96E79}" type="datetime1">
              <a:rPr lang="en-US" smtClean="0"/>
              <a:pPr/>
              <a:t>12/9/2021</a:t>
            </a:fld>
            <a:endParaRPr lang="en-US"/>
          </a:p>
        </p:txBody>
      </p:sp>
      <p:sp>
        <p:nvSpPr>
          <p:cNvPr id="8" name="Footer Placeholder 7"/>
          <p:cNvSpPr>
            <a:spLocks noGrp="1"/>
          </p:cNvSpPr>
          <p:nvPr>
            <p:ph type="ftr" sz="quarter" idx="11"/>
          </p:nvPr>
        </p:nvSpPr>
        <p:spPr/>
        <p:txBody>
          <a:bodyPr/>
          <a:lstStyle/>
          <a:p>
            <a:r>
              <a:rPr lang="en-US"/>
              <a:t>Sachin Kumar       Problem Solving using Python           Unit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2BECC5-05D4-4947-BC94-688B38633630}" type="datetime1">
              <a:rPr lang="en-US" smtClean="0"/>
              <a:pPr/>
              <a:t>12/9/2021</a:t>
            </a:fld>
            <a:endParaRPr lang="en-US"/>
          </a:p>
        </p:txBody>
      </p:sp>
      <p:sp>
        <p:nvSpPr>
          <p:cNvPr id="4" name="Footer Placeholder 3"/>
          <p:cNvSpPr>
            <a:spLocks noGrp="1"/>
          </p:cNvSpPr>
          <p:nvPr>
            <p:ph type="ftr" sz="quarter" idx="11"/>
          </p:nvPr>
        </p:nvSpPr>
        <p:spPr/>
        <p:txBody>
          <a:bodyPr/>
          <a:lstStyle/>
          <a:p>
            <a:r>
              <a:rPr lang="en-US"/>
              <a:t>Sachin Kumar       Problem Solving using Python           Unit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45B1B-4A0B-463F-8AEF-134C24404F7A}" type="datetime1">
              <a:rPr lang="en-US" smtClean="0"/>
              <a:pPr/>
              <a:t>12/9/2021</a:t>
            </a:fld>
            <a:endParaRPr lang="en-US"/>
          </a:p>
        </p:txBody>
      </p:sp>
      <p:sp>
        <p:nvSpPr>
          <p:cNvPr id="3" name="Footer Placeholder 2"/>
          <p:cNvSpPr>
            <a:spLocks noGrp="1"/>
          </p:cNvSpPr>
          <p:nvPr>
            <p:ph type="ftr" sz="quarter" idx="11"/>
          </p:nvPr>
        </p:nvSpPr>
        <p:spPr/>
        <p:txBody>
          <a:bodyPr/>
          <a:lstStyle/>
          <a:p>
            <a:r>
              <a:rPr lang="en-US"/>
              <a:t>Sachin Kumar       Problem Solving using Python           Unit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9B4659-C35D-4304-BC63-DE720AB09332}" type="datetime1">
              <a:rPr lang="en-US" smtClean="0"/>
              <a:pPr/>
              <a:t>12/9/2021</a:t>
            </a:fld>
            <a:endParaRPr lang="en-US"/>
          </a:p>
        </p:txBody>
      </p:sp>
      <p:sp>
        <p:nvSpPr>
          <p:cNvPr id="6" name="Footer Placeholder 5"/>
          <p:cNvSpPr>
            <a:spLocks noGrp="1"/>
          </p:cNvSpPr>
          <p:nvPr>
            <p:ph type="ftr" sz="quarter" idx="11"/>
          </p:nvPr>
        </p:nvSpPr>
        <p:spPr/>
        <p:txBody>
          <a:bodyPr/>
          <a:lstStyle/>
          <a:p>
            <a:r>
              <a:rPr lang="en-US"/>
              <a:t>Sachin Kumar       Problem Solving using Python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73FDD-B1A7-410A-81A5-B6CC9875D6D0}" type="datetime1">
              <a:rPr lang="en-US" smtClean="0"/>
              <a:pPr/>
              <a:t>12/9/2021</a:t>
            </a:fld>
            <a:endParaRPr lang="en-US"/>
          </a:p>
        </p:txBody>
      </p:sp>
      <p:sp>
        <p:nvSpPr>
          <p:cNvPr id="6" name="Footer Placeholder 5"/>
          <p:cNvSpPr>
            <a:spLocks noGrp="1"/>
          </p:cNvSpPr>
          <p:nvPr>
            <p:ph type="ftr" sz="quarter" idx="11"/>
          </p:nvPr>
        </p:nvSpPr>
        <p:spPr/>
        <p:txBody>
          <a:bodyPr/>
          <a:lstStyle/>
          <a:p>
            <a:r>
              <a:rPr lang="en-US"/>
              <a:t>Sachin Kumar       Problem Solving using Python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B4F19-ED3F-4070-8F3F-3E366919FE32}" type="datetime1">
              <a:rPr lang="en-US" smtClean="0"/>
              <a:pPr/>
              <a:t>12/9/2021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Kumar       Problem Solving using Python           Unit I</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1.xml"/><Relationship Id="rId13" Type="http://schemas.openxmlformats.org/officeDocument/2006/relationships/image" Target="../media/image7.svg"/><Relationship Id="rId18" Type="http://schemas.openxmlformats.org/officeDocument/2006/relationships/image" Target="../media/image3.png"/><Relationship Id="rId3" Type="http://schemas.openxmlformats.org/officeDocument/2006/relationships/diagramLayout" Target="../diagrams/layout10.xml"/><Relationship Id="rId21" Type="http://schemas.openxmlformats.org/officeDocument/2006/relationships/diagramData" Target="../diagrams/data13.xml"/><Relationship Id="rId34" Type="http://schemas.openxmlformats.org/officeDocument/2006/relationships/image" Target="../media/image13.svg"/><Relationship Id="rId7" Type="http://schemas.openxmlformats.org/officeDocument/2006/relationships/diagramLayout" Target="../diagrams/layout11.xml"/><Relationship Id="rId17" Type="http://schemas.openxmlformats.org/officeDocument/2006/relationships/diagramColors" Target="../diagrams/colors12.xml"/><Relationship Id="rId25" Type="http://schemas.openxmlformats.org/officeDocument/2006/relationships/image" Target="../media/image4.png"/><Relationship Id="rId38" Type="http://schemas.microsoft.com/office/2007/relationships/diagramDrawing" Target="../diagrams/drawing14.xml"/><Relationship Id="rId2" Type="http://schemas.openxmlformats.org/officeDocument/2006/relationships/diagramData" Target="../diagrams/data10.xml"/><Relationship Id="rId16" Type="http://schemas.openxmlformats.org/officeDocument/2006/relationships/diagramQuickStyle" Target="../diagrams/quickStyle12.xml"/><Relationship Id="rId20" Type="http://schemas.openxmlformats.org/officeDocument/2006/relationships/image" Target="../media/image9.svg"/><Relationship Id="rId29" Type="http://schemas.openxmlformats.org/officeDocument/2006/relationships/diagramLayout" Target="../diagrams/layout14.xml"/><Relationship Id="rId1" Type="http://schemas.openxmlformats.org/officeDocument/2006/relationships/slideLayout" Target="../slideLayouts/slideLayout2.xml"/><Relationship Id="rId6" Type="http://schemas.openxmlformats.org/officeDocument/2006/relationships/diagramData" Target="../diagrams/data11.xml"/><Relationship Id="rId24" Type="http://schemas.openxmlformats.org/officeDocument/2006/relationships/diagramColors" Target="../diagrams/colors13.xml"/><Relationship Id="rId32" Type="http://schemas.openxmlformats.org/officeDocument/2006/relationships/image" Target="../media/image5.png"/><Relationship Id="rId37"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Layout" Target="../diagrams/layout12.xml"/><Relationship Id="rId23" Type="http://schemas.openxmlformats.org/officeDocument/2006/relationships/diagramQuickStyle" Target="../diagrams/quickStyle13.xml"/><Relationship Id="rId28" Type="http://schemas.openxmlformats.org/officeDocument/2006/relationships/diagramData" Target="../diagrams/data14.xml"/><Relationship Id="rId36" Type="http://schemas.microsoft.com/office/2007/relationships/diagramDrawing" Target="../diagrams/drawing13.xml"/><Relationship Id="rId10" Type="http://schemas.openxmlformats.org/officeDocument/2006/relationships/image" Target="../media/image2.png"/><Relationship Id="rId31" Type="http://schemas.openxmlformats.org/officeDocument/2006/relationships/diagramColors" Target="../diagrams/colors14.xml"/><Relationship Id="rId4" Type="http://schemas.openxmlformats.org/officeDocument/2006/relationships/diagramQuickStyle" Target="../diagrams/quickStyle10.xml"/><Relationship Id="rId9" Type="http://schemas.openxmlformats.org/officeDocument/2006/relationships/diagramColors" Target="../diagrams/colors11.xml"/><Relationship Id="rId14" Type="http://schemas.openxmlformats.org/officeDocument/2006/relationships/diagramData" Target="../diagrams/data12.xml"/><Relationship Id="rId22" Type="http://schemas.openxmlformats.org/officeDocument/2006/relationships/diagramLayout" Target="../diagrams/layout13.xml"/><Relationship Id="rId27" Type="http://schemas.openxmlformats.org/officeDocument/2006/relationships/image" Target="../media/image11.svg"/><Relationship Id="rId30" Type="http://schemas.openxmlformats.org/officeDocument/2006/relationships/diagramQuickStyle" Target="../diagrams/quickStyle14.xml"/><Relationship Id="rId35" Type="http://schemas.microsoft.com/office/2007/relationships/diagramDrawing" Target="../diagrams/drawing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s://youtu.be/ac7T3ocg9gk" TargetMode="External"/><Relationship Id="rId2" Type="http://schemas.openxmlformats.org/officeDocument/2006/relationships/hyperlink" Target="https://youtu.be/OQax5NF5aEw" TargetMode="External"/><Relationship Id="rId1" Type="http://schemas.openxmlformats.org/officeDocument/2006/relationships/slideLayout" Target="../slideLayouts/slideLayout2.xml"/><Relationship Id="rId6" Type="http://schemas.openxmlformats.org/officeDocument/2006/relationships/hyperlink" Target="https://youtu.be/xxeBb7OyKXY" TargetMode="External"/><Relationship Id="rId5" Type="http://schemas.openxmlformats.org/officeDocument/2006/relationships/hyperlink" Target="https://youtu.be/RwnY_mJ6ras" TargetMode="External"/><Relationship Id="rId4" Type="http://schemas.openxmlformats.org/officeDocument/2006/relationships/hyperlink" Target="https://youtu.be/txNEiGwVtUA"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5.xml"/><Relationship Id="rId7" Type="http://schemas.openxmlformats.org/officeDocument/2006/relationships/image" Target="../media/image8.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diagramColors" Target="../diagrams/colors15.xml"/><Relationship Id="rId10" Type="http://schemas.microsoft.com/office/2007/relationships/diagramDrawing" Target="../diagrams/drawing34.xml"/><Relationship Id="rId4" Type="http://schemas.openxmlformats.org/officeDocument/2006/relationships/diagramQuickStyle" Target="../diagrams/quickStyle15.xml"/><Relationship Id="rId9"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microsoft.com/office/2007/relationships/diagramDrawing" Target="../diagrams/drawing3.xml"/><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12"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microsoft.com/office/2007/relationships/diagramDrawing" Target="../diagrams/drawing5.xml"/><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Data" Target="../diagrams/data8.xml"/><Relationship Id="rId7" Type="http://schemas.openxmlformats.org/officeDocument/2006/relationships/diagramData" Target="../diagrams/data9.xml"/><Relationship Id="rId12"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microsoft.com/office/2007/relationships/diagramDrawing" Target="../diagrams/drawing8.xml"/><Relationship Id="rId5" Type="http://schemas.openxmlformats.org/officeDocument/2006/relationships/diagramQuickStyle" Target="../diagrams/quickStyle8.xml"/><Relationship Id="rId10" Type="http://schemas.openxmlformats.org/officeDocument/2006/relationships/diagramColors" Target="../diagrams/colors9.xml"/><Relationship Id="rId4" Type="http://schemas.openxmlformats.org/officeDocument/2006/relationships/diagramLayout" Target="../diagrams/layout8.xml"/><Relationship Id="rId9" Type="http://schemas.openxmlformats.org/officeDocument/2006/relationships/diagramQuickStyle" Target="../diagrams/quickStyle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kbTSj5xTgNc" TargetMode="External"/><Relationship Id="rId2" Type="http://schemas.openxmlformats.org/officeDocument/2006/relationships/hyperlink" Target="https://www.anaconda.com/products/individual-d"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docs.python.org/3/library/idle.html" TargetMode="External"/><Relationship Id="rId7" Type="http://schemas.openxmlformats.org/officeDocument/2006/relationships/image" Target="../media/image16.png"/><Relationship Id="rId2" Type="http://schemas.openxmlformats.org/officeDocument/2006/relationships/hyperlink" Target="https://www.spyder-ide.org/"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jupyter.org/install.html" TargetMode="External"/><Relationship Id="rId4" Type="http://schemas.openxmlformats.org/officeDocument/2006/relationships/hyperlink" Target="https://www.sublimetext.com/3" TargetMode="External"/><Relationship Id="rId9" Type="http://schemas.openxmlformats.org/officeDocument/2006/relationships/image" Target="../media/image18.png"/></Relationships>
</file>

<file path=ppt/slides/_rels/slide62.xml.rels><?xml version="1.0" encoding="UTF-8" standalone="yes"?>
<Relationships xmlns="http://schemas.openxmlformats.org/package/2006/relationships"><Relationship Id="rId2" Type="http://schemas.openxmlformats.org/officeDocument/2006/relationships/hyperlink" Target="http://localhost:8888/tre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84827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Basics of python programming</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2557126548"/>
              </p:ext>
            </p:extLst>
          </p:nvPr>
        </p:nvGraphicFramePr>
        <p:xfrm>
          <a:off x="1447800" y="1555649"/>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 xmlns:a16="http://schemas.microsoft.com/office/drawing/2014/main" id="{E79C7681-6913-45AD-B421-1B3BC513075E}"/>
              </a:ext>
            </a:extLst>
          </p:cNvPr>
          <p:cNvGraphicFramePr/>
          <p:nvPr>
            <p:extLst>
              <p:ext uri="{D42A27DB-BD31-4B8C-83A1-F6EECF244321}">
                <p14:modId xmlns="" xmlns:p14="http://schemas.microsoft.com/office/powerpoint/2010/main" val="2300754169"/>
              </p:ext>
            </p:extLst>
          </p:nvPr>
        </p:nvGraphicFramePr>
        <p:xfrm>
          <a:off x="1447800" y="3810000"/>
          <a:ext cx="9982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Graphic spid="25"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marL="0" indent="0" algn="just">
              <a:buNone/>
            </a:pPr>
            <a:r>
              <a:rPr lang="en-IN" b="1" dirty="0"/>
              <a:t>UNIT-V: File and Exception handling</a:t>
            </a:r>
          </a:p>
          <a:p>
            <a:r>
              <a:rPr lang="en-IN" b="1" dirty="0"/>
              <a:t>Files and Directories: </a:t>
            </a:r>
            <a:r>
              <a:rPr lang="en-IN" dirty="0"/>
              <a:t>Introduction to File Handling, Reading and Writing files, Additional file methods, Working with Directories.</a:t>
            </a:r>
          </a:p>
          <a:p>
            <a:r>
              <a:rPr lang="en-IN" b="1" dirty="0"/>
              <a:t>Exception Handling</a:t>
            </a:r>
            <a:r>
              <a:rPr lang="en-IN" dirty="0"/>
              <a:t>, Errors, Run Time Errors, Handling I/O Exception, Try-except statement, Raise, Assert.</a:t>
            </a:r>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Tree>
    <p:extLst>
      <p:ext uri="{BB962C8B-B14F-4D97-AF65-F5344CB8AC3E}">
        <p14:creationId xmlns="" xmlns:p14="http://schemas.microsoft.com/office/powerpoint/2010/main" val="3841104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 xmlns:a16="http://schemas.microsoft.com/office/drawing/2014/main" id="{0617CABE-1EDB-48D3-A36A-2EFC07DFB48D}"/>
              </a:ext>
            </a:extLst>
          </p:cNvPr>
          <p:cNvSpPr>
            <a:spLocks noGrp="1"/>
          </p:cNvSpPr>
          <p:nvPr>
            <p:ph idx="1"/>
          </p:nvPr>
        </p:nvSpPr>
        <p:spPr>
          <a:xfrm>
            <a:off x="1295400" y="990600"/>
            <a:ext cx="10287000" cy="685799"/>
          </a:xfrm>
        </p:spPr>
        <p:txBody>
          <a:bodyPr>
            <a:normAutofit/>
          </a:bodyPr>
          <a:lstStyle/>
          <a:p>
            <a:pPr marL="0" indent="0">
              <a:buNone/>
            </a:pPr>
            <a:r>
              <a:rPr lang="en-US" sz="2800" dirty="0"/>
              <a:t>Logical operators are the and, or, not operators.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Logical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3379441071"/>
              </p:ext>
            </p:extLst>
          </p:nvPr>
        </p:nvGraphicFramePr>
        <p:xfrm>
          <a:off x="2209800" y="1796144"/>
          <a:ext cx="7924800" cy="2699656"/>
        </p:xfrm>
        <a:graphic>
          <a:graphicData uri="http://schemas.openxmlformats.org/drawingml/2006/table">
            <a:tbl>
              <a:tblPr firstRow="1" bandRow="1">
                <a:tableStyleId>{BDBED569-4797-4DF1-A0F4-6AAB3CD982D8}</a:tableStyleId>
              </a:tblPr>
              <a:tblGrid>
                <a:gridCol w="1202253">
                  <a:extLst>
                    <a:ext uri="{9D8B030D-6E8A-4147-A177-3AD203B41FA5}">
                      <a16:colId xmlns="" xmlns:a16="http://schemas.microsoft.com/office/drawing/2014/main" val="2939683592"/>
                    </a:ext>
                  </a:extLst>
                </a:gridCol>
                <a:gridCol w="6722547">
                  <a:extLst>
                    <a:ext uri="{9D8B030D-6E8A-4147-A177-3AD203B41FA5}">
                      <a16:colId xmlns="" xmlns:a16="http://schemas.microsoft.com/office/drawing/2014/main" val="3602798462"/>
                    </a:ext>
                  </a:extLst>
                </a:gridCol>
              </a:tblGrid>
              <a:tr h="674914">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extLst>
                  <a:ext uri="{0D108BD9-81ED-4DB2-BD59-A6C34878D82A}">
                    <a16:rowId xmlns="" xmlns:a16="http://schemas.microsoft.com/office/drawing/2014/main" val="3131993973"/>
                  </a:ext>
                </a:extLst>
              </a:tr>
              <a:tr h="674914">
                <a:tc>
                  <a:txBody>
                    <a:bodyPr/>
                    <a:lstStyle/>
                    <a:p>
                      <a:pPr algn="ctr" rtl="0" fontAlgn="ctr"/>
                      <a:r>
                        <a:rPr lang="en-US" sz="2400" b="0" i="0" u="none" strike="noStrike" dirty="0">
                          <a:solidFill>
                            <a:srgbClr val="000000"/>
                          </a:solidFill>
                          <a:effectLst/>
                          <a:latin typeface="Calibri" panose="020F0502020204030204" pitchFamily="34" charset="0"/>
                        </a:rPr>
                        <a:t>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both the operands are true </a:t>
                      </a:r>
                    </a:p>
                  </a:txBody>
                  <a:tcPr marL="9525" marR="9525" marT="9525" marB="0" anchor="ctr"/>
                </a:tc>
                <a:extLst>
                  <a:ext uri="{0D108BD9-81ED-4DB2-BD59-A6C34878D82A}">
                    <a16:rowId xmlns=""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either of the operands is true </a:t>
                      </a:r>
                    </a:p>
                  </a:txBody>
                  <a:tcPr marL="9525" marR="9525" marT="9525" marB="0" anchor="ctr"/>
                </a:tc>
                <a:extLst>
                  <a:ext uri="{0D108BD9-81ED-4DB2-BD59-A6C34878D82A}">
                    <a16:rowId xmlns=""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not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operand is false (complements the operand)</a:t>
                      </a:r>
                    </a:p>
                  </a:txBody>
                  <a:tcPr marL="9525" marR="9525" marT="9525" marB="0" anchor="ctr"/>
                </a:tc>
                <a:extLst>
                  <a:ext uri="{0D108BD9-81ED-4DB2-BD59-A6C34878D82A}">
                    <a16:rowId xmlns="" xmlns:a16="http://schemas.microsoft.com/office/drawing/2014/main" val="2488578528"/>
                  </a:ext>
                </a:extLst>
              </a:tr>
            </a:tbl>
          </a:graphicData>
        </a:graphic>
      </p:graphicFrame>
    </p:spTree>
    <p:extLst>
      <p:ext uri="{BB962C8B-B14F-4D97-AF65-F5344CB8AC3E}">
        <p14:creationId xmlns="" xmlns:p14="http://schemas.microsoft.com/office/powerpoint/2010/main" val="5245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Logical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2819411360"/>
              </p:ext>
            </p:extLst>
          </p:nvPr>
        </p:nvGraphicFramePr>
        <p:xfrm>
          <a:off x="1295400" y="1676400"/>
          <a:ext cx="9144000" cy="3505200"/>
        </p:xfrm>
        <a:graphic>
          <a:graphicData uri="http://schemas.openxmlformats.org/drawingml/2006/table">
            <a:tbl>
              <a:tblPr firstRow="1" bandRow="1">
                <a:tableStyleId>{BDBED569-4797-4DF1-A0F4-6AAB3CD982D8}</a:tableStyleId>
              </a:tblPr>
              <a:tblGrid>
                <a:gridCol w="1670656">
                  <a:extLst>
                    <a:ext uri="{9D8B030D-6E8A-4147-A177-3AD203B41FA5}">
                      <a16:colId xmlns="" xmlns:a16="http://schemas.microsoft.com/office/drawing/2014/main" val="2939683592"/>
                    </a:ext>
                  </a:extLst>
                </a:gridCol>
                <a:gridCol w="1868335">
                  <a:extLst>
                    <a:ext uri="{9D8B030D-6E8A-4147-A177-3AD203B41FA5}">
                      <a16:colId xmlns="" xmlns:a16="http://schemas.microsoft.com/office/drawing/2014/main" val="3602798462"/>
                    </a:ext>
                  </a:extLst>
                </a:gridCol>
                <a:gridCol w="1868337">
                  <a:extLst>
                    <a:ext uri="{9D8B030D-6E8A-4147-A177-3AD203B41FA5}">
                      <a16:colId xmlns="" xmlns:a16="http://schemas.microsoft.com/office/drawing/2014/main" val="1884520070"/>
                    </a:ext>
                  </a:extLst>
                </a:gridCol>
                <a:gridCol w="1868335">
                  <a:extLst>
                    <a:ext uri="{9D8B030D-6E8A-4147-A177-3AD203B41FA5}">
                      <a16:colId xmlns="" xmlns:a16="http://schemas.microsoft.com/office/drawing/2014/main" val="225304543"/>
                    </a:ext>
                  </a:extLst>
                </a:gridCol>
                <a:gridCol w="1868337">
                  <a:extLst>
                    <a:ext uri="{9D8B030D-6E8A-4147-A177-3AD203B41FA5}">
                      <a16:colId xmlns="" xmlns:a16="http://schemas.microsoft.com/office/drawing/2014/main" val="1256780338"/>
                    </a:ext>
                  </a:extLst>
                </a:gridCol>
              </a:tblGrid>
              <a:tr h="701040">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and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or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not a</a:t>
                      </a:r>
                    </a:p>
                  </a:txBody>
                  <a:tcPr marL="9525" marR="9525" marT="9525" marB="0" anchor="ctr"/>
                </a:tc>
                <a:extLst>
                  <a:ext uri="{0D108BD9-81ED-4DB2-BD59-A6C34878D82A}">
                    <a16:rowId xmlns="" xmlns:a16="http://schemas.microsoft.com/office/drawing/2014/main" val="3131993973"/>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 xmlns:a16="http://schemas.microsoft.com/office/drawing/2014/main" val="180645507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 xmlns:a16="http://schemas.microsoft.com/office/drawing/2014/main" val="2190020569"/>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 xmlns:a16="http://schemas.microsoft.com/office/drawing/2014/main" val="248857852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 xmlns:a16="http://schemas.microsoft.com/office/drawing/2014/main" val="1131635423"/>
                  </a:ext>
                </a:extLst>
              </a:tr>
            </a:tbl>
          </a:graphicData>
        </a:graphic>
      </p:graphicFrame>
    </p:spTree>
    <p:extLst>
      <p:ext uri="{BB962C8B-B14F-4D97-AF65-F5344CB8AC3E}">
        <p14:creationId xmlns="" xmlns:p14="http://schemas.microsoft.com/office/powerpoint/2010/main" val="29362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8477F86-FB2C-4A3B-9231-1DCA663EBD2E}"/>
              </a:ext>
            </a:extLst>
          </p:cNvPr>
          <p:cNvSpPr>
            <a:spLocks noGrp="1"/>
          </p:cNvSpPr>
          <p:nvPr>
            <p:ph idx="1"/>
          </p:nvPr>
        </p:nvSpPr>
        <p:spPr>
          <a:xfrm>
            <a:off x="1295400" y="1371600"/>
            <a:ext cx="10287000" cy="4754569"/>
          </a:xfrm>
        </p:spPr>
        <p:txBody>
          <a:bodyPr>
            <a:normAutofit lnSpcReduction="10000"/>
          </a:bodyPr>
          <a:lstStyle/>
          <a:p>
            <a:r>
              <a:rPr lang="en-US" dirty="0"/>
              <a:t>Bitwise operators manipulate the data at bit level.</a:t>
            </a:r>
          </a:p>
          <a:p>
            <a:r>
              <a:rPr lang="en-US" dirty="0"/>
              <a:t>These are applicable on integer values.</a:t>
            </a:r>
          </a:p>
          <a:p>
            <a:r>
              <a:rPr lang="en-US" dirty="0"/>
              <a:t>Types</a:t>
            </a:r>
          </a:p>
          <a:p>
            <a:pPr lvl="1">
              <a:buFont typeface="Wingdings" panose="05000000000000000000" pitchFamily="2" charset="2"/>
              <a:buChar char="Ø"/>
            </a:pPr>
            <a:r>
              <a:rPr lang="en-US" dirty="0"/>
              <a:t> &amp;  (Bitwise and operator)</a:t>
            </a:r>
          </a:p>
          <a:p>
            <a:pPr lvl="1">
              <a:buFont typeface="Wingdings" panose="05000000000000000000" pitchFamily="2" charset="2"/>
              <a:buChar char="Ø"/>
            </a:pPr>
            <a:r>
              <a:rPr lang="en-US" dirty="0"/>
              <a:t> |   (Bitwise or operator)</a:t>
            </a:r>
          </a:p>
          <a:p>
            <a:pPr lvl="1">
              <a:buFont typeface="Wingdings" panose="05000000000000000000" pitchFamily="2" charset="2"/>
              <a:buChar char="Ø"/>
            </a:pPr>
            <a:r>
              <a:rPr lang="en-US" dirty="0"/>
              <a:t> ^   (Bitwise XOR operator)</a:t>
            </a:r>
          </a:p>
          <a:p>
            <a:pPr lvl="1">
              <a:buFont typeface="Wingdings" panose="05000000000000000000" pitchFamily="2" charset="2"/>
              <a:buChar char="Ø"/>
            </a:pPr>
            <a:r>
              <a:rPr lang="en-US" dirty="0"/>
              <a:t> ~   (Bitwise one’s complement operator)</a:t>
            </a:r>
          </a:p>
          <a:p>
            <a:pPr lvl="1">
              <a:buFont typeface="Wingdings" panose="05000000000000000000" pitchFamily="2" charset="2"/>
              <a:buChar char="Ø"/>
            </a:pPr>
            <a:r>
              <a:rPr lang="en-US" dirty="0"/>
              <a:t> &lt;&lt; (Bitwise left-shift operator)</a:t>
            </a:r>
          </a:p>
          <a:p>
            <a:pPr lvl="1">
              <a:buFont typeface="Wingdings" panose="05000000000000000000" pitchFamily="2" charset="2"/>
              <a:buChar char="Ø"/>
            </a:pPr>
            <a:r>
              <a:rPr lang="en-US" dirty="0"/>
              <a:t> &gt;&gt; (Bitwise right-shift operator)</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spTree>
    <p:extLst>
      <p:ext uri="{BB962C8B-B14F-4D97-AF65-F5344CB8AC3E}">
        <p14:creationId xmlns="" xmlns:p14="http://schemas.microsoft.com/office/powerpoint/2010/main" val="48408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868945704"/>
              </p:ext>
            </p:extLst>
          </p:nvPr>
        </p:nvGraphicFramePr>
        <p:xfrm>
          <a:off x="1295400" y="1676400"/>
          <a:ext cx="9144001" cy="3505200"/>
        </p:xfrm>
        <a:graphic>
          <a:graphicData uri="http://schemas.openxmlformats.org/drawingml/2006/table">
            <a:tbl>
              <a:tblPr firstRow="1" bandRow="1">
                <a:tableStyleId>{BDBED569-4797-4DF1-A0F4-6AAB3CD982D8}</a:tableStyleId>
              </a:tblPr>
              <a:tblGrid>
                <a:gridCol w="1387215">
                  <a:extLst>
                    <a:ext uri="{9D8B030D-6E8A-4147-A177-3AD203B41FA5}">
                      <a16:colId xmlns="" xmlns:a16="http://schemas.microsoft.com/office/drawing/2014/main" val="2939683592"/>
                    </a:ext>
                  </a:extLst>
                </a:gridCol>
                <a:gridCol w="1551356">
                  <a:extLst>
                    <a:ext uri="{9D8B030D-6E8A-4147-A177-3AD203B41FA5}">
                      <a16:colId xmlns="" xmlns:a16="http://schemas.microsoft.com/office/drawing/2014/main" val="3602798462"/>
                    </a:ext>
                  </a:extLst>
                </a:gridCol>
                <a:gridCol w="1551358">
                  <a:extLst>
                    <a:ext uri="{9D8B030D-6E8A-4147-A177-3AD203B41FA5}">
                      <a16:colId xmlns="" xmlns:a16="http://schemas.microsoft.com/office/drawing/2014/main" val="1884520070"/>
                    </a:ext>
                  </a:extLst>
                </a:gridCol>
                <a:gridCol w="1551356">
                  <a:extLst>
                    <a:ext uri="{9D8B030D-6E8A-4147-A177-3AD203B41FA5}">
                      <a16:colId xmlns="" xmlns:a16="http://schemas.microsoft.com/office/drawing/2014/main" val="225304543"/>
                    </a:ext>
                  </a:extLst>
                </a:gridCol>
                <a:gridCol w="1551358">
                  <a:extLst>
                    <a:ext uri="{9D8B030D-6E8A-4147-A177-3AD203B41FA5}">
                      <a16:colId xmlns="" xmlns:a16="http://schemas.microsoft.com/office/drawing/2014/main" val="1256780338"/>
                    </a:ext>
                  </a:extLst>
                </a:gridCol>
                <a:gridCol w="1551358">
                  <a:extLst>
                    <a:ext uri="{9D8B030D-6E8A-4147-A177-3AD203B41FA5}">
                      <a16:colId xmlns="" xmlns:a16="http://schemas.microsoft.com/office/drawing/2014/main" val="791236319"/>
                    </a:ext>
                  </a:extLst>
                </a:gridCol>
              </a:tblGrid>
              <a:tr h="701040">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&amp;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extLst>
                  <a:ext uri="{0D108BD9-81ED-4DB2-BD59-A6C34878D82A}">
                    <a16:rowId xmlns="" xmlns:a16="http://schemas.microsoft.com/office/drawing/2014/main" val="3131993973"/>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 xmlns:a16="http://schemas.microsoft.com/office/drawing/2014/main" val="180645507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 xmlns:a16="http://schemas.microsoft.com/office/drawing/2014/main" val="2190020569"/>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 xmlns:a16="http://schemas.microsoft.com/office/drawing/2014/main" val="248857852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 xmlns:a16="http://schemas.microsoft.com/office/drawing/2014/main" val="1131635423"/>
                  </a:ext>
                </a:extLst>
              </a:tr>
            </a:tbl>
          </a:graphicData>
        </a:graphic>
      </p:graphicFrame>
    </p:spTree>
    <p:extLst>
      <p:ext uri="{BB962C8B-B14F-4D97-AF65-F5344CB8AC3E}">
        <p14:creationId xmlns="" xmlns:p14="http://schemas.microsoft.com/office/powerpoint/2010/main" val="6197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1766730945"/>
              </p:ext>
            </p:extLst>
          </p:nvPr>
        </p:nvGraphicFramePr>
        <p:xfrm>
          <a:off x="1378634" y="1125416"/>
          <a:ext cx="10248793" cy="5044880"/>
        </p:xfrm>
        <a:graphic>
          <a:graphicData uri="http://schemas.openxmlformats.org/drawingml/2006/table">
            <a:tbl>
              <a:tblPr firstRow="1" bandRow="1">
                <a:tableStyleId>{BDBED569-4797-4DF1-A0F4-6AAB3CD982D8}</a:tableStyleId>
              </a:tblPr>
              <a:tblGrid>
                <a:gridCol w="1314167">
                  <a:extLst>
                    <a:ext uri="{9D8B030D-6E8A-4147-A177-3AD203B41FA5}">
                      <a16:colId xmlns="" xmlns:a16="http://schemas.microsoft.com/office/drawing/2014/main" val="2939683592"/>
                    </a:ext>
                  </a:extLst>
                </a:gridCol>
                <a:gridCol w="4455002">
                  <a:extLst>
                    <a:ext uri="{9D8B030D-6E8A-4147-A177-3AD203B41FA5}">
                      <a16:colId xmlns="" xmlns:a16="http://schemas.microsoft.com/office/drawing/2014/main" val="3602798462"/>
                    </a:ext>
                  </a:extLst>
                </a:gridCol>
                <a:gridCol w="4479624">
                  <a:extLst>
                    <a:ext uri="{9D8B030D-6E8A-4147-A177-3AD203B41FA5}">
                      <a16:colId xmlns="" xmlns:a16="http://schemas.microsoft.com/office/drawing/2014/main" val="3165620954"/>
                    </a:ext>
                  </a:extLst>
                </a:gridCol>
              </a:tblGrid>
              <a:tr h="611732">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dirty="0"/>
                        <a:t>Let a = (92)</a:t>
                      </a:r>
                      <a:r>
                        <a:rPr lang="en-IN" sz="2400" baseline="-25000" dirty="0"/>
                        <a:t>10</a:t>
                      </a:r>
                      <a:r>
                        <a:rPr lang="en-IN" sz="2400" dirty="0"/>
                        <a:t> =(0101 1100)</a:t>
                      </a:r>
                      <a:r>
                        <a:rPr lang="en-IN" sz="2400" baseline="-25000" dirty="0"/>
                        <a:t>2</a:t>
                      </a:r>
                      <a:r>
                        <a:rPr lang="en-IN" sz="2400" dirty="0"/>
                        <a:t>  and b = (14)</a:t>
                      </a:r>
                      <a:r>
                        <a:rPr lang="en-IN" sz="2400" baseline="-25000" dirty="0"/>
                        <a:t>10</a:t>
                      </a:r>
                      <a:r>
                        <a:rPr lang="en-IN" sz="2400" dirty="0"/>
                        <a:t>  = (0000 1110)</a:t>
                      </a:r>
                      <a:r>
                        <a:rPr lang="en-IN" sz="2400" baseline="-25000" dirty="0"/>
                        <a:t>2</a:t>
                      </a:r>
                    </a:p>
                  </a:txBody>
                  <a:tcPr marL="9525" marR="9525" marT="9525" marB="0" anchor="ctr"/>
                </a:tc>
                <a:tc hMerge="1">
                  <a:txBody>
                    <a:bodyPr/>
                    <a:lstStyle/>
                    <a:p>
                      <a:endParaRPr lang="en-US"/>
                    </a:p>
                  </a:txBody>
                  <a:tcPr/>
                </a:tc>
                <a:extLst>
                  <a:ext uri="{0D108BD9-81ED-4DB2-BD59-A6C34878D82A}">
                    <a16:rowId xmlns="" xmlns:a16="http://schemas.microsoft.com/office/drawing/2014/main" val="3131993973"/>
                  </a:ext>
                </a:extLst>
              </a:tr>
              <a:tr h="1477716">
                <a:tc>
                  <a:txBody>
                    <a:bodyPr/>
                    <a:lstStyle/>
                    <a:p>
                      <a:pPr algn="ctr" rtl="0" fontAlgn="ctr"/>
                      <a:r>
                        <a:rPr lang="en-US" sz="2400" b="0" i="0" u="none" strike="noStrike" dirty="0">
                          <a:solidFill>
                            <a:srgbClr val="000000"/>
                          </a:solidFill>
                          <a:effectLst/>
                          <a:latin typeface="Calibri" panose="020F0502020204030204" pitchFamily="34" charset="0"/>
                        </a:rPr>
                        <a:t>&amp;</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&amp; b) = 92 &amp;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&amp;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0000 1100 = (12)</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 xmlns:a16="http://schemas.microsoft.com/office/drawing/2014/main" val="1806455078"/>
                  </a:ext>
                </a:extLst>
              </a:tr>
              <a:tr h="1477716">
                <a:tc>
                  <a:txBody>
                    <a:bodyPr/>
                    <a:lstStyle/>
                    <a:p>
                      <a:pPr algn="ctr" rtl="0" fontAlgn="ctr"/>
                      <a:r>
                        <a:rPr lang="en-US" sz="24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 b) = 92 |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0101 1110 = (94)</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 xmlns:a16="http://schemas.microsoft.com/office/drawing/2014/main" val="2190020569"/>
                  </a:ext>
                </a:extLst>
              </a:tr>
              <a:tr h="1477716">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 b) = 92 |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0101 0010 = (82)</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 xmlns:a16="http://schemas.microsoft.com/office/drawing/2014/main" val="2488578528"/>
                  </a:ext>
                </a:extLst>
              </a:tr>
            </a:tbl>
          </a:graphicData>
        </a:graphic>
      </p:graphicFrame>
    </p:spTree>
    <p:extLst>
      <p:ext uri="{BB962C8B-B14F-4D97-AF65-F5344CB8AC3E}">
        <p14:creationId xmlns="" xmlns:p14="http://schemas.microsoft.com/office/powerpoint/2010/main" val="11645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2822897813"/>
              </p:ext>
            </p:extLst>
          </p:nvPr>
        </p:nvGraphicFramePr>
        <p:xfrm>
          <a:off x="1295400" y="1653504"/>
          <a:ext cx="10332028" cy="3451896"/>
        </p:xfrm>
        <a:graphic>
          <a:graphicData uri="http://schemas.openxmlformats.org/drawingml/2006/table">
            <a:tbl>
              <a:tblPr firstRow="1" bandRow="1">
                <a:tableStyleId>{BDBED569-4797-4DF1-A0F4-6AAB3CD982D8}</a:tableStyleId>
              </a:tblPr>
              <a:tblGrid>
                <a:gridCol w="1324840">
                  <a:extLst>
                    <a:ext uri="{9D8B030D-6E8A-4147-A177-3AD203B41FA5}">
                      <a16:colId xmlns="" xmlns:a16="http://schemas.microsoft.com/office/drawing/2014/main" val="2939683592"/>
                    </a:ext>
                  </a:extLst>
                </a:gridCol>
                <a:gridCol w="3856760">
                  <a:extLst>
                    <a:ext uri="{9D8B030D-6E8A-4147-A177-3AD203B41FA5}">
                      <a16:colId xmlns="" xmlns:a16="http://schemas.microsoft.com/office/drawing/2014/main" val="3602798462"/>
                    </a:ext>
                  </a:extLst>
                </a:gridCol>
                <a:gridCol w="5150428">
                  <a:extLst>
                    <a:ext uri="{9D8B030D-6E8A-4147-A177-3AD203B41FA5}">
                      <a16:colId xmlns="" xmlns:a16="http://schemas.microsoft.com/office/drawing/2014/main" val="3165620954"/>
                    </a:ext>
                  </a:extLst>
                </a:gridCol>
              </a:tblGrid>
              <a:tr h="1006749">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dirty="0"/>
                        <a:t>Let a = (92)</a:t>
                      </a:r>
                      <a:r>
                        <a:rPr lang="en-IN" sz="2400" baseline="-25000" dirty="0"/>
                        <a:t>10</a:t>
                      </a:r>
                      <a:r>
                        <a:rPr lang="en-IN" sz="2400" dirty="0"/>
                        <a:t> =(0101 1100)</a:t>
                      </a:r>
                      <a:r>
                        <a:rPr lang="en-IN" sz="2400" baseline="-25000" dirty="0"/>
                        <a:t>2</a:t>
                      </a:r>
                      <a:r>
                        <a:rPr lang="en-IN" sz="2400" dirty="0"/>
                        <a:t>  and b = (14)</a:t>
                      </a:r>
                      <a:r>
                        <a:rPr lang="en-IN" sz="2400" baseline="-25000" dirty="0"/>
                        <a:t>10</a:t>
                      </a:r>
                      <a:r>
                        <a:rPr lang="en-IN" sz="2400" dirty="0"/>
                        <a:t>  = (0000 1110)</a:t>
                      </a:r>
                      <a:r>
                        <a:rPr lang="en-IN" sz="2400" baseline="-25000" dirty="0"/>
                        <a:t>2</a:t>
                      </a:r>
                    </a:p>
                    <a:p>
                      <a:pPr algn="ctr" rtl="0" fontAlgn="ctr"/>
                      <a:endParaRPr lang="en-US" sz="2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 xmlns:a16="http://schemas.microsoft.com/office/drawing/2014/main" val="3131993973"/>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 = ~92</a:t>
                      </a:r>
                    </a:p>
                  </a:txBody>
                  <a:tcPr marL="9525" marR="9525" marT="9525" marB="0" anchor="ctr"/>
                </a:tc>
                <a:tc>
                  <a:txBody>
                    <a:bodyPr/>
                    <a:lstStyle/>
                    <a:p>
                      <a:pPr algn="ctr" rtl="0" fontAlgn="ctr"/>
                      <a:r>
                        <a:rPr lang="en-US" sz="2400" baseline="0" dirty="0"/>
                        <a:t>c = ~(0101 1100) = 1010 0011 </a:t>
                      </a:r>
                    </a:p>
                  </a:txBody>
                  <a:tcPr marL="9525" marR="9525" marT="9525" marB="0" anchor="ctr"/>
                </a:tc>
                <a:extLst>
                  <a:ext uri="{0D108BD9-81ED-4DB2-BD59-A6C34878D82A}">
                    <a16:rowId xmlns="" xmlns:a16="http://schemas.microsoft.com/office/drawing/2014/main" val="1806455078"/>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&lt;&lt;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a&lt;&lt; 1 = 46&lt;&lt; 1 </a:t>
                      </a:r>
                    </a:p>
                  </a:txBody>
                  <a:tcPr marL="9525" marR="9525" marT="9525" marB="0" anchor="ctr"/>
                </a:tc>
                <a:tc>
                  <a:txBody>
                    <a:bodyPr/>
                    <a:lstStyle/>
                    <a:p>
                      <a:pPr algn="ctr" rtl="0" fontAlgn="ctr"/>
                      <a:r>
                        <a:rPr lang="en-US" sz="2400" dirty="0"/>
                        <a:t>C = 00101 110 &lt;&lt; 1 = 01011100 = (92)</a:t>
                      </a:r>
                      <a:r>
                        <a:rPr lang="en-US" sz="2400" baseline="-25000" dirty="0"/>
                        <a:t>10</a:t>
                      </a:r>
                    </a:p>
                  </a:txBody>
                  <a:tcPr marL="9525" marR="9525" marT="9525" marB="0" anchor="ctr"/>
                </a:tc>
                <a:extLst>
                  <a:ext uri="{0D108BD9-81ED-4DB2-BD59-A6C34878D82A}">
                    <a16:rowId xmlns="" xmlns:a16="http://schemas.microsoft.com/office/drawing/2014/main" val="2190020569"/>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&gt;&gt;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 &gt;&gt; 2 = 92&gt;&gt; 2 </a:t>
                      </a:r>
                    </a:p>
                  </a:txBody>
                  <a:tcPr marL="9525" marR="9525" marT="9525" marB="0" anchor="ctr"/>
                </a:tc>
                <a:tc>
                  <a:txBody>
                    <a:bodyPr/>
                    <a:lstStyle/>
                    <a:p>
                      <a:pPr algn="ctr" rtl="0" fontAlgn="ctr"/>
                      <a:r>
                        <a:rPr lang="en-US" sz="2400" dirty="0"/>
                        <a:t>C = 0101 1100 &gt;&gt; 2 = 0001 0111 = (23)</a:t>
                      </a:r>
                      <a:r>
                        <a:rPr lang="en-US" sz="2400" baseline="-25000" dirty="0"/>
                        <a:t>10</a:t>
                      </a:r>
                    </a:p>
                  </a:txBody>
                  <a:tcPr marL="9525" marR="9525" marT="9525" marB="0" anchor="ctr"/>
                </a:tc>
                <a:extLst>
                  <a:ext uri="{0D108BD9-81ED-4DB2-BD59-A6C34878D82A}">
                    <a16:rowId xmlns="" xmlns:a16="http://schemas.microsoft.com/office/drawing/2014/main" val="2488578528"/>
                  </a:ext>
                </a:extLst>
              </a:tr>
            </a:tbl>
          </a:graphicData>
        </a:graphic>
      </p:graphicFrame>
    </p:spTree>
    <p:extLst>
      <p:ext uri="{BB962C8B-B14F-4D97-AF65-F5344CB8AC3E}">
        <p14:creationId xmlns="" xmlns:p14="http://schemas.microsoft.com/office/powerpoint/2010/main" val="19135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8F9F4B4B-5D52-4EDC-ADEE-8C6AC74BBF90}"/>
              </a:ext>
            </a:extLst>
          </p:cNvPr>
          <p:cNvSpPr>
            <a:spLocks noGrp="1"/>
          </p:cNvSpPr>
          <p:nvPr>
            <p:ph idx="1"/>
          </p:nvPr>
        </p:nvSpPr>
        <p:spPr>
          <a:xfrm>
            <a:off x="1295400" y="1066800"/>
            <a:ext cx="10287000" cy="2667001"/>
          </a:xfrm>
        </p:spPr>
        <p:txBody>
          <a:bodyPr>
            <a:normAutofit lnSpcReduction="10000"/>
          </a:bodyPr>
          <a:lstStyle/>
          <a:p>
            <a:pPr marL="457200" indent="-457200" algn="just"/>
            <a:r>
              <a:rPr lang="en-IN" b="1" dirty="0"/>
              <a:t>in</a:t>
            </a:r>
            <a:r>
              <a:rPr lang="en-IN" dirty="0"/>
              <a:t> and </a:t>
            </a:r>
            <a:r>
              <a:rPr lang="en-IN" b="1" dirty="0"/>
              <a:t>not in </a:t>
            </a:r>
            <a:r>
              <a:rPr lang="en-IN" dirty="0"/>
              <a:t>are the membership operators in Python. </a:t>
            </a:r>
          </a:p>
          <a:p>
            <a:pPr marL="457200" indent="-457200" algn="just"/>
            <a:r>
              <a:rPr lang="en-IN" dirty="0"/>
              <a:t>They are used to test whether a value or variable is found in a sequence (string, list, tuple, set and dictionary).</a:t>
            </a:r>
          </a:p>
          <a:p>
            <a:pPr marL="457200" indent="-457200" algn="just"/>
            <a:r>
              <a:rPr lang="en-IN" dirty="0"/>
              <a:t>In a dictionary, we can only test for presence of key, not the value.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Membership Operators </a:t>
            </a:r>
            <a:r>
              <a:rPr lang="en-US" sz="2800" dirty="0"/>
              <a:t>(CO1)</a:t>
            </a:r>
          </a:p>
        </p:txBody>
      </p:sp>
      <p:graphicFrame>
        <p:nvGraphicFramePr>
          <p:cNvPr id="10" name="Table 2">
            <a:extLst>
              <a:ext uri="{FF2B5EF4-FFF2-40B4-BE49-F238E27FC236}">
                <a16:creationId xmlns="" xmlns:a16="http://schemas.microsoft.com/office/drawing/2014/main" id="{A1520BC1-9C2B-458F-9681-354D41591E3A}"/>
              </a:ext>
            </a:extLst>
          </p:cNvPr>
          <p:cNvGraphicFramePr>
            <a:graphicFrameLocks noGrp="1"/>
          </p:cNvGraphicFramePr>
          <p:nvPr/>
        </p:nvGraphicFramePr>
        <p:xfrm>
          <a:off x="1295400" y="3733800"/>
          <a:ext cx="10439399" cy="2117090"/>
        </p:xfrm>
        <a:graphic>
          <a:graphicData uri="http://schemas.openxmlformats.org/drawingml/2006/table">
            <a:tbl>
              <a:tblPr firstRow="1" bandRow="1">
                <a:tableStyleId>{BDBED569-4797-4DF1-A0F4-6AAB3CD982D8}</a:tableStyleId>
              </a:tblPr>
              <a:tblGrid>
                <a:gridCol w="1271465">
                  <a:extLst>
                    <a:ext uri="{9D8B030D-6E8A-4147-A177-3AD203B41FA5}">
                      <a16:colId xmlns="" xmlns:a16="http://schemas.microsoft.com/office/drawing/2014/main" val="2939683592"/>
                    </a:ext>
                  </a:extLst>
                </a:gridCol>
                <a:gridCol w="5821972">
                  <a:extLst>
                    <a:ext uri="{9D8B030D-6E8A-4147-A177-3AD203B41FA5}">
                      <a16:colId xmlns="" xmlns:a16="http://schemas.microsoft.com/office/drawing/2014/main" val="3602798462"/>
                    </a:ext>
                  </a:extLst>
                </a:gridCol>
                <a:gridCol w="1672981">
                  <a:extLst>
                    <a:ext uri="{9D8B030D-6E8A-4147-A177-3AD203B41FA5}">
                      <a16:colId xmlns="" xmlns:a16="http://schemas.microsoft.com/office/drawing/2014/main" val="1234139646"/>
                    </a:ext>
                  </a:extLst>
                </a:gridCol>
                <a:gridCol w="1672981">
                  <a:extLst>
                    <a:ext uri="{9D8B030D-6E8A-4147-A177-3AD203B41FA5}">
                      <a16:colId xmlns="" xmlns:a16="http://schemas.microsoft.com/office/drawing/2014/main" val="3265054097"/>
                    </a:ext>
                  </a:extLst>
                </a:gridCol>
              </a:tblGrid>
              <a:tr h="741045">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a:t>
                      </a:r>
                    </a:p>
                    <a:p>
                      <a:pPr algn="ctr" rtl="0" fontAlgn="ctr"/>
                      <a:r>
                        <a:rPr lang="en-US" sz="2400" b="0" i="0" u="none" strike="noStrike" dirty="0">
                          <a:solidFill>
                            <a:srgbClr val="000000"/>
                          </a:solidFill>
                          <a:effectLst/>
                          <a:latin typeface="Calibri" panose="020F0502020204030204" pitchFamily="34" charset="0"/>
                        </a:rPr>
                        <a:t>x = {2,3,5}</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Result</a:t>
                      </a:r>
                    </a:p>
                  </a:txBody>
                  <a:tcPr marL="9525" marR="9525" marT="9525" marB="0" anchor="ctr"/>
                </a:tc>
                <a:extLst>
                  <a:ext uri="{0D108BD9-81ED-4DB2-BD59-A6C34878D82A}">
                    <a16:rowId xmlns="" xmlns:a16="http://schemas.microsoft.com/office/drawing/2014/main" val="3131993973"/>
                  </a:ext>
                </a:extLst>
              </a:tr>
              <a:tr h="635000">
                <a:tc>
                  <a:txBody>
                    <a:bodyPr/>
                    <a:lstStyle/>
                    <a:p>
                      <a:pPr algn="ctr" rtl="0" fontAlgn="ctr"/>
                      <a:r>
                        <a:rPr lang="en-US" sz="2400" b="0" i="0" u="none" strike="noStrike" dirty="0">
                          <a:solidFill>
                            <a:srgbClr val="000000"/>
                          </a:solidFill>
                          <a:effectLst/>
                          <a:latin typeface="Calibri" panose="020F0502020204030204" pitchFamily="34" charset="0"/>
                        </a:rPr>
                        <a:t>in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value/variable is found in the sequence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5 in x</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 xmlns:a16="http://schemas.microsoft.com/office/drawing/2014/main" val="1806455078"/>
                  </a:ext>
                </a:extLst>
              </a:tr>
              <a:tr h="741045">
                <a:tc>
                  <a:txBody>
                    <a:bodyPr/>
                    <a:lstStyle/>
                    <a:p>
                      <a:pPr algn="ctr" rtl="0" fontAlgn="ctr"/>
                      <a:r>
                        <a:rPr lang="en-US" sz="2400" b="0" i="0" u="none" strike="noStrike">
                          <a:solidFill>
                            <a:srgbClr val="000000"/>
                          </a:solidFill>
                          <a:effectLst/>
                          <a:latin typeface="Calibri" panose="020F0502020204030204" pitchFamily="34" charset="0"/>
                        </a:rPr>
                        <a:t>not in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value/variable is not found in the sequence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5 not in x</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 xmlns:a16="http://schemas.microsoft.com/office/drawing/2014/main" val="2190020569"/>
                  </a:ext>
                </a:extLst>
              </a:tr>
            </a:tbl>
          </a:graphicData>
        </a:graphic>
      </p:graphicFrame>
    </p:spTree>
    <p:extLst>
      <p:ext uri="{BB962C8B-B14F-4D97-AF65-F5344CB8AC3E}">
        <p14:creationId xmlns="" xmlns:p14="http://schemas.microsoft.com/office/powerpoint/2010/main" val="251794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8F9F4B4B-5D52-4EDC-ADEE-8C6AC74BBF90}"/>
              </a:ext>
            </a:extLst>
          </p:cNvPr>
          <p:cNvSpPr>
            <a:spLocks noGrp="1"/>
          </p:cNvSpPr>
          <p:nvPr>
            <p:ph idx="1"/>
          </p:nvPr>
        </p:nvSpPr>
        <p:spPr>
          <a:xfrm>
            <a:off x="1295400" y="1066801"/>
            <a:ext cx="10287000" cy="2362200"/>
          </a:xfrm>
        </p:spPr>
        <p:txBody>
          <a:bodyPr>
            <a:normAutofit fontScale="85000" lnSpcReduction="10000"/>
          </a:bodyPr>
          <a:lstStyle/>
          <a:p>
            <a:pPr marL="457200" indent="-457200" algn="just"/>
            <a:r>
              <a:rPr lang="en-IN" dirty="0"/>
              <a:t>Identity operators compare the memory locations of two objects. </a:t>
            </a:r>
            <a:endParaRPr lang="en-IN" b="1" dirty="0"/>
          </a:p>
          <a:p>
            <a:pPr marL="457200" indent="-457200" algn="just"/>
            <a:r>
              <a:rPr lang="en-IN" b="1" dirty="0"/>
              <a:t>is</a:t>
            </a:r>
            <a:r>
              <a:rPr lang="en-IN" dirty="0"/>
              <a:t> and </a:t>
            </a:r>
            <a:r>
              <a:rPr lang="en-IN" b="1" dirty="0"/>
              <a:t>is not</a:t>
            </a:r>
            <a:r>
              <a:rPr lang="en-IN" dirty="0"/>
              <a:t> are the identity operators in Python.</a:t>
            </a:r>
          </a:p>
          <a:p>
            <a:pPr marL="457200" indent="-457200" algn="just"/>
            <a:r>
              <a:rPr lang="en-IN" dirty="0"/>
              <a:t>They are used to check if two values (or variables) are located on the same part of the memory. </a:t>
            </a:r>
          </a:p>
          <a:p>
            <a:pPr marL="457200" indent="-457200" algn="just"/>
            <a:r>
              <a:rPr lang="en-IN" dirty="0"/>
              <a:t>Two variables that are equal does not imply that they are identical.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Identity Operators </a:t>
            </a:r>
            <a:r>
              <a:rPr lang="en-US" sz="2800" dirty="0"/>
              <a:t>(CO1)</a:t>
            </a:r>
          </a:p>
        </p:txBody>
      </p:sp>
      <p:graphicFrame>
        <p:nvGraphicFramePr>
          <p:cNvPr id="10" name="Table 2">
            <a:extLst>
              <a:ext uri="{FF2B5EF4-FFF2-40B4-BE49-F238E27FC236}">
                <a16:creationId xmlns="" xmlns:a16="http://schemas.microsoft.com/office/drawing/2014/main" id="{A1520BC1-9C2B-458F-9681-354D41591E3A}"/>
              </a:ext>
            </a:extLst>
          </p:cNvPr>
          <p:cNvGraphicFramePr>
            <a:graphicFrameLocks noGrp="1"/>
          </p:cNvGraphicFramePr>
          <p:nvPr>
            <p:extLst>
              <p:ext uri="{D42A27DB-BD31-4B8C-83A1-F6EECF244321}">
                <p14:modId xmlns="" xmlns:p14="http://schemas.microsoft.com/office/powerpoint/2010/main" val="2706778359"/>
              </p:ext>
            </p:extLst>
          </p:nvPr>
        </p:nvGraphicFramePr>
        <p:xfrm>
          <a:off x="1143000" y="3505200"/>
          <a:ext cx="10439399" cy="2588895"/>
        </p:xfrm>
        <a:graphic>
          <a:graphicData uri="http://schemas.openxmlformats.org/drawingml/2006/table">
            <a:tbl>
              <a:tblPr firstRow="1" bandRow="1">
                <a:tableStyleId>{BDBED569-4797-4DF1-A0F4-6AAB3CD982D8}</a:tableStyleId>
              </a:tblPr>
              <a:tblGrid>
                <a:gridCol w="1271465">
                  <a:extLst>
                    <a:ext uri="{9D8B030D-6E8A-4147-A177-3AD203B41FA5}">
                      <a16:colId xmlns="" xmlns:a16="http://schemas.microsoft.com/office/drawing/2014/main" val="2939683592"/>
                    </a:ext>
                  </a:extLst>
                </a:gridCol>
                <a:gridCol w="5821972">
                  <a:extLst>
                    <a:ext uri="{9D8B030D-6E8A-4147-A177-3AD203B41FA5}">
                      <a16:colId xmlns="" xmlns:a16="http://schemas.microsoft.com/office/drawing/2014/main" val="3602798462"/>
                    </a:ext>
                  </a:extLst>
                </a:gridCol>
                <a:gridCol w="1672981">
                  <a:extLst>
                    <a:ext uri="{9D8B030D-6E8A-4147-A177-3AD203B41FA5}">
                      <a16:colId xmlns="" xmlns:a16="http://schemas.microsoft.com/office/drawing/2014/main" val="1234139646"/>
                    </a:ext>
                  </a:extLst>
                </a:gridCol>
                <a:gridCol w="1672981">
                  <a:extLst>
                    <a:ext uri="{9D8B030D-6E8A-4147-A177-3AD203B41FA5}">
                      <a16:colId xmlns="" xmlns:a16="http://schemas.microsoft.com/office/drawing/2014/main" val="3265054097"/>
                    </a:ext>
                  </a:extLst>
                </a:gridCol>
              </a:tblGrid>
              <a:tr h="741045">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a:t>
                      </a:r>
                    </a:p>
                    <a:p>
                      <a:pPr algn="ctr"/>
                      <a:r>
                        <a:rPr lang="en-IN" sz="2400" b="0" dirty="0"/>
                        <a:t>a = ‘Hello’</a:t>
                      </a:r>
                    </a:p>
                    <a:p>
                      <a:pPr algn="ctr"/>
                      <a:r>
                        <a:rPr lang="en-IN" sz="2400" b="0" dirty="0"/>
                        <a:t>b = ‘Hello’</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Result</a:t>
                      </a:r>
                    </a:p>
                  </a:txBody>
                  <a:tcPr marL="9525" marR="9525" marT="9525" marB="0" anchor="ctr"/>
                </a:tc>
                <a:extLst>
                  <a:ext uri="{0D108BD9-81ED-4DB2-BD59-A6C34878D82A}">
                    <a16:rowId xmlns="" xmlns:a16="http://schemas.microsoft.com/office/drawing/2014/main" val="3131993973"/>
                  </a:ext>
                </a:extLst>
              </a:tr>
              <a:tr h="635000">
                <a:tc>
                  <a:txBody>
                    <a:bodyPr/>
                    <a:lstStyle/>
                    <a:p>
                      <a:pPr algn="ctr" rtl="0" fontAlgn="ctr"/>
                      <a:r>
                        <a:rPr lang="en-US" sz="2400" b="0" i="0" u="none" strike="noStrike" dirty="0">
                          <a:solidFill>
                            <a:srgbClr val="000000"/>
                          </a:solidFill>
                          <a:effectLst/>
                          <a:latin typeface="Calibri" panose="020F0502020204030204" pitchFamily="34" charset="0"/>
                        </a:rPr>
                        <a:t>is </a:t>
                      </a:r>
                    </a:p>
                  </a:txBody>
                  <a:tcPr marL="9525" marR="9525" marT="9525" marB="0" anchor="ctr"/>
                </a:tc>
                <a:tc>
                  <a:txBody>
                    <a:bodyPr/>
                    <a:lstStyle/>
                    <a:p>
                      <a:pPr algn="l" rtl="0" fontAlgn="ctr"/>
                      <a:r>
                        <a:rPr lang="en-IN" sz="2400" dirty="0"/>
                        <a:t>True if the operands are identical (refer to the same object)</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a is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 xmlns:a16="http://schemas.microsoft.com/office/drawing/2014/main" val="1806455078"/>
                  </a:ext>
                </a:extLst>
              </a:tr>
              <a:tr h="741045">
                <a:tc>
                  <a:txBody>
                    <a:bodyPr/>
                    <a:lstStyle/>
                    <a:p>
                      <a:pPr algn="ctr" rtl="0" fontAlgn="ctr"/>
                      <a:r>
                        <a:rPr lang="en-US" sz="2400" b="0" i="0" u="none" strike="noStrike" dirty="0">
                          <a:solidFill>
                            <a:srgbClr val="000000"/>
                          </a:solidFill>
                          <a:effectLst/>
                          <a:latin typeface="Calibri" panose="020F0502020204030204" pitchFamily="34" charset="0"/>
                        </a:rPr>
                        <a:t>is not  </a:t>
                      </a:r>
                    </a:p>
                  </a:txBody>
                  <a:tcPr marL="9525" marR="9525" marT="9525" marB="0" anchor="ctr"/>
                </a:tc>
                <a:tc>
                  <a:txBody>
                    <a:bodyPr/>
                    <a:lstStyle/>
                    <a:p>
                      <a:pPr algn="l" rtl="0" fontAlgn="ctr"/>
                      <a:r>
                        <a:rPr lang="en-IN" sz="2400" dirty="0"/>
                        <a:t>True if the operands are not identical (do not refer to the same object)</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is not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 xmlns:a16="http://schemas.microsoft.com/office/drawing/2014/main" val="2190020569"/>
                  </a:ext>
                </a:extLst>
              </a:tr>
            </a:tbl>
          </a:graphicData>
        </a:graphic>
      </p:graphicFrame>
    </p:spTree>
    <p:extLst>
      <p:ext uri="{BB962C8B-B14F-4D97-AF65-F5344CB8AC3E}">
        <p14:creationId xmlns="" xmlns:p14="http://schemas.microsoft.com/office/powerpoint/2010/main" val="381124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lstStyle/>
          <a:p>
            <a:pPr algn="just"/>
            <a:r>
              <a:rPr lang="en-US" dirty="0"/>
              <a:t>When an expression contains two or more than two operators, then it is evaluated based on operator precedence and associativity.</a:t>
            </a:r>
          </a:p>
          <a:p>
            <a:pPr algn="just"/>
            <a:r>
              <a:rPr lang="en-US" dirty="0"/>
              <a:t>Each operator of same precedence is grouped in same level and operator of higher precedence is evaluated first.</a:t>
            </a:r>
          </a:p>
          <a:p>
            <a:pPr algn="just"/>
            <a:r>
              <a:rPr lang="en-US" dirty="0"/>
              <a:t>Two or more operators having equal precedence are evaluated either left-to-right(LTR) or right-to-left(RTL) based on their associativity.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Operator Precedence and associativity</a:t>
            </a:r>
            <a:r>
              <a:rPr lang="en-US" sz="2800" dirty="0"/>
              <a:t>(CO1)</a:t>
            </a:r>
          </a:p>
        </p:txBody>
      </p:sp>
    </p:spTree>
    <p:extLst>
      <p:ext uri="{BB962C8B-B14F-4D97-AF65-F5344CB8AC3E}">
        <p14:creationId xmlns="" xmlns:p14="http://schemas.microsoft.com/office/powerpoint/2010/main" val="27477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Operator Precedence and associativity</a:t>
            </a:r>
            <a:r>
              <a:rPr lang="en-US" sz="2800" dirty="0"/>
              <a:t>(CO1)</a:t>
            </a:r>
          </a:p>
        </p:txBody>
      </p:sp>
      <p:graphicFrame>
        <p:nvGraphicFramePr>
          <p:cNvPr id="10" name="Table 10">
            <a:extLst>
              <a:ext uri="{FF2B5EF4-FFF2-40B4-BE49-F238E27FC236}">
                <a16:creationId xmlns="" xmlns:a16="http://schemas.microsoft.com/office/drawing/2014/main" id="{457DB241-B838-4AFF-93BE-5FF18D045DB0}"/>
              </a:ext>
            </a:extLst>
          </p:cNvPr>
          <p:cNvGraphicFramePr>
            <a:graphicFrameLocks noGrp="1"/>
          </p:cNvGraphicFramePr>
          <p:nvPr>
            <p:extLst>
              <p:ext uri="{D42A27DB-BD31-4B8C-83A1-F6EECF244321}">
                <p14:modId xmlns="" xmlns:p14="http://schemas.microsoft.com/office/powerpoint/2010/main" val="1757454661"/>
              </p:ext>
            </p:extLst>
          </p:nvPr>
        </p:nvGraphicFramePr>
        <p:xfrm>
          <a:off x="1295400" y="981848"/>
          <a:ext cx="10210800" cy="5184144"/>
        </p:xfrm>
        <a:graphic>
          <a:graphicData uri="http://schemas.openxmlformats.org/drawingml/2006/table">
            <a:tbl>
              <a:tblPr firstRow="1" bandRow="1">
                <a:tableStyleId>{E8B1032C-EA38-4F05-BA0D-38AFFFC7BED3}</a:tableStyleId>
              </a:tblPr>
              <a:tblGrid>
                <a:gridCol w="5105400">
                  <a:extLst>
                    <a:ext uri="{9D8B030D-6E8A-4147-A177-3AD203B41FA5}">
                      <a16:colId xmlns="" xmlns:a16="http://schemas.microsoft.com/office/drawing/2014/main" val="731775093"/>
                    </a:ext>
                  </a:extLst>
                </a:gridCol>
                <a:gridCol w="5105400">
                  <a:extLst>
                    <a:ext uri="{9D8B030D-6E8A-4147-A177-3AD203B41FA5}">
                      <a16:colId xmlns="" xmlns:a16="http://schemas.microsoft.com/office/drawing/2014/main" val="152472790"/>
                    </a:ext>
                  </a:extLst>
                </a:gridCol>
              </a:tblGrid>
              <a:tr h="484576">
                <a:tc>
                  <a:txBody>
                    <a:bodyPr/>
                    <a:lstStyle/>
                    <a:p>
                      <a:r>
                        <a:rPr lang="en-US" sz="2400" dirty="0"/>
                        <a:t>Operator</a:t>
                      </a:r>
                      <a:endParaRPr lang="en-IN" sz="2400" dirty="0"/>
                    </a:p>
                  </a:txBody>
                  <a:tcPr/>
                </a:tc>
                <a:tc>
                  <a:txBody>
                    <a:bodyPr/>
                    <a:lstStyle/>
                    <a:p>
                      <a:r>
                        <a:rPr lang="en-US" sz="2400" dirty="0"/>
                        <a:t>Description</a:t>
                      </a:r>
                      <a:endParaRPr lang="en-IN" sz="2400" dirty="0"/>
                    </a:p>
                  </a:txBody>
                  <a:tcPr/>
                </a:tc>
                <a:extLst>
                  <a:ext uri="{0D108BD9-81ED-4DB2-BD59-A6C34878D82A}">
                    <a16:rowId xmlns="" xmlns:a16="http://schemas.microsoft.com/office/drawing/2014/main" val="1971473783"/>
                  </a:ext>
                </a:extLst>
              </a:tr>
              <a:tr h="484576">
                <a:tc>
                  <a:txBody>
                    <a:bodyPr/>
                    <a:lstStyle/>
                    <a:p>
                      <a:r>
                        <a:rPr lang="en-US" sz="2400" dirty="0"/>
                        <a:t>()</a:t>
                      </a:r>
                      <a:endParaRPr lang="en-IN" sz="2400" dirty="0"/>
                    </a:p>
                  </a:txBody>
                  <a:tcPr/>
                </a:tc>
                <a:tc>
                  <a:txBody>
                    <a:bodyPr/>
                    <a:lstStyle/>
                    <a:p>
                      <a:r>
                        <a:rPr lang="en-US" sz="2400" dirty="0"/>
                        <a:t>Parenthesis</a:t>
                      </a:r>
                      <a:endParaRPr lang="en-IN" sz="2400" dirty="0"/>
                    </a:p>
                  </a:txBody>
                  <a:tcPr/>
                </a:tc>
                <a:extLst>
                  <a:ext uri="{0D108BD9-81ED-4DB2-BD59-A6C34878D82A}">
                    <a16:rowId xmlns="" xmlns:a16="http://schemas.microsoft.com/office/drawing/2014/main" val="907970604"/>
                  </a:ext>
                </a:extLst>
              </a:tr>
              <a:tr h="484576">
                <a:tc>
                  <a:txBody>
                    <a:bodyPr/>
                    <a:lstStyle/>
                    <a:p>
                      <a:r>
                        <a:rPr lang="en-US" sz="2400" dirty="0"/>
                        <a:t>**</a:t>
                      </a:r>
                      <a:endParaRPr lang="en-IN" sz="2400" dirty="0"/>
                    </a:p>
                  </a:txBody>
                  <a:tcPr/>
                </a:tc>
                <a:tc>
                  <a:txBody>
                    <a:bodyPr/>
                    <a:lstStyle/>
                    <a:p>
                      <a:r>
                        <a:rPr lang="en-US" sz="2400" dirty="0"/>
                        <a:t>Exponentiation</a:t>
                      </a:r>
                      <a:endParaRPr lang="en-IN" sz="2400" dirty="0"/>
                    </a:p>
                  </a:txBody>
                  <a:tcPr/>
                </a:tc>
                <a:extLst>
                  <a:ext uri="{0D108BD9-81ED-4DB2-BD59-A6C34878D82A}">
                    <a16:rowId xmlns="" xmlns:a16="http://schemas.microsoft.com/office/drawing/2014/main" val="2928795790"/>
                  </a:ext>
                </a:extLst>
              </a:tr>
              <a:tr h="484576">
                <a:tc>
                  <a:txBody>
                    <a:bodyPr/>
                    <a:lstStyle/>
                    <a:p>
                      <a:r>
                        <a:rPr lang="en-US" sz="2400" dirty="0"/>
                        <a:t>~,+,-</a:t>
                      </a:r>
                      <a:endParaRPr lang="en-IN" sz="2400" dirty="0"/>
                    </a:p>
                  </a:txBody>
                  <a:tcPr/>
                </a:tc>
                <a:tc>
                  <a:txBody>
                    <a:bodyPr/>
                    <a:lstStyle/>
                    <a:p>
                      <a:r>
                        <a:rPr lang="en-US" sz="2400" dirty="0"/>
                        <a:t>Unary operators</a:t>
                      </a:r>
                      <a:endParaRPr lang="en-IN" sz="2400" dirty="0"/>
                    </a:p>
                  </a:txBody>
                  <a:tcPr/>
                </a:tc>
                <a:extLst>
                  <a:ext uri="{0D108BD9-81ED-4DB2-BD59-A6C34878D82A}">
                    <a16:rowId xmlns="" xmlns:a16="http://schemas.microsoft.com/office/drawing/2014/main" val="4238818521"/>
                  </a:ext>
                </a:extLst>
              </a:tr>
              <a:tr h="484576">
                <a:tc>
                  <a:txBody>
                    <a:bodyPr/>
                    <a:lstStyle/>
                    <a:p>
                      <a:r>
                        <a:rPr lang="en-US" sz="2400" dirty="0"/>
                        <a:t>*,/,//,%</a:t>
                      </a:r>
                      <a:endParaRPr lang="en-IN" sz="2400" dirty="0"/>
                    </a:p>
                  </a:txBody>
                  <a:tcPr/>
                </a:tc>
                <a:tc>
                  <a:txBody>
                    <a:bodyPr/>
                    <a:lstStyle/>
                    <a:p>
                      <a:r>
                        <a:rPr lang="en-US" sz="2400" dirty="0"/>
                        <a:t>Arithmetic multiply, division, floor and modulo division</a:t>
                      </a:r>
                      <a:endParaRPr lang="en-IN" sz="2400" dirty="0"/>
                    </a:p>
                  </a:txBody>
                  <a:tcPr/>
                </a:tc>
                <a:extLst>
                  <a:ext uri="{0D108BD9-81ED-4DB2-BD59-A6C34878D82A}">
                    <a16:rowId xmlns="" xmlns:a16="http://schemas.microsoft.com/office/drawing/2014/main" val="964346065"/>
                  </a:ext>
                </a:extLst>
              </a:tr>
              <a:tr h="484576">
                <a:tc>
                  <a:txBody>
                    <a:bodyPr/>
                    <a:lstStyle/>
                    <a:p>
                      <a:r>
                        <a:rPr lang="en-US" sz="2400" dirty="0"/>
                        <a:t>+, -</a:t>
                      </a:r>
                      <a:endParaRPr lang="en-IN" sz="2400" dirty="0"/>
                    </a:p>
                  </a:txBody>
                  <a:tcPr/>
                </a:tc>
                <a:tc>
                  <a:txBody>
                    <a:bodyPr/>
                    <a:lstStyle/>
                    <a:p>
                      <a:r>
                        <a:rPr lang="en-US" sz="2400" dirty="0"/>
                        <a:t>Addition and subtraction</a:t>
                      </a:r>
                      <a:endParaRPr lang="en-IN" sz="2400" dirty="0"/>
                    </a:p>
                  </a:txBody>
                  <a:tcPr/>
                </a:tc>
                <a:extLst>
                  <a:ext uri="{0D108BD9-81ED-4DB2-BD59-A6C34878D82A}">
                    <a16:rowId xmlns="" xmlns:a16="http://schemas.microsoft.com/office/drawing/2014/main" val="1522345448"/>
                  </a:ext>
                </a:extLst>
              </a:tr>
              <a:tr h="484576">
                <a:tc>
                  <a:txBody>
                    <a:bodyPr/>
                    <a:lstStyle/>
                    <a:p>
                      <a:r>
                        <a:rPr lang="en-US" sz="2400" dirty="0"/>
                        <a:t>&gt;&gt;,&lt;&lt;</a:t>
                      </a:r>
                      <a:endParaRPr lang="en-IN" sz="2400" dirty="0"/>
                    </a:p>
                  </a:txBody>
                  <a:tcPr/>
                </a:tc>
                <a:tc>
                  <a:txBody>
                    <a:bodyPr/>
                    <a:lstStyle/>
                    <a:p>
                      <a:r>
                        <a:rPr lang="en-US" sz="2400" dirty="0"/>
                        <a:t>Bitwise left and right shift operator</a:t>
                      </a:r>
                      <a:endParaRPr lang="en-IN" sz="2400" dirty="0"/>
                    </a:p>
                  </a:txBody>
                  <a:tcPr/>
                </a:tc>
                <a:extLst>
                  <a:ext uri="{0D108BD9-81ED-4DB2-BD59-A6C34878D82A}">
                    <a16:rowId xmlns="" xmlns:a16="http://schemas.microsoft.com/office/drawing/2014/main" val="2885092819"/>
                  </a:ext>
                </a:extLst>
              </a:tr>
              <a:tr h="484576">
                <a:tc>
                  <a:txBody>
                    <a:bodyPr/>
                    <a:lstStyle/>
                    <a:p>
                      <a:r>
                        <a:rPr lang="en-US" sz="2400" dirty="0"/>
                        <a:t>&amp;</a:t>
                      </a:r>
                      <a:endParaRPr lang="en-IN" sz="2400" dirty="0"/>
                    </a:p>
                  </a:txBody>
                  <a:tcPr/>
                </a:tc>
                <a:tc>
                  <a:txBody>
                    <a:bodyPr/>
                    <a:lstStyle/>
                    <a:p>
                      <a:r>
                        <a:rPr lang="en-US" sz="2400" dirty="0"/>
                        <a:t>Bitwise and operator</a:t>
                      </a:r>
                      <a:endParaRPr lang="en-IN" sz="2400" dirty="0"/>
                    </a:p>
                  </a:txBody>
                  <a:tcPr/>
                </a:tc>
                <a:extLst>
                  <a:ext uri="{0D108BD9-81ED-4DB2-BD59-A6C34878D82A}">
                    <a16:rowId xmlns="" xmlns:a16="http://schemas.microsoft.com/office/drawing/2014/main" val="4267860875"/>
                  </a:ext>
                </a:extLst>
              </a:tr>
              <a:tr h="484576">
                <a:tc>
                  <a:txBody>
                    <a:bodyPr/>
                    <a:lstStyle/>
                    <a:p>
                      <a:r>
                        <a:rPr lang="en-US" sz="2400" dirty="0"/>
                        <a:t>^</a:t>
                      </a:r>
                      <a:endParaRPr lang="en-IN" sz="2400" dirty="0"/>
                    </a:p>
                  </a:txBody>
                  <a:tcPr/>
                </a:tc>
                <a:tc>
                  <a:txBody>
                    <a:bodyPr/>
                    <a:lstStyle/>
                    <a:p>
                      <a:r>
                        <a:rPr lang="en-US" sz="2400" dirty="0"/>
                        <a:t>Bitwise Ex-or operator</a:t>
                      </a:r>
                      <a:endParaRPr lang="en-IN" sz="2400" dirty="0"/>
                    </a:p>
                  </a:txBody>
                  <a:tcPr/>
                </a:tc>
                <a:extLst>
                  <a:ext uri="{0D108BD9-81ED-4DB2-BD59-A6C34878D82A}">
                    <a16:rowId xmlns="" xmlns:a16="http://schemas.microsoft.com/office/drawing/2014/main" val="4082501743"/>
                  </a:ext>
                </a:extLst>
              </a:tr>
              <a:tr h="484576">
                <a:tc>
                  <a:txBody>
                    <a:bodyPr/>
                    <a:lstStyle/>
                    <a:p>
                      <a:r>
                        <a:rPr lang="en-US" sz="2400" dirty="0"/>
                        <a:t>|</a:t>
                      </a:r>
                      <a:endParaRPr lang="en-IN" sz="24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dirty="0"/>
                        <a:t>Bitwise or operator</a:t>
                      </a:r>
                      <a:endParaRPr lang="en-IN" sz="2400" dirty="0"/>
                    </a:p>
                  </a:txBody>
                  <a:tcPr/>
                </a:tc>
                <a:extLst>
                  <a:ext uri="{0D108BD9-81ED-4DB2-BD59-A6C34878D82A}">
                    <a16:rowId xmlns="" xmlns:a16="http://schemas.microsoft.com/office/drawing/2014/main" val="3769470428"/>
                  </a:ext>
                </a:extLst>
              </a:tr>
            </a:tbl>
          </a:graphicData>
        </a:graphic>
      </p:graphicFrame>
    </p:spTree>
    <p:extLst>
      <p:ext uri="{BB962C8B-B14F-4D97-AF65-F5344CB8AC3E}">
        <p14:creationId xmlns="" xmlns:p14="http://schemas.microsoft.com/office/powerpoint/2010/main" val="303258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 xmlns:a16="http://schemas.microsoft.com/office/drawing/2014/main" id="{9543BB0E-4B34-41A6-8377-ED0BEFF27559}"/>
              </a:ext>
            </a:extLst>
          </p:cNvPr>
          <p:cNvGraphicFramePr/>
          <p:nvPr>
            <p:extLst>
              <p:ext uri="{D42A27DB-BD31-4B8C-83A1-F6EECF244321}">
                <p14:modId xmlns=""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0" name="Group 29">
            <a:extLst>
              <a:ext uri="{FF2B5EF4-FFF2-40B4-BE49-F238E27FC236}">
                <a16:creationId xmlns="" xmlns:a16="http://schemas.microsoft.com/office/drawing/2014/main" id="{02150D9E-98E9-4167-8126-76DB8FE35FE9}"/>
              </a:ext>
            </a:extLst>
          </p:cNvPr>
          <p:cNvGrpSpPr/>
          <p:nvPr/>
        </p:nvGrpSpPr>
        <p:grpSpPr>
          <a:xfrm>
            <a:off x="1447800" y="1636693"/>
            <a:ext cx="10134600" cy="954107"/>
            <a:chOff x="1447800" y="1636693"/>
            <a:chExt cx="10134600" cy="954107"/>
          </a:xfrm>
        </p:grpSpPr>
        <p:graphicFrame>
          <p:nvGraphicFramePr>
            <p:cNvPr id="17" name="Diagram 16">
              <a:extLst>
                <a:ext uri="{FF2B5EF4-FFF2-40B4-BE49-F238E27FC236}">
                  <a16:creationId xmlns="" xmlns:a16="http://schemas.microsoft.com/office/drawing/2014/main" id="{DE6980AE-8C03-45D0-8DE7-A5C1FF65544F}"/>
                </a:ext>
              </a:extLst>
            </p:cNvPr>
            <p:cNvGraphicFramePr/>
            <p:nvPr>
              <p:extLst>
                <p:ext uri="{D42A27DB-BD31-4B8C-83A1-F6EECF244321}">
                  <p14:modId xmlns="" xmlns:p14="http://schemas.microsoft.com/office/powerpoint/2010/main" val="2357230550"/>
                </p:ext>
              </p:extLst>
            </p:nvPr>
          </p:nvGraphicFramePr>
          <p:xfrm>
            <a:off x="1447800" y="1676400"/>
            <a:ext cx="10134600" cy="8826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9" name="Graphic 28" descr="Computer with solid fill">
              <a:extLst>
                <a:ext uri="{FF2B5EF4-FFF2-40B4-BE49-F238E27FC236}">
                  <a16:creationId xmlns="" xmlns:a16="http://schemas.microsoft.com/office/drawing/2014/main" id="{F1D7BD63-AC0C-4A20-9F0A-714B2D3529A6}"/>
                </a:ext>
              </a:extLst>
            </p:cNvPr>
            <p:cNvPicPr>
              <a:picLocks noChangeAspect="1"/>
            </p:cNvPicPr>
            <p:nvPr/>
          </p:nvPicPr>
          <p:blipFill>
            <a:blip r:embed="rId10" cstate="print">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tretch>
              <a:fillRect/>
            </a:stretch>
          </p:blipFill>
          <p:spPr>
            <a:xfrm>
              <a:off x="8342293" y="1636693"/>
              <a:ext cx="954107" cy="954107"/>
            </a:xfrm>
            <a:prstGeom prst="rect">
              <a:avLst/>
            </a:prstGeom>
          </p:spPr>
        </p:pic>
      </p:grpSp>
      <p:grpSp>
        <p:nvGrpSpPr>
          <p:cNvPr id="33" name="Group 32">
            <a:extLst>
              <a:ext uri="{FF2B5EF4-FFF2-40B4-BE49-F238E27FC236}">
                <a16:creationId xmlns="" xmlns:a16="http://schemas.microsoft.com/office/drawing/2014/main" id="{85C3C1BE-4A63-45EA-8873-701085A40387}"/>
              </a:ext>
            </a:extLst>
          </p:cNvPr>
          <p:cNvGrpSpPr/>
          <p:nvPr/>
        </p:nvGrpSpPr>
        <p:grpSpPr>
          <a:xfrm>
            <a:off x="457200" y="2590800"/>
            <a:ext cx="11125200" cy="954107"/>
            <a:chOff x="457200" y="2590800"/>
            <a:chExt cx="11125200" cy="954107"/>
          </a:xfrm>
        </p:grpSpPr>
        <p:graphicFrame>
          <p:nvGraphicFramePr>
            <p:cNvPr id="21" name="Diagram 20">
              <a:extLst>
                <a:ext uri="{FF2B5EF4-FFF2-40B4-BE49-F238E27FC236}">
                  <a16:creationId xmlns="" xmlns:a16="http://schemas.microsoft.com/office/drawing/2014/main" id="{9B70875F-83EC-41AC-90E2-352EB6BEB0EE}"/>
                </a:ext>
              </a:extLst>
            </p:cNvPr>
            <p:cNvGraphicFramePr/>
            <p:nvPr>
              <p:extLst>
                <p:ext uri="{D42A27DB-BD31-4B8C-83A1-F6EECF244321}">
                  <p14:modId xmlns="" xmlns:p14="http://schemas.microsoft.com/office/powerpoint/2010/main" val="4027189335"/>
                </p:ext>
              </p:extLst>
            </p:nvPr>
          </p:nvGraphicFramePr>
          <p:xfrm>
            <a:off x="1447800" y="2590800"/>
            <a:ext cx="10134600" cy="95410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32" name="Graphic 31" descr="Arrow circle with solid fill">
              <a:extLst>
                <a:ext uri="{FF2B5EF4-FFF2-40B4-BE49-F238E27FC236}">
                  <a16:creationId xmlns="" xmlns:a16="http://schemas.microsoft.com/office/drawing/2014/main" id="{EDED4438-B98B-446E-9350-F44426E6D896}"/>
                </a:ext>
              </a:extLst>
            </p:cNvPr>
            <p:cNvPicPr>
              <a:picLocks noChangeAspect="1"/>
            </p:cNvPicPr>
            <p:nvPr/>
          </p:nvPicPr>
          <p:blipFill>
            <a:blip r:embed="rId18">
              <a:extLst>
                <a:ext uri="{28A0092B-C50C-407E-A947-70E740481C1C}">
                  <a14:useLocalDpi xmlns="" xmlns:a14="http://schemas.microsoft.com/office/drawing/2010/main" val="0"/>
                </a:ext>
                <a:ext uri="{96DAC541-7B7A-43D3-8B79-37D633B846F1}">
                  <asvg:svgBlip xmlns="" xmlns:asvg="http://schemas.microsoft.com/office/drawing/2016/SVG/main" r:embed="rId20"/>
                </a:ext>
              </a:extLst>
            </a:blip>
            <a:stretch>
              <a:fillRect/>
            </a:stretch>
          </p:blipFill>
          <p:spPr>
            <a:xfrm>
              <a:off x="457200" y="2590800"/>
              <a:ext cx="914400" cy="914400"/>
            </a:xfrm>
            <a:prstGeom prst="rect">
              <a:avLst/>
            </a:prstGeom>
          </p:spPr>
        </p:pic>
      </p:grpSp>
      <p:grpSp>
        <p:nvGrpSpPr>
          <p:cNvPr id="43" name="Group 42">
            <a:extLst>
              <a:ext uri="{FF2B5EF4-FFF2-40B4-BE49-F238E27FC236}">
                <a16:creationId xmlns="" xmlns:a16="http://schemas.microsoft.com/office/drawing/2014/main" id="{23907DFA-81F7-4ADB-A0E6-0D8AFA3442EE}"/>
              </a:ext>
            </a:extLst>
          </p:cNvPr>
          <p:cNvGrpSpPr/>
          <p:nvPr/>
        </p:nvGrpSpPr>
        <p:grpSpPr>
          <a:xfrm>
            <a:off x="1417320" y="3429000"/>
            <a:ext cx="10165080" cy="1526474"/>
            <a:chOff x="1417320" y="3429000"/>
            <a:chExt cx="10165080" cy="1526474"/>
          </a:xfrm>
        </p:grpSpPr>
        <p:graphicFrame>
          <p:nvGraphicFramePr>
            <p:cNvPr id="24" name="Diagram 23">
              <a:extLst>
                <a:ext uri="{FF2B5EF4-FFF2-40B4-BE49-F238E27FC236}">
                  <a16:creationId xmlns="" xmlns:a16="http://schemas.microsoft.com/office/drawing/2014/main" id="{48C4ED4A-4AA9-4E26-97D5-1E626AAFF23D}"/>
                </a:ext>
              </a:extLst>
            </p:cNvPr>
            <p:cNvGraphicFramePr/>
            <p:nvPr>
              <p:extLst>
                <p:ext uri="{D42A27DB-BD31-4B8C-83A1-F6EECF244321}">
                  <p14:modId xmlns="" xmlns:p14="http://schemas.microsoft.com/office/powerpoint/2010/main" val="3617430190"/>
                </p:ext>
              </p:extLst>
            </p:nvPr>
          </p:nvGraphicFramePr>
          <p:xfrm>
            <a:off x="1417320" y="3429000"/>
            <a:ext cx="10165080" cy="152647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35" name="Graphic 34" descr="Scribble with solid fill">
              <a:extLst>
                <a:ext uri="{FF2B5EF4-FFF2-40B4-BE49-F238E27FC236}">
                  <a16:creationId xmlns="" xmlns:a16="http://schemas.microsoft.com/office/drawing/2014/main" id="{0BB0F6FD-F8A6-4012-85A5-73568455CDF8}"/>
                </a:ext>
              </a:extLst>
            </p:cNvPr>
            <p:cNvPicPr>
              <a:picLocks noChangeAspect="1"/>
            </p:cNvPicPr>
            <p:nvPr/>
          </p:nvPicPr>
          <p:blipFill>
            <a:blip r:embed="rId25" cstate="print">
              <a:extLst>
                <a:ext uri="{28A0092B-C50C-407E-A947-70E740481C1C}">
                  <a14:useLocalDpi xmlns="" xmlns:a14="http://schemas.microsoft.com/office/drawing/2010/main" val="0"/>
                </a:ext>
                <a:ext uri="{96DAC541-7B7A-43D3-8B79-37D633B846F1}">
                  <asvg:svgBlip xmlns="" xmlns:asvg="http://schemas.microsoft.com/office/drawing/2016/SVG/main" r:embed="rId27"/>
                </a:ext>
              </a:extLst>
            </a:blip>
            <a:stretch>
              <a:fillRect/>
            </a:stretch>
          </p:blipFill>
          <p:spPr>
            <a:xfrm>
              <a:off x="5181600" y="4186258"/>
              <a:ext cx="609600" cy="533400"/>
            </a:xfrm>
            <a:prstGeom prst="rect">
              <a:avLst/>
            </a:prstGeom>
          </p:spPr>
        </p:pic>
      </p:grpSp>
      <p:grpSp>
        <p:nvGrpSpPr>
          <p:cNvPr id="42" name="Group 41">
            <a:extLst>
              <a:ext uri="{FF2B5EF4-FFF2-40B4-BE49-F238E27FC236}">
                <a16:creationId xmlns="" xmlns:a16="http://schemas.microsoft.com/office/drawing/2014/main" id="{DB01C226-A44E-464F-ABB8-157E2F0F6C85}"/>
              </a:ext>
            </a:extLst>
          </p:cNvPr>
          <p:cNvGrpSpPr/>
          <p:nvPr/>
        </p:nvGrpSpPr>
        <p:grpSpPr>
          <a:xfrm>
            <a:off x="457200" y="4955475"/>
            <a:ext cx="11125200" cy="1184980"/>
            <a:chOff x="457200" y="4955475"/>
            <a:chExt cx="11125200" cy="1184980"/>
          </a:xfrm>
        </p:grpSpPr>
        <p:graphicFrame>
          <p:nvGraphicFramePr>
            <p:cNvPr id="27" name="Diagram 26">
              <a:extLst>
                <a:ext uri="{FF2B5EF4-FFF2-40B4-BE49-F238E27FC236}">
                  <a16:creationId xmlns="" xmlns:a16="http://schemas.microsoft.com/office/drawing/2014/main" id="{72B28E27-B03F-4901-8614-B7F4E6B51B27}"/>
                </a:ext>
              </a:extLst>
            </p:cNvPr>
            <p:cNvGraphicFramePr/>
            <p:nvPr>
              <p:extLst>
                <p:ext uri="{D42A27DB-BD31-4B8C-83A1-F6EECF244321}">
                  <p14:modId xmlns="" xmlns:p14="http://schemas.microsoft.com/office/powerpoint/2010/main" val="2122244671"/>
                </p:ext>
              </p:extLst>
            </p:nvPr>
          </p:nvGraphicFramePr>
          <p:xfrm>
            <a:off x="1417320" y="4955475"/>
            <a:ext cx="10165080" cy="118498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pic>
          <p:nvPicPr>
            <p:cNvPr id="41" name="Graphic 40" descr="Mathematics with solid fill">
              <a:extLst>
                <a:ext uri="{FF2B5EF4-FFF2-40B4-BE49-F238E27FC236}">
                  <a16:creationId xmlns="" xmlns:a16="http://schemas.microsoft.com/office/drawing/2014/main" id="{0EA56413-CF29-4498-A021-7C8AC143F964}"/>
                </a:ext>
              </a:extLst>
            </p:cNvPr>
            <p:cNvPicPr>
              <a:picLocks noChangeAspect="1"/>
            </p:cNvPicPr>
            <p:nvPr/>
          </p:nvPicPr>
          <p:blipFill>
            <a:blip r:embed="rId32" cstate="print">
              <a:extLst>
                <a:ext uri="{28A0092B-C50C-407E-A947-70E740481C1C}">
                  <a14:useLocalDpi xmlns="" xmlns:a14="http://schemas.microsoft.com/office/drawing/2010/main" val="0"/>
                </a:ext>
                <a:ext uri="{96DAC541-7B7A-43D3-8B79-37D633B846F1}">
                  <asvg:svgBlip xmlns="" xmlns:asvg="http://schemas.microsoft.com/office/drawing/2016/SVG/main" r:embed="rId34"/>
                </a:ext>
              </a:extLst>
            </a:blip>
            <a:stretch>
              <a:fillRect/>
            </a:stretch>
          </p:blipFill>
          <p:spPr>
            <a:xfrm>
              <a:off x="457200" y="5181600"/>
              <a:ext cx="838200" cy="838200"/>
            </a:xfrm>
            <a:prstGeom prst="rect">
              <a:avLst/>
            </a:prstGeom>
          </p:spPr>
        </p:pic>
      </p:grpSp>
    </p:spTree>
    <p:extLst>
      <p:ext uri="{BB962C8B-B14F-4D97-AF65-F5344CB8AC3E}">
        <p14:creationId xmlns="" xmlns:p14="http://schemas.microsoft.com/office/powerpoint/2010/main" val="143417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arn(inVertical)">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Operator Precedence and associativity</a:t>
            </a:r>
            <a:r>
              <a:rPr lang="en-US" sz="2800" dirty="0"/>
              <a:t>(CO1)</a:t>
            </a:r>
          </a:p>
        </p:txBody>
      </p:sp>
      <p:graphicFrame>
        <p:nvGraphicFramePr>
          <p:cNvPr id="10" name="Table 10">
            <a:extLst>
              <a:ext uri="{FF2B5EF4-FFF2-40B4-BE49-F238E27FC236}">
                <a16:creationId xmlns="" xmlns:a16="http://schemas.microsoft.com/office/drawing/2014/main" id="{457DB241-B838-4AFF-93BE-5FF18D045DB0}"/>
              </a:ext>
            </a:extLst>
          </p:cNvPr>
          <p:cNvGraphicFramePr>
            <a:graphicFrameLocks noGrp="1"/>
          </p:cNvGraphicFramePr>
          <p:nvPr>
            <p:extLst>
              <p:ext uri="{D42A27DB-BD31-4B8C-83A1-F6EECF244321}">
                <p14:modId xmlns="" xmlns:p14="http://schemas.microsoft.com/office/powerpoint/2010/main" val="1078147551"/>
              </p:ext>
            </p:extLst>
          </p:nvPr>
        </p:nvGraphicFramePr>
        <p:xfrm>
          <a:off x="1295400" y="1289472"/>
          <a:ext cx="8915400" cy="4196928"/>
        </p:xfrm>
        <a:graphic>
          <a:graphicData uri="http://schemas.openxmlformats.org/drawingml/2006/table">
            <a:tbl>
              <a:tblPr firstRow="1" bandRow="1">
                <a:tableStyleId>{E8B1032C-EA38-4F05-BA0D-38AFFFC7BED3}</a:tableStyleId>
              </a:tblPr>
              <a:tblGrid>
                <a:gridCol w="4457700">
                  <a:extLst>
                    <a:ext uri="{9D8B030D-6E8A-4147-A177-3AD203B41FA5}">
                      <a16:colId xmlns="" xmlns:a16="http://schemas.microsoft.com/office/drawing/2014/main" val="731775093"/>
                    </a:ext>
                  </a:extLst>
                </a:gridCol>
                <a:gridCol w="4457700">
                  <a:extLst>
                    <a:ext uri="{9D8B030D-6E8A-4147-A177-3AD203B41FA5}">
                      <a16:colId xmlns="" xmlns:a16="http://schemas.microsoft.com/office/drawing/2014/main" val="152472790"/>
                    </a:ext>
                  </a:extLst>
                </a:gridCol>
              </a:tblGrid>
              <a:tr h="484576">
                <a:tc>
                  <a:txBody>
                    <a:bodyPr/>
                    <a:lstStyle/>
                    <a:p>
                      <a:r>
                        <a:rPr lang="en-US" sz="2400" dirty="0"/>
                        <a:t>Operator</a:t>
                      </a:r>
                      <a:endParaRPr lang="en-IN" sz="2400" dirty="0"/>
                    </a:p>
                  </a:txBody>
                  <a:tcPr/>
                </a:tc>
                <a:tc>
                  <a:txBody>
                    <a:bodyPr/>
                    <a:lstStyle/>
                    <a:p>
                      <a:r>
                        <a:rPr lang="en-US" sz="2400" dirty="0"/>
                        <a:t>Description</a:t>
                      </a:r>
                      <a:endParaRPr lang="en-IN" sz="2400" dirty="0"/>
                    </a:p>
                  </a:txBody>
                  <a:tcPr/>
                </a:tc>
                <a:extLst>
                  <a:ext uri="{0D108BD9-81ED-4DB2-BD59-A6C34878D82A}">
                    <a16:rowId xmlns="" xmlns:a16="http://schemas.microsoft.com/office/drawing/2014/main" val="1971473783"/>
                  </a:ext>
                </a:extLst>
              </a:tr>
              <a:tr h="484576">
                <a:tc>
                  <a:txBody>
                    <a:bodyPr/>
                    <a:lstStyle/>
                    <a:p>
                      <a:r>
                        <a:rPr lang="en-US" sz="2400" dirty="0"/>
                        <a:t>&lt;=,&gt;=,&lt;,&gt;</a:t>
                      </a:r>
                      <a:endParaRPr lang="en-IN" sz="2400" dirty="0"/>
                    </a:p>
                  </a:txBody>
                  <a:tcPr/>
                </a:tc>
                <a:tc>
                  <a:txBody>
                    <a:bodyPr/>
                    <a:lstStyle/>
                    <a:p>
                      <a:r>
                        <a:rPr lang="en-US" sz="2400" dirty="0"/>
                        <a:t>Relational inequality operators</a:t>
                      </a:r>
                      <a:endParaRPr lang="en-IN" sz="2400" dirty="0"/>
                    </a:p>
                  </a:txBody>
                  <a:tcPr/>
                </a:tc>
                <a:extLst>
                  <a:ext uri="{0D108BD9-81ED-4DB2-BD59-A6C34878D82A}">
                    <a16:rowId xmlns="" xmlns:a16="http://schemas.microsoft.com/office/drawing/2014/main" val="4267860875"/>
                  </a:ext>
                </a:extLst>
              </a:tr>
              <a:tr h="484576">
                <a:tc>
                  <a:txBody>
                    <a:bodyPr/>
                    <a:lstStyle/>
                    <a:p>
                      <a:r>
                        <a:rPr lang="en-US" sz="2400" dirty="0"/>
                        <a:t>==, !=</a:t>
                      </a:r>
                      <a:endParaRPr lang="en-IN" sz="2400" dirty="0"/>
                    </a:p>
                  </a:txBody>
                  <a:tcPr/>
                </a:tc>
                <a:tc>
                  <a:txBody>
                    <a:bodyPr/>
                    <a:lstStyle/>
                    <a:p>
                      <a:r>
                        <a:rPr lang="en-US" sz="2400" dirty="0"/>
                        <a:t>Equal and not equal operators</a:t>
                      </a:r>
                      <a:endParaRPr lang="en-IN" sz="2400" dirty="0"/>
                    </a:p>
                  </a:txBody>
                  <a:tcPr/>
                </a:tc>
                <a:extLst>
                  <a:ext uri="{0D108BD9-81ED-4DB2-BD59-A6C34878D82A}">
                    <a16:rowId xmlns="" xmlns:a16="http://schemas.microsoft.com/office/drawing/2014/main" val="4082501743"/>
                  </a:ext>
                </a:extLst>
              </a:tr>
              <a:tr h="259640">
                <a:tc>
                  <a:txBody>
                    <a:bodyPr/>
                    <a:lstStyle/>
                    <a:p>
                      <a:r>
                        <a:rPr lang="en-US" sz="2400" dirty="0"/>
                        <a:t>=,*=,/=,//=,%=,+=,-=,**=,&amp;=</a:t>
                      </a:r>
                      <a:endParaRPr lang="en-IN" sz="2400" dirty="0"/>
                    </a:p>
                  </a:txBody>
                  <a:tcPr/>
                </a:tc>
                <a:tc>
                  <a:txBody>
                    <a:bodyPr/>
                    <a:lstStyle/>
                    <a:p>
                      <a:r>
                        <a:rPr lang="en-US" sz="2400" dirty="0"/>
                        <a:t>Assignment operators</a:t>
                      </a:r>
                      <a:endParaRPr lang="en-IN" sz="2400" dirty="0"/>
                    </a:p>
                  </a:txBody>
                  <a:tcPr/>
                </a:tc>
                <a:extLst>
                  <a:ext uri="{0D108BD9-81ED-4DB2-BD59-A6C34878D82A}">
                    <a16:rowId xmlns="" xmlns:a16="http://schemas.microsoft.com/office/drawing/2014/main" val="3978520402"/>
                  </a:ext>
                </a:extLst>
              </a:tr>
              <a:tr h="259640">
                <a:tc>
                  <a:txBody>
                    <a:bodyPr/>
                    <a:lstStyle/>
                    <a:p>
                      <a:r>
                        <a:rPr lang="en-US" sz="2400" dirty="0"/>
                        <a:t>is, is not</a:t>
                      </a:r>
                      <a:endParaRPr lang="en-IN" sz="2400" dirty="0"/>
                    </a:p>
                  </a:txBody>
                  <a:tcPr/>
                </a:tc>
                <a:tc>
                  <a:txBody>
                    <a:bodyPr/>
                    <a:lstStyle/>
                    <a:p>
                      <a:r>
                        <a:rPr lang="en-US" sz="2400" dirty="0"/>
                        <a:t>Identity operators</a:t>
                      </a:r>
                      <a:endParaRPr lang="en-IN" sz="2400" dirty="0"/>
                    </a:p>
                  </a:txBody>
                  <a:tcPr/>
                </a:tc>
                <a:extLst>
                  <a:ext uri="{0D108BD9-81ED-4DB2-BD59-A6C34878D82A}">
                    <a16:rowId xmlns="" xmlns:a16="http://schemas.microsoft.com/office/drawing/2014/main" val="1879172574"/>
                  </a:ext>
                </a:extLst>
              </a:tr>
              <a:tr h="259640">
                <a:tc>
                  <a:txBody>
                    <a:bodyPr/>
                    <a:lstStyle/>
                    <a:p>
                      <a:r>
                        <a:rPr lang="en-US" sz="2400" dirty="0"/>
                        <a:t>in, not in</a:t>
                      </a:r>
                      <a:endParaRPr lang="en-IN" sz="2400" dirty="0"/>
                    </a:p>
                  </a:txBody>
                  <a:tcPr/>
                </a:tc>
                <a:tc>
                  <a:txBody>
                    <a:bodyPr/>
                    <a:lstStyle/>
                    <a:p>
                      <a:r>
                        <a:rPr lang="en-US" sz="2400" dirty="0"/>
                        <a:t>Membership operators</a:t>
                      </a:r>
                      <a:endParaRPr lang="en-IN" sz="2400" dirty="0"/>
                    </a:p>
                  </a:txBody>
                  <a:tcPr/>
                </a:tc>
                <a:extLst>
                  <a:ext uri="{0D108BD9-81ED-4DB2-BD59-A6C34878D82A}">
                    <a16:rowId xmlns="" xmlns:a16="http://schemas.microsoft.com/office/drawing/2014/main" val="857429566"/>
                  </a:ext>
                </a:extLst>
              </a:tr>
              <a:tr h="259640">
                <a:tc>
                  <a:txBody>
                    <a:bodyPr/>
                    <a:lstStyle/>
                    <a:p>
                      <a:r>
                        <a:rPr lang="en-US" sz="2400" dirty="0"/>
                        <a:t>not</a:t>
                      </a:r>
                      <a:endParaRPr lang="en-IN" sz="2400" dirty="0"/>
                    </a:p>
                  </a:txBody>
                  <a:tcPr/>
                </a:tc>
                <a:tc>
                  <a:txBody>
                    <a:bodyPr/>
                    <a:lstStyle/>
                    <a:p>
                      <a:r>
                        <a:rPr lang="en-US" sz="2400" dirty="0"/>
                        <a:t>Logical not operator</a:t>
                      </a:r>
                      <a:endParaRPr lang="en-IN" sz="2400" dirty="0"/>
                    </a:p>
                  </a:txBody>
                  <a:tcPr/>
                </a:tc>
                <a:extLst>
                  <a:ext uri="{0D108BD9-81ED-4DB2-BD59-A6C34878D82A}">
                    <a16:rowId xmlns="" xmlns:a16="http://schemas.microsoft.com/office/drawing/2014/main" val="1844666159"/>
                  </a:ext>
                </a:extLst>
              </a:tr>
              <a:tr h="259640">
                <a:tc>
                  <a:txBody>
                    <a:bodyPr/>
                    <a:lstStyle/>
                    <a:p>
                      <a:r>
                        <a:rPr lang="en-US" sz="2400" dirty="0"/>
                        <a:t>and</a:t>
                      </a:r>
                      <a:endParaRPr lang="en-IN" sz="2400" dirty="0"/>
                    </a:p>
                  </a:txBody>
                  <a:tcPr/>
                </a:tc>
                <a:tc>
                  <a:txBody>
                    <a:bodyPr/>
                    <a:lstStyle/>
                    <a:p>
                      <a:r>
                        <a:rPr lang="en-US" sz="2400" dirty="0"/>
                        <a:t>Logical and operator</a:t>
                      </a:r>
                      <a:endParaRPr lang="en-IN" sz="2400" dirty="0"/>
                    </a:p>
                  </a:txBody>
                  <a:tcPr/>
                </a:tc>
                <a:extLst>
                  <a:ext uri="{0D108BD9-81ED-4DB2-BD59-A6C34878D82A}">
                    <a16:rowId xmlns="" xmlns:a16="http://schemas.microsoft.com/office/drawing/2014/main" val="3852374649"/>
                  </a:ext>
                </a:extLst>
              </a:tr>
              <a:tr h="259640">
                <a:tc>
                  <a:txBody>
                    <a:bodyPr/>
                    <a:lstStyle/>
                    <a:p>
                      <a:r>
                        <a:rPr lang="en-US" sz="2400" dirty="0"/>
                        <a:t>or</a:t>
                      </a:r>
                      <a:endParaRPr lang="en-IN" sz="2400" dirty="0"/>
                    </a:p>
                  </a:txBody>
                  <a:tcPr/>
                </a:tc>
                <a:tc>
                  <a:txBody>
                    <a:bodyPr/>
                    <a:lstStyle/>
                    <a:p>
                      <a:r>
                        <a:rPr lang="en-US" sz="2400" dirty="0"/>
                        <a:t>Logical or operator</a:t>
                      </a:r>
                      <a:endParaRPr lang="en-IN" sz="2400" dirty="0"/>
                    </a:p>
                  </a:txBody>
                  <a:tcPr/>
                </a:tc>
                <a:extLst>
                  <a:ext uri="{0D108BD9-81ED-4DB2-BD59-A6C34878D82A}">
                    <a16:rowId xmlns="" xmlns:a16="http://schemas.microsoft.com/office/drawing/2014/main" val="979304736"/>
                  </a:ext>
                </a:extLst>
              </a:tr>
            </a:tbl>
          </a:graphicData>
        </a:graphic>
      </p:graphicFrame>
    </p:spTree>
    <p:extLst>
      <p:ext uri="{BB962C8B-B14F-4D97-AF65-F5344CB8AC3E}">
        <p14:creationId xmlns="" xmlns:p14="http://schemas.microsoft.com/office/powerpoint/2010/main" val="22106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lstStyle/>
          <a:p>
            <a:pPr algn="just"/>
            <a:r>
              <a:rPr lang="en-US" dirty="0"/>
              <a:t>Expressions are representations of value.</a:t>
            </a:r>
          </a:p>
          <a:p>
            <a:pPr algn="just"/>
            <a:r>
              <a:rPr lang="en-US" dirty="0"/>
              <a:t>They are different from statement in the fact that statements do something while expressions are representation of value.</a:t>
            </a:r>
          </a:p>
          <a:p>
            <a:pPr algn="just"/>
            <a:r>
              <a:rPr lang="en-US" dirty="0"/>
              <a:t>Python expression contains identifiers, literals, and operators.</a:t>
            </a:r>
          </a:p>
          <a:p>
            <a:pPr algn="just"/>
            <a:r>
              <a:rPr lang="en-US" dirty="0"/>
              <a:t>For Example</a:t>
            </a:r>
          </a:p>
          <a:p>
            <a:pPr marL="457188" lvl="1" indent="0" algn="just">
              <a:buNone/>
            </a:pPr>
            <a:r>
              <a:rPr lang="en-US" dirty="0"/>
              <a:t>x = a*b + c/d –f is an expression.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Expressions in Python </a:t>
            </a:r>
            <a:r>
              <a:rPr lang="en-US" sz="2800" dirty="0"/>
              <a:t>(CO1)</a:t>
            </a:r>
          </a:p>
        </p:txBody>
      </p:sp>
    </p:spTree>
    <p:extLst>
      <p:ext uri="{BB962C8B-B14F-4D97-AF65-F5344CB8AC3E}">
        <p14:creationId xmlns="" xmlns:p14="http://schemas.microsoft.com/office/powerpoint/2010/main" val="166075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fontScale="92500" lnSpcReduction="20000"/>
          </a:bodyPr>
          <a:lstStyle/>
          <a:p>
            <a:pPr algn="just"/>
            <a:r>
              <a:rPr lang="en-US" dirty="0"/>
              <a:t>The class can be defined as a collection of objects. It is a logical entity that has some specific attributes and methods. For example: if you have an employee class, then it should contain an attribute and method, i.e. an email id, name, age, salary, etc.</a:t>
            </a:r>
          </a:p>
          <a:p>
            <a:pPr marL="0" indent="0">
              <a:buNone/>
            </a:pPr>
            <a:r>
              <a:rPr lang="en-US" b="1" dirty="0"/>
              <a:t>Syntax</a:t>
            </a:r>
            <a:endParaRPr lang="en-US" dirty="0"/>
          </a:p>
          <a:p>
            <a:pPr marL="0" indent="0">
              <a:buNone/>
            </a:pPr>
            <a:r>
              <a:rPr lang="en-US" b="1" dirty="0"/>
              <a:t>class</a:t>
            </a:r>
            <a:r>
              <a:rPr lang="en-US" dirty="0"/>
              <a:t> </a:t>
            </a:r>
            <a:r>
              <a:rPr lang="en-US" dirty="0" err="1"/>
              <a:t>ClassName</a:t>
            </a:r>
            <a:r>
              <a:rPr lang="en-US" dirty="0"/>
              <a:t>:     </a:t>
            </a:r>
          </a:p>
          <a:p>
            <a:pPr marL="0" indent="0">
              <a:buNone/>
            </a:pPr>
            <a:r>
              <a:rPr lang="en-US" dirty="0"/>
              <a:t>        &lt;statement-1&gt;     </a:t>
            </a:r>
          </a:p>
          <a:p>
            <a:pPr marL="0" indent="0">
              <a:buNone/>
            </a:pPr>
            <a:r>
              <a:rPr lang="en-US" dirty="0"/>
              <a:t>        .     </a:t>
            </a:r>
          </a:p>
          <a:p>
            <a:pPr marL="0" indent="0">
              <a:buNone/>
            </a:pPr>
            <a:r>
              <a:rPr lang="en-US" dirty="0"/>
              <a:t>        .      </a:t>
            </a:r>
          </a:p>
          <a:p>
            <a:pPr marL="0" indent="0">
              <a:buNone/>
            </a:pPr>
            <a:r>
              <a:rPr lang="en-US" dirty="0"/>
              <a:t>        &lt;statement-N&gt;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Classes </a:t>
            </a:r>
            <a:r>
              <a:rPr lang="en-US" sz="2800" dirty="0"/>
              <a:t>(CO1)</a:t>
            </a:r>
          </a:p>
        </p:txBody>
      </p:sp>
    </p:spTree>
    <p:extLst>
      <p:ext uri="{BB962C8B-B14F-4D97-AF65-F5344CB8AC3E}">
        <p14:creationId xmlns="" xmlns:p14="http://schemas.microsoft.com/office/powerpoint/2010/main" val="41406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lstStyle/>
          <a:p>
            <a:r>
              <a:rPr lang="en-US" dirty="0"/>
              <a:t>The object is an entity that has state and behavior. It may be any real-world object like the mouse, keyboard, chair, table, pen, etc.</a:t>
            </a:r>
          </a:p>
          <a:p>
            <a:r>
              <a:rPr lang="en-US" dirty="0"/>
              <a:t>Everything in Python is an object, and almost everything has attributes and methods. All functions have a built-in attribute __doc__, which returns the </a:t>
            </a:r>
            <a:r>
              <a:rPr lang="en-US" dirty="0" err="1"/>
              <a:t>docstring</a:t>
            </a:r>
            <a:r>
              <a:rPr lang="en-US" dirty="0"/>
              <a:t> defined in the function source code.</a:t>
            </a:r>
          </a:p>
          <a:p>
            <a:r>
              <a:rPr lang="en-US" dirty="0"/>
              <a:t>When we define a class, it needs to create an object to allocate the memory. Consider the following example.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Object </a:t>
            </a:r>
            <a:r>
              <a:rPr lang="en-US" sz="2800" dirty="0"/>
              <a:t>(CO1)</a:t>
            </a:r>
          </a:p>
        </p:txBody>
      </p:sp>
    </p:spTree>
    <p:extLst>
      <p:ext uri="{BB962C8B-B14F-4D97-AF65-F5344CB8AC3E}">
        <p14:creationId xmlns="" xmlns:p14="http://schemas.microsoft.com/office/powerpoint/2010/main" val="41406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fontScale="85000" lnSpcReduction="10000"/>
          </a:bodyPr>
          <a:lstStyle/>
          <a:p>
            <a:pPr marL="0" indent="0">
              <a:buNone/>
            </a:pPr>
            <a:r>
              <a:rPr lang="en-US" b="1" dirty="0"/>
              <a:t>class</a:t>
            </a:r>
            <a:r>
              <a:rPr lang="en-US" dirty="0"/>
              <a:t> car:  </a:t>
            </a:r>
          </a:p>
          <a:p>
            <a:pPr marL="0" indent="0">
              <a:buNone/>
            </a:pPr>
            <a:r>
              <a:rPr lang="en-US" dirty="0"/>
              <a:t>    </a:t>
            </a:r>
            <a:r>
              <a:rPr lang="en-US" b="1" dirty="0" err="1"/>
              <a:t>def</a:t>
            </a:r>
            <a:r>
              <a:rPr lang="en-US" dirty="0"/>
              <a:t> __</a:t>
            </a:r>
            <a:r>
              <a:rPr lang="en-US" dirty="0" err="1"/>
              <a:t>init</a:t>
            </a:r>
            <a:r>
              <a:rPr lang="en-US" dirty="0"/>
              <a:t>__(</a:t>
            </a:r>
            <a:r>
              <a:rPr lang="en-US" dirty="0" err="1"/>
              <a:t>self,modelname</a:t>
            </a:r>
            <a:r>
              <a:rPr lang="en-US" dirty="0"/>
              <a:t>, year):  </a:t>
            </a:r>
          </a:p>
          <a:p>
            <a:pPr marL="0" indent="0">
              <a:buNone/>
            </a:pPr>
            <a:r>
              <a:rPr lang="en-US" dirty="0"/>
              <a:t>        </a:t>
            </a:r>
            <a:r>
              <a:rPr lang="en-US" dirty="0" err="1"/>
              <a:t>self.modelname</a:t>
            </a:r>
            <a:r>
              <a:rPr lang="en-US" dirty="0"/>
              <a:t> = </a:t>
            </a:r>
            <a:r>
              <a:rPr lang="en-US" dirty="0" err="1"/>
              <a:t>modelname</a:t>
            </a:r>
            <a:r>
              <a:rPr lang="en-US" dirty="0"/>
              <a:t>  </a:t>
            </a:r>
          </a:p>
          <a:p>
            <a:pPr marL="0" indent="0">
              <a:buNone/>
            </a:pPr>
            <a:r>
              <a:rPr lang="en-US" dirty="0"/>
              <a:t>        </a:t>
            </a:r>
            <a:r>
              <a:rPr lang="en-US" dirty="0" err="1"/>
              <a:t>self.year</a:t>
            </a:r>
            <a:r>
              <a:rPr lang="en-US" dirty="0"/>
              <a:t> = year  </a:t>
            </a:r>
          </a:p>
          <a:p>
            <a:pPr marL="0" indent="0">
              <a:buNone/>
            </a:pPr>
            <a:r>
              <a:rPr lang="en-US" dirty="0"/>
              <a:t>    </a:t>
            </a:r>
            <a:r>
              <a:rPr lang="en-US" b="1" dirty="0" err="1"/>
              <a:t>def</a:t>
            </a:r>
            <a:r>
              <a:rPr lang="en-US" dirty="0"/>
              <a:t> display(self):  </a:t>
            </a:r>
          </a:p>
          <a:p>
            <a:pPr marL="0" indent="0">
              <a:buNone/>
            </a:pPr>
            <a:r>
              <a:rPr lang="en-US" dirty="0"/>
              <a:t>        </a:t>
            </a:r>
            <a:r>
              <a:rPr lang="en-US" b="1" dirty="0"/>
              <a:t>print</a:t>
            </a:r>
            <a:r>
              <a:rPr lang="en-US" dirty="0"/>
              <a:t>(</a:t>
            </a:r>
            <a:r>
              <a:rPr lang="en-US" dirty="0" err="1"/>
              <a:t>self.modelname,self.year</a:t>
            </a:r>
            <a:r>
              <a:rPr lang="en-US" dirty="0"/>
              <a:t>)  </a:t>
            </a:r>
          </a:p>
          <a:p>
            <a:pPr marL="0" indent="0">
              <a:buNone/>
            </a:pPr>
            <a:r>
              <a:rPr lang="en-US" dirty="0"/>
              <a:t>  </a:t>
            </a:r>
          </a:p>
          <a:p>
            <a:pPr marL="0" indent="0">
              <a:buNone/>
            </a:pPr>
            <a:r>
              <a:rPr lang="en-US" dirty="0"/>
              <a:t>c1 = car("Toyota", 2016)  </a:t>
            </a:r>
          </a:p>
          <a:p>
            <a:pPr marL="0" indent="0">
              <a:buNone/>
            </a:pPr>
            <a:r>
              <a:rPr lang="en-US" dirty="0"/>
              <a:t>c1.display()  </a:t>
            </a:r>
          </a:p>
          <a:p>
            <a:pPr marL="0" indent="0">
              <a:buNone/>
            </a:pPr>
            <a:r>
              <a:rPr lang="en-US" dirty="0"/>
              <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Example of Object </a:t>
            </a:r>
            <a:r>
              <a:rPr lang="en-US" sz="2800" dirty="0"/>
              <a:t>(CO1)</a:t>
            </a:r>
          </a:p>
        </p:txBody>
      </p:sp>
    </p:spTree>
    <p:extLst>
      <p:ext uri="{BB962C8B-B14F-4D97-AF65-F5344CB8AC3E}">
        <p14:creationId xmlns="" xmlns:p14="http://schemas.microsoft.com/office/powerpoint/2010/main" val="777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a:bodyPr>
          <a:lstStyle/>
          <a:p>
            <a:pPr marL="0" indent="0">
              <a:buNone/>
            </a:pPr>
            <a:r>
              <a:rPr lang="en-US" dirty="0"/>
              <a:t>Toyota 2016</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Output of example </a:t>
            </a:r>
            <a:r>
              <a:rPr lang="en-US" sz="2800" dirty="0"/>
              <a:t>(CO1)</a:t>
            </a:r>
          </a:p>
        </p:txBody>
      </p:sp>
    </p:spTree>
    <p:extLst>
      <p:ext uri="{BB962C8B-B14F-4D97-AF65-F5344CB8AC3E}">
        <p14:creationId xmlns="" xmlns:p14="http://schemas.microsoft.com/office/powerpoint/2010/main" val="18177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fontScale="85000" lnSpcReduction="20000"/>
          </a:bodyPr>
          <a:lstStyle/>
          <a:p>
            <a:r>
              <a:rPr lang="en-US" sz="3300" dirty="0"/>
              <a:t>A constructor is a special type of method (function) which is used to initialize the instance members of the class.</a:t>
            </a:r>
          </a:p>
          <a:p>
            <a:r>
              <a:rPr lang="en-US" sz="3300" dirty="0"/>
              <a:t>In C++ or Java, the constructor has the same name as its class, but it treats constructor differently in Python. It is used to create an object.</a:t>
            </a:r>
          </a:p>
          <a:p>
            <a:r>
              <a:rPr lang="en-US" sz="3300" dirty="0"/>
              <a:t>Constructors can be of two types.</a:t>
            </a:r>
          </a:p>
          <a:p>
            <a:pPr lvl="1"/>
            <a:r>
              <a:rPr lang="en-US" sz="2900" dirty="0"/>
              <a:t>Parameterized Constructor</a:t>
            </a:r>
          </a:p>
          <a:p>
            <a:pPr lvl="1"/>
            <a:r>
              <a:rPr lang="en-US" sz="2900" dirty="0"/>
              <a:t>Non-parameterized Constructor</a:t>
            </a:r>
          </a:p>
          <a:p>
            <a:r>
              <a:rPr lang="en-US" sz="3300" dirty="0"/>
              <a:t>Constructor definition is executed when we create the object of this class. Constructors also verify that there are enough resources for the object to perform any start-up task.</a:t>
            </a:r>
            <a:r>
              <a:rPr lang="en-US" dirty="0"/>
              <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Python Constructor</a:t>
            </a:r>
            <a:r>
              <a:rPr lang="en-US" sz="2800" dirty="0"/>
              <a:t>(CO1)</a:t>
            </a:r>
          </a:p>
        </p:txBody>
      </p:sp>
    </p:spTree>
    <p:extLst>
      <p:ext uri="{BB962C8B-B14F-4D97-AF65-F5344CB8AC3E}">
        <p14:creationId xmlns="" xmlns:p14="http://schemas.microsoft.com/office/powerpoint/2010/main" val="93823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fontScale="92500" lnSpcReduction="20000"/>
          </a:bodyPr>
          <a:lstStyle/>
          <a:p>
            <a:pPr algn="just"/>
            <a:r>
              <a:rPr lang="en-US" dirty="0"/>
              <a:t>In Python, the method the </a:t>
            </a:r>
            <a:r>
              <a:rPr lang="en-US" b="1" dirty="0"/>
              <a:t>__</a:t>
            </a:r>
            <a:r>
              <a:rPr lang="en-US" b="1" dirty="0" err="1"/>
              <a:t>init</a:t>
            </a:r>
            <a:r>
              <a:rPr lang="en-US" b="1" dirty="0"/>
              <a:t>__()</a:t>
            </a:r>
            <a:r>
              <a:rPr lang="en-US" dirty="0"/>
              <a:t> simulates the constructor of the class. This method is called when the class is instantiated. It accepts the </a:t>
            </a:r>
            <a:r>
              <a:rPr lang="en-US" b="1" dirty="0"/>
              <a:t>self</a:t>
            </a:r>
            <a:r>
              <a:rPr lang="en-US" dirty="0"/>
              <a:t>-keyword as a first argument which allows accessing the attributes or method of the class.</a:t>
            </a:r>
          </a:p>
          <a:p>
            <a:pPr algn="just"/>
            <a:r>
              <a:rPr lang="en-US" dirty="0"/>
              <a:t>We can pass any number of arguments at the time of creating the class object, depending upon the </a:t>
            </a:r>
            <a:r>
              <a:rPr lang="en-US" b="1" dirty="0"/>
              <a:t>__</a:t>
            </a:r>
            <a:r>
              <a:rPr lang="en-US" b="1" dirty="0" err="1"/>
              <a:t>init</a:t>
            </a:r>
            <a:r>
              <a:rPr lang="en-US" b="1" dirty="0"/>
              <a:t>__()</a:t>
            </a:r>
            <a:r>
              <a:rPr lang="en-US" dirty="0"/>
              <a:t> definition. It is mostly used to initialize the class attributes. Every class must have a constructor, even if it simply relies on the default constructor.</a:t>
            </a:r>
          </a:p>
          <a:p>
            <a:r>
              <a:rPr lang="en-US" dirty="0"/>
              <a:t>Consider the following example to initialize the </a:t>
            </a:r>
            <a:r>
              <a:rPr lang="en-US" b="1" dirty="0"/>
              <a:t>Employee</a:t>
            </a:r>
            <a:r>
              <a:rPr lang="en-US" dirty="0"/>
              <a:t> class attributes.</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Creating Python Constructor</a:t>
            </a:r>
            <a:r>
              <a:rPr lang="en-US" sz="2800" dirty="0"/>
              <a:t>(CO1)</a:t>
            </a:r>
          </a:p>
        </p:txBody>
      </p:sp>
    </p:spTree>
    <p:extLst>
      <p:ext uri="{BB962C8B-B14F-4D97-AF65-F5344CB8AC3E}">
        <p14:creationId xmlns="" xmlns:p14="http://schemas.microsoft.com/office/powerpoint/2010/main" val="34563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19200" y="838200"/>
            <a:ext cx="10363200" cy="5518157"/>
          </a:xfrm>
        </p:spPr>
        <p:txBody>
          <a:bodyPr>
            <a:normAutofit fontScale="77500" lnSpcReduction="20000"/>
          </a:bodyPr>
          <a:lstStyle/>
          <a:p>
            <a:pPr marL="0" indent="0">
              <a:buNone/>
            </a:pPr>
            <a:r>
              <a:rPr lang="en-US" sz="3400" b="1" dirty="0"/>
              <a:t>class</a:t>
            </a:r>
            <a:r>
              <a:rPr lang="en-US" sz="3400" dirty="0"/>
              <a:t> Employee:  </a:t>
            </a:r>
          </a:p>
          <a:p>
            <a:pPr marL="0" indent="0">
              <a:buNone/>
            </a:pPr>
            <a:r>
              <a:rPr lang="en-US" sz="3400" dirty="0"/>
              <a:t>    </a:t>
            </a:r>
            <a:r>
              <a:rPr lang="en-US" sz="3400" b="1" dirty="0" err="1"/>
              <a:t>def</a:t>
            </a:r>
            <a:r>
              <a:rPr lang="en-US" sz="3400" dirty="0"/>
              <a:t> __</a:t>
            </a:r>
            <a:r>
              <a:rPr lang="en-US" sz="3400" dirty="0" err="1"/>
              <a:t>init</a:t>
            </a:r>
            <a:r>
              <a:rPr lang="en-US" sz="3400" dirty="0"/>
              <a:t>__(self, name, id):  </a:t>
            </a:r>
          </a:p>
          <a:p>
            <a:pPr marL="0" indent="0">
              <a:buNone/>
            </a:pPr>
            <a:r>
              <a:rPr lang="en-US" sz="3400" dirty="0"/>
              <a:t>        self.id = id  </a:t>
            </a:r>
          </a:p>
          <a:p>
            <a:pPr marL="0" indent="0">
              <a:buNone/>
            </a:pPr>
            <a:r>
              <a:rPr lang="en-US" sz="3400" dirty="0"/>
              <a:t>        self.name = name    </a:t>
            </a:r>
          </a:p>
          <a:p>
            <a:pPr marL="0" indent="0">
              <a:buNone/>
            </a:pPr>
            <a:r>
              <a:rPr lang="en-US" sz="3400" dirty="0"/>
              <a:t>    </a:t>
            </a:r>
            <a:r>
              <a:rPr lang="en-US" sz="3400" b="1" dirty="0" err="1"/>
              <a:t>def</a:t>
            </a:r>
            <a:r>
              <a:rPr lang="en-US" sz="3400" dirty="0"/>
              <a:t> display(self):  </a:t>
            </a:r>
          </a:p>
          <a:p>
            <a:pPr marL="0" indent="0">
              <a:buNone/>
            </a:pPr>
            <a:r>
              <a:rPr lang="en-US" sz="3400" dirty="0"/>
              <a:t>        </a:t>
            </a:r>
            <a:r>
              <a:rPr lang="en-US" sz="3400" b="1" dirty="0"/>
              <a:t>print</a:t>
            </a:r>
            <a:r>
              <a:rPr lang="en-US" sz="3400" dirty="0"/>
              <a:t>("ID: %d \</a:t>
            </a:r>
            <a:r>
              <a:rPr lang="en-US" sz="3400" dirty="0" err="1"/>
              <a:t>nName</a:t>
            </a:r>
            <a:r>
              <a:rPr lang="en-US" sz="3400" dirty="0"/>
              <a:t>: %s" % (self.id, self.name))  </a:t>
            </a:r>
          </a:p>
          <a:p>
            <a:pPr marL="0" indent="0">
              <a:buNone/>
            </a:pPr>
            <a:r>
              <a:rPr lang="en-US" sz="3400" dirty="0"/>
              <a:t>  </a:t>
            </a:r>
          </a:p>
          <a:p>
            <a:pPr marL="0" indent="0">
              <a:buNone/>
            </a:pPr>
            <a:r>
              <a:rPr lang="en-US" sz="3400" dirty="0"/>
              <a:t>emp1 = Employee("John", 101)  </a:t>
            </a:r>
          </a:p>
          <a:p>
            <a:pPr marL="0" indent="0">
              <a:buNone/>
            </a:pPr>
            <a:r>
              <a:rPr lang="en-US" sz="3400" dirty="0"/>
              <a:t>emp2 = Employee("David", 102)    </a:t>
            </a:r>
          </a:p>
          <a:p>
            <a:pPr marL="0" indent="0">
              <a:buNone/>
            </a:pPr>
            <a:r>
              <a:rPr lang="en-US" sz="3400" dirty="0"/>
              <a:t># accessing display() method to print employee 1 information  </a:t>
            </a:r>
          </a:p>
          <a:p>
            <a:pPr marL="0" indent="0">
              <a:buNone/>
            </a:pPr>
            <a:r>
              <a:rPr lang="en-US" sz="3400" dirty="0"/>
              <a:t>emp1.display()    </a:t>
            </a:r>
          </a:p>
          <a:p>
            <a:pPr marL="0" indent="0">
              <a:buNone/>
            </a:pPr>
            <a:r>
              <a:rPr lang="en-US" sz="3400" dirty="0"/>
              <a:t># accessing display() method to print employee 2 information  </a:t>
            </a:r>
          </a:p>
          <a:p>
            <a:pPr marL="0" indent="0">
              <a:buNone/>
            </a:pPr>
            <a:r>
              <a:rPr lang="en-US" sz="3400" dirty="0"/>
              <a:t>emp2.display()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Example Python Constructor</a:t>
            </a:r>
            <a:r>
              <a:rPr lang="en-US" sz="2800" dirty="0"/>
              <a:t>(CO1)</a:t>
            </a:r>
          </a:p>
        </p:txBody>
      </p:sp>
    </p:spTree>
    <p:extLst>
      <p:ext uri="{BB962C8B-B14F-4D97-AF65-F5344CB8AC3E}">
        <p14:creationId xmlns="" xmlns:p14="http://schemas.microsoft.com/office/powerpoint/2010/main" val="12795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a:bodyPr>
          <a:lstStyle/>
          <a:p>
            <a:pPr marL="0" indent="0">
              <a:buNone/>
            </a:pPr>
            <a:r>
              <a:rPr lang="en-US" dirty="0"/>
              <a:t>ID: 101 </a:t>
            </a:r>
          </a:p>
          <a:p>
            <a:pPr marL="0" indent="0">
              <a:buNone/>
            </a:pPr>
            <a:r>
              <a:rPr lang="en-US" dirty="0"/>
              <a:t>Name: John </a:t>
            </a:r>
          </a:p>
          <a:p>
            <a:pPr marL="0" indent="0">
              <a:buNone/>
            </a:pPr>
            <a:r>
              <a:rPr lang="en-US" dirty="0"/>
              <a:t>ID: 102 </a:t>
            </a:r>
          </a:p>
          <a:p>
            <a:pPr marL="0" indent="0">
              <a:buNone/>
            </a:pPr>
            <a:r>
              <a:rPr lang="en-US" dirty="0"/>
              <a:t>Name: David</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Output of example</a:t>
            </a:r>
            <a:r>
              <a:rPr lang="en-US" sz="2800" dirty="0"/>
              <a:t>(CO1)</a:t>
            </a:r>
          </a:p>
        </p:txBody>
      </p:sp>
    </p:spTree>
    <p:extLst>
      <p:ext uri="{BB962C8B-B14F-4D97-AF65-F5344CB8AC3E}">
        <p14:creationId xmlns="" xmlns:p14="http://schemas.microsoft.com/office/powerpoint/2010/main" val="127953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15994"/>
            <a:ext cx="5384800" cy="5210175"/>
          </a:xfrm>
        </p:spPr>
        <p:txBody>
          <a:bodyPr>
            <a:normAutofit lnSpcReduction="10000"/>
          </a:bodyPr>
          <a:lstStyle/>
          <a:p>
            <a:pPr marL="514350" indent="-514350">
              <a:buFont typeface="+mj-lt"/>
              <a:buAutoNum type="arabicPeriod"/>
            </a:pPr>
            <a:r>
              <a:rPr lang="en-US" sz="2800" dirty="0"/>
              <a:t>Introduction to computer system</a:t>
            </a:r>
          </a:p>
          <a:p>
            <a:pPr marL="514350" indent="-514350">
              <a:buFont typeface="+mj-lt"/>
              <a:buAutoNum type="arabicPeriod"/>
            </a:pPr>
            <a:r>
              <a:rPr lang="en-IN" dirty="0"/>
              <a:t>Algorithms and flowcharts</a:t>
            </a:r>
          </a:p>
          <a:p>
            <a:pPr marL="514350" indent="-514350">
              <a:buFont typeface="+mj-lt"/>
              <a:buAutoNum type="arabicPeriod"/>
            </a:pPr>
            <a:r>
              <a:rPr lang="en-US" sz="2800" dirty="0"/>
              <a:t>Ethics and IT Policy in Company</a:t>
            </a:r>
          </a:p>
          <a:p>
            <a:pPr marL="514350" indent="-514350">
              <a:buFont typeface="+mj-lt"/>
              <a:buAutoNum type="arabicPeriod"/>
            </a:pPr>
            <a:r>
              <a:rPr lang="en-IN" dirty="0"/>
              <a:t>A Brief History of Python </a:t>
            </a:r>
          </a:p>
          <a:p>
            <a:pPr marL="514350" indent="-514350">
              <a:buFont typeface="+mj-lt"/>
              <a:buAutoNum type="arabicPeriod"/>
            </a:pPr>
            <a:r>
              <a:rPr lang="en-IN" dirty="0"/>
              <a:t>Applications areas of python</a:t>
            </a:r>
          </a:p>
          <a:p>
            <a:pPr marL="514350" indent="-514350">
              <a:buFont typeface="+mj-lt"/>
              <a:buAutoNum type="arabicPeriod"/>
            </a:pPr>
            <a:r>
              <a:rPr lang="en-IN" dirty="0"/>
              <a:t>The Programming Cycle for Python, Python IDE</a:t>
            </a:r>
            <a:endParaRPr lang="en-US" sz="2800" dirty="0"/>
          </a:p>
          <a:p>
            <a:pPr marL="914391" lvl="1" indent="-514350">
              <a:buFont typeface="Arial" panose="020B0604020202020204" pitchFamily="34" charset="0"/>
              <a:buChar char="•"/>
            </a:pPr>
            <a:endParaRPr lang="en-US" dirty="0"/>
          </a:p>
          <a:p>
            <a:pPr marL="0" indent="0">
              <a:buNone/>
            </a:pPr>
            <a:endParaRPr lang="en-US" sz="400" dirty="0"/>
          </a:p>
        </p:txBody>
      </p:sp>
      <p:sp>
        <p:nvSpPr>
          <p:cNvPr id="4" name="Content Placeholder 3">
            <a:extLst>
              <a:ext uri="{FF2B5EF4-FFF2-40B4-BE49-F238E27FC236}">
                <a16:creationId xmlns="" xmlns:a16="http://schemas.microsoft.com/office/drawing/2014/main" id="{7B31D32F-AC62-4C88-8D7F-6B52A7BBF82F}"/>
              </a:ext>
            </a:extLst>
          </p:cNvPr>
          <p:cNvSpPr>
            <a:spLocks noGrp="1"/>
          </p:cNvSpPr>
          <p:nvPr>
            <p:ph sz="half" idx="2"/>
          </p:nvPr>
        </p:nvSpPr>
        <p:spPr>
          <a:xfrm>
            <a:off x="6477000" y="915994"/>
            <a:ext cx="5105400" cy="5210175"/>
          </a:xfrm>
        </p:spPr>
        <p:txBody>
          <a:bodyPr>
            <a:normAutofit lnSpcReduction="10000"/>
          </a:bodyPr>
          <a:lstStyle/>
          <a:p>
            <a:pPr marL="0" indent="0">
              <a:buNone/>
            </a:pPr>
            <a:r>
              <a:rPr lang="en-US" sz="2800" dirty="0"/>
              <a:t>7.  Elements of Python</a:t>
            </a:r>
          </a:p>
          <a:p>
            <a:pPr marL="914391" lvl="1" indent="-514350">
              <a:buFont typeface="Arial" panose="020B0604020202020204" pitchFamily="34" charset="0"/>
              <a:buChar char="•"/>
            </a:pPr>
            <a:r>
              <a:rPr lang="en-US" dirty="0"/>
              <a:t>Keywords and Identifiers</a:t>
            </a:r>
          </a:p>
          <a:p>
            <a:pPr marL="914391" lvl="1" indent="-514350">
              <a:buFont typeface="Arial" panose="020B0604020202020204" pitchFamily="34" charset="0"/>
              <a:buChar char="•"/>
            </a:pPr>
            <a:r>
              <a:rPr lang="en-US" dirty="0"/>
              <a:t>Variables</a:t>
            </a:r>
          </a:p>
          <a:p>
            <a:pPr marL="914391" lvl="1" indent="-514350">
              <a:buFont typeface="Arial" panose="020B0604020202020204" pitchFamily="34" charset="0"/>
              <a:buChar char="•"/>
            </a:pPr>
            <a:r>
              <a:rPr lang="en-US" dirty="0"/>
              <a:t>Data types and type conversion</a:t>
            </a:r>
          </a:p>
          <a:p>
            <a:pPr marL="914391" lvl="1" indent="-514350">
              <a:buFont typeface="Arial" panose="020B0604020202020204" pitchFamily="34" charset="0"/>
              <a:buChar char="•"/>
            </a:pPr>
            <a:r>
              <a:rPr lang="en-US" dirty="0"/>
              <a:t>Operators in Python</a:t>
            </a:r>
          </a:p>
          <a:p>
            <a:pPr marL="914391" lvl="1" indent="-514350">
              <a:buFont typeface="Arial" panose="020B0604020202020204" pitchFamily="34" charset="0"/>
              <a:buChar char="•"/>
            </a:pPr>
            <a:r>
              <a:rPr lang="en-IN" dirty="0"/>
              <a:t>Operator precedence and associativity</a:t>
            </a:r>
            <a:endParaRPr lang="en-US" dirty="0"/>
          </a:p>
          <a:p>
            <a:pPr marL="914391" lvl="1" indent="-514350">
              <a:buFont typeface="Arial" panose="020B0604020202020204" pitchFamily="34" charset="0"/>
              <a:buChar char="•"/>
            </a:pPr>
            <a:r>
              <a:rPr lang="en-US" dirty="0"/>
              <a:t>Expressions in Python</a:t>
            </a:r>
          </a:p>
          <a:p>
            <a:pPr marL="914391" lvl="1" indent="-514350">
              <a:buFont typeface="Arial" panose="020B0604020202020204" pitchFamily="34" charset="0"/>
              <a:buChar char="•"/>
            </a:pPr>
            <a:r>
              <a:rPr lang="en-IN" dirty="0"/>
              <a:t>Strings</a:t>
            </a:r>
          </a:p>
          <a:p>
            <a:pPr marL="914391" lvl="1" indent="-514350">
              <a:buFont typeface="Arial" panose="020B0604020202020204" pitchFamily="34" charset="0"/>
              <a:buChar char="•"/>
            </a:pPr>
            <a:r>
              <a:rPr lang="en-IN" dirty="0"/>
              <a:t>Indexing and Slicing of Strings</a:t>
            </a:r>
          </a:p>
          <a:p>
            <a:pPr marL="914391" lvl="1" indent="-514350">
              <a:buFont typeface="Arial" panose="020B0604020202020204" pitchFamily="34" charset="0"/>
              <a:buChar char="•"/>
            </a:pPr>
            <a:r>
              <a:rPr lang="en-IN" dirty="0"/>
              <a:t>Classes and Object</a:t>
            </a:r>
          </a:p>
          <a:p>
            <a:pPr marL="914391" lvl="1" indent="-514350">
              <a:buFont typeface="Arial" panose="020B0604020202020204" pitchFamily="34" charset="0"/>
              <a:buChar char="•"/>
            </a:pPr>
            <a:r>
              <a:rPr lang="en-IN" dirty="0"/>
              <a:t>Constructor</a:t>
            </a:r>
            <a:endParaRPr lang="en-US" dirty="0"/>
          </a:p>
          <a:p>
            <a:pPr marL="0" indent="0">
              <a:buNone/>
            </a:pPr>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Unit I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524000" y="838200"/>
            <a:ext cx="10058400" cy="5518157"/>
          </a:xfrm>
        </p:spPr>
        <p:txBody>
          <a:bodyPr>
            <a:normAutofit fontScale="85000" lnSpcReduction="20000"/>
          </a:bodyPr>
          <a:lstStyle/>
          <a:p>
            <a:pPr marL="0" indent="0">
              <a:buNone/>
            </a:pPr>
            <a:r>
              <a:rPr lang="en-US" sz="3600" dirty="0"/>
              <a:t>The non-parameterized constructor uses when we do not want to manipulate the value or the constructor that has only self as an argument. </a:t>
            </a:r>
          </a:p>
          <a:p>
            <a:pPr marL="0" indent="0">
              <a:buNone/>
            </a:pPr>
            <a:r>
              <a:rPr lang="en-US" sz="3600" b="1" dirty="0"/>
              <a:t>Example:</a:t>
            </a:r>
          </a:p>
          <a:p>
            <a:pPr marL="0" indent="0">
              <a:buNone/>
            </a:pPr>
            <a:r>
              <a:rPr lang="en-US" sz="3600" b="1" dirty="0"/>
              <a:t>class</a:t>
            </a:r>
            <a:r>
              <a:rPr lang="en-US" sz="3600" dirty="0"/>
              <a:t> Student:  </a:t>
            </a:r>
          </a:p>
          <a:p>
            <a:pPr marL="0" indent="0">
              <a:buNone/>
            </a:pPr>
            <a:r>
              <a:rPr lang="en-US" sz="3600" dirty="0"/>
              <a:t>    # Constructor - non parameterized  </a:t>
            </a:r>
          </a:p>
          <a:p>
            <a:pPr marL="0" indent="0">
              <a:buNone/>
            </a:pPr>
            <a:r>
              <a:rPr lang="en-US" sz="3600" dirty="0"/>
              <a:t>    </a:t>
            </a:r>
            <a:r>
              <a:rPr lang="en-US" sz="3600" b="1" dirty="0" err="1"/>
              <a:t>def</a:t>
            </a:r>
            <a:r>
              <a:rPr lang="en-US" sz="3600" dirty="0"/>
              <a:t> __</a:t>
            </a:r>
            <a:r>
              <a:rPr lang="en-US" sz="3600" dirty="0" err="1"/>
              <a:t>init</a:t>
            </a:r>
            <a:r>
              <a:rPr lang="en-US" sz="3600" dirty="0"/>
              <a:t>__(self):  </a:t>
            </a:r>
          </a:p>
          <a:p>
            <a:pPr marL="0" indent="0">
              <a:buNone/>
            </a:pPr>
            <a:r>
              <a:rPr lang="en-US" sz="3600" dirty="0"/>
              <a:t>        </a:t>
            </a:r>
            <a:r>
              <a:rPr lang="en-US" sz="3600" b="1" dirty="0"/>
              <a:t>print</a:t>
            </a:r>
            <a:r>
              <a:rPr lang="en-US" sz="3600" dirty="0"/>
              <a:t>("This is non </a:t>
            </a:r>
            <a:r>
              <a:rPr lang="en-US" sz="3600" dirty="0" err="1"/>
              <a:t>parametrized</a:t>
            </a:r>
            <a:r>
              <a:rPr lang="en-US" sz="3600" dirty="0"/>
              <a:t> constructor")  </a:t>
            </a:r>
          </a:p>
          <a:p>
            <a:pPr marL="0" indent="0">
              <a:buNone/>
            </a:pPr>
            <a:r>
              <a:rPr lang="en-US" sz="3600" dirty="0"/>
              <a:t>    </a:t>
            </a:r>
            <a:r>
              <a:rPr lang="en-US" sz="3600" b="1" dirty="0" err="1"/>
              <a:t>def</a:t>
            </a:r>
            <a:r>
              <a:rPr lang="en-US" sz="3600" dirty="0"/>
              <a:t> show(</a:t>
            </a:r>
            <a:r>
              <a:rPr lang="en-US" sz="3600" dirty="0" err="1"/>
              <a:t>self,name</a:t>
            </a:r>
            <a:r>
              <a:rPr lang="en-US" sz="3600" dirty="0"/>
              <a:t>):  </a:t>
            </a:r>
          </a:p>
          <a:p>
            <a:pPr marL="0" indent="0">
              <a:buNone/>
            </a:pPr>
            <a:r>
              <a:rPr lang="en-US" sz="3600" dirty="0"/>
              <a:t>        </a:t>
            </a:r>
            <a:r>
              <a:rPr lang="en-US" sz="3600" b="1" dirty="0"/>
              <a:t>print</a:t>
            </a:r>
            <a:r>
              <a:rPr lang="en-US" sz="3600" dirty="0"/>
              <a:t>("</a:t>
            </a:r>
            <a:r>
              <a:rPr lang="en-US" sz="3600" dirty="0" err="1"/>
              <a:t>Hello",name</a:t>
            </a:r>
            <a:r>
              <a:rPr lang="en-US" sz="3600" dirty="0"/>
              <a:t>)  </a:t>
            </a:r>
          </a:p>
          <a:p>
            <a:pPr marL="0" indent="0">
              <a:buNone/>
            </a:pPr>
            <a:r>
              <a:rPr lang="en-US" sz="3600" dirty="0"/>
              <a:t>student = Student()  </a:t>
            </a:r>
          </a:p>
          <a:p>
            <a:pPr marL="0" indent="0">
              <a:buNone/>
            </a:pPr>
            <a:r>
              <a:rPr lang="en-US" sz="3600" dirty="0" err="1"/>
              <a:t>student.show</a:t>
            </a:r>
            <a:r>
              <a:rPr lang="en-US" sz="3600" dirty="0"/>
              <a:t>("John")     </a:t>
            </a:r>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Python Non-Parameterized Constructor </a:t>
            </a:r>
            <a:r>
              <a:rPr lang="en-US" sz="2800" dirty="0"/>
              <a:t>(CO1)</a:t>
            </a:r>
          </a:p>
        </p:txBody>
      </p:sp>
    </p:spTree>
    <p:extLst>
      <p:ext uri="{BB962C8B-B14F-4D97-AF65-F5344CB8AC3E}">
        <p14:creationId xmlns="" xmlns:p14="http://schemas.microsoft.com/office/powerpoint/2010/main" val="17854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1219200"/>
            <a:ext cx="10287000" cy="4906969"/>
          </a:xfrm>
        </p:spPr>
        <p:txBody>
          <a:bodyPr>
            <a:normAutofit/>
          </a:bodyPr>
          <a:lstStyle/>
          <a:p>
            <a:pPr marL="0" indent="0">
              <a:buNone/>
            </a:pPr>
            <a:r>
              <a:rPr lang="en-US" dirty="0"/>
              <a:t>This is non </a:t>
            </a:r>
            <a:r>
              <a:rPr lang="en-US" dirty="0" err="1"/>
              <a:t>parametrized</a:t>
            </a:r>
            <a:r>
              <a:rPr lang="en-US" dirty="0"/>
              <a:t> constructor</a:t>
            </a:r>
          </a:p>
          <a:p>
            <a:pPr marL="0" indent="0">
              <a:buNone/>
            </a:pPr>
            <a:r>
              <a:rPr lang="en-US" dirty="0"/>
              <a:t>Hello John</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Output of Non-Parameterized Constructor </a:t>
            </a:r>
            <a:r>
              <a:rPr lang="en-US" sz="2800" dirty="0"/>
              <a:t>(CO1)</a:t>
            </a:r>
          </a:p>
        </p:txBody>
      </p:sp>
    </p:spTree>
    <p:extLst>
      <p:ext uri="{BB962C8B-B14F-4D97-AF65-F5344CB8AC3E}">
        <p14:creationId xmlns="" xmlns:p14="http://schemas.microsoft.com/office/powerpoint/2010/main" val="17854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838200" y="990600"/>
            <a:ext cx="11201400" cy="5365757"/>
          </a:xfrm>
        </p:spPr>
        <p:txBody>
          <a:bodyPr>
            <a:noAutofit/>
          </a:bodyPr>
          <a:lstStyle/>
          <a:p>
            <a:r>
              <a:rPr lang="en-US" sz="2800" dirty="0"/>
              <a:t>Constructor with parameters is known as parameterized constructor. </a:t>
            </a:r>
          </a:p>
          <a:p>
            <a:r>
              <a:rPr lang="en-US" sz="2800" dirty="0"/>
              <a:t>The parameterized constructor takes its first argument as a reference to the instance being constructed known as self and the rest of the arguments are provided by the programmer.</a:t>
            </a:r>
            <a:r>
              <a:rPr lang="en-US" sz="1800" dirty="0"/>
              <a:t/>
            </a:r>
            <a:br>
              <a:rPr lang="en-US" sz="1800" dirty="0"/>
            </a:br>
            <a:endParaRPr lang="en-US" sz="1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t>Python Parameterized Constructor (CO1)</a:t>
            </a:r>
          </a:p>
        </p:txBody>
      </p:sp>
    </p:spTree>
    <p:extLst>
      <p:ext uri="{BB962C8B-B14F-4D97-AF65-F5344CB8AC3E}">
        <p14:creationId xmlns="" xmlns:p14="http://schemas.microsoft.com/office/powerpoint/2010/main" val="17854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914400" y="838200"/>
            <a:ext cx="11125200" cy="5518157"/>
          </a:xfrm>
        </p:spPr>
        <p:txBody>
          <a:bodyPr>
            <a:noAutofit/>
          </a:bodyPr>
          <a:lstStyle/>
          <a:p>
            <a:pPr marL="0" indent="0">
              <a:buNone/>
            </a:pPr>
            <a:r>
              <a:rPr lang="en-US" sz="2400" b="1" dirty="0"/>
              <a:t>Example:</a:t>
            </a:r>
          </a:p>
          <a:p>
            <a:pPr marL="0" indent="0">
              <a:buNone/>
            </a:pPr>
            <a:r>
              <a:rPr lang="en-US" sz="2400" b="1" dirty="0"/>
              <a:t>class</a:t>
            </a:r>
            <a:r>
              <a:rPr lang="en-US" sz="2400" dirty="0"/>
              <a:t> Student:  </a:t>
            </a:r>
          </a:p>
          <a:p>
            <a:pPr marL="0" indent="0">
              <a:buNone/>
            </a:pPr>
            <a:r>
              <a:rPr lang="en-US" sz="2400" dirty="0"/>
              <a:t>    # Constructor - parameterized  </a:t>
            </a:r>
          </a:p>
          <a:p>
            <a:pPr marL="0" indent="0">
              <a:buNone/>
            </a:pPr>
            <a:r>
              <a:rPr lang="en-US" sz="2400" dirty="0"/>
              <a:t>    </a:t>
            </a:r>
            <a:r>
              <a:rPr lang="en-US" sz="2400" b="1" dirty="0" err="1"/>
              <a:t>def</a:t>
            </a:r>
            <a:r>
              <a:rPr lang="en-US" sz="2400" dirty="0"/>
              <a:t> __</a:t>
            </a:r>
            <a:r>
              <a:rPr lang="en-US" sz="2400" dirty="0" err="1"/>
              <a:t>init</a:t>
            </a:r>
            <a:r>
              <a:rPr lang="en-US" sz="2400" dirty="0"/>
              <a:t>__(self, name):  </a:t>
            </a:r>
          </a:p>
          <a:p>
            <a:pPr marL="0" indent="0">
              <a:buNone/>
            </a:pPr>
            <a:r>
              <a:rPr lang="en-US" sz="2400" dirty="0"/>
              <a:t>       </a:t>
            </a:r>
            <a:r>
              <a:rPr lang="en-US" sz="2400" b="1" dirty="0"/>
              <a:t>print</a:t>
            </a:r>
            <a:r>
              <a:rPr lang="en-US" sz="2400" dirty="0"/>
              <a:t>("This is </a:t>
            </a:r>
            <a:r>
              <a:rPr lang="en-US" sz="2400" dirty="0" err="1"/>
              <a:t>parametrized</a:t>
            </a:r>
            <a:r>
              <a:rPr lang="en-US" sz="2400" dirty="0"/>
              <a:t> constructor")  </a:t>
            </a:r>
          </a:p>
          <a:p>
            <a:pPr marL="0" indent="0">
              <a:buNone/>
            </a:pPr>
            <a:r>
              <a:rPr lang="en-US" sz="2400" dirty="0"/>
              <a:t>        self.name = name  </a:t>
            </a:r>
          </a:p>
          <a:p>
            <a:pPr marL="0" indent="0">
              <a:buNone/>
            </a:pPr>
            <a:r>
              <a:rPr lang="en-US" sz="2400" dirty="0"/>
              <a:t>    </a:t>
            </a:r>
            <a:r>
              <a:rPr lang="en-US" sz="2400" b="1" dirty="0" err="1"/>
              <a:t>def</a:t>
            </a:r>
            <a:r>
              <a:rPr lang="en-US" sz="2400" dirty="0"/>
              <a:t> show(self):  </a:t>
            </a:r>
          </a:p>
          <a:p>
            <a:pPr marL="0" indent="0">
              <a:buNone/>
            </a:pPr>
            <a:r>
              <a:rPr lang="en-US" sz="2400" dirty="0"/>
              <a:t>        </a:t>
            </a:r>
            <a:r>
              <a:rPr lang="en-US" sz="2400" b="1" dirty="0"/>
              <a:t>print</a:t>
            </a:r>
            <a:r>
              <a:rPr lang="en-US" sz="2400" dirty="0"/>
              <a:t>("</a:t>
            </a:r>
            <a:r>
              <a:rPr lang="en-US" sz="2400" dirty="0" err="1"/>
              <a:t>Hello",self.name</a:t>
            </a:r>
            <a:r>
              <a:rPr lang="en-US" sz="2400" dirty="0"/>
              <a:t>)  </a:t>
            </a:r>
          </a:p>
          <a:p>
            <a:pPr marL="0" indent="0">
              <a:buNone/>
            </a:pPr>
            <a:r>
              <a:rPr lang="en-US" sz="2400" dirty="0"/>
              <a:t>student = Student("John")  </a:t>
            </a:r>
          </a:p>
          <a:p>
            <a:pPr marL="0" indent="0">
              <a:buNone/>
            </a:pPr>
            <a:r>
              <a:rPr lang="en-US" sz="2400" dirty="0" err="1"/>
              <a:t>student.show</a:t>
            </a:r>
            <a:r>
              <a:rPr lang="en-US" sz="2400" dirty="0"/>
              <a:t>()    </a:t>
            </a:r>
          </a:p>
          <a:p>
            <a:pPr marL="0" indent="0">
              <a:buNone/>
            </a:pPr>
            <a:r>
              <a:rPr lang="en-US" sz="2400" b="1" dirty="0"/>
              <a:t>Output:</a:t>
            </a:r>
            <a:endParaRPr lang="en-US" sz="2400" dirty="0"/>
          </a:p>
          <a:p>
            <a:pPr marL="0" indent="0">
              <a:buNone/>
            </a:pPr>
            <a:r>
              <a:rPr lang="en-US" sz="2400" dirty="0"/>
              <a:t>This is </a:t>
            </a:r>
            <a:r>
              <a:rPr lang="en-US" sz="2400" dirty="0" err="1"/>
              <a:t>parametrized</a:t>
            </a:r>
            <a:r>
              <a:rPr lang="en-US" sz="2400" dirty="0"/>
              <a:t> constructor </a:t>
            </a:r>
          </a:p>
          <a:p>
            <a:pPr marL="0" indent="0">
              <a:buNone/>
            </a:pPr>
            <a:r>
              <a:rPr lang="en-US" sz="2400" dirty="0"/>
              <a:t>Hello John</a:t>
            </a:r>
          </a:p>
          <a:p>
            <a:pPr marL="0" indent="0">
              <a:buNone/>
            </a:pPr>
            <a:r>
              <a:rPr lang="en-US" sz="1800" dirty="0"/>
              <a:t/>
            </a:r>
            <a:br>
              <a:rPr lang="en-US" sz="1800" dirty="0"/>
            </a:br>
            <a:endParaRPr lang="en-US" sz="1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t>Python Parameterized Constructor (CO1)</a:t>
            </a:r>
          </a:p>
        </p:txBody>
      </p:sp>
    </p:spTree>
    <p:extLst>
      <p:ext uri="{BB962C8B-B14F-4D97-AF65-F5344CB8AC3E}">
        <p14:creationId xmlns="" xmlns:p14="http://schemas.microsoft.com/office/powerpoint/2010/main" val="32498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12" end="12"/>
                                            </p:txEl>
                                          </p:spTgt>
                                        </p:tgtEl>
                                        <p:attrNameLst>
                                          <p:attrName>style.visibility</p:attrName>
                                        </p:attrNameLst>
                                      </p:cBhvr>
                                      <p:to>
                                        <p:strVal val="visible"/>
                                      </p:to>
                                    </p:set>
                                    <p:anim calcmode="lin" valueType="num">
                                      <p:cBhvr additive="base">
                                        <p:cTn id="7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xEl>
                                              <p:pRg st="13" end="13"/>
                                            </p:txEl>
                                          </p:spTgt>
                                        </p:tgtEl>
                                        <p:attrNameLst>
                                          <p:attrName>style.visibility</p:attrName>
                                        </p:attrNameLst>
                                      </p:cBhvr>
                                      <p:to>
                                        <p:strVal val="visible"/>
                                      </p:to>
                                    </p:set>
                                    <p:anim calcmode="lin" valueType="num">
                                      <p:cBhvr additive="base">
                                        <p:cTn id="8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679375C2-8BF5-48C7-ABA2-5B75EFAFCEAB}"/>
              </a:ext>
            </a:extLst>
          </p:cNvPr>
          <p:cNvSpPr>
            <a:spLocks noGrp="1"/>
          </p:cNvSpPr>
          <p:nvPr>
            <p:ph idx="1"/>
          </p:nvPr>
        </p:nvSpPr>
        <p:spPr>
          <a:xfrm>
            <a:off x="1295400" y="914400"/>
            <a:ext cx="10287000" cy="5211769"/>
          </a:xfrm>
        </p:spPr>
        <p:txBody>
          <a:bodyPr>
            <a:noAutofit/>
          </a:bodyPr>
          <a:lstStyle/>
          <a:p>
            <a:pPr algn="just"/>
            <a:r>
              <a:rPr lang="en-US" sz="2800" dirty="0"/>
              <a:t>The default constructor is a simple constructor which doesn’t accept any arguments. </a:t>
            </a:r>
          </a:p>
          <a:p>
            <a:pPr algn="just"/>
            <a:r>
              <a:rPr lang="en-US" sz="2800" dirty="0"/>
              <a:t>Its definition has only one argument which is a reference to the instance being constructed.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t>Python Default Constructor (CO1)</a:t>
            </a:r>
          </a:p>
        </p:txBody>
      </p:sp>
    </p:spTree>
    <p:extLst>
      <p:ext uri="{BB962C8B-B14F-4D97-AF65-F5344CB8AC3E}">
        <p14:creationId xmlns="" xmlns:p14="http://schemas.microsoft.com/office/powerpoint/2010/main" val="179547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85805"/>
            <a:ext cx="9601200" cy="5410201"/>
          </a:xfrm>
        </p:spPr>
        <p:txBody>
          <a:bodyPr>
            <a:normAutofit lnSpcReduction="10000"/>
          </a:bodyPr>
          <a:lstStyle/>
          <a:p>
            <a:pPr marL="0" indent="0">
              <a:buNone/>
            </a:pPr>
            <a:endParaRPr lang="en-US" sz="2400" dirty="0"/>
          </a:p>
          <a:p>
            <a:r>
              <a:rPr lang="en-US" sz="2600" dirty="0" err="1"/>
              <a:t>Youtube</a:t>
            </a:r>
            <a:r>
              <a:rPr lang="en-US" sz="2600" dirty="0"/>
              <a:t>/other  Video Links</a:t>
            </a:r>
          </a:p>
          <a:p>
            <a:r>
              <a:rPr lang="en-US" sz="2800" dirty="0"/>
              <a:t>Evolution of Computer</a:t>
            </a:r>
          </a:p>
          <a:p>
            <a:pPr lvl="1"/>
            <a:r>
              <a:rPr lang="en-US" sz="2400" dirty="0">
                <a:hlinkClick r:id="rId2"/>
              </a:rPr>
              <a:t>https://youtu.be/OQax5NF5aEw</a:t>
            </a:r>
            <a:endParaRPr lang="en-US" sz="2600" dirty="0"/>
          </a:p>
          <a:p>
            <a:r>
              <a:rPr lang="en-US" sz="2800" dirty="0"/>
              <a:t>Application of Computers</a:t>
            </a:r>
          </a:p>
          <a:p>
            <a:pPr lvl="1"/>
            <a:r>
              <a:rPr lang="en-US" sz="2200" dirty="0">
                <a:hlinkClick r:id="rId3"/>
              </a:rPr>
              <a:t>https://youtu.be/ac7T3ocg9gk</a:t>
            </a:r>
            <a:endParaRPr lang="en-US" sz="2200" dirty="0"/>
          </a:p>
          <a:p>
            <a:r>
              <a:rPr lang="en-US" sz="2600" dirty="0"/>
              <a:t>Code of Conduct</a:t>
            </a:r>
          </a:p>
          <a:p>
            <a:pPr lvl="1"/>
            <a:r>
              <a:rPr lang="en-US" sz="2200" dirty="0">
                <a:hlinkClick r:id="rId4"/>
              </a:rPr>
              <a:t>https://youtu.be/txNEiGwVtUA</a:t>
            </a:r>
            <a:endParaRPr lang="en-US" sz="2200" dirty="0"/>
          </a:p>
          <a:p>
            <a:r>
              <a:rPr lang="en-US" sz="2600" dirty="0"/>
              <a:t>Algorithm and flowchart</a:t>
            </a:r>
          </a:p>
          <a:p>
            <a:pPr lvl="1"/>
            <a:r>
              <a:rPr lang="en-US" sz="2200" dirty="0">
                <a:hlinkClick r:id="rId5"/>
              </a:rPr>
              <a:t>https://youtu.be/RwnY_mJ6ras</a:t>
            </a:r>
            <a:endParaRPr lang="en-US" sz="2200" dirty="0"/>
          </a:p>
          <a:p>
            <a:r>
              <a:rPr lang="en-US" sz="2600" dirty="0"/>
              <a:t>Introduction to Python</a:t>
            </a:r>
          </a:p>
          <a:p>
            <a:pPr lvl="1"/>
            <a:r>
              <a:rPr lang="en-US" sz="2200" dirty="0">
                <a:hlinkClick r:id="rId6"/>
              </a:rPr>
              <a:t>https://youtu.be/xxeBb7OyKXY</a:t>
            </a:r>
            <a:endParaRPr lang="en-US" sz="2600" dirty="0"/>
          </a:p>
          <a:p>
            <a:pPr marL="457188" lvl="1" indent="0">
              <a:buNone/>
            </a:pPr>
            <a:endParaRPr lang="en-US" sz="2200" dirty="0"/>
          </a:p>
          <a:p>
            <a:pPr marL="0" indent="0">
              <a:buNone/>
            </a:pPr>
            <a:endParaRPr lang="en-US" sz="2600" dirty="0"/>
          </a:p>
          <a:p>
            <a:pPr lvl="1"/>
            <a:endParaRPr lang="en-US" sz="2000" dirty="0"/>
          </a:p>
          <a:p>
            <a:pPr lvl="1"/>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Faculty Video Links, You tube &amp; NPTEL Video Links and Online Courses Details  </a:t>
            </a:r>
          </a:p>
        </p:txBody>
      </p:sp>
    </p:spTree>
    <p:extLst>
      <p:ext uri="{BB962C8B-B14F-4D97-AF65-F5344CB8AC3E}">
        <p14:creationId xmlns="" xmlns:p14="http://schemas.microsoft.com/office/powerpoint/2010/main" val="17337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9" name="Content Placeholder 8">
            <a:extLst>
              <a:ext uri="{FF2B5EF4-FFF2-40B4-BE49-F238E27FC236}">
                <a16:creationId xmlns="" xmlns:a16="http://schemas.microsoft.com/office/drawing/2014/main" id="{6B6E05B7-AED7-4AB7-902A-233E147A9C15}"/>
              </a:ext>
            </a:extLst>
          </p:cNvPr>
          <p:cNvSpPr>
            <a:spLocks noGrp="1"/>
          </p:cNvSpPr>
          <p:nvPr>
            <p:ph idx="1"/>
          </p:nvPr>
        </p:nvSpPr>
        <p:spPr>
          <a:xfrm>
            <a:off x="1295400" y="1371600"/>
            <a:ext cx="10287000" cy="4754569"/>
          </a:xfrm>
        </p:spPr>
        <p:txBody>
          <a:bodyPr/>
          <a:lstStyle/>
          <a:p>
            <a:pPr marL="514350" indent="-514350">
              <a:buFont typeface="+mj-lt"/>
              <a:buAutoNum type="arabicPeriod"/>
            </a:pPr>
            <a:r>
              <a:rPr lang="en-US" dirty="0"/>
              <a:t>In Python, ‘Hello’, is the same as “Hello”</a:t>
            </a:r>
          </a:p>
          <a:p>
            <a:pPr marL="914391" lvl="1" indent="-514350">
              <a:buFont typeface="+mj-lt"/>
              <a:buAutoNum type="alphaLcParenR"/>
            </a:pPr>
            <a:r>
              <a:rPr lang="en-US" dirty="0"/>
              <a:t>True</a:t>
            </a:r>
          </a:p>
          <a:p>
            <a:pPr marL="914391" lvl="1" indent="-514350">
              <a:buFont typeface="+mj-lt"/>
              <a:buAutoNum type="alphaLcParenR"/>
            </a:pPr>
            <a:r>
              <a:rPr lang="en-US" dirty="0"/>
              <a:t>False</a:t>
            </a:r>
          </a:p>
          <a:p>
            <a:pPr marL="400041" lvl="1" indent="0">
              <a:buNone/>
            </a:pPr>
            <a:endParaRPr lang="en-US" dirty="0"/>
          </a:p>
          <a:p>
            <a:pPr marL="514350" indent="-514350">
              <a:buFont typeface="+mj-lt"/>
              <a:buAutoNum type="arabicPeriod"/>
            </a:pPr>
            <a:r>
              <a:rPr lang="en-US" dirty="0"/>
              <a:t>_________Operator is used to multiply numbers.</a:t>
            </a:r>
          </a:p>
          <a:p>
            <a:endParaRPr lang="en-US" dirty="0"/>
          </a:p>
        </p:txBody>
      </p:sp>
      <p:sp>
        <p:nvSpPr>
          <p:cNvPr id="10" name="Arrow: Left 9">
            <a:extLst>
              <a:ext uri="{FF2B5EF4-FFF2-40B4-BE49-F238E27FC236}">
                <a16:creationId xmlns="" xmlns:a16="http://schemas.microsoft.com/office/drawing/2014/main" id="{0B68A927-65FD-459C-A738-201B8929AFE4}"/>
              </a:ext>
            </a:extLst>
          </p:cNvPr>
          <p:cNvSpPr/>
          <p:nvPr/>
        </p:nvSpPr>
        <p:spPr>
          <a:xfrm>
            <a:off x="3136900" y="20574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5A2A9A09-BD7B-4BC5-AD61-27D92AB2EB06}"/>
              </a:ext>
            </a:extLst>
          </p:cNvPr>
          <p:cNvSpPr txBox="1"/>
          <p:nvPr/>
        </p:nvSpPr>
        <p:spPr>
          <a:xfrm>
            <a:off x="2438400" y="3515380"/>
            <a:ext cx="533401" cy="523220"/>
          </a:xfrm>
          <a:prstGeom prst="rect">
            <a:avLst/>
          </a:prstGeom>
          <a:noFill/>
        </p:spPr>
        <p:txBody>
          <a:bodyPr wrap="square" rtlCol="0">
            <a:spAutoFit/>
          </a:bodyPr>
          <a:lstStyle/>
          <a:p>
            <a:r>
              <a:rPr lang="en-US" sz="2800" dirty="0">
                <a:solidFill>
                  <a:schemeClr val="accent1">
                    <a:lumMod val="75000"/>
                  </a:schemeClr>
                </a:solidFill>
              </a:rPr>
              <a:t>*</a:t>
            </a:r>
          </a:p>
        </p:txBody>
      </p:sp>
    </p:spTree>
    <p:extLst>
      <p:ext uri="{BB962C8B-B14F-4D97-AF65-F5344CB8AC3E}">
        <p14:creationId xmlns="" xmlns:p14="http://schemas.microsoft.com/office/powerpoint/2010/main" val="1872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 1.1</a:t>
            </a:r>
          </a:p>
        </p:txBody>
      </p:sp>
      <p:sp>
        <p:nvSpPr>
          <p:cNvPr id="9" name="Content Placeholder 8">
            <a:extLst>
              <a:ext uri="{FF2B5EF4-FFF2-40B4-BE49-F238E27FC236}">
                <a16:creationId xmlns="" xmlns:a16="http://schemas.microsoft.com/office/drawing/2014/main" id="{4F5D10CA-D568-406B-A083-0392B9B5DE3A}"/>
              </a:ext>
            </a:extLst>
          </p:cNvPr>
          <p:cNvSpPr>
            <a:spLocks noGrp="1"/>
          </p:cNvSpPr>
          <p:nvPr>
            <p:ph idx="1"/>
          </p:nvPr>
        </p:nvSpPr>
        <p:spPr>
          <a:xfrm>
            <a:off x="1524000" y="990600"/>
            <a:ext cx="10058400" cy="5135569"/>
          </a:xfrm>
        </p:spPr>
        <p:txBody>
          <a:bodyPr>
            <a:normAutofit/>
          </a:bodyPr>
          <a:lstStyle/>
          <a:p>
            <a:pPr marL="514350" indent="-514350" algn="just">
              <a:buFont typeface="+mj-lt"/>
              <a:buAutoNum type="arabicPeriod"/>
            </a:pPr>
            <a:r>
              <a:rPr lang="en-US" dirty="0"/>
              <a:t>Give classification of computers.                                 (CO1)                               </a:t>
            </a:r>
          </a:p>
          <a:p>
            <a:pPr marL="514350" indent="-514350" algn="just">
              <a:buFont typeface="+mj-lt"/>
              <a:buAutoNum type="arabicPeriod"/>
            </a:pPr>
            <a:r>
              <a:rPr lang="en-US" dirty="0"/>
              <a:t>Explain memory hierarchy with the help of a diagram.   									       (CO1)</a:t>
            </a:r>
          </a:p>
          <a:p>
            <a:pPr marL="514350" indent="-514350" algn="just">
              <a:buFont typeface="+mj-lt"/>
              <a:buAutoNum type="arabicPeriod"/>
            </a:pPr>
            <a:r>
              <a:rPr lang="en-US" dirty="0"/>
              <a:t>What is a digital computer? Draw the block diagram of a digital computer and explain its each component.  (CO1)</a:t>
            </a:r>
          </a:p>
          <a:p>
            <a:pPr marL="514350" indent="-514350" algn="just">
              <a:buFont typeface="+mj-lt"/>
              <a:buAutoNum type="arabicPeriod"/>
            </a:pPr>
            <a:r>
              <a:rPr lang="en-US" dirty="0"/>
              <a:t>Explain the need of cache memory in a computer system.		 				                           (CO1)</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 1.1</a:t>
            </a:r>
          </a:p>
        </p:txBody>
      </p:sp>
      <p:sp>
        <p:nvSpPr>
          <p:cNvPr id="9" name="Content Placeholder 8">
            <a:extLst>
              <a:ext uri="{FF2B5EF4-FFF2-40B4-BE49-F238E27FC236}">
                <a16:creationId xmlns="" xmlns:a16="http://schemas.microsoft.com/office/drawing/2014/main" id="{4F5D10CA-D568-406B-A083-0392B9B5DE3A}"/>
              </a:ext>
            </a:extLst>
          </p:cNvPr>
          <p:cNvSpPr>
            <a:spLocks noGrp="1"/>
          </p:cNvSpPr>
          <p:nvPr>
            <p:ph idx="1"/>
          </p:nvPr>
        </p:nvSpPr>
        <p:spPr>
          <a:xfrm>
            <a:off x="1524000" y="990600"/>
            <a:ext cx="10058400" cy="5135569"/>
          </a:xfrm>
        </p:spPr>
        <p:txBody>
          <a:bodyPr>
            <a:normAutofit/>
          </a:bodyPr>
          <a:lstStyle/>
          <a:p>
            <a:pPr marL="514350" indent="-514350" algn="just">
              <a:buFont typeface="+mj-lt"/>
              <a:buAutoNum type="arabicPeriod" startAt="5"/>
            </a:pPr>
            <a:r>
              <a:rPr lang="en-US" dirty="0"/>
              <a:t>Define the term software and hardware. Briefly explain system software and application software with at least one example of each. 					       (CO1)                                       </a:t>
            </a:r>
          </a:p>
          <a:p>
            <a:pPr marL="514350" indent="-514350" algn="just">
              <a:buFont typeface="+mj-lt"/>
              <a:buAutoNum type="arabicPeriod" startAt="5"/>
            </a:pPr>
            <a:r>
              <a:rPr lang="en-US" dirty="0"/>
              <a:t>What is operating system? List functions and types of operating system.                                                           (CO1)</a:t>
            </a:r>
          </a:p>
          <a:p>
            <a:pPr marL="514350" indent="-514350" algn="just">
              <a:buFont typeface="+mj-lt"/>
              <a:buAutoNum type="arabicPeriod" startAt="5"/>
            </a:pPr>
            <a:r>
              <a:rPr lang="en-US" dirty="0"/>
              <a:t>Define algorithm. Write Properties of an algorithm.   									       (CO1)</a:t>
            </a:r>
          </a:p>
          <a:p>
            <a:pPr marL="514350" indent="-514350" algn="just">
              <a:buFont typeface="+mj-lt"/>
              <a:buAutoNum type="arabicPeriod" startAt="5"/>
            </a:pPr>
            <a:r>
              <a:rPr lang="en-US" dirty="0"/>
              <a:t>Write an algorithm and draw a flow-chart to swap two numbers without using third variable.   (CO1)</a:t>
            </a:r>
          </a:p>
          <a:p>
            <a:pPr marL="0" indent="0">
              <a:buNone/>
            </a:pPr>
            <a:endParaRPr lang="en-US" dirty="0"/>
          </a:p>
        </p:txBody>
      </p:sp>
    </p:spTree>
    <p:extLst>
      <p:ext uri="{BB962C8B-B14F-4D97-AF65-F5344CB8AC3E}">
        <p14:creationId xmlns="" xmlns:p14="http://schemas.microsoft.com/office/powerpoint/2010/main" val="3024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 1.1</a:t>
            </a:r>
          </a:p>
        </p:txBody>
      </p:sp>
      <p:sp>
        <p:nvSpPr>
          <p:cNvPr id="9" name="Content Placeholder 8">
            <a:extLst>
              <a:ext uri="{FF2B5EF4-FFF2-40B4-BE49-F238E27FC236}">
                <a16:creationId xmlns="" xmlns:a16="http://schemas.microsoft.com/office/drawing/2014/main" id="{4F5D10CA-D568-406B-A083-0392B9B5DE3A}"/>
              </a:ext>
            </a:extLst>
          </p:cNvPr>
          <p:cNvSpPr>
            <a:spLocks noGrp="1"/>
          </p:cNvSpPr>
          <p:nvPr>
            <p:ph idx="1"/>
          </p:nvPr>
        </p:nvSpPr>
        <p:spPr>
          <a:xfrm>
            <a:off x="1524000" y="990600"/>
            <a:ext cx="10058400" cy="5135569"/>
          </a:xfrm>
        </p:spPr>
        <p:txBody>
          <a:bodyPr>
            <a:normAutofit/>
          </a:bodyPr>
          <a:lstStyle/>
          <a:p>
            <a:pPr marL="514350" indent="-514350" algn="just">
              <a:buFont typeface="+mj-lt"/>
              <a:buAutoNum type="arabicPeriod" startAt="9"/>
            </a:pPr>
            <a:r>
              <a:rPr lang="en-US" dirty="0"/>
              <a:t>Write an algorithm and draw a flow-chart to check whether given year is a leap year or not.                   (CO1)</a:t>
            </a:r>
          </a:p>
          <a:p>
            <a:pPr marL="514350" indent="-514350" algn="just">
              <a:buFont typeface="+mj-lt"/>
              <a:buAutoNum type="arabicPeriod" startAt="9"/>
            </a:pPr>
            <a:r>
              <a:rPr lang="en-US" dirty="0"/>
              <a:t>Write an algorithm and draw a flow-chart to compute factorial of a given number.                                          (CO1)</a:t>
            </a:r>
          </a:p>
          <a:p>
            <a:pPr marL="514350" indent="-514350" algn="just">
              <a:buFont typeface="+mj-lt"/>
              <a:buAutoNum type="arabicPeriod" startAt="9"/>
            </a:pPr>
            <a:r>
              <a:rPr lang="en-US" dirty="0"/>
              <a:t>Write an algorithm and draw a flow-chart to check whether the given number is an armstrong number or not.                                                                                    (CO1)</a:t>
            </a:r>
          </a:p>
          <a:p>
            <a:pPr marL="514350" indent="-514350" algn="just">
              <a:buFont typeface="+mj-lt"/>
              <a:buAutoNum type="arabicPeriod" startAt="9"/>
            </a:pPr>
            <a:r>
              <a:rPr lang="en-US" dirty="0"/>
              <a:t>Write an Algorithm and design a flow-chart to compute prime factors of the  given number. 		       (CO1)</a:t>
            </a:r>
          </a:p>
          <a:p>
            <a:pPr marL="0" indent="0" algn="just">
              <a:buNone/>
            </a:pPr>
            <a:endParaRPr lang="en-US" dirty="0"/>
          </a:p>
          <a:p>
            <a:pPr marL="0" indent="0">
              <a:buNone/>
            </a:pPr>
            <a:endParaRPr lang="en-US" dirty="0"/>
          </a:p>
        </p:txBody>
      </p:sp>
    </p:spTree>
    <p:extLst>
      <p:ext uri="{BB962C8B-B14F-4D97-AF65-F5344CB8AC3E}">
        <p14:creationId xmlns="" xmlns:p14="http://schemas.microsoft.com/office/powerpoint/2010/main" val="347773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marL="0" indent="0" algn="just">
              <a:buNone/>
            </a:pPr>
            <a:r>
              <a:rPr lang="en-US" sz="2800" dirty="0"/>
              <a:t>In Unit I, the students will </a:t>
            </a:r>
          </a:p>
          <a:p>
            <a:pPr algn="just"/>
            <a:r>
              <a:rPr lang="en-US" sz="2800" dirty="0"/>
              <a:t>Gain the understanding of computer system.</a:t>
            </a:r>
          </a:p>
          <a:p>
            <a:pPr algn="just"/>
            <a:r>
              <a:rPr lang="en-US" sz="2800" dirty="0"/>
              <a:t>Study algorithms and flowchart.</a:t>
            </a:r>
          </a:p>
          <a:p>
            <a:pPr algn="just"/>
            <a:r>
              <a:rPr lang="en-US" sz="2800" dirty="0"/>
              <a:t>Learn </a:t>
            </a:r>
            <a:r>
              <a:rPr lang="en-IN" sz="2800" dirty="0"/>
              <a:t>Ethics and IT policy in company.</a:t>
            </a:r>
          </a:p>
          <a:p>
            <a:r>
              <a:rPr lang="en-IN" sz="2800" dirty="0"/>
              <a:t>Study history, applications areas, programming cycle for Python and  Python IDE.</a:t>
            </a:r>
          </a:p>
          <a:p>
            <a:r>
              <a:rPr lang="en-IN" sz="2800" dirty="0"/>
              <a:t>Study elements of Python.</a:t>
            </a:r>
          </a:p>
          <a:p>
            <a:pPr algn="just"/>
            <a:endParaRPr lang="en-US" sz="2800" dirty="0"/>
          </a:p>
          <a:p>
            <a:pPr algn="just"/>
            <a:endParaRPr lang="en-IN" sz="2800" dirty="0"/>
          </a:p>
          <a:p>
            <a:pPr algn="just"/>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Objective</a:t>
            </a:r>
          </a:p>
        </p:txBody>
      </p:sp>
    </p:spTree>
    <p:extLst>
      <p:ext uri="{BB962C8B-B14F-4D97-AF65-F5344CB8AC3E}">
        <p14:creationId xmlns="" xmlns:p14="http://schemas.microsoft.com/office/powerpoint/2010/main" val="6112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 1.2</a:t>
            </a:r>
          </a:p>
        </p:txBody>
      </p:sp>
      <p:sp>
        <p:nvSpPr>
          <p:cNvPr id="9" name="Content Placeholder 8">
            <a:extLst>
              <a:ext uri="{FF2B5EF4-FFF2-40B4-BE49-F238E27FC236}">
                <a16:creationId xmlns="" xmlns:a16="http://schemas.microsoft.com/office/drawing/2014/main" id="{4F5D10CA-D568-406B-A083-0392B9B5DE3A}"/>
              </a:ext>
            </a:extLst>
          </p:cNvPr>
          <p:cNvSpPr>
            <a:spLocks noGrp="1"/>
          </p:cNvSpPr>
          <p:nvPr>
            <p:ph idx="1"/>
          </p:nvPr>
        </p:nvSpPr>
        <p:spPr>
          <a:xfrm>
            <a:off x="1524000" y="990600"/>
            <a:ext cx="10363200" cy="5135569"/>
          </a:xfrm>
        </p:spPr>
        <p:txBody>
          <a:bodyPr>
            <a:normAutofit/>
          </a:bodyPr>
          <a:lstStyle/>
          <a:p>
            <a:pPr marL="514350" indent="-514350" algn="just">
              <a:buFont typeface="+mj-lt"/>
              <a:buAutoNum type="arabicPeriod"/>
            </a:pPr>
            <a:r>
              <a:rPr lang="en-US" dirty="0"/>
              <a:t>What is Python? What are the benefits of using Python?									                   (CO1)</a:t>
            </a:r>
          </a:p>
          <a:p>
            <a:pPr marL="514350" indent="-514350" algn="just">
              <a:buFont typeface="+mj-lt"/>
              <a:buAutoNum type="arabicPeriod"/>
            </a:pPr>
            <a:r>
              <a:rPr lang="en-US" dirty="0"/>
              <a:t>Discuss about feature and application area of python									                   (CO1)</a:t>
            </a:r>
          </a:p>
          <a:p>
            <a:pPr marL="514350" indent="-514350" algn="just">
              <a:buFont typeface="+mj-lt"/>
              <a:buAutoNum type="arabicPeriod"/>
            </a:pPr>
            <a:r>
              <a:rPr lang="en-US" dirty="0"/>
              <a:t>What is PEP 8? How is memory managed in Python? 										         (CO1)	</a:t>
            </a:r>
          </a:p>
          <a:p>
            <a:pPr marL="514350" indent="-514350" algn="just">
              <a:buFont typeface="+mj-lt"/>
              <a:buAutoNum type="arabicPeriod" startAt="4"/>
            </a:pPr>
            <a:r>
              <a:rPr lang="en-US" dirty="0"/>
              <a:t>Explain types of operators used in python.                 (CO1)</a:t>
            </a:r>
          </a:p>
          <a:p>
            <a:pPr marL="0" indent="0">
              <a:buNone/>
            </a:pPr>
            <a:endParaRPr lang="en-US" dirty="0"/>
          </a:p>
        </p:txBody>
      </p:sp>
    </p:spTree>
    <p:extLst>
      <p:ext uri="{BB962C8B-B14F-4D97-AF65-F5344CB8AC3E}">
        <p14:creationId xmlns="" xmlns:p14="http://schemas.microsoft.com/office/powerpoint/2010/main" val="419680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 1.2</a:t>
            </a:r>
          </a:p>
        </p:txBody>
      </p:sp>
      <p:sp>
        <p:nvSpPr>
          <p:cNvPr id="9" name="Content Placeholder 8">
            <a:extLst>
              <a:ext uri="{FF2B5EF4-FFF2-40B4-BE49-F238E27FC236}">
                <a16:creationId xmlns="" xmlns:a16="http://schemas.microsoft.com/office/drawing/2014/main" id="{4F5D10CA-D568-406B-A083-0392B9B5DE3A}"/>
              </a:ext>
            </a:extLst>
          </p:cNvPr>
          <p:cNvSpPr>
            <a:spLocks noGrp="1"/>
          </p:cNvSpPr>
          <p:nvPr>
            <p:ph idx="1"/>
          </p:nvPr>
        </p:nvSpPr>
        <p:spPr>
          <a:xfrm>
            <a:off x="1524000" y="1143000"/>
            <a:ext cx="10058400" cy="4983169"/>
          </a:xfrm>
        </p:spPr>
        <p:txBody>
          <a:bodyPr>
            <a:normAutofit fontScale="77500" lnSpcReduction="20000"/>
          </a:bodyPr>
          <a:lstStyle/>
          <a:p>
            <a:pPr marL="514350" indent="-514350" algn="just">
              <a:buFont typeface="+mj-lt"/>
              <a:buAutoNum type="arabicPeriod" startAt="5"/>
            </a:pPr>
            <a:r>
              <a:rPr lang="en-US" dirty="0"/>
              <a:t>What is class and objects? Explain role of constructor. 									       		         (CO1)</a:t>
            </a:r>
          </a:p>
          <a:p>
            <a:pPr marL="514350" indent="-514350" algn="just">
              <a:buFont typeface="+mj-lt"/>
              <a:buAutoNum type="arabicPeriod" startAt="5"/>
            </a:pPr>
            <a:r>
              <a:rPr lang="en-US" dirty="0"/>
              <a:t>What do you mean by tokens? Explain different elements of python. 					       				          (CO1)</a:t>
            </a:r>
          </a:p>
          <a:p>
            <a:pPr marL="514350" indent="-514350" algn="just">
              <a:buFont typeface="+mj-lt"/>
              <a:buAutoNum type="arabicPeriod" startAt="5"/>
            </a:pPr>
            <a:r>
              <a:rPr lang="en-US" dirty="0"/>
              <a:t>Explain operator precedence and associativity with suitable example.                                                           									          (CO1)</a:t>
            </a:r>
          </a:p>
          <a:p>
            <a:pPr marL="514350" indent="-514350" algn="just">
              <a:buFont typeface="+mj-lt"/>
              <a:buAutoNum type="arabicPeriod" startAt="5"/>
            </a:pPr>
            <a:r>
              <a:rPr lang="en-US" dirty="0"/>
              <a:t>Write short notes on “Ethics and IT policy in a company”. 									      		          (CO1)</a:t>
            </a:r>
          </a:p>
          <a:p>
            <a:pPr marL="514350" indent="-514350" algn="just">
              <a:buFont typeface="+mj-lt"/>
              <a:buAutoNum type="arabicPeriod" startAt="5"/>
            </a:pPr>
            <a:r>
              <a:rPr lang="en-US" dirty="0"/>
              <a:t>Explain the rules of naming identifier in Python.     		          (CO1)</a:t>
            </a:r>
          </a:p>
          <a:p>
            <a:pPr marL="514350" indent="-514350" algn="just">
              <a:buFont typeface="+mj-lt"/>
              <a:buAutoNum type="arabicPeriod" startAt="5"/>
            </a:pPr>
            <a:r>
              <a:rPr lang="en-US" dirty="0"/>
              <a:t>Write a python program to compute the surface area and volume of cone. 								          (CO1)</a:t>
            </a:r>
          </a:p>
          <a:p>
            <a:pPr marL="514350" indent="-514350" algn="just">
              <a:buFont typeface="+mj-lt"/>
              <a:buAutoNum type="arabicPeriod" startAt="5"/>
            </a:pPr>
            <a:r>
              <a:rPr lang="en-US" dirty="0"/>
              <a:t>Write a Python Program to swap values of two variable using comma(,) operator. 						           		          (CO1)</a:t>
            </a:r>
          </a:p>
          <a:p>
            <a:pPr marL="514350" indent="-514350">
              <a:buFont typeface="+mj-lt"/>
              <a:buAutoNum type="arabicPeriod" startAt="5"/>
            </a:pPr>
            <a:endParaRPr lang="en-US" dirty="0"/>
          </a:p>
        </p:txBody>
      </p:sp>
    </p:spTree>
    <p:extLst>
      <p:ext uri="{BB962C8B-B14F-4D97-AF65-F5344CB8AC3E}">
        <p14:creationId xmlns="" xmlns:p14="http://schemas.microsoft.com/office/powerpoint/2010/main" val="172194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6E60B3-A51A-4A27-98C4-04509E6B1D03}"/>
              </a:ext>
            </a:extLst>
          </p:cNvPr>
          <p:cNvSpPr>
            <a:spLocks noGrp="1"/>
          </p:cNvSpPr>
          <p:nvPr>
            <p:ph idx="1"/>
          </p:nvPr>
        </p:nvSpPr>
        <p:spPr>
          <a:xfrm>
            <a:off x="1447800" y="1219200"/>
            <a:ext cx="10134600" cy="4906969"/>
          </a:xfrm>
        </p:spPr>
        <p:txBody>
          <a:bodyPr>
            <a:normAutofit fontScale="92500" lnSpcReduction="20000"/>
          </a:bodyPr>
          <a:lstStyle/>
          <a:p>
            <a:pPr marL="514350" indent="-514350">
              <a:buFont typeface="+mj-lt"/>
              <a:buAutoNum type="arabicPeriod"/>
            </a:pPr>
            <a:r>
              <a:rPr lang="en-US" dirty="0"/>
              <a:t>What is the correct file extension for Python files?</a:t>
            </a:r>
          </a:p>
          <a:p>
            <a:pPr marL="914391" lvl="1" indent="-514350">
              <a:buFont typeface="+mj-lt"/>
              <a:buAutoNum type="alphaLcParenR"/>
            </a:pPr>
            <a:r>
              <a:rPr lang="en-US" dirty="0"/>
              <a:t>.</a:t>
            </a:r>
            <a:r>
              <a:rPr lang="en-US" dirty="0" err="1"/>
              <a:t>pyt</a:t>
            </a:r>
            <a:endParaRPr lang="en-US" dirty="0"/>
          </a:p>
          <a:p>
            <a:pPr marL="914391" lvl="1" indent="-514350">
              <a:buFont typeface="+mj-lt"/>
              <a:buAutoNum type="alphaLcParenR"/>
            </a:pPr>
            <a:r>
              <a:rPr lang="en-US" dirty="0"/>
              <a:t>.</a:t>
            </a:r>
            <a:r>
              <a:rPr lang="en-US" dirty="0" err="1"/>
              <a:t>py</a:t>
            </a:r>
            <a:endParaRPr lang="en-US" dirty="0"/>
          </a:p>
          <a:p>
            <a:pPr marL="914391" lvl="1" indent="-514350">
              <a:buFont typeface="+mj-lt"/>
              <a:buAutoNum type="alphaLcParenR"/>
            </a:pPr>
            <a:r>
              <a:rPr lang="en-US" dirty="0"/>
              <a:t>.</a:t>
            </a:r>
            <a:r>
              <a:rPr lang="en-US" dirty="0" err="1"/>
              <a:t>pt</a:t>
            </a:r>
            <a:endParaRPr lang="en-US" dirty="0"/>
          </a:p>
          <a:p>
            <a:pPr marL="914391" lvl="1" indent="-514350">
              <a:buFont typeface="+mj-lt"/>
              <a:buAutoNum type="alphaLcParenR"/>
            </a:pPr>
            <a:r>
              <a:rPr lang="en-US" dirty="0"/>
              <a:t>.</a:t>
            </a:r>
            <a:r>
              <a:rPr lang="en-US" dirty="0" err="1"/>
              <a:t>pyth</a:t>
            </a:r>
            <a:endParaRPr lang="en-US" dirty="0"/>
          </a:p>
          <a:p>
            <a:pPr marL="514350" indent="-514350">
              <a:buFont typeface="+mj-lt"/>
              <a:buAutoNum type="arabicPeriod"/>
            </a:pPr>
            <a:r>
              <a:rPr lang="en-US" dirty="0"/>
              <a:t>What is the output for −</a:t>
            </a:r>
          </a:p>
          <a:p>
            <a:pPr marL="0" indent="0">
              <a:buNone/>
            </a:pPr>
            <a:r>
              <a:rPr lang="en-US" dirty="0"/>
              <a:t>	'python ' [-3]?</a:t>
            </a:r>
          </a:p>
          <a:p>
            <a:pPr marL="914391" lvl="1" indent="-514350">
              <a:buFont typeface="+mj-lt"/>
              <a:buAutoNum type="alphaLcParenR"/>
            </a:pPr>
            <a:r>
              <a:rPr lang="en-US" dirty="0"/>
              <a:t>'o'</a:t>
            </a:r>
          </a:p>
          <a:p>
            <a:pPr marL="914391" lvl="1" indent="-514350">
              <a:buFont typeface="+mj-lt"/>
              <a:buAutoNum type="alphaLcParenR"/>
            </a:pPr>
            <a:r>
              <a:rPr lang="en-US" dirty="0"/>
              <a:t>'t'</a:t>
            </a:r>
          </a:p>
          <a:p>
            <a:pPr marL="914391" lvl="1" indent="-514350">
              <a:buFont typeface="+mj-lt"/>
              <a:buAutoNum type="alphaLcParenR"/>
            </a:pPr>
            <a:r>
              <a:rPr lang="en-US" dirty="0"/>
              <a:t>'h'</a:t>
            </a:r>
          </a:p>
          <a:p>
            <a:pPr marL="914391" lvl="1" indent="-514350">
              <a:buFont typeface="+mj-lt"/>
              <a:buAutoNum type="alphaLcParenR"/>
            </a:pPr>
            <a:r>
              <a:rPr lang="en-US" dirty="0"/>
              <a:t>Negative index error.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sp>
        <p:nvSpPr>
          <p:cNvPr id="9" name="Arrow: Left 8">
            <a:extLst>
              <a:ext uri="{FF2B5EF4-FFF2-40B4-BE49-F238E27FC236}">
                <a16:creationId xmlns="" xmlns:a16="http://schemas.microsoft.com/office/drawing/2014/main" id="{5B71A3BD-B0F3-4EFE-BB9D-8372296CCD25}"/>
              </a:ext>
            </a:extLst>
          </p:cNvPr>
          <p:cNvSpPr/>
          <p:nvPr/>
        </p:nvSpPr>
        <p:spPr>
          <a:xfrm>
            <a:off x="3420820" y="4953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 xmlns:a16="http://schemas.microsoft.com/office/drawing/2014/main" id="{FDDE2829-CCD2-4AE5-A15A-12261396B5F6}"/>
              </a:ext>
            </a:extLst>
          </p:cNvPr>
          <p:cNvSpPr/>
          <p:nvPr/>
        </p:nvSpPr>
        <p:spPr>
          <a:xfrm>
            <a:off x="2971800"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9AB617-5CC6-4BD9-BA00-6770EC973C3D}"/>
              </a:ext>
            </a:extLst>
          </p:cNvPr>
          <p:cNvSpPr>
            <a:spLocks noGrp="1"/>
          </p:cNvSpPr>
          <p:nvPr>
            <p:ph idx="1"/>
          </p:nvPr>
        </p:nvSpPr>
        <p:spPr>
          <a:xfrm>
            <a:off x="1447800" y="914400"/>
            <a:ext cx="10134600" cy="4602169"/>
          </a:xfrm>
        </p:spPr>
        <p:txBody>
          <a:bodyPr>
            <a:normAutofit fontScale="92500" lnSpcReduction="10000"/>
          </a:bodyPr>
          <a:lstStyle/>
          <a:p>
            <a:pPr marL="514350" indent="-514350">
              <a:buFont typeface="+mj-lt"/>
              <a:buAutoNum type="arabicPeriod" startAt="3"/>
            </a:pPr>
            <a:r>
              <a:rPr lang="en-US" dirty="0"/>
              <a:t>How do you create a variable with the numeric value 5?</a:t>
            </a:r>
          </a:p>
          <a:p>
            <a:pPr marL="914391" lvl="1" indent="-514350">
              <a:buFont typeface="+mj-lt"/>
              <a:buAutoNum type="alphaLcParenR"/>
            </a:pPr>
            <a:r>
              <a:rPr lang="en-US" dirty="0"/>
              <a:t>x = 5</a:t>
            </a:r>
          </a:p>
          <a:p>
            <a:pPr marL="914391" lvl="1" indent="-514350">
              <a:buFont typeface="+mj-lt"/>
              <a:buAutoNum type="alphaLcParenR"/>
            </a:pPr>
            <a:r>
              <a:rPr lang="en-US" dirty="0"/>
              <a:t>x = int(5)</a:t>
            </a:r>
          </a:p>
          <a:p>
            <a:pPr marL="914391" lvl="1" indent="-514350">
              <a:buFont typeface="+mj-lt"/>
              <a:buAutoNum type="alphaLcParenR"/>
            </a:pPr>
            <a:r>
              <a:rPr lang="en-US" dirty="0"/>
              <a:t>Both option (a) and (b) are correct</a:t>
            </a:r>
          </a:p>
          <a:p>
            <a:pPr marL="914391" lvl="1" indent="-514350">
              <a:buFont typeface="+mj-lt"/>
              <a:buAutoNum type="alphaLcParenR"/>
            </a:pPr>
            <a:r>
              <a:rPr lang="en-US" dirty="0"/>
              <a:t>No option is correct</a:t>
            </a:r>
          </a:p>
          <a:p>
            <a:pPr marL="514350" indent="-514350">
              <a:buFont typeface="+mj-lt"/>
              <a:buAutoNum type="arabicPeriod" startAt="4"/>
            </a:pPr>
            <a:r>
              <a:rPr lang="en-US" dirty="0"/>
              <a:t>Which one is NOT a legal variable name?</a:t>
            </a:r>
          </a:p>
          <a:p>
            <a:pPr marL="914391" lvl="1" indent="-514350">
              <a:buFont typeface="+mj-lt"/>
              <a:buAutoNum type="alphaLcParenR"/>
            </a:pPr>
            <a:r>
              <a:rPr lang="en-US" dirty="0" err="1"/>
              <a:t>My_var</a:t>
            </a:r>
            <a:endParaRPr lang="en-US" dirty="0"/>
          </a:p>
          <a:p>
            <a:pPr marL="914391" lvl="1" indent="-514350">
              <a:buFont typeface="+mj-lt"/>
              <a:buAutoNum type="alphaLcParenR"/>
            </a:pPr>
            <a:r>
              <a:rPr lang="en-US" dirty="0"/>
              <a:t>My-var</a:t>
            </a:r>
          </a:p>
          <a:p>
            <a:pPr marL="914391" lvl="1" indent="-514350">
              <a:buFont typeface="+mj-lt"/>
              <a:buAutoNum type="alphaLcParenR"/>
            </a:pPr>
            <a:r>
              <a:rPr lang="en-US" dirty="0"/>
              <a:t>_</a:t>
            </a:r>
            <a:r>
              <a:rPr lang="en-US" dirty="0" err="1"/>
              <a:t>Myvar</a:t>
            </a:r>
            <a:endParaRPr lang="en-US" dirty="0"/>
          </a:p>
          <a:p>
            <a:pPr marL="914391" lvl="1" indent="-514350">
              <a:buFont typeface="+mj-lt"/>
              <a:buAutoNum type="alphaLcParenR"/>
            </a:pPr>
            <a:r>
              <a:rPr lang="en-US" dirty="0" err="1"/>
              <a:t>Myvar</a:t>
            </a:r>
            <a:endParaRPr lang="en-US" dirty="0"/>
          </a:p>
          <a:p>
            <a:pPr marL="914391" lvl="1" indent="-514350">
              <a:buFont typeface="+mj-lt"/>
              <a:buAutoNum type="alphaLcParenR"/>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sp>
        <p:nvSpPr>
          <p:cNvPr id="9" name="Arrow: Left 8">
            <a:extLst>
              <a:ext uri="{FF2B5EF4-FFF2-40B4-BE49-F238E27FC236}">
                <a16:creationId xmlns="" xmlns:a16="http://schemas.microsoft.com/office/drawing/2014/main" id="{10BA70D0-E4AE-4C1F-9184-DE0D2B5256A4}"/>
              </a:ext>
            </a:extLst>
          </p:cNvPr>
          <p:cNvSpPr/>
          <p:nvPr/>
        </p:nvSpPr>
        <p:spPr>
          <a:xfrm>
            <a:off x="7213600" y="2286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 xmlns:a16="http://schemas.microsoft.com/office/drawing/2014/main"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456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9AB617-5CC6-4BD9-BA00-6770EC973C3D}"/>
              </a:ext>
            </a:extLst>
          </p:cNvPr>
          <p:cNvSpPr>
            <a:spLocks noGrp="1"/>
          </p:cNvSpPr>
          <p:nvPr>
            <p:ph idx="1"/>
          </p:nvPr>
        </p:nvSpPr>
        <p:spPr>
          <a:xfrm>
            <a:off x="1447800" y="914400"/>
            <a:ext cx="10134600" cy="4602169"/>
          </a:xfrm>
        </p:spPr>
        <p:txBody>
          <a:bodyPr>
            <a:normAutofit fontScale="92500" lnSpcReduction="20000"/>
          </a:bodyPr>
          <a:lstStyle/>
          <a:p>
            <a:pPr marL="514350" indent="-514350">
              <a:buFont typeface="+mj-lt"/>
              <a:buAutoNum type="arabicPeriod" startAt="5"/>
            </a:pPr>
            <a:r>
              <a:rPr lang="en-US" dirty="0"/>
              <a:t>Which operator can be used to compare two values?</a:t>
            </a:r>
          </a:p>
          <a:p>
            <a:pPr marL="914391" lvl="1" indent="-514350">
              <a:buFont typeface="+mj-lt"/>
              <a:buAutoNum type="alphaLcParenR"/>
            </a:pPr>
            <a:r>
              <a:rPr lang="en-US" dirty="0"/>
              <a:t>&lt;&gt;</a:t>
            </a:r>
          </a:p>
          <a:p>
            <a:pPr marL="914391" lvl="1" indent="-514350">
              <a:buFont typeface="+mj-lt"/>
              <a:buAutoNum type="alphaLcParenR"/>
            </a:pPr>
            <a:r>
              <a:rPr lang="en-US" dirty="0"/>
              <a:t>&gt;&lt;</a:t>
            </a:r>
          </a:p>
          <a:p>
            <a:pPr marL="914391" lvl="1" indent="-514350">
              <a:buFont typeface="+mj-lt"/>
              <a:buAutoNum type="alphaLcParenR"/>
            </a:pPr>
            <a:r>
              <a:rPr lang="en-US" dirty="0"/>
              <a:t>==</a:t>
            </a:r>
          </a:p>
          <a:p>
            <a:pPr marL="914391" lvl="1" indent="-514350">
              <a:buFont typeface="+mj-lt"/>
              <a:buAutoNum type="alphaLcParenR"/>
            </a:pPr>
            <a:r>
              <a:rPr lang="en-US" dirty="0"/>
              <a:t>=</a:t>
            </a:r>
          </a:p>
          <a:p>
            <a:pPr marL="914391" lvl="1" indent="-514350">
              <a:buFont typeface="+mj-lt"/>
              <a:buAutoNum type="alphaLcParenR"/>
            </a:pPr>
            <a:endParaRPr lang="en-US" dirty="0"/>
          </a:p>
          <a:p>
            <a:pPr marL="514350" indent="-514350">
              <a:buFont typeface="+mj-lt"/>
              <a:buAutoNum type="arabicPeriod" startAt="5"/>
            </a:pPr>
            <a:r>
              <a:rPr lang="en-US" dirty="0"/>
              <a:t>Which one is a legal identifier?</a:t>
            </a:r>
          </a:p>
          <a:p>
            <a:pPr marL="914391" lvl="1" indent="-514350">
              <a:buFont typeface="+mj-lt"/>
              <a:buAutoNum type="alphaLcParenR"/>
            </a:pPr>
            <a:r>
              <a:rPr lang="en-US" dirty="0" err="1"/>
              <a:t>ab#cd</a:t>
            </a:r>
            <a:endParaRPr lang="en-US" dirty="0"/>
          </a:p>
          <a:p>
            <a:pPr marL="914391" lvl="1" indent="-514350">
              <a:buFont typeface="+mj-lt"/>
              <a:buAutoNum type="alphaLcParenR"/>
            </a:pPr>
            <a:r>
              <a:rPr lang="en-US" dirty="0" err="1"/>
              <a:t>abc</a:t>
            </a:r>
            <a:endParaRPr lang="en-US" dirty="0"/>
          </a:p>
          <a:p>
            <a:pPr marL="914391" lvl="1" indent="-514350">
              <a:buFont typeface="+mj-lt"/>
              <a:buAutoNum type="alphaLcParenR"/>
            </a:pPr>
            <a:r>
              <a:rPr lang="en-US" dirty="0"/>
              <a:t>S.I</a:t>
            </a:r>
          </a:p>
          <a:p>
            <a:pPr marL="914391" lvl="1" indent="-514350">
              <a:buFont typeface="+mj-lt"/>
              <a:buAutoNum type="alphaLcParenR"/>
            </a:pPr>
            <a:r>
              <a:rPr lang="en-US" dirty="0"/>
              <a:t>Area of circle</a:t>
            </a:r>
          </a:p>
          <a:p>
            <a:pPr marL="914391" lvl="1" indent="-514350">
              <a:buFont typeface="+mj-lt"/>
              <a:buAutoNum type="alphaLcParenR"/>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sp>
        <p:nvSpPr>
          <p:cNvPr id="9" name="Arrow: Left 8">
            <a:extLst>
              <a:ext uri="{FF2B5EF4-FFF2-40B4-BE49-F238E27FC236}">
                <a16:creationId xmlns="" xmlns:a16="http://schemas.microsoft.com/office/drawing/2014/main" id="{10BA70D0-E4AE-4C1F-9184-DE0D2B5256A4}"/>
              </a:ext>
            </a:extLst>
          </p:cNvPr>
          <p:cNvSpPr/>
          <p:nvPr/>
        </p:nvSpPr>
        <p:spPr>
          <a:xfrm>
            <a:off x="2947261"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 xmlns:a16="http://schemas.microsoft.com/office/drawing/2014/main"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885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59AB617-5CC6-4BD9-BA00-6770EC973C3D}"/>
              </a:ext>
            </a:extLst>
          </p:cNvPr>
          <p:cNvSpPr>
            <a:spLocks noGrp="1"/>
          </p:cNvSpPr>
          <p:nvPr>
            <p:ph idx="1"/>
          </p:nvPr>
        </p:nvSpPr>
        <p:spPr>
          <a:xfrm>
            <a:off x="1447800" y="914400"/>
            <a:ext cx="10134600" cy="4602169"/>
          </a:xfrm>
        </p:spPr>
        <p:txBody>
          <a:bodyPr>
            <a:normAutofit/>
          </a:bodyPr>
          <a:lstStyle/>
          <a:p>
            <a:pPr marL="514350" indent="-514350">
              <a:buFont typeface="+mj-lt"/>
              <a:buAutoNum type="arabicPeriod" startAt="7"/>
            </a:pPr>
            <a:r>
              <a:rPr lang="en-US" dirty="0"/>
              <a:t>Which of these collections defines a SET?</a:t>
            </a:r>
          </a:p>
          <a:p>
            <a:pPr marL="914391" lvl="1" indent="-514350">
              <a:buFont typeface="+mj-lt"/>
              <a:buAutoNum type="alphaLcParenR"/>
            </a:pPr>
            <a:r>
              <a:rPr lang="en-US" dirty="0"/>
              <a:t>{1, 2, 3, 4}</a:t>
            </a:r>
          </a:p>
          <a:p>
            <a:pPr marL="914391" lvl="1" indent="-514350">
              <a:buFont typeface="+mj-lt"/>
              <a:buAutoNum type="alphaLcParenR"/>
            </a:pPr>
            <a:r>
              <a:rPr lang="en-US" dirty="0"/>
              <a:t>{‘1’:’12’,’2’:’45’}</a:t>
            </a:r>
          </a:p>
          <a:p>
            <a:pPr marL="914391" lvl="1" indent="-514350">
              <a:buFont typeface="+mj-lt"/>
              <a:buAutoNum type="alphaLcParenR"/>
            </a:pPr>
            <a:r>
              <a:rPr lang="en-US" dirty="0"/>
              <a:t>(1,2,3,4)</a:t>
            </a:r>
          </a:p>
          <a:p>
            <a:pPr marL="914391" lvl="1" indent="-514350">
              <a:buFont typeface="+mj-lt"/>
              <a:buAutoNum type="alphaLcParenR"/>
            </a:pPr>
            <a:r>
              <a:rPr lang="en-US" dirty="0"/>
              <a:t>[1,2,3,4]</a:t>
            </a:r>
          </a:p>
          <a:p>
            <a:pPr marL="914391" lvl="1" indent="-514350">
              <a:buFont typeface="+mj-lt"/>
              <a:buAutoNum type="alphaLcParenR"/>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5240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sp>
        <p:nvSpPr>
          <p:cNvPr id="9" name="Arrow: Left 8">
            <a:extLst>
              <a:ext uri="{FF2B5EF4-FFF2-40B4-BE49-F238E27FC236}">
                <a16:creationId xmlns="" xmlns:a16="http://schemas.microsoft.com/office/drawing/2014/main" id="{10BA70D0-E4AE-4C1F-9184-DE0D2B5256A4}"/>
              </a:ext>
            </a:extLst>
          </p:cNvPr>
          <p:cNvSpPr/>
          <p:nvPr/>
        </p:nvSpPr>
        <p:spPr>
          <a:xfrm>
            <a:off x="4038600" y="1600200"/>
            <a:ext cx="635000" cy="311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77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9906000" cy="4648200"/>
          </a:xfrm>
        </p:spPr>
        <p:txBody>
          <a:bodyPr>
            <a:noAutofit/>
          </a:bodyPr>
          <a:lstStyle/>
          <a:p>
            <a:pPr marL="457200" lvl="0" indent="-457200">
              <a:buFont typeface="+mj-lt"/>
              <a:buAutoNum type="arabicPeriod"/>
            </a:pPr>
            <a:r>
              <a:rPr lang="en-US" sz="2800" dirty="0"/>
              <a:t>In Python what is slicing?                                                                         			     </a:t>
            </a:r>
            <a:r>
              <a:rPr lang="en-IN" sz="2800" dirty="0"/>
              <a:t>[NIET Autonomous 2020-2021(odd), 1 marks]</a:t>
            </a:r>
          </a:p>
          <a:p>
            <a:pPr marL="457200" lvl="0" indent="-457200">
              <a:buFont typeface="+mj-lt"/>
              <a:buAutoNum type="arabicPeriod"/>
            </a:pPr>
            <a:r>
              <a:rPr lang="en-US" sz="2800" dirty="0"/>
              <a:t>Write name of any two Python Editors(IDE)?                                      			     </a:t>
            </a:r>
            <a:r>
              <a:rPr lang="en-IN" sz="2800" dirty="0"/>
              <a:t>[NIET Autonomous 2020-2021(odd), 1 marks]</a:t>
            </a:r>
          </a:p>
          <a:p>
            <a:pPr marL="457200" lvl="0" indent="-457200">
              <a:buFont typeface="+mj-lt"/>
              <a:buAutoNum type="arabicPeriod"/>
            </a:pPr>
            <a:r>
              <a:rPr lang="en-US" sz="2800" dirty="0"/>
              <a:t>How is Python an interpreted language?                                            		                </a:t>
            </a:r>
            <a:r>
              <a:rPr lang="en-IN" sz="2800" dirty="0"/>
              <a:t>[NIET Autonomous 2020-2021(odd), 1 marks]</a:t>
            </a:r>
          </a:p>
          <a:p>
            <a:pPr marL="457200" lvl="0" indent="-457200">
              <a:buFont typeface="+mj-lt"/>
              <a:buAutoNum type="arabicPeriod"/>
            </a:pPr>
            <a:r>
              <a:rPr lang="en-IN" sz="2800" dirty="0"/>
              <a:t>What does [::-1] do?                                                                             		                [NIET Autonomous 2020-2021(odd), 1 marks]</a:t>
            </a:r>
          </a:p>
          <a:p>
            <a:pPr marL="457200" lvl="0" indent="-457200">
              <a:buFont typeface="+mj-lt"/>
              <a:buAutoNum type="arabicPeriod"/>
            </a:pPr>
            <a:r>
              <a:rPr lang="en-IN" sz="2800" dirty="0"/>
              <a:t>What is __</a:t>
            </a:r>
            <a:r>
              <a:rPr lang="en-IN" sz="2800" dirty="0" err="1"/>
              <a:t>init</a:t>
            </a:r>
            <a:r>
              <a:rPr lang="en-IN" sz="2800" dirty="0"/>
              <a:t>__? 										     [NIET Autonomous 2020-2021(odd), 1 marks]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spTree>
    <p:extLst>
      <p:ext uri="{BB962C8B-B14F-4D97-AF65-F5344CB8AC3E}">
        <p14:creationId xmlns="" xmlns:p14="http://schemas.microsoft.com/office/powerpoint/2010/main" val="5764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10210800" cy="4648200"/>
          </a:xfrm>
        </p:spPr>
        <p:txBody>
          <a:bodyPr>
            <a:noAutofit/>
          </a:bodyPr>
          <a:lstStyle/>
          <a:p>
            <a:pPr marL="514350" lvl="0" indent="-514350">
              <a:buFont typeface="+mj-lt"/>
              <a:buAutoNum type="arabicPeriod" startAt="6"/>
            </a:pPr>
            <a:r>
              <a:rPr lang="en-US" sz="2800" dirty="0"/>
              <a:t>What is negative index in Python?                                                                        			        </a:t>
            </a:r>
            <a:r>
              <a:rPr lang="en-IN" sz="2800" dirty="0"/>
              <a:t>[NIET Autonomous 2020-2021(odd), 1 marks]</a:t>
            </a:r>
          </a:p>
          <a:p>
            <a:pPr marL="457200" lvl="0" indent="-457200">
              <a:buFont typeface="+mj-lt"/>
              <a:buAutoNum type="arabicPeriod" startAt="6"/>
            </a:pPr>
            <a:r>
              <a:rPr lang="en-US" sz="2800" dirty="0"/>
              <a:t>Define floor division with example?                                      			                   </a:t>
            </a:r>
            <a:r>
              <a:rPr lang="en-IN" sz="2800" dirty="0"/>
              <a:t>[NIET Autonomous 2020-2021(odd), 2 marks]</a:t>
            </a:r>
          </a:p>
          <a:p>
            <a:pPr marL="457200" lvl="0" indent="-457200">
              <a:buFont typeface="+mj-lt"/>
              <a:buAutoNum type="arabicPeriod" startAt="6"/>
            </a:pPr>
            <a:r>
              <a:rPr lang="en-US" sz="2800" dirty="0"/>
              <a:t>Define the Programming Cycle for Python?                                           			        </a:t>
            </a:r>
            <a:r>
              <a:rPr lang="en-IN" sz="2800" dirty="0"/>
              <a:t>[NIET Autonomous 2020-2021(odd), 2 marks]</a:t>
            </a:r>
          </a:p>
          <a:p>
            <a:pPr marL="457200" lvl="0" indent="-457200">
              <a:buFont typeface="+mj-lt"/>
              <a:buAutoNum type="arabicPeriod" startAt="6"/>
            </a:pPr>
            <a:r>
              <a:rPr lang="en-US" sz="2800" dirty="0"/>
              <a:t>Discuss format specifiers and escape sequences with examples.</a:t>
            </a:r>
            <a:r>
              <a:rPr lang="en-IN" sz="2800" dirty="0"/>
              <a:t>                                                                             			        [NIET Autonomous 2020-2021(odd), 6 marks]</a:t>
            </a:r>
          </a:p>
          <a:p>
            <a:pPr marL="457200" lvl="0" indent="-457200">
              <a:buFont typeface="+mj-lt"/>
              <a:buAutoNum type="arabicPeriod" startAt="6"/>
            </a:pPr>
            <a:r>
              <a:rPr lang="en-US" sz="2800" dirty="0"/>
              <a:t>Explain Ethics and IT policy in company.</a:t>
            </a:r>
            <a:r>
              <a:rPr lang="en-IN" sz="2800" dirty="0"/>
              <a:t> 							      [NIET Autonomous 2020-2021(odd), 10 marks</a:t>
            </a:r>
            <a:r>
              <a:rPr lang="en-IN" sz="2600"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spTree>
    <p:extLst>
      <p:ext uri="{BB962C8B-B14F-4D97-AF65-F5344CB8AC3E}">
        <p14:creationId xmlns="" xmlns:p14="http://schemas.microsoft.com/office/powerpoint/2010/main" val="13938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10210800" cy="4648200"/>
          </a:xfrm>
        </p:spPr>
        <p:txBody>
          <a:bodyPr>
            <a:noAutofit/>
          </a:bodyPr>
          <a:lstStyle/>
          <a:p>
            <a:pPr marL="514350" lvl="0" indent="-514350">
              <a:buFont typeface="+mj-lt"/>
              <a:buAutoNum type="arabicPeriod" startAt="11"/>
            </a:pPr>
            <a:r>
              <a:rPr lang="en-US" sz="2800" dirty="0"/>
              <a:t>Explain the following:</a:t>
            </a:r>
          </a:p>
          <a:p>
            <a:pPr marL="971541" lvl="1" indent="-571500">
              <a:buFont typeface="+mj-lt"/>
              <a:buAutoNum type="romanLcPeriod"/>
            </a:pPr>
            <a:r>
              <a:rPr lang="en-US" dirty="0"/>
              <a:t>Implicit and Explicit type-casting</a:t>
            </a:r>
          </a:p>
          <a:p>
            <a:pPr marL="971541" lvl="1" indent="-571500">
              <a:buFont typeface="+mj-lt"/>
              <a:buAutoNum type="romanLcPeriod"/>
            </a:pPr>
            <a:r>
              <a:rPr lang="en-US" dirty="0"/>
              <a:t>Rules for naming an Identifier                                                                        		     </a:t>
            </a:r>
            <a:r>
              <a:rPr lang="en-IN" dirty="0"/>
              <a:t>[NIET Autonomous 2020-2021(odd), 10 marks]</a:t>
            </a:r>
          </a:p>
          <a:p>
            <a:pPr marL="514350" lvl="0" indent="-514350">
              <a:buFont typeface="+mj-lt"/>
              <a:buAutoNum type="arabicPeriod" startAt="12"/>
            </a:pPr>
            <a:r>
              <a:rPr lang="en-IN" sz="2800" dirty="0"/>
              <a:t>What is the difference between list and tuples?</a:t>
            </a:r>
          </a:p>
          <a:p>
            <a:pPr marL="0" lvl="0" indent="0">
              <a:buNone/>
            </a:pPr>
            <a:r>
              <a:rPr lang="en-IN" sz="2800" dirty="0"/>
              <a:t>					        [AKTU 2019-2020(odd), 2 marks]</a:t>
            </a:r>
          </a:p>
          <a:p>
            <a:pPr marL="514350" lvl="0" indent="-514350">
              <a:buFont typeface="+mj-lt"/>
              <a:buAutoNum type="arabicPeriod" startAt="13"/>
            </a:pPr>
            <a:r>
              <a:rPr lang="en-IN" sz="2800" dirty="0"/>
              <a:t>In some languages, every statement ends with semicolon(;). What happens if you put a semi-colon  at the end of a Python statement? 			        [AKTU 2019-2020(odd), 2 marks]</a:t>
            </a:r>
          </a:p>
          <a:p>
            <a:pPr marL="0" lvl="0" indent="0">
              <a:buNone/>
            </a:pPr>
            <a:endParaRPr lang="en-IN" sz="26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spTree>
    <p:extLst>
      <p:ext uri="{BB962C8B-B14F-4D97-AF65-F5344CB8AC3E}">
        <p14:creationId xmlns="" xmlns:p14="http://schemas.microsoft.com/office/powerpoint/2010/main" val="247439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10363200" cy="5105400"/>
          </a:xfrm>
        </p:spPr>
        <p:txBody>
          <a:bodyPr>
            <a:noAutofit/>
          </a:bodyPr>
          <a:lstStyle/>
          <a:p>
            <a:pPr marL="514350" lvl="0" indent="-514350">
              <a:buFont typeface="+mj-lt"/>
              <a:buAutoNum type="arabicPeriod" startAt="15"/>
            </a:pPr>
            <a:r>
              <a:rPr lang="en-IN" sz="2800" dirty="0"/>
              <a:t>Mention five benefits of using Python.</a:t>
            </a:r>
          </a:p>
          <a:p>
            <a:pPr marL="0" lvl="0" indent="0">
              <a:buNone/>
            </a:pPr>
            <a:r>
              <a:rPr lang="en-IN" sz="2800" dirty="0"/>
              <a:t>					          [AKTU 2019-2020(odd), 2 marks]</a:t>
            </a:r>
          </a:p>
          <a:p>
            <a:pPr marL="514350" lvl="0" indent="-514350">
              <a:buFont typeface="+mj-lt"/>
              <a:buAutoNum type="arabicPeriod" startAt="16"/>
            </a:pPr>
            <a:r>
              <a:rPr lang="en-IN" sz="2800" dirty="0"/>
              <a:t>How is Python an interpreted language?</a:t>
            </a:r>
          </a:p>
          <a:p>
            <a:pPr marL="0" lvl="0" indent="0">
              <a:buNone/>
            </a:pPr>
            <a:r>
              <a:rPr lang="en-IN" sz="2800" dirty="0"/>
              <a:t>					          [AKTU 2019-2020(odd), 2 marks]</a:t>
            </a:r>
          </a:p>
          <a:p>
            <a:pPr marL="514350" lvl="0" indent="-514350">
              <a:lnSpc>
                <a:spcPct val="150000"/>
              </a:lnSpc>
              <a:buFont typeface="+mj-lt"/>
              <a:buAutoNum type="arabicPeriod" startAt="17"/>
            </a:pPr>
            <a:r>
              <a:rPr lang="en-IN" sz="2800" dirty="0"/>
              <a:t>What type of language is Python ? </a:t>
            </a:r>
          </a:p>
          <a:p>
            <a:pPr marL="0" lvl="0" indent="0">
              <a:lnSpc>
                <a:spcPct val="150000"/>
              </a:lnSpc>
              <a:buNone/>
            </a:pPr>
            <a:r>
              <a:rPr lang="en-IN" sz="2800" dirty="0"/>
              <a:t>					          [AKTU 2019-2020(odd), 2 marks]</a:t>
            </a:r>
          </a:p>
          <a:p>
            <a:pPr marL="514350" lvl="0" indent="-514350">
              <a:lnSpc>
                <a:spcPct val="150000"/>
              </a:lnSpc>
              <a:buFont typeface="+mj-lt"/>
              <a:buAutoNum type="arabicPeriod" startAt="18"/>
            </a:pPr>
            <a:r>
              <a:rPr lang="en-IN" sz="2800" dirty="0"/>
              <a:t>Define floor division with example.  </a:t>
            </a:r>
          </a:p>
          <a:p>
            <a:pPr marL="0" lvl="0" indent="0">
              <a:lnSpc>
                <a:spcPct val="150000"/>
              </a:lnSpc>
              <a:buNone/>
            </a:pPr>
            <a:r>
              <a:rPr lang="en-IN" sz="2800" dirty="0"/>
              <a:t>					          [AKTU 2019-2020(odd), 2 marks]</a:t>
            </a:r>
          </a:p>
          <a:p>
            <a:pPr marL="0" lvl="0" indent="0">
              <a:buNone/>
            </a:pPr>
            <a:endParaRPr lang="en-IN"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spTree>
    <p:extLst>
      <p:ext uri="{BB962C8B-B14F-4D97-AF65-F5344CB8AC3E}">
        <p14:creationId xmlns="" xmlns:p14="http://schemas.microsoft.com/office/powerpoint/2010/main" val="109440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algn="just"/>
            <a:r>
              <a:rPr lang="en-US" sz="2800" dirty="0"/>
              <a:t>Basic Understanding of terminology of digital computer.</a:t>
            </a:r>
          </a:p>
          <a:p>
            <a:pPr algn="just"/>
            <a:endParaRPr lang="en-IN" sz="2800" dirty="0"/>
          </a:p>
          <a:p>
            <a:pPr algn="just"/>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Topis Prerequisite</a:t>
            </a:r>
          </a:p>
        </p:txBody>
      </p:sp>
    </p:spTree>
    <p:extLst>
      <p:ext uri="{BB962C8B-B14F-4D97-AF65-F5344CB8AC3E}">
        <p14:creationId xmlns="" xmlns:p14="http://schemas.microsoft.com/office/powerpoint/2010/main" val="16035386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06000" cy="5029200"/>
          </a:xfrm>
        </p:spPr>
        <p:txBody>
          <a:bodyPr>
            <a:normAutofit/>
          </a:bodyPr>
          <a:lstStyle/>
          <a:p>
            <a:pPr marL="514350" lvl="0" indent="-514350">
              <a:lnSpc>
                <a:spcPct val="150000"/>
              </a:lnSpc>
              <a:buFont typeface="+mj-lt"/>
              <a:buAutoNum type="arabicPeriod" startAt="19"/>
            </a:pPr>
            <a:r>
              <a:rPr lang="en-IN" sz="2800" dirty="0"/>
              <a:t>Write short notes with example: The Programming cycle for Python, Elements of Python, Type conversion in Python, operator precedence and Boolean expression.</a:t>
            </a:r>
          </a:p>
          <a:p>
            <a:pPr marL="400041" lvl="1" indent="0">
              <a:lnSpc>
                <a:spcPct val="150000"/>
              </a:lnSpc>
              <a:buNone/>
            </a:pPr>
            <a:r>
              <a:rPr lang="en-IN" dirty="0"/>
              <a:t>				              [AKTU 2019-2020(odd), 10 marks]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spTree>
    <p:extLst>
      <p:ext uri="{BB962C8B-B14F-4D97-AF65-F5344CB8AC3E}">
        <p14:creationId xmlns="" xmlns:p14="http://schemas.microsoft.com/office/powerpoint/2010/main" val="6853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1E7A00-D3E8-4F24-BCF6-CD566F964416}"/>
              </a:ext>
            </a:extLst>
          </p:cNvPr>
          <p:cNvSpPr>
            <a:spLocks noGrp="1"/>
          </p:cNvSpPr>
          <p:nvPr>
            <p:ph idx="1"/>
          </p:nvPr>
        </p:nvSpPr>
        <p:spPr>
          <a:xfrm>
            <a:off x="1371600" y="1371600"/>
            <a:ext cx="10210800" cy="4754569"/>
          </a:xfrm>
        </p:spPr>
        <p:txBody>
          <a:bodyPr/>
          <a:lstStyle/>
          <a:p>
            <a:pPr marL="514350" indent="-514350">
              <a:buFont typeface="+mj-lt"/>
              <a:buAutoNum type="arabicPeriod"/>
            </a:pPr>
            <a:r>
              <a:rPr lang="en-US" dirty="0"/>
              <a:t>Define operator. Explain various types of operators in Python with suitable example.</a:t>
            </a:r>
          </a:p>
          <a:p>
            <a:pPr marL="514350" indent="-514350">
              <a:buFont typeface="+mj-lt"/>
              <a:buAutoNum type="arabicPeriod"/>
            </a:pPr>
            <a:r>
              <a:rPr lang="en-US" dirty="0"/>
              <a:t>Explain standard data types in Python.</a:t>
            </a:r>
          </a:p>
          <a:p>
            <a:pPr marL="514350" indent="-514350">
              <a:buFont typeface="+mj-lt"/>
              <a:buAutoNum type="arabicPeriod"/>
            </a:pPr>
            <a:r>
              <a:rPr lang="en-US" dirty="0"/>
              <a:t>Explain Programming cycle of Python.</a:t>
            </a:r>
          </a:p>
          <a:p>
            <a:pPr marL="514350" indent="-514350">
              <a:buFont typeface="+mj-lt"/>
              <a:buAutoNum type="arabicPeriod"/>
            </a:pPr>
            <a:r>
              <a:rPr lang="en-US" dirty="0"/>
              <a:t>Explain the type conversion in Python.</a:t>
            </a:r>
          </a:p>
          <a:p>
            <a:pPr marL="514350" indent="-514350">
              <a:buFont typeface="+mj-lt"/>
              <a:buAutoNum type="arabicPeriod"/>
            </a:pPr>
            <a:r>
              <a:rPr lang="en-US" dirty="0"/>
              <a:t>Names some frequently used Python IDEs.</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dirty="0"/>
          </a:p>
        </p:txBody>
      </p:sp>
      <p:sp>
        <p:nvSpPr>
          <p:cNvPr id="7" name="Title 1"/>
          <p:cNvSpPr txBox="1">
            <a:spLocks/>
          </p:cNvSpPr>
          <p:nvPr/>
        </p:nvSpPr>
        <p:spPr>
          <a:xfrm>
            <a:off x="15240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C5395B-4CEB-4A8E-B7D7-A418D1F80CF4}"/>
              </a:ext>
            </a:extLst>
          </p:cNvPr>
          <p:cNvSpPr>
            <a:spLocks noGrp="1"/>
          </p:cNvSpPr>
          <p:nvPr>
            <p:ph idx="1"/>
          </p:nvPr>
        </p:nvSpPr>
        <p:spPr>
          <a:xfrm>
            <a:off x="1447800" y="1143000"/>
            <a:ext cx="10134600" cy="4983169"/>
          </a:xfrm>
        </p:spPr>
        <p:txBody>
          <a:bodyPr>
            <a:normAutofit/>
          </a:bodyPr>
          <a:lstStyle/>
          <a:p>
            <a:r>
              <a:rPr lang="en-IN" dirty="0"/>
              <a:t>Introduction to computer system</a:t>
            </a:r>
          </a:p>
          <a:p>
            <a:r>
              <a:rPr lang="en-IN" dirty="0"/>
              <a:t>Algorithms and flowcharts</a:t>
            </a:r>
          </a:p>
          <a:p>
            <a:r>
              <a:rPr lang="en-IN" dirty="0"/>
              <a:t>Ethics and IT policy in company</a:t>
            </a:r>
          </a:p>
          <a:p>
            <a:r>
              <a:rPr lang="en-IN" dirty="0"/>
              <a:t>The Programming Cycle for Python</a:t>
            </a:r>
          </a:p>
          <a:p>
            <a:r>
              <a:rPr lang="en-IN" dirty="0"/>
              <a:t>Python IDE</a:t>
            </a:r>
            <a:endParaRPr lang="en-US" dirty="0"/>
          </a:p>
          <a:p>
            <a:r>
              <a:rPr lang="en-US" dirty="0"/>
              <a:t>Features of Python</a:t>
            </a:r>
          </a:p>
          <a:p>
            <a:r>
              <a:rPr lang="en-US" dirty="0"/>
              <a:t>Elements of Python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600200" y="7"/>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494692" y="1"/>
            <a:ext cx="1069730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sp>
        <p:nvSpPr>
          <p:cNvPr id="3" name="Content Placeholder 2">
            <a:extLst>
              <a:ext uri="{FF2B5EF4-FFF2-40B4-BE49-F238E27FC236}">
                <a16:creationId xmlns="" xmlns:a16="http://schemas.microsoft.com/office/drawing/2014/main" id="{642C0868-9F23-4E3E-B3A3-1501B20EA68A}"/>
              </a:ext>
            </a:extLst>
          </p:cNvPr>
          <p:cNvSpPr>
            <a:spLocks noGrp="1"/>
          </p:cNvSpPr>
          <p:nvPr>
            <p:ph idx="1"/>
          </p:nvPr>
        </p:nvSpPr>
        <p:spPr>
          <a:xfrm>
            <a:off x="1494692" y="1219200"/>
            <a:ext cx="10087708" cy="4754563"/>
          </a:xfrm>
        </p:spPr>
        <p:txBody>
          <a:bodyPr>
            <a:normAutofit fontScale="85000" lnSpcReduction="20000"/>
          </a:bodyPr>
          <a:lstStyle/>
          <a:p>
            <a:pPr marL="514350" indent="-514350" algn="just">
              <a:buFont typeface="+mj-lt"/>
              <a:buAutoNum type="arabicPeriod"/>
            </a:pPr>
            <a:r>
              <a:rPr lang="en-US" dirty="0"/>
              <a:t>Allen B. Downey, “Think Python: How to Think Like a Computer Scientist”, 2nd edition, Updated for Python 3, Shroff/O‘Reilly Publishers, 2016.</a:t>
            </a:r>
          </a:p>
          <a:p>
            <a:pPr marL="514350" indent="-514350" algn="just">
              <a:buFont typeface="+mj-lt"/>
              <a:buAutoNum type="arabicPeriod"/>
            </a:pPr>
            <a:r>
              <a:rPr lang="en-US" dirty="0"/>
              <a:t>Robert Sedgewick, Kevin Wayne, Robert </a:t>
            </a:r>
            <a:r>
              <a:rPr lang="en-US" dirty="0" err="1"/>
              <a:t>Dondero</a:t>
            </a:r>
            <a:r>
              <a:rPr lang="en-US" dirty="0"/>
              <a:t>, “Introduction to Programming in Python: An Inter-disciplinary Approach” , Pearson India Education Services Pvt. Ltd., 2016. </a:t>
            </a:r>
          </a:p>
          <a:p>
            <a:pPr marL="514350" indent="-514350" algn="just">
              <a:buFont typeface="+mj-lt"/>
              <a:buAutoNum type="arabicPeriod"/>
            </a:pPr>
            <a:r>
              <a:rPr lang="en-US" dirty="0"/>
              <a:t>Paul Barry, “Head First: A Brain Friendly Guide” O’Reilly publisher.</a:t>
            </a:r>
          </a:p>
          <a:p>
            <a:pPr marL="514350" indent="-514350" algn="just">
              <a:buFont typeface="+mj-lt"/>
              <a:buAutoNum type="arabicPeriod"/>
            </a:pPr>
            <a:r>
              <a:rPr lang="en-US" dirty="0"/>
              <a:t>Reema Thareja, “Python Programming: Using Problem Solving Approach” 2</a:t>
            </a:r>
            <a:r>
              <a:rPr lang="en-US" baseline="30000" dirty="0"/>
              <a:t>nd</a:t>
            </a:r>
            <a:r>
              <a:rPr lang="en-US" dirty="0"/>
              <a:t> Edition, Oxford University Press publisher.</a:t>
            </a:r>
          </a:p>
          <a:p>
            <a:pPr marL="514350" indent="-514350" algn="just">
              <a:buFont typeface="+mj-lt"/>
              <a:buAutoNum type="arabicPeriod"/>
            </a:pPr>
            <a:r>
              <a:rPr lang="en-US" dirty="0"/>
              <a:t>Guido van Rossum and Fred L. Drake Jr, “An Introduction to Python”, Revised and updated for Python 3.2, Network Theory Ltd., 2011. </a:t>
            </a:r>
          </a:p>
          <a:p>
            <a:pPr marL="514350" indent="-514350">
              <a:buFont typeface="+mj-lt"/>
              <a:buAutoNum type="arabicPeriod"/>
            </a:pPr>
            <a:endParaRPr lang="en-US" dirty="0"/>
          </a:p>
        </p:txBody>
      </p:sp>
    </p:spTree>
    <p:extLst>
      <p:ext uri="{BB962C8B-B14F-4D97-AF65-F5344CB8AC3E}">
        <p14:creationId xmlns="" xmlns:p14="http://schemas.microsoft.com/office/powerpoint/2010/main" val="25552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 xmlns:a16="http://schemas.microsoft.com/office/drawing/2014/main" id="{6C347AEB-0CE8-4933-B463-5582E57CBB68}"/>
              </a:ext>
            </a:extLst>
          </p:cNvPr>
          <p:cNvSpPr/>
          <p:nvPr/>
        </p:nvSpPr>
        <p:spPr>
          <a:xfrm>
            <a:off x="2895600" y="2438400"/>
            <a:ext cx="5638800"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 xmlns:p14="http://schemas.microsoft.com/office/powerpoint/2010/main" val="422866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marL="0" indent="0" algn="just">
              <a:buNone/>
            </a:pPr>
            <a:r>
              <a:rPr lang="en-US" sz="2800" dirty="0"/>
              <a:t>Topic : Introduction to computer system</a:t>
            </a:r>
          </a:p>
          <a:p>
            <a:pPr algn="just"/>
            <a:r>
              <a:rPr lang="en-US" sz="2800" dirty="0"/>
              <a:t>In this topic, the students will gain the understanding of component of computer, working of its component, characteristics of computer.</a:t>
            </a:r>
            <a:endParaRPr lang="en-IN" sz="2800" dirty="0"/>
          </a:p>
          <a:p>
            <a:pPr algn="just"/>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 xmlns:p14="http://schemas.microsoft.com/office/powerpoint/2010/main" val="60507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10058400" cy="2743199"/>
          </a:xfrm>
        </p:spPr>
        <p:txBody>
          <a:bodyPr anchor="ctr">
            <a:normAutofit/>
          </a:bodyPr>
          <a:lstStyle/>
          <a:p>
            <a:pPr marL="0" indent="0" algn="just">
              <a:lnSpc>
                <a:spcPct val="150000"/>
              </a:lnSpc>
              <a:buNone/>
            </a:pPr>
            <a:r>
              <a:rPr lang="en-US" sz="2800" dirty="0">
                <a:ea typeface="Times New Roman" pitchFamily="18" charset="0"/>
                <a:cs typeface="Arial" pitchFamily="34" charset="0"/>
              </a:rPr>
              <a:t>The term computer is derived from the term “</a:t>
            </a:r>
            <a:r>
              <a:rPr lang="en-US" sz="2800" b="1" dirty="0">
                <a:solidFill>
                  <a:srgbClr val="002060"/>
                </a:solidFill>
                <a:ea typeface="Times New Roman" pitchFamily="18" charset="0"/>
                <a:cs typeface="Arial" pitchFamily="34" charset="0"/>
              </a:rPr>
              <a:t>compute</a:t>
            </a:r>
            <a:r>
              <a:rPr lang="en-US" sz="2800" dirty="0">
                <a:ea typeface="Times New Roman" pitchFamily="18" charset="0"/>
                <a:cs typeface="Arial" pitchFamily="34" charset="0"/>
              </a:rPr>
              <a:t>”. Computer is a </a:t>
            </a:r>
            <a:r>
              <a:rPr lang="en-US" sz="2800" b="1" dirty="0">
                <a:solidFill>
                  <a:srgbClr val="FF0000"/>
                </a:solidFill>
                <a:ea typeface="Times New Roman" pitchFamily="18" charset="0"/>
                <a:cs typeface="Arial" pitchFamily="34" charset="0"/>
              </a:rPr>
              <a:t>programmable electronic device</a:t>
            </a:r>
            <a:r>
              <a:rPr lang="en-US" sz="2800" dirty="0">
                <a:ea typeface="Times New Roman" pitchFamily="18" charset="0"/>
                <a:cs typeface="Arial" pitchFamily="34" charset="0"/>
              </a:rPr>
              <a:t> that takes data and instruction as an input from the user and, process data, and provides useful information. </a:t>
            </a:r>
          </a:p>
          <a:p>
            <a:pPr marL="0" indent="0" algn="just">
              <a:lnSpc>
                <a:spcPct val="150000"/>
              </a:lnSpc>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Computer (CO1)</a:t>
            </a:r>
          </a:p>
        </p:txBody>
      </p:sp>
      <p:sp>
        <p:nvSpPr>
          <p:cNvPr id="9" name="Rectangle 8">
            <a:extLst>
              <a:ext uri="{FF2B5EF4-FFF2-40B4-BE49-F238E27FC236}">
                <a16:creationId xmlns="" xmlns:a16="http://schemas.microsoft.com/office/drawing/2014/main" id="{9AA28C64-1E4F-4439-A56A-CA364F197033}"/>
              </a:ext>
            </a:extLst>
          </p:cNvPr>
          <p:cNvSpPr/>
          <p:nvPr/>
        </p:nvSpPr>
        <p:spPr>
          <a:xfrm>
            <a:off x="5229188" y="4177688"/>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endParaRPr lang="en-IN" dirty="0"/>
          </a:p>
        </p:txBody>
      </p:sp>
      <p:cxnSp>
        <p:nvCxnSpPr>
          <p:cNvPr id="10" name="Straight Arrow Connector 9">
            <a:extLst>
              <a:ext uri="{FF2B5EF4-FFF2-40B4-BE49-F238E27FC236}">
                <a16:creationId xmlns="" xmlns:a16="http://schemas.microsoft.com/office/drawing/2014/main" id="{80073CFE-7D42-4836-92A2-7C6A1321BD56}"/>
              </a:ext>
            </a:extLst>
          </p:cNvPr>
          <p:cNvCxnSpPr>
            <a:cxnSpLocks/>
            <a:endCxn id="9" idx="1"/>
          </p:cNvCxnSpPr>
          <p:nvPr/>
        </p:nvCxnSpPr>
        <p:spPr>
          <a:xfrm>
            <a:off x="2978892" y="4606316"/>
            <a:ext cx="22502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26C629C4-7A30-46A3-BEBD-50FD4BE9243E}"/>
              </a:ext>
            </a:extLst>
          </p:cNvPr>
          <p:cNvCxnSpPr>
            <a:stCxn id="9" idx="3"/>
          </p:cNvCxnSpPr>
          <p:nvPr/>
        </p:nvCxnSpPr>
        <p:spPr>
          <a:xfrm>
            <a:off x="7586642" y="4606316"/>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BA24DE7B-BF6B-44C9-91A6-A4E3A154EF70}"/>
              </a:ext>
            </a:extLst>
          </p:cNvPr>
          <p:cNvSpPr txBox="1"/>
          <p:nvPr/>
        </p:nvSpPr>
        <p:spPr>
          <a:xfrm>
            <a:off x="7729518" y="3962400"/>
            <a:ext cx="1357322" cy="461665"/>
          </a:xfrm>
          <a:prstGeom prst="rect">
            <a:avLst/>
          </a:prstGeom>
          <a:noFill/>
        </p:spPr>
        <p:txBody>
          <a:bodyPr wrap="square" rtlCol="0">
            <a:spAutoFit/>
          </a:bodyPr>
          <a:lstStyle/>
          <a:p>
            <a:r>
              <a:rPr lang="en-US" sz="2400" dirty="0"/>
              <a:t>OUTPUT</a:t>
            </a:r>
            <a:endParaRPr lang="en-IN" sz="2400" dirty="0"/>
          </a:p>
        </p:txBody>
      </p:sp>
      <p:sp>
        <p:nvSpPr>
          <p:cNvPr id="15" name="TextBox 14">
            <a:extLst>
              <a:ext uri="{FF2B5EF4-FFF2-40B4-BE49-F238E27FC236}">
                <a16:creationId xmlns="" xmlns:a16="http://schemas.microsoft.com/office/drawing/2014/main" id="{AA7EE64B-C0FF-40ED-9371-EED4DE5BBE70}"/>
              </a:ext>
            </a:extLst>
          </p:cNvPr>
          <p:cNvSpPr txBox="1"/>
          <p:nvPr/>
        </p:nvSpPr>
        <p:spPr>
          <a:xfrm>
            <a:off x="9096366" y="4392002"/>
            <a:ext cx="1724034" cy="461665"/>
          </a:xfrm>
          <a:prstGeom prst="rect">
            <a:avLst/>
          </a:prstGeom>
          <a:noFill/>
        </p:spPr>
        <p:txBody>
          <a:bodyPr wrap="square" rtlCol="0">
            <a:spAutoFit/>
          </a:bodyPr>
          <a:lstStyle/>
          <a:p>
            <a:r>
              <a:rPr lang="en-US" sz="2400" dirty="0"/>
              <a:t>Information</a:t>
            </a:r>
            <a:endParaRPr lang="en-IN" sz="2400" dirty="0"/>
          </a:p>
        </p:txBody>
      </p:sp>
      <p:cxnSp>
        <p:nvCxnSpPr>
          <p:cNvPr id="16" name="Straight Arrow Connector 15">
            <a:extLst>
              <a:ext uri="{FF2B5EF4-FFF2-40B4-BE49-F238E27FC236}">
                <a16:creationId xmlns="" xmlns:a16="http://schemas.microsoft.com/office/drawing/2014/main" id="{6599249C-194E-4105-8F19-EA103575D2B8}"/>
              </a:ext>
            </a:extLst>
          </p:cNvPr>
          <p:cNvCxnSpPr/>
          <p:nvPr/>
        </p:nvCxnSpPr>
        <p:spPr>
          <a:xfrm rot="5400000" flipH="1" flipV="1">
            <a:off x="6193601" y="5213539"/>
            <a:ext cx="3571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DB244486-8D78-4C35-A4AF-6A2370D2CC7E}"/>
              </a:ext>
            </a:extLst>
          </p:cNvPr>
          <p:cNvSpPr txBox="1"/>
          <p:nvPr/>
        </p:nvSpPr>
        <p:spPr>
          <a:xfrm>
            <a:off x="5562602" y="5451430"/>
            <a:ext cx="1738288" cy="461665"/>
          </a:xfrm>
          <a:prstGeom prst="rect">
            <a:avLst/>
          </a:prstGeom>
          <a:noFill/>
        </p:spPr>
        <p:txBody>
          <a:bodyPr wrap="square" rtlCol="0">
            <a:spAutoFit/>
          </a:bodyPr>
          <a:lstStyle/>
          <a:p>
            <a:r>
              <a:rPr lang="en-US" sz="2400" dirty="0"/>
              <a:t>Instructions</a:t>
            </a:r>
            <a:endParaRPr lang="en-IN" sz="2400" dirty="0"/>
          </a:p>
        </p:txBody>
      </p:sp>
      <p:sp>
        <p:nvSpPr>
          <p:cNvPr id="20" name="TextBox 19">
            <a:extLst>
              <a:ext uri="{FF2B5EF4-FFF2-40B4-BE49-F238E27FC236}">
                <a16:creationId xmlns="" xmlns:a16="http://schemas.microsoft.com/office/drawing/2014/main" id="{6666AE0E-AEDA-4604-A421-745A60C8AB48}"/>
              </a:ext>
            </a:extLst>
          </p:cNvPr>
          <p:cNvSpPr txBox="1"/>
          <p:nvPr/>
        </p:nvSpPr>
        <p:spPr>
          <a:xfrm>
            <a:off x="3581400" y="4110335"/>
            <a:ext cx="1357322" cy="461665"/>
          </a:xfrm>
          <a:prstGeom prst="rect">
            <a:avLst/>
          </a:prstGeom>
          <a:noFill/>
        </p:spPr>
        <p:txBody>
          <a:bodyPr wrap="square" rtlCol="0">
            <a:spAutoFit/>
          </a:bodyPr>
          <a:lstStyle/>
          <a:p>
            <a:r>
              <a:rPr lang="en-US" sz="2400" dirty="0"/>
              <a:t>INPUT</a:t>
            </a:r>
            <a:endParaRPr lang="en-IN" sz="2400" dirty="0"/>
          </a:p>
        </p:txBody>
      </p:sp>
      <p:sp>
        <p:nvSpPr>
          <p:cNvPr id="21" name="TextBox 20">
            <a:extLst>
              <a:ext uri="{FF2B5EF4-FFF2-40B4-BE49-F238E27FC236}">
                <a16:creationId xmlns="" xmlns:a16="http://schemas.microsoft.com/office/drawing/2014/main" id="{5D753F20-4718-4C48-BFF0-7071A27580C8}"/>
              </a:ext>
            </a:extLst>
          </p:cNvPr>
          <p:cNvSpPr txBox="1"/>
          <p:nvPr/>
        </p:nvSpPr>
        <p:spPr>
          <a:xfrm>
            <a:off x="2147878" y="4343400"/>
            <a:ext cx="1357322" cy="461665"/>
          </a:xfrm>
          <a:prstGeom prst="rect">
            <a:avLst/>
          </a:prstGeom>
          <a:noFill/>
        </p:spPr>
        <p:txBody>
          <a:bodyPr wrap="square" rtlCol="0">
            <a:spAutoFit/>
          </a:bodyPr>
          <a:lstStyle/>
          <a:p>
            <a:r>
              <a:rPr lang="en-US" sz="2400" dirty="0"/>
              <a:t>Data</a:t>
            </a:r>
            <a:endParaRPr lang="en-IN" sz="2400" dirty="0"/>
          </a:p>
        </p:txBody>
      </p:sp>
      <p:cxnSp>
        <p:nvCxnSpPr>
          <p:cNvPr id="22" name="Straight Arrow Connector 21">
            <a:extLst>
              <a:ext uri="{FF2B5EF4-FFF2-40B4-BE49-F238E27FC236}">
                <a16:creationId xmlns="" xmlns:a16="http://schemas.microsoft.com/office/drawing/2014/main" id="{78B6D232-B66E-42FD-85FB-07646F90D4B7}"/>
              </a:ext>
            </a:extLst>
          </p:cNvPr>
          <p:cNvCxnSpPr/>
          <p:nvPr/>
        </p:nvCxnSpPr>
        <p:spPr>
          <a:xfrm rot="5400000" flipH="1" flipV="1">
            <a:off x="6193602" y="5213539"/>
            <a:ext cx="3571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834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3" grpId="0"/>
      <p:bldP spid="15" grpId="0"/>
      <p:bldP spid="17"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Computer (CO1)</a:t>
            </a:r>
          </a:p>
        </p:txBody>
      </p:sp>
      <p:pic>
        <p:nvPicPr>
          <p:cNvPr id="1026" name="Picture 2" descr="Introduction to Computer">
            <a:extLst>
              <a:ext uri="{FF2B5EF4-FFF2-40B4-BE49-F238E27FC236}">
                <a16:creationId xmlns="" xmlns:a16="http://schemas.microsoft.com/office/drawing/2014/main" id="{1FA73A82-DEAD-40C3-A079-96065E73964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1062157"/>
            <a:ext cx="10134600" cy="50782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530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Characteristics of Computers (CO1)</a:t>
            </a:r>
          </a:p>
        </p:txBody>
      </p:sp>
      <p:graphicFrame>
        <p:nvGraphicFramePr>
          <p:cNvPr id="2" name="Diagram 1">
            <a:extLst>
              <a:ext uri="{FF2B5EF4-FFF2-40B4-BE49-F238E27FC236}">
                <a16:creationId xmlns="" xmlns:a16="http://schemas.microsoft.com/office/drawing/2014/main" id="{7E8781C4-B011-400E-AC4B-B36424B3FE9D}"/>
              </a:ext>
            </a:extLst>
          </p:cNvPr>
          <p:cNvGraphicFramePr/>
          <p:nvPr>
            <p:extLst>
              <p:ext uri="{D42A27DB-BD31-4B8C-83A1-F6EECF244321}">
                <p14:modId xmlns="" xmlns:p14="http://schemas.microsoft.com/office/powerpoint/2010/main" val="2170626888"/>
              </p:ext>
            </p:extLst>
          </p:nvPr>
        </p:nvGraphicFramePr>
        <p:xfrm>
          <a:off x="914400" y="914400"/>
          <a:ext cx="6781800" cy="522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My Computer Tutors : Storage Devices of Computer">
            <a:extLst>
              <a:ext uri="{FF2B5EF4-FFF2-40B4-BE49-F238E27FC236}">
                <a16:creationId xmlns="" xmlns:a16="http://schemas.microsoft.com/office/drawing/2014/main" id="{D8334F40-33D2-4625-9A3B-2401294975EC}"/>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7366957" y="719666"/>
            <a:ext cx="4724401" cy="4538134"/>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What Is CPU ? | What Is Central Processing Unit ( CPU ) | C P U Functions">
            <a:extLst>
              <a:ext uri="{FF2B5EF4-FFF2-40B4-BE49-F238E27FC236}">
                <a16:creationId xmlns="" xmlns:a16="http://schemas.microsoft.com/office/drawing/2014/main" id="{34AF5873-5348-4F9F-A594-93D6234C7CFD}"/>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7366956" y="764449"/>
            <a:ext cx="4724401" cy="4264751"/>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10 Major Characteristics of Computer System - TutorialsMate">
            <a:extLst>
              <a:ext uri="{FF2B5EF4-FFF2-40B4-BE49-F238E27FC236}">
                <a16:creationId xmlns="" xmlns:a16="http://schemas.microsoft.com/office/drawing/2014/main" id="{17D44151-CC9E-495E-B506-8ABD6538E083}"/>
              </a:ext>
            </a:extLst>
          </p:cNvPr>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366955" y="804328"/>
            <a:ext cx="4724402" cy="422487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AutoShape 8" descr="12 People With Highest IQ In The World – How Nigeria News">
            <a:extLst>
              <a:ext uri="{FF2B5EF4-FFF2-40B4-BE49-F238E27FC236}">
                <a16:creationId xmlns="" xmlns:a16="http://schemas.microsoft.com/office/drawing/2014/main" id="{AA5F1845-DAD1-45B2-A83C-F3EBFF39836D}"/>
              </a:ext>
            </a:extLst>
          </p:cNvPr>
          <p:cNvSpPr>
            <a:spLocks noChangeAspect="1" noChangeArrowheads="1"/>
          </p:cNvSpPr>
          <p:nvPr/>
        </p:nvSpPr>
        <p:spPr bwMode="auto">
          <a:xfrm>
            <a:off x="7773636" y="2631903"/>
            <a:ext cx="191354" cy="338989"/>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12 People With Highest IQ In The World – How Nigeria News">
            <a:extLst>
              <a:ext uri="{FF2B5EF4-FFF2-40B4-BE49-F238E27FC236}">
                <a16:creationId xmlns="" xmlns:a16="http://schemas.microsoft.com/office/drawing/2014/main" id="{7E14DC39-8560-45DD-9EEE-0EEF72383876}"/>
              </a:ext>
            </a:extLst>
          </p:cNvP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7366955" y="764449"/>
            <a:ext cx="4724402" cy="42647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3155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Application of Computers (CO1)</a:t>
            </a:r>
          </a:p>
        </p:txBody>
      </p:sp>
      <p:sp>
        <p:nvSpPr>
          <p:cNvPr id="11" name="TextBox 3">
            <a:extLst>
              <a:ext uri="{FF2B5EF4-FFF2-40B4-BE49-F238E27FC236}">
                <a16:creationId xmlns="" xmlns:a16="http://schemas.microsoft.com/office/drawing/2014/main" id="{A6378E70-F275-48D3-B2BA-A3DB1B4D732E}"/>
              </a:ext>
            </a:extLst>
          </p:cNvPr>
          <p:cNvSpPr txBox="1">
            <a:spLocks noChangeArrowheads="1"/>
          </p:cNvSpPr>
          <p:nvPr/>
        </p:nvSpPr>
        <p:spPr bwMode="auto">
          <a:xfrm>
            <a:off x="1447800" y="990601"/>
            <a:ext cx="5410200" cy="5232202"/>
          </a:xfrm>
          <a:prstGeom prst="rect">
            <a:avLst/>
          </a:prstGeom>
          <a:noFill/>
          <a:ln w="9525">
            <a:noFill/>
            <a:miter lim="800000"/>
            <a:headEnd/>
            <a:tailEnd/>
          </a:ln>
        </p:spPr>
        <p:txBody>
          <a:bodyPr wrap="square">
            <a:spAutoFit/>
          </a:bodyPr>
          <a:lstStyle/>
          <a:p>
            <a:pPr>
              <a:lnSpc>
                <a:spcPct val="150000"/>
              </a:lnSpc>
              <a:buFont typeface="Arial" charset="0"/>
              <a:buChar char="•"/>
            </a:pPr>
            <a:r>
              <a:rPr lang="en-US" sz="2400" b="1" dirty="0"/>
              <a:t> </a:t>
            </a:r>
            <a:r>
              <a:rPr lang="en-US" sz="2800" b="1" dirty="0"/>
              <a:t>Word Processing</a:t>
            </a:r>
          </a:p>
          <a:p>
            <a:pPr>
              <a:lnSpc>
                <a:spcPct val="150000"/>
              </a:lnSpc>
              <a:buFont typeface="Arial" charset="0"/>
              <a:buChar char="•"/>
            </a:pPr>
            <a:r>
              <a:rPr lang="en-US" sz="2800" b="1" dirty="0"/>
              <a:t> Internet</a:t>
            </a:r>
          </a:p>
          <a:p>
            <a:pPr>
              <a:lnSpc>
                <a:spcPct val="150000"/>
              </a:lnSpc>
              <a:buFont typeface="Arial" charset="0"/>
              <a:buChar char="•"/>
            </a:pPr>
            <a:r>
              <a:rPr lang="en-US" sz="2800" b="1" dirty="0"/>
              <a:t> Digital Audio/Video Compression</a:t>
            </a:r>
          </a:p>
          <a:p>
            <a:pPr>
              <a:lnSpc>
                <a:spcPct val="150000"/>
              </a:lnSpc>
              <a:buFont typeface="Arial" charset="0"/>
              <a:buChar char="•"/>
            </a:pPr>
            <a:r>
              <a:rPr lang="en-US" sz="2800" b="1" dirty="0"/>
              <a:t> Desktop Publishing</a:t>
            </a:r>
          </a:p>
          <a:p>
            <a:pPr>
              <a:lnSpc>
                <a:spcPct val="150000"/>
              </a:lnSpc>
              <a:buFont typeface="Arial" charset="0"/>
              <a:buChar char="•"/>
            </a:pPr>
            <a:r>
              <a:rPr lang="en-US" sz="2800" b="1" dirty="0"/>
              <a:t> Traffic Control</a:t>
            </a:r>
          </a:p>
          <a:p>
            <a:pPr>
              <a:lnSpc>
                <a:spcPct val="150000"/>
              </a:lnSpc>
              <a:buFont typeface="Arial" charset="0"/>
              <a:buChar char="•"/>
            </a:pPr>
            <a:r>
              <a:rPr lang="en-US" sz="2800" b="1" dirty="0"/>
              <a:t> Retail Business</a:t>
            </a:r>
          </a:p>
          <a:p>
            <a:pPr>
              <a:lnSpc>
                <a:spcPct val="150000"/>
              </a:lnSpc>
              <a:buFont typeface="Arial" charset="0"/>
              <a:buChar char="•"/>
            </a:pPr>
            <a:r>
              <a:rPr lang="en-US" sz="2800" b="1" dirty="0"/>
              <a:t> Hospitals</a:t>
            </a:r>
          </a:p>
          <a:p>
            <a:endParaRPr lang="en-US" sz="2000" dirty="0"/>
          </a:p>
          <a:p>
            <a:endParaRPr lang="en-US" sz="2000" dirty="0"/>
          </a:p>
        </p:txBody>
      </p:sp>
      <p:sp>
        <p:nvSpPr>
          <p:cNvPr id="12" name="TextBox 4">
            <a:extLst>
              <a:ext uri="{FF2B5EF4-FFF2-40B4-BE49-F238E27FC236}">
                <a16:creationId xmlns="" xmlns:a16="http://schemas.microsoft.com/office/drawing/2014/main" id="{1B693613-5355-441F-8BFA-5C52D179373A}"/>
              </a:ext>
            </a:extLst>
          </p:cNvPr>
          <p:cNvSpPr txBox="1">
            <a:spLocks noChangeArrowheads="1"/>
          </p:cNvSpPr>
          <p:nvPr/>
        </p:nvSpPr>
        <p:spPr bwMode="auto">
          <a:xfrm>
            <a:off x="7239000" y="990601"/>
            <a:ext cx="5029200" cy="4384277"/>
          </a:xfrm>
          <a:prstGeom prst="rect">
            <a:avLst/>
          </a:prstGeom>
          <a:noFill/>
          <a:ln w="9525">
            <a:noFill/>
            <a:miter lim="800000"/>
            <a:headEnd/>
            <a:tailEnd/>
          </a:ln>
        </p:spPr>
        <p:txBody>
          <a:bodyPr wrap="square">
            <a:spAutoFit/>
          </a:bodyPr>
          <a:lstStyle/>
          <a:p>
            <a:pPr>
              <a:lnSpc>
                <a:spcPct val="150000"/>
              </a:lnSpc>
              <a:buFont typeface="Arial" charset="0"/>
              <a:buChar char="•"/>
            </a:pPr>
            <a:r>
              <a:rPr lang="en-US" sz="2800" b="1" dirty="0"/>
              <a:t> Business and Industry</a:t>
            </a:r>
          </a:p>
          <a:p>
            <a:pPr>
              <a:lnSpc>
                <a:spcPct val="150000"/>
              </a:lnSpc>
              <a:buFont typeface="Arial" charset="0"/>
              <a:buChar char="•"/>
            </a:pPr>
            <a:r>
              <a:rPr lang="en-US" sz="2800" b="1" dirty="0"/>
              <a:t> Weather Forecasting </a:t>
            </a:r>
          </a:p>
          <a:p>
            <a:pPr>
              <a:lnSpc>
                <a:spcPct val="150000"/>
              </a:lnSpc>
              <a:buFont typeface="Arial" charset="0"/>
              <a:buChar char="•"/>
            </a:pPr>
            <a:r>
              <a:rPr lang="en-US" sz="2800" b="1" dirty="0"/>
              <a:t> Education</a:t>
            </a:r>
          </a:p>
          <a:p>
            <a:pPr>
              <a:lnSpc>
                <a:spcPct val="150000"/>
              </a:lnSpc>
              <a:buFont typeface="Arial" charset="0"/>
              <a:buChar char="•"/>
            </a:pPr>
            <a:r>
              <a:rPr lang="en-US" sz="2800" b="1" dirty="0"/>
              <a:t> Online Banking</a:t>
            </a:r>
          </a:p>
          <a:p>
            <a:pPr>
              <a:lnSpc>
                <a:spcPct val="150000"/>
              </a:lnSpc>
              <a:buFont typeface="Arial" charset="0"/>
              <a:buChar char="•"/>
            </a:pPr>
            <a:r>
              <a:rPr lang="en-US" sz="2800" b="1" dirty="0"/>
              <a:t> Robotics</a:t>
            </a:r>
          </a:p>
          <a:p>
            <a:pPr>
              <a:lnSpc>
                <a:spcPct val="150000"/>
              </a:lnSpc>
              <a:buFont typeface="Arial" charset="0"/>
              <a:buChar char="•"/>
            </a:pPr>
            <a:r>
              <a:rPr lang="en-US" sz="2800" b="1" dirty="0"/>
              <a:t> Expert Systems</a:t>
            </a:r>
          </a:p>
          <a:p>
            <a:pPr>
              <a:lnSpc>
                <a:spcPct val="150000"/>
              </a:lnSpc>
              <a:buFont typeface="Arial" charset="0"/>
              <a:buChar char="•"/>
            </a:pPr>
            <a:endParaRPr lang="en-US" sz="2000" dirty="0"/>
          </a:p>
        </p:txBody>
      </p:sp>
    </p:spTree>
    <p:extLst>
      <p:ext uri="{BB962C8B-B14F-4D97-AF65-F5344CB8AC3E}">
        <p14:creationId xmlns="" xmlns:p14="http://schemas.microsoft.com/office/powerpoint/2010/main" val="20174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1" end="1"/>
                                            </p:txEl>
                                          </p:spTgt>
                                        </p:tgtEl>
                                        <p:attrNameLst>
                                          <p:attrName>style.visibility</p:attrName>
                                        </p:attrNameLst>
                                      </p:cBhvr>
                                      <p:to>
                                        <p:strVal val="visible"/>
                                      </p:to>
                                    </p:set>
                                    <p:anim calcmode="lin" valueType="num">
                                      <p:cBhvr additive="base">
                                        <p:cTn id="5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anim calcmode="lin" valueType="num">
                                      <p:cBhvr additive="base">
                                        <p:cTn id="6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xEl>
                                              <p:pRg st="3" end="3"/>
                                            </p:txEl>
                                          </p:spTgt>
                                        </p:tgtEl>
                                        <p:attrNameLst>
                                          <p:attrName>style.visibility</p:attrName>
                                        </p:attrNameLst>
                                      </p:cBhvr>
                                      <p:to>
                                        <p:strVal val="visible"/>
                                      </p:to>
                                    </p:set>
                                    <p:anim calcmode="lin" valueType="num">
                                      <p:cBhvr additive="base">
                                        <p:cTn id="6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4" end="4"/>
                                            </p:txEl>
                                          </p:spTgt>
                                        </p:tgtEl>
                                        <p:attrNameLst>
                                          <p:attrName>style.visibility</p:attrName>
                                        </p:attrNameLst>
                                      </p:cBhvr>
                                      <p:to>
                                        <p:strVal val="visible"/>
                                      </p:to>
                                    </p:set>
                                    <p:anim calcmode="lin" valueType="num">
                                      <p:cBhvr additive="base">
                                        <p:cTn id="7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xEl>
                                              <p:pRg st="5" end="5"/>
                                            </p:txEl>
                                          </p:spTgt>
                                        </p:tgtEl>
                                        <p:attrNameLst>
                                          <p:attrName>style.visibility</p:attrName>
                                        </p:attrNameLst>
                                      </p:cBhvr>
                                      <p:to>
                                        <p:strVal val="visible"/>
                                      </p:to>
                                    </p:set>
                                    <p:anim calcmode="lin" valueType="num">
                                      <p:cBhvr additive="base">
                                        <p:cTn id="7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84827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Decision Control Statements</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1827348392"/>
              </p:ext>
            </p:extLst>
          </p:nvPr>
        </p:nvGraphicFramePr>
        <p:xfrm>
          <a:off x="1447800" y="1479449"/>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 xmlns:a16="http://schemas.microsoft.com/office/drawing/2014/main" id="{E79C7681-6913-45AD-B421-1B3BC513075E}"/>
              </a:ext>
            </a:extLst>
          </p:cNvPr>
          <p:cNvGraphicFramePr/>
          <p:nvPr>
            <p:extLst>
              <p:ext uri="{D42A27DB-BD31-4B8C-83A1-F6EECF244321}">
                <p14:modId xmlns="" xmlns:p14="http://schemas.microsoft.com/office/powerpoint/2010/main" val="3576917902"/>
              </p:ext>
            </p:extLst>
          </p:nvPr>
        </p:nvGraphicFramePr>
        <p:xfrm>
          <a:off x="1447800" y="3429000"/>
          <a:ext cx="9982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Graphic spid="2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75114" y="6344530"/>
            <a:ext cx="2769772" cy="388780"/>
          </a:xfrm>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Block Diagram of Digital Computers (CO1)</a:t>
            </a:r>
          </a:p>
        </p:txBody>
      </p:sp>
      <p:sp>
        <p:nvSpPr>
          <p:cNvPr id="10" name="Content Placeholder 2">
            <a:extLst>
              <a:ext uri="{FF2B5EF4-FFF2-40B4-BE49-F238E27FC236}">
                <a16:creationId xmlns="" xmlns:a16="http://schemas.microsoft.com/office/drawing/2014/main" id="{3AA87CF0-7A26-40BF-B7D7-A112F45488D5}"/>
              </a:ext>
            </a:extLst>
          </p:cNvPr>
          <p:cNvSpPr>
            <a:spLocks noGrp="1"/>
          </p:cNvSpPr>
          <p:nvPr>
            <p:ph idx="1"/>
          </p:nvPr>
        </p:nvSpPr>
        <p:spPr>
          <a:xfrm>
            <a:off x="1861123" y="1948865"/>
            <a:ext cx="8012554" cy="4819194"/>
          </a:xfrm>
        </p:spPr>
        <p:txBody>
          <a:bodyPr>
            <a:normAutofit/>
          </a:bodyPr>
          <a:lstStyle/>
          <a:p>
            <a:pPr>
              <a:buNone/>
            </a:pPr>
            <a:endParaRPr lang="en-US" dirty="0"/>
          </a:p>
          <a:p>
            <a:pPr>
              <a:buNone/>
            </a:pPr>
            <a:endParaRPr lang="en-US" dirty="0"/>
          </a:p>
        </p:txBody>
      </p:sp>
      <p:sp>
        <p:nvSpPr>
          <p:cNvPr id="11" name="Rectangle 10">
            <a:extLst>
              <a:ext uri="{FF2B5EF4-FFF2-40B4-BE49-F238E27FC236}">
                <a16:creationId xmlns="" xmlns:a16="http://schemas.microsoft.com/office/drawing/2014/main" id="{6A424FF9-CE2D-4E81-A9C8-44EC39022CA2}"/>
              </a:ext>
            </a:extLst>
          </p:cNvPr>
          <p:cNvSpPr/>
          <p:nvPr/>
        </p:nvSpPr>
        <p:spPr>
          <a:xfrm>
            <a:off x="2602134" y="723153"/>
            <a:ext cx="6816284" cy="1901660"/>
          </a:xfrm>
          <a:prstGeom prst="rect">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EXTERNAL STORAGE UNITS</a:t>
            </a:r>
            <a:endParaRPr lang="en-IN" dirty="0"/>
          </a:p>
        </p:txBody>
      </p:sp>
      <p:sp>
        <p:nvSpPr>
          <p:cNvPr id="12" name="Rectangle 11">
            <a:extLst>
              <a:ext uri="{FF2B5EF4-FFF2-40B4-BE49-F238E27FC236}">
                <a16:creationId xmlns="" xmlns:a16="http://schemas.microsoft.com/office/drawing/2014/main" id="{77EB2D57-9386-4374-B22B-20C9271C41C7}"/>
              </a:ext>
            </a:extLst>
          </p:cNvPr>
          <p:cNvSpPr/>
          <p:nvPr/>
        </p:nvSpPr>
        <p:spPr>
          <a:xfrm>
            <a:off x="3042852" y="1117370"/>
            <a:ext cx="2434386" cy="68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Magnetic Tapes</a:t>
            </a:r>
            <a:endParaRPr lang="en-IN" dirty="0"/>
          </a:p>
        </p:txBody>
      </p:sp>
      <p:sp>
        <p:nvSpPr>
          <p:cNvPr id="13" name="Rectangle 12">
            <a:extLst>
              <a:ext uri="{FF2B5EF4-FFF2-40B4-BE49-F238E27FC236}">
                <a16:creationId xmlns="" xmlns:a16="http://schemas.microsoft.com/office/drawing/2014/main" id="{C733F757-977D-4369-9759-D6FA324FAA43}"/>
              </a:ext>
            </a:extLst>
          </p:cNvPr>
          <p:cNvSpPr/>
          <p:nvPr/>
        </p:nvSpPr>
        <p:spPr>
          <a:xfrm>
            <a:off x="6329000" y="1117370"/>
            <a:ext cx="2434386" cy="684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Magnetic Disk</a:t>
            </a:r>
            <a:endParaRPr lang="en-IN" dirty="0"/>
          </a:p>
        </p:txBody>
      </p:sp>
      <p:sp>
        <p:nvSpPr>
          <p:cNvPr id="14" name="Rectangle 13">
            <a:extLst>
              <a:ext uri="{FF2B5EF4-FFF2-40B4-BE49-F238E27FC236}">
                <a16:creationId xmlns="" xmlns:a16="http://schemas.microsoft.com/office/drawing/2014/main" id="{0048826A-0F67-4236-AE44-8FFA0D5C67C5}"/>
              </a:ext>
            </a:extLst>
          </p:cNvPr>
          <p:cNvSpPr/>
          <p:nvPr/>
        </p:nvSpPr>
        <p:spPr>
          <a:xfrm>
            <a:off x="4342866" y="4126721"/>
            <a:ext cx="3477696" cy="2738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EBE88BA4-25CD-4095-ACC4-62216C6DEAC8}"/>
              </a:ext>
            </a:extLst>
          </p:cNvPr>
          <p:cNvSpPr/>
          <p:nvPr/>
        </p:nvSpPr>
        <p:spPr>
          <a:xfrm>
            <a:off x="4829744" y="4548708"/>
            <a:ext cx="2503940" cy="6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 Logic Unit</a:t>
            </a:r>
            <a:endParaRPr lang="en-IN" dirty="0"/>
          </a:p>
        </p:txBody>
      </p:sp>
      <p:sp>
        <p:nvSpPr>
          <p:cNvPr id="16" name="Rectangle 15">
            <a:extLst>
              <a:ext uri="{FF2B5EF4-FFF2-40B4-BE49-F238E27FC236}">
                <a16:creationId xmlns="" xmlns:a16="http://schemas.microsoft.com/office/drawing/2014/main" id="{CFA7E417-F4F7-4C06-AEE2-2F528911ED13}"/>
              </a:ext>
            </a:extLst>
          </p:cNvPr>
          <p:cNvSpPr/>
          <p:nvPr/>
        </p:nvSpPr>
        <p:spPr>
          <a:xfrm>
            <a:off x="4829744" y="5620278"/>
            <a:ext cx="2503940" cy="6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Unit</a:t>
            </a:r>
            <a:endParaRPr lang="en-IN" dirty="0"/>
          </a:p>
        </p:txBody>
      </p:sp>
      <p:sp>
        <p:nvSpPr>
          <p:cNvPr id="17" name="Rectangle 16">
            <a:extLst>
              <a:ext uri="{FF2B5EF4-FFF2-40B4-BE49-F238E27FC236}">
                <a16:creationId xmlns="" xmlns:a16="http://schemas.microsoft.com/office/drawing/2014/main" id="{D992F38B-1965-4D1C-90F6-DD58F20E6CFD}"/>
              </a:ext>
            </a:extLst>
          </p:cNvPr>
          <p:cNvSpPr/>
          <p:nvPr/>
        </p:nvSpPr>
        <p:spPr>
          <a:xfrm>
            <a:off x="2667000" y="2971799"/>
            <a:ext cx="1530186" cy="76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Unit</a:t>
            </a:r>
            <a:endParaRPr lang="en-IN" dirty="0"/>
          </a:p>
        </p:txBody>
      </p:sp>
      <p:sp>
        <p:nvSpPr>
          <p:cNvPr id="18" name="Rectangle 17">
            <a:extLst>
              <a:ext uri="{FF2B5EF4-FFF2-40B4-BE49-F238E27FC236}">
                <a16:creationId xmlns="" xmlns:a16="http://schemas.microsoft.com/office/drawing/2014/main" id="{1E248C2A-AAC2-4838-A4D6-0F8A60C491AB}"/>
              </a:ext>
            </a:extLst>
          </p:cNvPr>
          <p:cNvSpPr/>
          <p:nvPr/>
        </p:nvSpPr>
        <p:spPr>
          <a:xfrm>
            <a:off x="5029200" y="2971801"/>
            <a:ext cx="16032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Unit </a:t>
            </a:r>
            <a:endParaRPr lang="en-IN" dirty="0"/>
          </a:p>
        </p:txBody>
      </p:sp>
      <p:sp>
        <p:nvSpPr>
          <p:cNvPr id="19" name="Rectangle 18">
            <a:extLst>
              <a:ext uri="{FF2B5EF4-FFF2-40B4-BE49-F238E27FC236}">
                <a16:creationId xmlns="" xmlns:a16="http://schemas.microsoft.com/office/drawing/2014/main" id="{B0256995-E6FE-4358-B4D3-4FFC6F93B19C}"/>
              </a:ext>
            </a:extLst>
          </p:cNvPr>
          <p:cNvSpPr/>
          <p:nvPr/>
        </p:nvSpPr>
        <p:spPr>
          <a:xfrm>
            <a:off x="7467600" y="2971799"/>
            <a:ext cx="1530186" cy="73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Unit</a:t>
            </a:r>
            <a:endParaRPr lang="en-IN" dirty="0"/>
          </a:p>
        </p:txBody>
      </p:sp>
      <p:cxnSp>
        <p:nvCxnSpPr>
          <p:cNvPr id="20" name="Straight Arrow Connector 19">
            <a:extLst>
              <a:ext uri="{FF2B5EF4-FFF2-40B4-BE49-F238E27FC236}">
                <a16:creationId xmlns="" xmlns:a16="http://schemas.microsoft.com/office/drawing/2014/main" id="{62906543-DBAA-4B21-A17A-1CD726453B69}"/>
              </a:ext>
            </a:extLst>
          </p:cNvPr>
          <p:cNvCxnSpPr>
            <a:stCxn id="16" idx="0"/>
            <a:endCxn id="15" idx="2"/>
          </p:cNvCxnSpPr>
          <p:nvPr/>
        </p:nvCxnSpPr>
        <p:spPr>
          <a:xfrm flipV="1">
            <a:off x="6081714" y="5157240"/>
            <a:ext cx="0" cy="463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FFF6F13F-667B-4598-8F2E-6D70466A2848}"/>
              </a:ext>
            </a:extLst>
          </p:cNvPr>
          <p:cNvCxnSpPr>
            <a:stCxn id="16" idx="0"/>
            <a:endCxn id="15" idx="2"/>
          </p:cNvCxnSpPr>
          <p:nvPr/>
        </p:nvCxnSpPr>
        <p:spPr>
          <a:xfrm flipV="1">
            <a:off x="6081714" y="5157240"/>
            <a:ext cx="0" cy="4630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D5F15A3-0E15-460A-97D4-ECC7777E8B2F}"/>
              </a:ext>
            </a:extLst>
          </p:cNvPr>
          <p:cNvCxnSpPr>
            <a:cxnSpLocks/>
            <a:endCxn id="17" idx="1"/>
          </p:cNvCxnSpPr>
          <p:nvPr/>
        </p:nvCxnSpPr>
        <p:spPr>
          <a:xfrm>
            <a:off x="1981200" y="3352800"/>
            <a:ext cx="6858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E5083291-3735-4765-BF52-2D607FBD2E98}"/>
              </a:ext>
            </a:extLst>
          </p:cNvPr>
          <p:cNvCxnSpPr>
            <a:cxnSpLocks/>
            <a:stCxn id="17" idx="3"/>
            <a:endCxn id="18" idx="1"/>
          </p:cNvCxnSpPr>
          <p:nvPr/>
        </p:nvCxnSpPr>
        <p:spPr>
          <a:xfrm>
            <a:off x="4197186" y="3352800"/>
            <a:ext cx="832014" cy="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8A309822-B2C2-43EF-A760-61E8124A3D54}"/>
              </a:ext>
            </a:extLst>
          </p:cNvPr>
          <p:cNvCxnSpPr>
            <a:cxnSpLocks/>
            <a:stCxn id="18" idx="3"/>
            <a:endCxn id="19" idx="1"/>
          </p:cNvCxnSpPr>
          <p:nvPr/>
        </p:nvCxnSpPr>
        <p:spPr>
          <a:xfrm flipV="1">
            <a:off x="6632493" y="3340082"/>
            <a:ext cx="835107" cy="127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74FE6B28-4759-4984-B015-C31DFCC6E13A}"/>
              </a:ext>
            </a:extLst>
          </p:cNvPr>
          <p:cNvCxnSpPr>
            <a:cxnSpLocks/>
            <a:stCxn id="19" idx="3"/>
            <a:endCxn id="34" idx="1"/>
          </p:cNvCxnSpPr>
          <p:nvPr/>
        </p:nvCxnSpPr>
        <p:spPr>
          <a:xfrm flipV="1">
            <a:off x="8997786" y="3338502"/>
            <a:ext cx="908214" cy="158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9D4F3B26-DCDD-4782-9693-B7B45A5AE96B}"/>
              </a:ext>
            </a:extLst>
          </p:cNvPr>
          <p:cNvCxnSpPr>
            <a:cxnSpLocks/>
            <a:stCxn id="18" idx="0"/>
          </p:cNvCxnSpPr>
          <p:nvPr/>
        </p:nvCxnSpPr>
        <p:spPr>
          <a:xfrm flipV="1">
            <a:off x="5830847" y="2499321"/>
            <a:ext cx="37347" cy="47248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B9F6247F-C554-4D68-ABC7-B5AC6C7AD4BF}"/>
              </a:ext>
            </a:extLst>
          </p:cNvPr>
          <p:cNvCxnSpPr>
            <a:cxnSpLocks/>
          </p:cNvCxnSpPr>
          <p:nvPr/>
        </p:nvCxnSpPr>
        <p:spPr>
          <a:xfrm flipH="1">
            <a:off x="6223796" y="3756742"/>
            <a:ext cx="21" cy="81127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hape 26">
            <a:extLst>
              <a:ext uri="{FF2B5EF4-FFF2-40B4-BE49-F238E27FC236}">
                <a16:creationId xmlns="" xmlns:a16="http://schemas.microsoft.com/office/drawing/2014/main" id="{2E0B4AC0-A23E-4BBF-8F96-BE98121D46E2}"/>
              </a:ext>
            </a:extLst>
          </p:cNvPr>
          <p:cNvCxnSpPr>
            <a:stCxn id="16" idx="1"/>
          </p:cNvCxnSpPr>
          <p:nvPr/>
        </p:nvCxnSpPr>
        <p:spPr>
          <a:xfrm rot="10800000">
            <a:off x="3224194" y="3781404"/>
            <a:ext cx="1605550" cy="2143140"/>
          </a:xfrm>
          <a:prstGeom prst="bentConnector2">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7">
            <a:extLst>
              <a:ext uri="{FF2B5EF4-FFF2-40B4-BE49-F238E27FC236}">
                <a16:creationId xmlns="" xmlns:a16="http://schemas.microsoft.com/office/drawing/2014/main" id="{774CB758-B286-4249-B0B1-B7FC7E10C8BA}"/>
              </a:ext>
            </a:extLst>
          </p:cNvPr>
          <p:cNvCxnSpPr>
            <a:cxnSpLocks/>
            <a:stCxn id="16" idx="3"/>
          </p:cNvCxnSpPr>
          <p:nvPr/>
        </p:nvCxnSpPr>
        <p:spPr>
          <a:xfrm flipV="1">
            <a:off x="7333684" y="3781404"/>
            <a:ext cx="1391236" cy="2143140"/>
          </a:xfrm>
          <a:prstGeom prst="bentConnector2">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Shape 28">
            <a:extLst>
              <a:ext uri="{FF2B5EF4-FFF2-40B4-BE49-F238E27FC236}">
                <a16:creationId xmlns="" xmlns:a16="http://schemas.microsoft.com/office/drawing/2014/main" id="{124AA0AD-E81B-4296-9578-16E4B05A54DA}"/>
              </a:ext>
            </a:extLst>
          </p:cNvPr>
          <p:cNvCxnSpPr>
            <a:stCxn id="16" idx="3"/>
          </p:cNvCxnSpPr>
          <p:nvPr/>
        </p:nvCxnSpPr>
        <p:spPr>
          <a:xfrm flipH="1" flipV="1">
            <a:off x="6510342" y="3781404"/>
            <a:ext cx="823342" cy="2143140"/>
          </a:xfrm>
          <a:prstGeom prst="bentConnector4">
            <a:avLst>
              <a:gd name="adj1" fmla="val -41434"/>
              <a:gd name="adj2" fmla="val 68914"/>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hape 29">
            <a:extLst>
              <a:ext uri="{FF2B5EF4-FFF2-40B4-BE49-F238E27FC236}">
                <a16:creationId xmlns="" xmlns:a16="http://schemas.microsoft.com/office/drawing/2014/main" id="{A290D065-C938-4E28-B446-FADDB08F8A59}"/>
              </a:ext>
            </a:extLst>
          </p:cNvPr>
          <p:cNvCxnSpPr>
            <a:cxnSpLocks/>
          </p:cNvCxnSpPr>
          <p:nvPr/>
        </p:nvCxnSpPr>
        <p:spPr>
          <a:xfrm rot="16200000" flipH="1">
            <a:off x="4479388" y="4612198"/>
            <a:ext cx="2447406" cy="785818"/>
          </a:xfrm>
          <a:prstGeom prst="bentConnector5">
            <a:avLst>
              <a:gd name="adj1" fmla="val 37568"/>
              <a:gd name="adj2" fmla="val 288411"/>
              <a:gd name="adj3" fmla="val 109341"/>
            </a:avLst>
          </a:prstGeom>
          <a:ln w="31750">
            <a:solidFill>
              <a:schemeClr val="accent2">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3315FC3B-FE55-4CFA-82A3-300A5C1F2BE1}"/>
              </a:ext>
            </a:extLst>
          </p:cNvPr>
          <p:cNvSpPr txBox="1"/>
          <p:nvPr/>
        </p:nvSpPr>
        <p:spPr>
          <a:xfrm>
            <a:off x="1143000" y="3124200"/>
            <a:ext cx="973724" cy="461665"/>
          </a:xfrm>
          <a:prstGeom prst="rect">
            <a:avLst/>
          </a:prstGeom>
          <a:noFill/>
        </p:spPr>
        <p:txBody>
          <a:bodyPr wrap="square" rtlCol="0">
            <a:spAutoFit/>
          </a:bodyPr>
          <a:lstStyle/>
          <a:p>
            <a:r>
              <a:rPr lang="en-US" sz="2400" b="1" dirty="0"/>
              <a:t>Data</a:t>
            </a:r>
            <a:endParaRPr lang="en-IN" sz="2400" b="1" dirty="0"/>
          </a:p>
        </p:txBody>
      </p:sp>
      <p:sp>
        <p:nvSpPr>
          <p:cNvPr id="34" name="TextBox 33">
            <a:extLst>
              <a:ext uri="{FF2B5EF4-FFF2-40B4-BE49-F238E27FC236}">
                <a16:creationId xmlns="" xmlns:a16="http://schemas.microsoft.com/office/drawing/2014/main" id="{D50CFD84-9906-48E7-ACEC-00FE93CDC37B}"/>
              </a:ext>
            </a:extLst>
          </p:cNvPr>
          <p:cNvSpPr txBox="1"/>
          <p:nvPr/>
        </p:nvSpPr>
        <p:spPr>
          <a:xfrm>
            <a:off x="9906000" y="2895600"/>
            <a:ext cx="1905000" cy="830997"/>
          </a:xfrm>
          <a:prstGeom prst="rect">
            <a:avLst/>
          </a:prstGeom>
          <a:noFill/>
        </p:spPr>
        <p:txBody>
          <a:bodyPr wrap="square" rtlCol="0">
            <a:spAutoFit/>
          </a:bodyPr>
          <a:lstStyle/>
          <a:p>
            <a:r>
              <a:rPr lang="en-US" sz="2400" b="1" dirty="0"/>
              <a:t>Information or Result</a:t>
            </a:r>
            <a:endParaRPr lang="en-IN" sz="2400" b="1" dirty="0"/>
          </a:p>
        </p:txBody>
      </p:sp>
      <p:sp>
        <p:nvSpPr>
          <p:cNvPr id="35" name="TextBox 34">
            <a:extLst>
              <a:ext uri="{FF2B5EF4-FFF2-40B4-BE49-F238E27FC236}">
                <a16:creationId xmlns="" xmlns:a16="http://schemas.microsoft.com/office/drawing/2014/main" id="{FC9460BD-81BF-4281-9664-3484047C976D}"/>
              </a:ext>
            </a:extLst>
          </p:cNvPr>
          <p:cNvSpPr txBox="1"/>
          <p:nvPr/>
        </p:nvSpPr>
        <p:spPr>
          <a:xfrm>
            <a:off x="3276600" y="6329066"/>
            <a:ext cx="973724" cy="461665"/>
          </a:xfrm>
          <a:prstGeom prst="rect">
            <a:avLst/>
          </a:prstGeom>
          <a:noFill/>
        </p:spPr>
        <p:txBody>
          <a:bodyPr wrap="square" rtlCol="0">
            <a:spAutoFit/>
          </a:bodyPr>
          <a:lstStyle/>
          <a:p>
            <a:r>
              <a:rPr lang="en-US" sz="2400" b="1" dirty="0"/>
              <a:t>CPU</a:t>
            </a:r>
            <a:endParaRPr lang="en-IN" sz="2400" b="1" dirty="0"/>
          </a:p>
        </p:txBody>
      </p:sp>
    </p:spTree>
    <p:extLst>
      <p:ext uri="{BB962C8B-B14F-4D97-AF65-F5344CB8AC3E}">
        <p14:creationId xmlns="" xmlns:p14="http://schemas.microsoft.com/office/powerpoint/2010/main" val="421309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Algorithm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66801"/>
            <a:ext cx="9829800" cy="2362199"/>
          </a:xfrm>
          <a:prstGeom prst="rect">
            <a:avLst/>
          </a:prstGeom>
        </p:spPr>
        <p:txBody>
          <a:bodyPr anchor="ctr">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2800" dirty="0"/>
              <a:t>Algorithm is the well-defined computational procedures that takes some values or set of values as input, process it and produces some values or set of values as output.</a:t>
            </a:r>
          </a:p>
        </p:txBody>
      </p:sp>
    </p:spTree>
    <p:extLst>
      <p:ext uri="{BB962C8B-B14F-4D97-AF65-F5344CB8AC3E}">
        <p14:creationId xmlns="" xmlns:p14="http://schemas.microsoft.com/office/powerpoint/2010/main" val="55440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Characteristics of  Algorithm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66801"/>
            <a:ext cx="9829800" cy="4800599"/>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sz="2600" dirty="0"/>
              <a:t>Input</a:t>
            </a:r>
          </a:p>
          <a:p>
            <a:pPr marL="914391" lvl="1" indent="-514350" algn="just">
              <a:buFont typeface="Wingdings" panose="05000000000000000000" pitchFamily="2" charset="2"/>
              <a:buChar char="Ø"/>
            </a:pPr>
            <a:r>
              <a:rPr lang="en-US" sz="2600" dirty="0"/>
              <a:t>It takes zero or more values as input.</a:t>
            </a:r>
          </a:p>
          <a:p>
            <a:pPr marL="514350" indent="-514350" algn="just">
              <a:buFont typeface="+mj-lt"/>
              <a:buAutoNum type="arabicPeriod"/>
            </a:pPr>
            <a:r>
              <a:rPr lang="en-US" sz="2600" dirty="0"/>
              <a:t>Output</a:t>
            </a:r>
          </a:p>
          <a:p>
            <a:pPr marL="914391" lvl="1" indent="-514350" algn="just">
              <a:buFont typeface="Wingdings" panose="05000000000000000000" pitchFamily="2" charset="2"/>
              <a:buChar char="Ø"/>
            </a:pPr>
            <a:r>
              <a:rPr lang="en-US" sz="2600" dirty="0"/>
              <a:t>It produces one or more values as output. </a:t>
            </a:r>
          </a:p>
          <a:p>
            <a:pPr marL="514350" indent="-514350" algn="just">
              <a:buFont typeface="+mj-lt"/>
              <a:buAutoNum type="arabicPeriod"/>
            </a:pPr>
            <a:r>
              <a:rPr lang="en-US" sz="2600" dirty="0"/>
              <a:t>Finiteness</a:t>
            </a:r>
          </a:p>
          <a:p>
            <a:pPr marL="914391" lvl="1" indent="-514350" algn="just">
              <a:buFont typeface="Wingdings" panose="05000000000000000000" pitchFamily="2" charset="2"/>
              <a:buChar char="Ø"/>
            </a:pPr>
            <a:r>
              <a:rPr lang="en-US" sz="2600" dirty="0"/>
              <a:t>It should terminate after finite number of steps.</a:t>
            </a:r>
          </a:p>
          <a:p>
            <a:pPr marL="514350" indent="-514350" algn="just">
              <a:buFont typeface="+mj-lt"/>
              <a:buAutoNum type="arabicPeriod"/>
            </a:pPr>
            <a:r>
              <a:rPr lang="en-US" sz="2600" dirty="0"/>
              <a:t>Definiteness</a:t>
            </a:r>
          </a:p>
          <a:p>
            <a:pPr marL="914391" lvl="1" indent="-514350" algn="just">
              <a:buFont typeface="Wingdings" panose="05000000000000000000" pitchFamily="2" charset="2"/>
              <a:buChar char="Ø"/>
            </a:pPr>
            <a:r>
              <a:rPr lang="en-US" sz="2600" dirty="0"/>
              <a:t>Each instruction must be clear, precise and unambiguous.</a:t>
            </a:r>
          </a:p>
          <a:p>
            <a:pPr marL="514350" indent="-514350" algn="just">
              <a:buFont typeface="+mj-lt"/>
              <a:buAutoNum type="arabicPeriod"/>
            </a:pPr>
            <a:r>
              <a:rPr lang="en-US" sz="2600" dirty="0"/>
              <a:t>Effectiveness</a:t>
            </a:r>
          </a:p>
          <a:p>
            <a:pPr marL="914391" lvl="1" indent="-514350" algn="just">
              <a:buFont typeface="Wingdings" panose="05000000000000000000" pitchFamily="2" charset="2"/>
              <a:buChar char="Ø"/>
            </a:pPr>
            <a:r>
              <a:rPr lang="en-US" sz="2600" dirty="0"/>
              <a:t>Each instruction must be very basic but essential so that it can be carried out using pen and paper.</a:t>
            </a:r>
          </a:p>
        </p:txBody>
      </p:sp>
    </p:spTree>
    <p:extLst>
      <p:ext uri="{BB962C8B-B14F-4D97-AF65-F5344CB8AC3E}">
        <p14:creationId xmlns="" xmlns:p14="http://schemas.microsoft.com/office/powerpoint/2010/main" val="385171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xEl>
                                              <p:pRg st="7" end="7"/>
                                            </p:txEl>
                                          </p:spTgt>
                                        </p:tgtEl>
                                        <p:attrNameLst>
                                          <p:attrName>style.visibility</p:attrName>
                                        </p:attrNameLst>
                                      </p:cBhvr>
                                      <p:to>
                                        <p:strVal val="visible"/>
                                      </p:to>
                                    </p:set>
                                    <p:anim calcmode="lin" valueType="num">
                                      <p:cBhvr additive="base">
                                        <p:cTn id="4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 calcmode="lin" valueType="num">
                                      <p:cBhvr additive="base">
                                        <p:cTn id="47"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anim calcmode="lin" valueType="num">
                                      <p:cBhvr additive="base">
                                        <p:cTn id="5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Flowchart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990600"/>
            <a:ext cx="9906000" cy="3886200"/>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t>It is the pictorial representation of the algorithm.</a:t>
            </a:r>
          </a:p>
          <a:p>
            <a:pPr algn="just"/>
            <a:r>
              <a:rPr lang="en-US" sz="2800" dirty="0"/>
              <a:t>It is used by programmer as a programming planning tool for organizing the sequence of steps necessary to solve the problem.</a:t>
            </a:r>
          </a:p>
          <a:p>
            <a:pPr algn="just"/>
            <a:r>
              <a:rPr lang="en-US" sz="2800" dirty="0"/>
              <a:t>It is also known as the roadmap for programming.</a:t>
            </a:r>
          </a:p>
          <a:p>
            <a:pPr marL="0" indent="0" algn="just">
              <a:buNone/>
            </a:pPr>
            <a:endParaRPr lang="en-US" sz="2800" dirty="0"/>
          </a:p>
          <a:p>
            <a:pPr marL="514350" indent="-514350" algn="just">
              <a:buFont typeface="+mj-lt"/>
              <a:buAutoNum type="arabicPeriod" startAt="7"/>
            </a:pPr>
            <a:endParaRPr lang="en-US" sz="2800" dirty="0"/>
          </a:p>
          <a:p>
            <a:pPr marL="514350" indent="-514350" algn="just">
              <a:buFont typeface="+mj-lt"/>
              <a:buAutoNum type="arabicPeriod" startAt="7"/>
            </a:pPr>
            <a:endParaRPr lang="en-US" sz="2800" dirty="0"/>
          </a:p>
        </p:txBody>
      </p:sp>
    </p:spTree>
    <p:extLst>
      <p:ext uri="{BB962C8B-B14F-4D97-AF65-F5344CB8AC3E}">
        <p14:creationId xmlns="" xmlns:p14="http://schemas.microsoft.com/office/powerpoint/2010/main" val="121521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Elements of Flowchart </a:t>
            </a:r>
            <a:r>
              <a:rPr lang="en-US" sz="2800" dirty="0"/>
              <a:t>(CO1)</a:t>
            </a:r>
          </a:p>
        </p:txBody>
      </p:sp>
      <p:graphicFrame>
        <p:nvGraphicFramePr>
          <p:cNvPr id="3" name="Table 8">
            <a:extLst>
              <a:ext uri="{FF2B5EF4-FFF2-40B4-BE49-F238E27FC236}">
                <a16:creationId xmlns="" xmlns:a16="http://schemas.microsoft.com/office/drawing/2014/main" id="{F50C1F42-D6F7-4F4D-9AAA-FE82B420D91D}"/>
              </a:ext>
            </a:extLst>
          </p:cNvPr>
          <p:cNvGraphicFramePr>
            <a:graphicFrameLocks noGrp="1"/>
          </p:cNvGraphicFramePr>
          <p:nvPr>
            <p:extLst>
              <p:ext uri="{D42A27DB-BD31-4B8C-83A1-F6EECF244321}">
                <p14:modId xmlns="" xmlns:p14="http://schemas.microsoft.com/office/powerpoint/2010/main" val="2406572958"/>
              </p:ext>
            </p:extLst>
          </p:nvPr>
        </p:nvGraphicFramePr>
        <p:xfrm>
          <a:off x="1447800" y="1140340"/>
          <a:ext cx="10058400" cy="4650860"/>
        </p:xfrm>
        <a:graphic>
          <a:graphicData uri="http://schemas.openxmlformats.org/drawingml/2006/table">
            <a:tbl>
              <a:tblPr firstRow="1" bandRow="1">
                <a:tableStyleId>{E8B1032C-EA38-4F05-BA0D-38AFFFC7BED3}</a:tableStyleId>
              </a:tblPr>
              <a:tblGrid>
                <a:gridCol w="3352800">
                  <a:extLst>
                    <a:ext uri="{9D8B030D-6E8A-4147-A177-3AD203B41FA5}">
                      <a16:colId xmlns="" xmlns:a16="http://schemas.microsoft.com/office/drawing/2014/main" val="3938391205"/>
                    </a:ext>
                  </a:extLst>
                </a:gridCol>
                <a:gridCol w="3352800">
                  <a:extLst>
                    <a:ext uri="{9D8B030D-6E8A-4147-A177-3AD203B41FA5}">
                      <a16:colId xmlns="" xmlns:a16="http://schemas.microsoft.com/office/drawing/2014/main" val="1081672962"/>
                    </a:ext>
                  </a:extLst>
                </a:gridCol>
                <a:gridCol w="3352800">
                  <a:extLst>
                    <a:ext uri="{9D8B030D-6E8A-4147-A177-3AD203B41FA5}">
                      <a16:colId xmlns="" xmlns:a16="http://schemas.microsoft.com/office/drawing/2014/main" val="1896087829"/>
                    </a:ext>
                  </a:extLst>
                </a:gridCol>
              </a:tblGrid>
              <a:tr h="741196">
                <a:tc>
                  <a:txBody>
                    <a:bodyPr/>
                    <a:lstStyle/>
                    <a:p>
                      <a:pPr algn="ctr"/>
                      <a:r>
                        <a:rPr lang="en-US" sz="2800" dirty="0"/>
                        <a:t>Picture</a:t>
                      </a:r>
                      <a:endParaRPr lang="en-IN" sz="2800" dirty="0"/>
                    </a:p>
                  </a:txBody>
                  <a:tcPr/>
                </a:tc>
                <a:tc>
                  <a:txBody>
                    <a:bodyPr/>
                    <a:lstStyle/>
                    <a:p>
                      <a:pPr algn="ctr"/>
                      <a:r>
                        <a:rPr lang="en-US" sz="2800" dirty="0"/>
                        <a:t>Name</a:t>
                      </a:r>
                      <a:endParaRPr lang="en-IN" sz="2800" dirty="0"/>
                    </a:p>
                  </a:txBody>
                  <a:tcPr/>
                </a:tc>
                <a:tc>
                  <a:txBody>
                    <a:bodyPr/>
                    <a:lstStyle/>
                    <a:p>
                      <a:pPr algn="ctr"/>
                      <a:r>
                        <a:rPr lang="en-US" sz="2800" dirty="0"/>
                        <a:t>Meaning</a:t>
                      </a:r>
                      <a:endParaRPr lang="en-IN" sz="2800" dirty="0"/>
                    </a:p>
                  </a:txBody>
                  <a:tcPr/>
                </a:tc>
                <a:extLst>
                  <a:ext uri="{0D108BD9-81ED-4DB2-BD59-A6C34878D82A}">
                    <a16:rowId xmlns="" xmlns:a16="http://schemas.microsoft.com/office/drawing/2014/main" val="2539569722"/>
                  </a:ext>
                </a:extLst>
              </a:tr>
              <a:tr h="741196">
                <a:tc>
                  <a:txBody>
                    <a:bodyPr/>
                    <a:lstStyle/>
                    <a:p>
                      <a:endParaRPr lang="en-IN" dirty="0"/>
                    </a:p>
                  </a:txBody>
                  <a:tcPr/>
                </a:tc>
                <a:tc>
                  <a:txBody>
                    <a:bodyPr/>
                    <a:lstStyle/>
                    <a:p>
                      <a:r>
                        <a:rPr lang="en-US" sz="2800" dirty="0"/>
                        <a:t>Ellipse/Oval</a:t>
                      </a:r>
                      <a:endParaRPr lang="en-IN" sz="2800" dirty="0"/>
                    </a:p>
                  </a:txBody>
                  <a:tcPr/>
                </a:tc>
                <a:tc>
                  <a:txBody>
                    <a:bodyPr/>
                    <a:lstStyle/>
                    <a:p>
                      <a:r>
                        <a:rPr lang="en-US" sz="2800" dirty="0"/>
                        <a:t>Start/End</a:t>
                      </a:r>
                      <a:endParaRPr lang="en-IN" sz="2800" dirty="0"/>
                    </a:p>
                  </a:txBody>
                  <a:tcPr/>
                </a:tc>
                <a:extLst>
                  <a:ext uri="{0D108BD9-81ED-4DB2-BD59-A6C34878D82A}">
                    <a16:rowId xmlns="" xmlns:a16="http://schemas.microsoft.com/office/drawing/2014/main" val="3671629891"/>
                  </a:ext>
                </a:extLst>
              </a:tr>
              <a:tr h="741196">
                <a:tc>
                  <a:txBody>
                    <a:bodyPr/>
                    <a:lstStyle/>
                    <a:p>
                      <a:endParaRPr lang="en-IN" dirty="0"/>
                    </a:p>
                  </a:txBody>
                  <a:tcPr/>
                </a:tc>
                <a:tc>
                  <a:txBody>
                    <a:bodyPr/>
                    <a:lstStyle/>
                    <a:p>
                      <a:r>
                        <a:rPr lang="en-US" sz="2800" dirty="0"/>
                        <a:t>Rhombus</a:t>
                      </a:r>
                      <a:endParaRPr lang="en-IN" sz="2800" dirty="0"/>
                    </a:p>
                  </a:txBody>
                  <a:tcPr/>
                </a:tc>
                <a:tc>
                  <a:txBody>
                    <a:bodyPr/>
                    <a:lstStyle/>
                    <a:p>
                      <a:r>
                        <a:rPr lang="en-US" sz="2800" dirty="0"/>
                        <a:t>Input and output</a:t>
                      </a:r>
                      <a:endParaRPr lang="en-IN" sz="2800" dirty="0"/>
                    </a:p>
                  </a:txBody>
                  <a:tcPr/>
                </a:tc>
                <a:extLst>
                  <a:ext uri="{0D108BD9-81ED-4DB2-BD59-A6C34878D82A}">
                    <a16:rowId xmlns="" xmlns:a16="http://schemas.microsoft.com/office/drawing/2014/main" val="2798936005"/>
                  </a:ext>
                </a:extLst>
              </a:tr>
              <a:tr h="741196">
                <a:tc>
                  <a:txBody>
                    <a:bodyPr/>
                    <a:lstStyle/>
                    <a:p>
                      <a:endParaRPr lang="en-IN" dirty="0"/>
                    </a:p>
                  </a:txBody>
                  <a:tcPr/>
                </a:tc>
                <a:tc>
                  <a:txBody>
                    <a:bodyPr/>
                    <a:lstStyle/>
                    <a:p>
                      <a:r>
                        <a:rPr lang="en-US" sz="2800" dirty="0"/>
                        <a:t>Rectangle</a:t>
                      </a:r>
                      <a:endParaRPr lang="en-IN" sz="2800" dirty="0"/>
                    </a:p>
                  </a:txBody>
                  <a:tcPr/>
                </a:tc>
                <a:tc>
                  <a:txBody>
                    <a:bodyPr/>
                    <a:lstStyle/>
                    <a:p>
                      <a:r>
                        <a:rPr lang="en-US" sz="2800" dirty="0"/>
                        <a:t>Data Processing</a:t>
                      </a:r>
                      <a:endParaRPr lang="en-IN" sz="2800" dirty="0"/>
                    </a:p>
                  </a:txBody>
                  <a:tcPr/>
                </a:tc>
                <a:extLst>
                  <a:ext uri="{0D108BD9-81ED-4DB2-BD59-A6C34878D82A}">
                    <a16:rowId xmlns="" xmlns:a16="http://schemas.microsoft.com/office/drawing/2014/main" val="4219987021"/>
                  </a:ext>
                </a:extLst>
              </a:tr>
              <a:tr h="741196">
                <a:tc>
                  <a:txBody>
                    <a:bodyPr/>
                    <a:lstStyle/>
                    <a:p>
                      <a:endParaRPr lang="en-IN"/>
                    </a:p>
                  </a:txBody>
                  <a:tcPr/>
                </a:tc>
                <a:tc>
                  <a:txBody>
                    <a:bodyPr/>
                    <a:lstStyle/>
                    <a:p>
                      <a:r>
                        <a:rPr lang="en-US" sz="2800" dirty="0"/>
                        <a:t>Diamond</a:t>
                      </a:r>
                      <a:endParaRPr lang="en-IN" sz="2800" dirty="0"/>
                    </a:p>
                  </a:txBody>
                  <a:tcPr/>
                </a:tc>
                <a:tc>
                  <a:txBody>
                    <a:bodyPr/>
                    <a:lstStyle/>
                    <a:p>
                      <a:r>
                        <a:rPr lang="en-US" sz="2800" dirty="0"/>
                        <a:t>Condition</a:t>
                      </a:r>
                      <a:endParaRPr lang="en-IN" sz="2800" dirty="0"/>
                    </a:p>
                  </a:txBody>
                  <a:tcPr/>
                </a:tc>
                <a:extLst>
                  <a:ext uri="{0D108BD9-81ED-4DB2-BD59-A6C34878D82A}">
                    <a16:rowId xmlns="" xmlns:a16="http://schemas.microsoft.com/office/drawing/2014/main" val="829038188"/>
                  </a:ext>
                </a:extLst>
              </a:tr>
              <a:tr h="741196">
                <a:tc>
                  <a:txBody>
                    <a:bodyPr/>
                    <a:lstStyle/>
                    <a:p>
                      <a:endParaRPr lang="en-IN"/>
                    </a:p>
                  </a:txBody>
                  <a:tcPr/>
                </a:tc>
                <a:tc>
                  <a:txBody>
                    <a:bodyPr/>
                    <a:lstStyle/>
                    <a:p>
                      <a:r>
                        <a:rPr lang="en-US" sz="2800" dirty="0"/>
                        <a:t>Arrows</a:t>
                      </a:r>
                      <a:endParaRPr lang="en-IN" sz="2800" dirty="0"/>
                    </a:p>
                  </a:txBody>
                  <a:tcPr/>
                </a:tc>
                <a:tc>
                  <a:txBody>
                    <a:bodyPr/>
                    <a:lstStyle/>
                    <a:p>
                      <a:r>
                        <a:rPr lang="en-US" sz="2800" dirty="0"/>
                        <a:t>Movement or flow of operations</a:t>
                      </a:r>
                      <a:endParaRPr lang="en-IN" sz="2800" dirty="0"/>
                    </a:p>
                  </a:txBody>
                  <a:tcPr/>
                </a:tc>
                <a:extLst>
                  <a:ext uri="{0D108BD9-81ED-4DB2-BD59-A6C34878D82A}">
                    <a16:rowId xmlns="" xmlns:a16="http://schemas.microsoft.com/office/drawing/2014/main" val="1240801581"/>
                  </a:ext>
                </a:extLst>
              </a:tr>
            </a:tbl>
          </a:graphicData>
        </a:graphic>
      </p:graphicFrame>
      <p:sp>
        <p:nvSpPr>
          <p:cNvPr id="9" name="Flowchart: Terminator 8">
            <a:extLst>
              <a:ext uri="{FF2B5EF4-FFF2-40B4-BE49-F238E27FC236}">
                <a16:creationId xmlns="" xmlns:a16="http://schemas.microsoft.com/office/drawing/2014/main" id="{A97E25FC-E5A2-48B0-9B52-661BA7E7949E}"/>
              </a:ext>
            </a:extLst>
          </p:cNvPr>
          <p:cNvSpPr/>
          <p:nvPr/>
        </p:nvSpPr>
        <p:spPr>
          <a:xfrm>
            <a:off x="2057400" y="1981200"/>
            <a:ext cx="19812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ata 10">
            <a:extLst>
              <a:ext uri="{FF2B5EF4-FFF2-40B4-BE49-F238E27FC236}">
                <a16:creationId xmlns="" xmlns:a16="http://schemas.microsoft.com/office/drawing/2014/main" id="{EF803F33-61E3-4813-A091-42771E35792F}"/>
              </a:ext>
            </a:extLst>
          </p:cNvPr>
          <p:cNvSpPr/>
          <p:nvPr/>
        </p:nvSpPr>
        <p:spPr>
          <a:xfrm>
            <a:off x="2514600" y="2743200"/>
            <a:ext cx="1524000"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Process 11">
            <a:extLst>
              <a:ext uri="{FF2B5EF4-FFF2-40B4-BE49-F238E27FC236}">
                <a16:creationId xmlns="" xmlns:a16="http://schemas.microsoft.com/office/drawing/2014/main" id="{FEB97E2D-932C-4261-8BC7-AF7AD546CE6F}"/>
              </a:ext>
            </a:extLst>
          </p:cNvPr>
          <p:cNvSpPr/>
          <p:nvPr/>
        </p:nvSpPr>
        <p:spPr>
          <a:xfrm>
            <a:off x="2057400" y="3505200"/>
            <a:ext cx="21082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Decision 12">
            <a:extLst>
              <a:ext uri="{FF2B5EF4-FFF2-40B4-BE49-F238E27FC236}">
                <a16:creationId xmlns="" xmlns:a16="http://schemas.microsoft.com/office/drawing/2014/main" id="{63BED0D0-3604-4DDE-82C5-DB68856DCE54}"/>
              </a:ext>
            </a:extLst>
          </p:cNvPr>
          <p:cNvSpPr/>
          <p:nvPr/>
        </p:nvSpPr>
        <p:spPr>
          <a:xfrm>
            <a:off x="2514600" y="4267200"/>
            <a:ext cx="9398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 xmlns:a16="http://schemas.microsoft.com/office/drawing/2014/main" id="{C88D3C0E-AC53-420C-B65F-190B6D09821E}"/>
              </a:ext>
            </a:extLst>
          </p:cNvPr>
          <p:cNvCxnSpPr/>
          <p:nvPr/>
        </p:nvCxnSpPr>
        <p:spPr>
          <a:xfrm>
            <a:off x="2286000" y="50292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F77CE1D7-F45D-4634-AAD8-D82BA34A30EF}"/>
              </a:ext>
            </a:extLst>
          </p:cNvPr>
          <p:cNvCxnSpPr/>
          <p:nvPr/>
        </p:nvCxnSpPr>
        <p:spPr>
          <a:xfrm>
            <a:off x="2514600" y="54864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1331957C-C9BA-4694-989B-87154209C02A}"/>
              </a:ext>
            </a:extLst>
          </p:cNvPr>
          <p:cNvCxnSpPr/>
          <p:nvPr/>
        </p:nvCxnSpPr>
        <p:spPr>
          <a:xfrm flipV="1">
            <a:off x="3454400" y="5029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411568D8-EF0B-43E7-8C6A-C4BF4826FFEE}"/>
              </a:ext>
            </a:extLst>
          </p:cNvPr>
          <p:cNvCxnSpPr/>
          <p:nvPr/>
        </p:nvCxnSpPr>
        <p:spPr>
          <a:xfrm flipH="1">
            <a:off x="2514600" y="5029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5316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Algorithm and flowchart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609600" y="990601"/>
            <a:ext cx="11201400" cy="5365756"/>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sz="2600" dirty="0"/>
              <a:t>Write the algorithm and draw the flowchart to compute the sum of two numbers.</a:t>
            </a:r>
          </a:p>
          <a:p>
            <a:pPr marL="514350" indent="-514350" algn="just">
              <a:buFont typeface="+mj-lt"/>
              <a:buAutoNum type="arabicPeriod"/>
            </a:pPr>
            <a:r>
              <a:rPr lang="en-US" sz="2600" dirty="0"/>
              <a:t>Write the algorithm and draw the flowchart to compute the sum and average of five numbers.</a:t>
            </a:r>
          </a:p>
          <a:p>
            <a:pPr marL="514350" indent="-514350" algn="just">
              <a:buFont typeface="+mj-lt"/>
              <a:buAutoNum type="arabicPeriod"/>
            </a:pPr>
            <a:r>
              <a:rPr lang="en-US" sz="2600" dirty="0"/>
              <a:t>Write the algorithm and draw the flowchart to compute the area of triangle using heron’s formula.</a:t>
            </a:r>
          </a:p>
          <a:p>
            <a:pPr marL="514350" indent="-514350" algn="just">
              <a:buFont typeface="+mj-lt"/>
              <a:buAutoNum type="arabicPeriod"/>
            </a:pPr>
            <a:r>
              <a:rPr lang="en-US" sz="2600" dirty="0"/>
              <a:t>Write the algorithm and draw the flowchart to compute the temperature in degree Fahrenheit when temperature in degree Celsius is given.</a:t>
            </a:r>
          </a:p>
          <a:p>
            <a:pPr marL="514350" indent="-514350" algn="just">
              <a:buFont typeface="+mj-lt"/>
              <a:buAutoNum type="arabicPeriod"/>
            </a:pPr>
            <a:r>
              <a:rPr lang="en-US" sz="2600" dirty="0"/>
              <a:t>Write the algorithm and draw the flowchart to swap two numbers using 3</a:t>
            </a:r>
            <a:r>
              <a:rPr lang="en-US" sz="2600" baseline="30000" dirty="0"/>
              <a:t>rd</a:t>
            </a:r>
            <a:r>
              <a:rPr lang="en-US" sz="2600" dirty="0"/>
              <a:t> variable.</a:t>
            </a:r>
          </a:p>
          <a:p>
            <a:pPr marL="514350" indent="-514350" algn="just">
              <a:buFont typeface="+mj-lt"/>
              <a:buAutoNum type="arabicPeriod"/>
            </a:pPr>
            <a:r>
              <a:rPr lang="en-US" sz="2600" dirty="0"/>
              <a:t>Write the algorithm and draw the flowchart to swap two numbers without using 3</a:t>
            </a:r>
            <a:r>
              <a:rPr lang="en-US" sz="2600" baseline="30000" dirty="0"/>
              <a:t>rd</a:t>
            </a:r>
            <a:r>
              <a:rPr lang="en-US" sz="2600" dirty="0"/>
              <a:t> variable.</a:t>
            </a:r>
          </a:p>
          <a:p>
            <a:pPr marL="514350" indent="-514350" algn="just">
              <a:buFont typeface="+mj-lt"/>
              <a:buAutoNum type="arabicPeriod"/>
            </a:pPr>
            <a:endParaRPr lang="en-US" sz="2600" dirty="0"/>
          </a:p>
        </p:txBody>
      </p:sp>
    </p:spTree>
    <p:extLst>
      <p:ext uri="{BB962C8B-B14F-4D97-AF65-F5344CB8AC3E}">
        <p14:creationId xmlns="" xmlns:p14="http://schemas.microsoft.com/office/powerpoint/2010/main" val="34173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Algorithm and flowchart</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990600"/>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7"/>
            </a:pPr>
            <a:r>
              <a:rPr lang="en-US" sz="2600" dirty="0"/>
              <a:t>Write the algorithm and draw the flowchart to check whether the number is odd or even.</a:t>
            </a:r>
          </a:p>
          <a:p>
            <a:pPr marL="514350" indent="-514350" algn="just">
              <a:buFont typeface="+mj-lt"/>
              <a:buAutoNum type="arabicPeriod" startAt="7"/>
            </a:pPr>
            <a:r>
              <a:rPr lang="en-US" sz="2600" dirty="0"/>
              <a:t>Write the algorithm and draw the flowchart to compute the greater of two numbers.</a:t>
            </a:r>
          </a:p>
          <a:p>
            <a:pPr marL="514350" indent="-514350" algn="just">
              <a:buFont typeface="+mj-lt"/>
              <a:buAutoNum type="arabicPeriod" startAt="7"/>
            </a:pPr>
            <a:r>
              <a:rPr lang="en-US" sz="2600" dirty="0"/>
              <a:t>Write the algorithm and draw the flowchart to compute the greatest of three numbers.</a:t>
            </a:r>
          </a:p>
          <a:p>
            <a:pPr marL="514350" indent="-514350" algn="just">
              <a:buFont typeface="+mj-lt"/>
              <a:buAutoNum type="arabicPeriod" startAt="7"/>
            </a:pPr>
            <a:r>
              <a:rPr lang="en-US" sz="2600" dirty="0"/>
              <a:t>Write the algorithm and draw the flowchart to check whether the given year is leap year or not.</a:t>
            </a:r>
          </a:p>
          <a:p>
            <a:pPr marL="514350" indent="-514350" algn="just">
              <a:buFont typeface="+mj-lt"/>
              <a:buAutoNum type="arabicPeriod" startAt="7"/>
            </a:pPr>
            <a:r>
              <a:rPr lang="en-US" sz="2600" dirty="0"/>
              <a:t>Write the algorithm and draw the flowchart to compute the sum of first N natural numbers.</a:t>
            </a:r>
          </a:p>
          <a:p>
            <a:pPr marL="514350" indent="-514350" algn="just">
              <a:buFont typeface="+mj-lt"/>
              <a:buAutoNum type="arabicPeriod" startAt="7"/>
            </a:pPr>
            <a:endParaRPr lang="en-US" sz="2600" dirty="0"/>
          </a:p>
          <a:p>
            <a:pPr marL="514350" indent="-514350" algn="just">
              <a:buFont typeface="+mj-lt"/>
              <a:buAutoNum type="arabicPeriod" startAt="7"/>
            </a:pPr>
            <a:endParaRPr lang="en-US" sz="2600" dirty="0"/>
          </a:p>
        </p:txBody>
      </p:sp>
    </p:spTree>
    <p:extLst>
      <p:ext uri="{BB962C8B-B14F-4D97-AF65-F5344CB8AC3E}">
        <p14:creationId xmlns="" xmlns:p14="http://schemas.microsoft.com/office/powerpoint/2010/main" val="29897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Algorithm and flowchart</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12"/>
            </a:pPr>
            <a:r>
              <a:rPr lang="en-US" sz="2600" dirty="0"/>
              <a:t>Write the algorithm and draw the flowchart to compute the factorial of the given number.</a:t>
            </a:r>
          </a:p>
          <a:p>
            <a:pPr marL="514350" indent="-514350" algn="just">
              <a:buFont typeface="+mj-lt"/>
              <a:buAutoNum type="arabicPeriod" startAt="12"/>
            </a:pPr>
            <a:r>
              <a:rPr lang="en-US" sz="2600" dirty="0"/>
              <a:t>Write the algorithm and draw the flowchart to compute the sum of digits of the given number.</a:t>
            </a:r>
          </a:p>
          <a:p>
            <a:pPr marL="514350" indent="-514350" algn="just">
              <a:buFont typeface="+mj-lt"/>
              <a:buAutoNum type="arabicPeriod" startAt="12"/>
            </a:pPr>
            <a:r>
              <a:rPr lang="en-US" sz="2600" dirty="0"/>
              <a:t>Write the algorithm and draw the flowchart to compute the reverse of the given number. Also check the given number is in palindrome or not.</a:t>
            </a:r>
          </a:p>
          <a:p>
            <a:pPr marL="514350" indent="-514350" algn="just">
              <a:buFont typeface="+mj-lt"/>
              <a:buAutoNum type="arabicPeriod" startAt="12"/>
            </a:pPr>
            <a:r>
              <a:rPr lang="en-US" sz="2600" dirty="0"/>
              <a:t>Write the algorithm and draw the flowchart to convert the decimal number to binary number.</a:t>
            </a:r>
          </a:p>
          <a:p>
            <a:pPr marL="514350" indent="-514350" algn="just">
              <a:buFont typeface="+mj-lt"/>
              <a:buAutoNum type="arabicPeriod" startAt="12"/>
            </a:pPr>
            <a:r>
              <a:rPr lang="en-US" sz="2600" dirty="0"/>
              <a:t>Write the algorithm and draw the flowchart to convert the binary number to decimal number.</a:t>
            </a:r>
          </a:p>
          <a:p>
            <a:pPr marL="514350" indent="-514350" algn="just">
              <a:buFont typeface="+mj-lt"/>
              <a:buAutoNum type="arabicPeriod" startAt="12"/>
            </a:pPr>
            <a:endParaRPr lang="en-US" sz="2600" dirty="0"/>
          </a:p>
          <a:p>
            <a:pPr marL="514350" indent="-514350" algn="just">
              <a:buFont typeface="+mj-lt"/>
              <a:buAutoNum type="arabicPeriod" startAt="12"/>
            </a:pPr>
            <a:endParaRPr lang="en-US" sz="2600" dirty="0"/>
          </a:p>
        </p:txBody>
      </p:sp>
    </p:spTree>
    <p:extLst>
      <p:ext uri="{BB962C8B-B14F-4D97-AF65-F5344CB8AC3E}">
        <p14:creationId xmlns="" xmlns:p14="http://schemas.microsoft.com/office/powerpoint/2010/main" val="344168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 Algorithm and flowchart</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12"/>
            </a:pPr>
            <a:r>
              <a:rPr lang="en-US" sz="2600" dirty="0"/>
              <a:t>Write the algorithm and draw the flowchart to compute the factorial of the given number.</a:t>
            </a:r>
          </a:p>
          <a:p>
            <a:pPr marL="514350" indent="-514350" algn="just">
              <a:buFont typeface="+mj-lt"/>
              <a:buAutoNum type="arabicPeriod" startAt="12"/>
            </a:pPr>
            <a:r>
              <a:rPr lang="en-US" sz="2600" dirty="0"/>
              <a:t>Write the algorithm and draw the flowchart to compute the sum of digits of the given number.</a:t>
            </a:r>
          </a:p>
          <a:p>
            <a:pPr marL="514350" indent="-514350" algn="just">
              <a:buFont typeface="+mj-lt"/>
              <a:buAutoNum type="arabicPeriod" startAt="12"/>
            </a:pPr>
            <a:r>
              <a:rPr lang="en-US" sz="2600" dirty="0"/>
              <a:t>Write the algorithm and draw the flowchart to compute the reverse of the given number. Also check the given number is in palindrome or not.</a:t>
            </a:r>
          </a:p>
          <a:p>
            <a:pPr marL="514350" indent="-514350" algn="just">
              <a:buFont typeface="+mj-lt"/>
              <a:buAutoNum type="arabicPeriod" startAt="12"/>
            </a:pPr>
            <a:r>
              <a:rPr lang="en-US" sz="2600" dirty="0"/>
              <a:t>Write the algorithm and draw the flowchart to convert the decimal number to binary number.</a:t>
            </a:r>
          </a:p>
          <a:p>
            <a:pPr marL="514350" indent="-514350" algn="just">
              <a:buFont typeface="+mj-lt"/>
              <a:buAutoNum type="arabicPeriod" startAt="12"/>
            </a:pPr>
            <a:r>
              <a:rPr lang="en-US" sz="2600" dirty="0"/>
              <a:t>Write the algorithm and draw the flowchart to convert the binary number to decimal number.</a:t>
            </a:r>
          </a:p>
          <a:p>
            <a:pPr marL="514350" indent="-514350" algn="just">
              <a:buFont typeface="+mj-lt"/>
              <a:buAutoNum type="arabicPeriod" startAt="12"/>
            </a:pPr>
            <a:endParaRPr lang="en-US" sz="2600" dirty="0"/>
          </a:p>
          <a:p>
            <a:pPr marL="514350" indent="-514350" algn="just">
              <a:buFont typeface="+mj-lt"/>
              <a:buAutoNum type="arabicPeriod" startAt="12"/>
            </a:pPr>
            <a:endParaRPr lang="en-US" sz="2600" dirty="0"/>
          </a:p>
        </p:txBody>
      </p:sp>
    </p:spTree>
    <p:extLst>
      <p:ext uri="{BB962C8B-B14F-4D97-AF65-F5344CB8AC3E}">
        <p14:creationId xmlns="" xmlns:p14="http://schemas.microsoft.com/office/powerpoint/2010/main" val="1000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28432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800" dirty="0"/>
              <a:t>The Code is designed to inspire and guide the ethical conduct of all computing professionals, including current and aspiring practitioners, instructors, students, influencers, and anyone who uses computing technology in an impactful way. </a:t>
            </a:r>
            <a:endParaRPr lang="en-US" sz="2800" dirty="0"/>
          </a:p>
          <a:p>
            <a:pPr marL="0" indent="0" algn="just">
              <a:buNone/>
            </a:pPr>
            <a:endParaRPr lang="en-US" sz="1800" dirty="0"/>
          </a:p>
          <a:p>
            <a:pPr marL="514350" indent="-514350" algn="just">
              <a:buFont typeface="+mj-lt"/>
              <a:buAutoNum type="arabicPeriod" startAt="12"/>
            </a:pPr>
            <a:endParaRPr lang="en-US" sz="1800" dirty="0"/>
          </a:p>
        </p:txBody>
      </p:sp>
    </p:spTree>
    <p:extLst>
      <p:ext uri="{BB962C8B-B14F-4D97-AF65-F5344CB8AC3E}">
        <p14:creationId xmlns="" xmlns:p14="http://schemas.microsoft.com/office/powerpoint/2010/main" val="33355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84827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Function and Modules</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141359032"/>
              </p:ext>
            </p:extLst>
          </p:nvPr>
        </p:nvGraphicFramePr>
        <p:xfrm>
          <a:off x="1447800" y="1631849"/>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 xmlns:a16="http://schemas.microsoft.com/office/drawing/2014/main" id="{E79C7681-6913-45AD-B421-1B3BC513075E}"/>
              </a:ext>
            </a:extLst>
          </p:cNvPr>
          <p:cNvGraphicFramePr/>
          <p:nvPr>
            <p:extLst>
              <p:ext uri="{D42A27DB-BD31-4B8C-83A1-F6EECF244321}">
                <p14:modId xmlns="" xmlns:p14="http://schemas.microsoft.com/office/powerpoint/2010/main" val="2295228051"/>
              </p:ext>
            </p:extLst>
          </p:nvPr>
        </p:nvGraphicFramePr>
        <p:xfrm>
          <a:off x="1447800" y="3657600"/>
          <a:ext cx="9982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37532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Graphic spid="2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b="1" dirty="0"/>
              <a:t>1. GENERAL ETHICAL PRINCIPLES</a:t>
            </a:r>
            <a:endParaRPr lang="en-US" sz="2400" b="1" dirty="0"/>
          </a:p>
          <a:p>
            <a:pPr marL="0" indent="0">
              <a:buNone/>
            </a:pPr>
            <a:r>
              <a:rPr lang="en-IN" sz="2400" i="1" dirty="0"/>
              <a:t>A computing professional should...</a:t>
            </a:r>
            <a:endParaRPr lang="en-US" sz="2400" dirty="0"/>
          </a:p>
          <a:p>
            <a:r>
              <a:rPr lang="en-US" sz="2400" dirty="0"/>
              <a:t>1.1  Contribute to society and to human well-being, acknowledging that all people are stakeholders in computing.</a:t>
            </a:r>
            <a:endParaRPr lang="en-US" sz="2400" b="1" dirty="0"/>
          </a:p>
          <a:p>
            <a:r>
              <a:rPr lang="en-US" sz="2400" dirty="0"/>
              <a:t>1.2  Avoid harm.</a:t>
            </a:r>
            <a:endParaRPr lang="en-US" sz="2400" b="1" dirty="0"/>
          </a:p>
          <a:p>
            <a:r>
              <a:rPr lang="en-US" sz="2400" dirty="0"/>
              <a:t>1.3  Be honest and trustworthy.</a:t>
            </a:r>
            <a:endParaRPr lang="en-US" sz="2400" b="1" dirty="0"/>
          </a:p>
          <a:p>
            <a:r>
              <a:rPr lang="en-US" sz="2400" dirty="0"/>
              <a:t>1.4  Be fair and act not to discriminate.</a:t>
            </a:r>
            <a:endParaRPr lang="en-US" sz="2400" b="1" dirty="0"/>
          </a:p>
          <a:p>
            <a:r>
              <a:rPr lang="en-US" sz="2400" dirty="0"/>
              <a:t>1.5  Respect the work required to produce new ideas, inventions, creative works, and computing artifacts.</a:t>
            </a:r>
            <a:endParaRPr lang="en-US" sz="2400" b="1" dirty="0"/>
          </a:p>
          <a:p>
            <a:r>
              <a:rPr lang="en-US" sz="2400" dirty="0"/>
              <a:t>1.6  Respect privacy.</a:t>
            </a:r>
            <a:endParaRPr lang="en-US" sz="2400" b="1" dirty="0"/>
          </a:p>
          <a:p>
            <a:pPr marL="514350" indent="-514350" algn="just">
              <a:buFont typeface="+mj-lt"/>
              <a:buAutoNum type="arabicPeriod" startAt="12"/>
            </a:pPr>
            <a:endParaRPr lang="en-US" sz="1800" dirty="0"/>
          </a:p>
          <a:p>
            <a:pPr marL="514350" indent="-514350" algn="just">
              <a:buFont typeface="+mj-lt"/>
              <a:buAutoNum type="arabicPeriod" startAt="12"/>
            </a:pPr>
            <a:endParaRPr lang="en-US" sz="1800" dirty="0"/>
          </a:p>
        </p:txBody>
      </p:sp>
    </p:spTree>
    <p:extLst>
      <p:ext uri="{BB962C8B-B14F-4D97-AF65-F5344CB8AC3E}">
        <p14:creationId xmlns="" xmlns:p14="http://schemas.microsoft.com/office/powerpoint/2010/main" val="171699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b="1" dirty="0"/>
              <a:t>2. PROFESSIONAL RESPONSIBILITIES</a:t>
            </a:r>
            <a:endParaRPr lang="en-US" sz="2800" b="1" dirty="0"/>
          </a:p>
          <a:p>
            <a:pPr marL="0" indent="0" algn="just">
              <a:buNone/>
            </a:pPr>
            <a:r>
              <a:rPr lang="en-IN" sz="2800" i="1" dirty="0"/>
              <a:t>A computing professional should…</a:t>
            </a:r>
            <a:endParaRPr lang="en-US" sz="2800" dirty="0"/>
          </a:p>
          <a:p>
            <a:pPr algn="just"/>
            <a:r>
              <a:rPr lang="en-IN" sz="2800" i="1" dirty="0"/>
              <a:t>2</a:t>
            </a:r>
            <a:r>
              <a:rPr lang="en-IN" sz="2800" dirty="0"/>
              <a:t>.1 Strive to achieve high quality in both the processes and products of professional work.</a:t>
            </a:r>
            <a:endParaRPr lang="en-US" sz="2800" dirty="0"/>
          </a:p>
          <a:p>
            <a:pPr algn="just"/>
            <a:r>
              <a:rPr lang="en-IN" sz="2800" dirty="0"/>
              <a:t>2.2 Maintain high standards of professional competence, conduct, and ethical practice.</a:t>
            </a:r>
            <a:endParaRPr lang="en-US" sz="2800" dirty="0"/>
          </a:p>
          <a:p>
            <a:pPr algn="just"/>
            <a:r>
              <a:rPr lang="en-IN" sz="2800" dirty="0"/>
              <a:t>2.3 Know and respect existing rules pertaining to professional work. </a:t>
            </a:r>
            <a:endParaRPr lang="en-US" sz="2800" dirty="0"/>
          </a:p>
          <a:p>
            <a:pPr algn="just"/>
            <a:r>
              <a:rPr lang="en-IN" sz="2800" dirty="0"/>
              <a:t>2.4 Accept and provide appropriate professional review.</a:t>
            </a:r>
            <a:endParaRPr lang="en-US" sz="2800" dirty="0"/>
          </a:p>
          <a:p>
            <a:pPr marL="0" indent="0" algn="just">
              <a:buNone/>
            </a:pPr>
            <a:endParaRPr lang="en-US" sz="1800" dirty="0"/>
          </a:p>
          <a:p>
            <a:pPr marL="514350" indent="-514350" algn="just">
              <a:buFont typeface="+mj-lt"/>
              <a:buAutoNum type="arabicPeriod" startAt="12"/>
            </a:pPr>
            <a:endParaRPr lang="en-US" sz="1800" dirty="0"/>
          </a:p>
        </p:txBody>
      </p:sp>
    </p:spTree>
    <p:extLst>
      <p:ext uri="{BB962C8B-B14F-4D97-AF65-F5344CB8AC3E}">
        <p14:creationId xmlns="" xmlns:p14="http://schemas.microsoft.com/office/powerpoint/2010/main" val="359681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66800"/>
            <a:ext cx="10134600" cy="5181600"/>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b="1" dirty="0"/>
              <a:t>2. PROFESSIONAL RESPONSIBILITIES</a:t>
            </a:r>
            <a:endParaRPr lang="en-US" sz="2800" b="1" dirty="0"/>
          </a:p>
          <a:p>
            <a:pPr algn="just"/>
            <a:r>
              <a:rPr lang="en-US" sz="2800" dirty="0"/>
              <a:t>2.5 Foster public awareness and understanding of computing, related technologies, and their consequences.</a:t>
            </a:r>
            <a:endParaRPr lang="en-US" sz="2800" b="1" dirty="0"/>
          </a:p>
          <a:p>
            <a:pPr algn="just"/>
            <a:r>
              <a:rPr lang="en-US" sz="2800" dirty="0"/>
              <a:t>2.6 Access computing and communication resources only when authorized or when compelled by the public good.</a:t>
            </a:r>
            <a:endParaRPr lang="en-US" sz="2800" b="1" dirty="0"/>
          </a:p>
          <a:p>
            <a:pPr algn="just"/>
            <a:r>
              <a:rPr lang="en-US" sz="2800" dirty="0"/>
              <a:t>2.7 Design and implement systems that are robustly and usably secure.</a:t>
            </a:r>
            <a:endParaRPr lang="en-US" sz="2800" b="1" dirty="0"/>
          </a:p>
          <a:p>
            <a:pPr marL="514350" indent="-514350" algn="just">
              <a:buFont typeface="+mj-lt"/>
              <a:buAutoNum type="arabicPeriod" startAt="12"/>
            </a:pPr>
            <a:endParaRPr lang="en-US" sz="1800" dirty="0"/>
          </a:p>
          <a:p>
            <a:pPr marL="514350" indent="-514350" algn="just">
              <a:buFont typeface="+mj-lt"/>
              <a:buAutoNum type="arabicPeriod" startAt="12"/>
            </a:pPr>
            <a:endParaRPr lang="en-US" sz="1800" dirty="0"/>
          </a:p>
        </p:txBody>
      </p:sp>
    </p:spTree>
    <p:extLst>
      <p:ext uri="{BB962C8B-B14F-4D97-AF65-F5344CB8AC3E}">
        <p14:creationId xmlns="" xmlns:p14="http://schemas.microsoft.com/office/powerpoint/2010/main" val="13619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b="1" dirty="0"/>
              <a:t>3. PROFESSIONAL LEADERSHIP PRINCIPLES</a:t>
            </a:r>
            <a:endParaRPr lang="en-US" sz="2800" b="1" dirty="0"/>
          </a:p>
          <a:p>
            <a:pPr algn="just"/>
            <a:r>
              <a:rPr lang="en-US" sz="2800" dirty="0"/>
              <a:t>3.1 Ensure that the public good is the central concern during all professional computing work.</a:t>
            </a:r>
            <a:endParaRPr lang="en-US" sz="2800" b="1" dirty="0"/>
          </a:p>
          <a:p>
            <a:pPr algn="just"/>
            <a:r>
              <a:rPr lang="en-US" sz="2800" dirty="0"/>
              <a:t>3.2 Manage personnel and resources to enhance the quality of working life.</a:t>
            </a:r>
            <a:endParaRPr lang="en-US" sz="2800" b="1" dirty="0"/>
          </a:p>
          <a:p>
            <a:pPr algn="just"/>
            <a:r>
              <a:rPr lang="en-US" sz="2800" dirty="0"/>
              <a:t>3.3 Create opportunities for members of the organization or group to grow as professionals.</a:t>
            </a:r>
            <a:endParaRPr lang="en-US" sz="2800" b="1" dirty="0"/>
          </a:p>
          <a:p>
            <a:pPr marL="0" indent="0">
              <a:buNone/>
            </a:pPr>
            <a:endParaRPr lang="en-US" sz="1800" dirty="0"/>
          </a:p>
          <a:p>
            <a:pPr marL="514350" indent="-514350" algn="just">
              <a:buFont typeface="+mj-lt"/>
              <a:buAutoNum type="arabicPeriod" startAt="12"/>
            </a:pPr>
            <a:endParaRPr lang="en-US" sz="1800" dirty="0"/>
          </a:p>
        </p:txBody>
      </p:sp>
    </p:spTree>
    <p:extLst>
      <p:ext uri="{BB962C8B-B14F-4D97-AF65-F5344CB8AC3E}">
        <p14:creationId xmlns="" xmlns:p14="http://schemas.microsoft.com/office/powerpoint/2010/main" val="10460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dirty="0"/>
              <a:t>4.1 Uphold, promote, and respect the principles of the Code</a:t>
            </a:r>
          </a:p>
          <a:p>
            <a:pPr marL="0" indent="0" algn="just">
              <a:buNone/>
            </a:pPr>
            <a:r>
              <a:rPr lang="en-US" sz="2800" b="1" dirty="0"/>
              <a:t>Programming Code of Ethics</a:t>
            </a:r>
            <a:endParaRPr lang="en-US" sz="2800" dirty="0"/>
          </a:p>
          <a:p>
            <a:pPr marL="0" indent="0" algn="just">
              <a:buNone/>
            </a:pPr>
            <a:r>
              <a:rPr lang="en-US" sz="2800" dirty="0"/>
              <a:t>Key points of proper conduct for Computer Programmers-</a:t>
            </a:r>
            <a:br>
              <a:rPr lang="en-US" sz="2800" dirty="0"/>
            </a:br>
            <a:r>
              <a:rPr lang="en-US" sz="2800" dirty="0"/>
              <a:t>A programmer must...</a:t>
            </a:r>
          </a:p>
          <a:p>
            <a:pPr lvl="0" algn="just"/>
            <a:r>
              <a:rPr lang="en-US" sz="2800" dirty="0"/>
              <a:t>Never create or distribute malware.</a:t>
            </a:r>
          </a:p>
          <a:p>
            <a:pPr lvl="0" algn="just"/>
            <a:r>
              <a:rPr lang="en-US" sz="2800" dirty="0"/>
              <a:t>Never write code that is intentionally difficult to follow.</a:t>
            </a:r>
          </a:p>
          <a:p>
            <a:pPr lvl="0" algn="just"/>
            <a:r>
              <a:rPr lang="en-US" sz="2800" dirty="0"/>
              <a:t>Never write documentation that is intentionally confusing or inaccurate.</a:t>
            </a:r>
          </a:p>
          <a:p>
            <a:pPr lvl="0" algn="just"/>
            <a:r>
              <a:rPr lang="en-US" sz="2800" dirty="0"/>
              <a:t>Never reuse copyrighted code unless the proper license is purchased, or permission is obtained.</a:t>
            </a:r>
          </a:p>
          <a:p>
            <a:pPr marL="0" lvl="0" indent="0">
              <a:buNone/>
            </a:pPr>
            <a:r>
              <a:rPr lang="en-US" sz="2800" dirty="0"/>
              <a:t>.</a:t>
            </a:r>
          </a:p>
        </p:txBody>
      </p:sp>
    </p:spTree>
    <p:extLst>
      <p:ext uri="{BB962C8B-B14F-4D97-AF65-F5344CB8AC3E}">
        <p14:creationId xmlns="" xmlns:p14="http://schemas.microsoft.com/office/powerpoint/2010/main" val="69675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sz="2800" dirty="0"/>
              <a:t>Acknowledge (verbally and in source code comments) the work of other programmers on which the code is based, even if substantial changes are made.</a:t>
            </a:r>
          </a:p>
          <a:p>
            <a:pPr lvl="0" algn="just"/>
            <a:r>
              <a:rPr lang="en-US" sz="2800" dirty="0"/>
              <a:t>Never intentionally introduce bugs with the intent of later claiming credit for fixing the bugs, or to stimulate the uptake of later versions.</a:t>
            </a:r>
          </a:p>
          <a:p>
            <a:pPr lvl="0" algn="just"/>
            <a:r>
              <a:rPr lang="en-US" sz="2800" dirty="0"/>
              <a:t>Never write code that intentionally breaks another programmer's code for the purpose of elevating one's status.</a:t>
            </a:r>
          </a:p>
          <a:p>
            <a:pPr lvl="0" algn="just"/>
            <a:r>
              <a:rPr lang="en-US" sz="2800" dirty="0"/>
              <a:t>Never hide known obstacles to a project's completion during any phase of development, especially the design phase.</a:t>
            </a:r>
          </a:p>
          <a:p>
            <a:pPr marL="0" indent="0">
              <a:buNone/>
            </a:pPr>
            <a:endParaRPr lang="en-US" sz="1050" dirty="0"/>
          </a:p>
          <a:p>
            <a:pPr marL="514350" indent="-514350" algn="just">
              <a:buFont typeface="+mj-lt"/>
              <a:buAutoNum type="arabicPeriod" startAt="12"/>
            </a:pPr>
            <a:endParaRPr lang="en-US" sz="1050" dirty="0"/>
          </a:p>
          <a:p>
            <a:pPr marL="514350" indent="-514350" algn="just">
              <a:buFont typeface="+mj-lt"/>
              <a:buAutoNum type="arabicPeriod" startAt="12"/>
            </a:pPr>
            <a:endParaRPr lang="en-US" sz="1100" dirty="0"/>
          </a:p>
        </p:txBody>
      </p:sp>
    </p:spTree>
    <p:extLst>
      <p:ext uri="{BB962C8B-B14F-4D97-AF65-F5344CB8AC3E}">
        <p14:creationId xmlns="" xmlns:p14="http://schemas.microsoft.com/office/powerpoint/2010/main" val="135891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523999"/>
            <a:ext cx="10134600" cy="4832357"/>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t>Report any illegal activities of the employer.</a:t>
            </a:r>
          </a:p>
          <a:p>
            <a:pPr lvl="0"/>
            <a:r>
              <a:rPr lang="en-US" sz="2800" dirty="0"/>
              <a:t>Never falsely deny the presence of bugs.</a:t>
            </a:r>
          </a:p>
          <a:p>
            <a:pPr lvl="0"/>
            <a:r>
              <a:rPr lang="en-US" sz="2800" dirty="0"/>
              <a:t>Never reveal the secret corporate knowledge of an employer.</a:t>
            </a:r>
          </a:p>
          <a:p>
            <a:pPr lvl="0"/>
            <a:r>
              <a:rPr lang="en-US" sz="2800" dirty="0"/>
              <a:t>Never accept compensation from multiple parties for the same work unless permission is given.</a:t>
            </a:r>
          </a:p>
          <a:p>
            <a:pPr lvl="0"/>
            <a:r>
              <a:rPr lang="en-US" sz="2800" dirty="0"/>
              <a:t>Never conceal from the employer their financial interest in development resources.</a:t>
            </a:r>
          </a:p>
          <a:p>
            <a:pPr lvl="0"/>
            <a:endParaRPr lang="en-US" sz="2800" dirty="0"/>
          </a:p>
          <a:p>
            <a:pPr marL="514350" indent="-514350" algn="just">
              <a:buFont typeface="+mj-lt"/>
              <a:buAutoNum type="arabicPeriod" startAt="12"/>
            </a:pPr>
            <a:endParaRPr lang="en-US" sz="2800" dirty="0"/>
          </a:p>
        </p:txBody>
      </p:sp>
    </p:spTree>
    <p:extLst>
      <p:ext uri="{BB962C8B-B14F-4D97-AF65-F5344CB8AC3E}">
        <p14:creationId xmlns="" xmlns:p14="http://schemas.microsoft.com/office/powerpoint/2010/main" val="29234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Code of Ethics and Professional Conduct…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990601"/>
            <a:ext cx="10134600" cy="5365756"/>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t>Never maliciously injure the reputation of an employer or members of the development team.</a:t>
            </a:r>
          </a:p>
          <a:p>
            <a:pPr lvl="0"/>
            <a:r>
              <a:rPr lang="en-US" sz="2800" dirty="0"/>
              <a:t>Never take credit for another's work.</a:t>
            </a:r>
          </a:p>
          <a:p>
            <a:pPr lvl="0"/>
            <a:r>
              <a:rPr lang="en-US" sz="2800" dirty="0"/>
              <a:t>Never steal software, especially development tools.</a:t>
            </a:r>
          </a:p>
          <a:p>
            <a:pPr lvl="0"/>
            <a:r>
              <a:rPr lang="en-US" sz="2800" dirty="0"/>
              <a:t>Never install third-party applications without the user's permission.  </a:t>
            </a:r>
          </a:p>
          <a:p>
            <a:pPr lvl="0"/>
            <a:endParaRPr lang="en-US" sz="2800" dirty="0"/>
          </a:p>
          <a:p>
            <a:pPr marL="514350" indent="-514350" algn="just">
              <a:buFont typeface="+mj-lt"/>
              <a:buAutoNum type="arabicPeriod" startAt="12"/>
            </a:pPr>
            <a:endParaRPr lang="en-US" sz="2800" dirty="0"/>
          </a:p>
        </p:txBody>
      </p:sp>
    </p:spTree>
    <p:extLst>
      <p:ext uri="{BB962C8B-B14F-4D97-AF65-F5344CB8AC3E}">
        <p14:creationId xmlns="" xmlns:p14="http://schemas.microsoft.com/office/powerpoint/2010/main" val="22270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IT Policy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752600"/>
            <a:ext cx="10134600" cy="4495800"/>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600" dirty="0"/>
              <a:t>Companies provides and maintains technological products, services and facilities like Personal Computers (PCs), peripheral equipment, servers, telephones, Internet and application software to its employees for official use.</a:t>
            </a:r>
          </a:p>
          <a:p>
            <a:pPr algn="just"/>
            <a:r>
              <a:rPr lang="en-US" sz="2600" dirty="0"/>
              <a:t> The Information Technology (IT) Policy of the organization defines rules, regulations and guidelines for proper usage and maintenance of these technological assets to ensure their ethical and acceptable use and assure health, safety and security of data, products, facilities as well as the people using them.</a:t>
            </a:r>
          </a:p>
          <a:p>
            <a:pPr algn="just"/>
            <a:r>
              <a:rPr lang="en-US" sz="2600" dirty="0"/>
              <a:t>It also provides guidelines for issues like purchase, compliance, IT support and grievance redressal of the employees pertaining to technological assets and services used for office work.</a:t>
            </a:r>
          </a:p>
          <a:p>
            <a:pPr marL="0" lvl="0" indent="0">
              <a:buNone/>
            </a:pPr>
            <a:r>
              <a:rPr lang="en-US" sz="2400" dirty="0"/>
              <a:t>  </a:t>
            </a:r>
          </a:p>
          <a:p>
            <a:pPr lvl="0"/>
            <a:endParaRPr lang="en-US" sz="2800" dirty="0"/>
          </a:p>
          <a:p>
            <a:pPr marL="514350" indent="-514350" algn="just">
              <a:buFont typeface="+mj-lt"/>
              <a:buAutoNum type="arabicPeriod" startAt="12"/>
            </a:pPr>
            <a:endParaRPr lang="en-US" sz="2800" dirty="0"/>
          </a:p>
        </p:txBody>
      </p:sp>
    </p:spTree>
    <p:extLst>
      <p:ext uri="{BB962C8B-B14F-4D97-AF65-F5344CB8AC3E}">
        <p14:creationId xmlns="" xmlns:p14="http://schemas.microsoft.com/office/powerpoint/2010/main" val="12794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IT Policy… </a:t>
            </a:r>
            <a:r>
              <a:rPr lang="en-US" sz="2800" dirty="0"/>
              <a:t>(CO1)</a:t>
            </a:r>
          </a:p>
        </p:txBody>
      </p:sp>
      <p:sp>
        <p:nvSpPr>
          <p:cNvPr id="10" name="Content Placeholder 2">
            <a:extLst>
              <a:ext uri="{FF2B5EF4-FFF2-40B4-BE49-F238E27FC236}">
                <a16:creationId xmlns="" xmlns:a16="http://schemas.microsoft.com/office/drawing/2014/main" id="{12744F8A-8BDD-4ABB-B27A-2408D4BD94AA}"/>
              </a:ext>
            </a:extLst>
          </p:cNvPr>
          <p:cNvSpPr txBox="1">
            <a:spLocks/>
          </p:cNvSpPr>
          <p:nvPr/>
        </p:nvSpPr>
        <p:spPr>
          <a:xfrm>
            <a:off x="1447800" y="1042976"/>
            <a:ext cx="10134600" cy="5205424"/>
          </a:xfrm>
          <a:prstGeom prst="rect">
            <a:avLst/>
          </a:prstGeom>
        </p:spPr>
        <p:txBody>
          <a:bodyPr anchor="ctr">
            <a:no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dirty="0"/>
              <a:t>Acceptable Use Policy</a:t>
            </a:r>
          </a:p>
          <a:p>
            <a:pPr lvl="0"/>
            <a:r>
              <a:rPr lang="en-US" sz="2400" dirty="0"/>
              <a:t>Security awareness</a:t>
            </a:r>
          </a:p>
          <a:p>
            <a:pPr lvl="0"/>
            <a:r>
              <a:rPr lang="en-US" sz="2400" dirty="0"/>
              <a:t>DR/BCP (Disaster Recovery, Business Continuity plan)</a:t>
            </a:r>
          </a:p>
          <a:p>
            <a:pPr lvl="0"/>
            <a:r>
              <a:rPr lang="en-US" sz="2400" dirty="0"/>
              <a:t>Change management.</a:t>
            </a:r>
          </a:p>
          <a:p>
            <a:pPr lvl="0"/>
            <a:r>
              <a:rPr lang="en-US" sz="2400" dirty="0"/>
              <a:t>Equipment Usage policy</a:t>
            </a:r>
          </a:p>
          <a:p>
            <a:pPr lvl="0"/>
            <a:r>
              <a:rPr lang="en-US" sz="2400" dirty="0"/>
              <a:t>PC standards	</a:t>
            </a:r>
          </a:p>
          <a:p>
            <a:pPr lvl="0"/>
            <a:r>
              <a:rPr lang="en-US" sz="2400" dirty="0"/>
              <a:t>The Internet Usage Policy </a:t>
            </a:r>
          </a:p>
          <a:p>
            <a:pPr lvl="0"/>
            <a:r>
              <a:rPr lang="en-US" sz="2400" dirty="0"/>
              <a:t>Information security Policy </a:t>
            </a:r>
          </a:p>
          <a:p>
            <a:pPr lvl="0"/>
            <a:r>
              <a:rPr lang="en-US" sz="2400" dirty="0"/>
              <a:t>Email and chat Policy</a:t>
            </a:r>
          </a:p>
          <a:p>
            <a:pPr lvl="0"/>
            <a:r>
              <a:rPr lang="en-US" sz="2400" dirty="0"/>
              <a:t>The Software Usage Policy </a:t>
            </a:r>
          </a:p>
          <a:p>
            <a:pPr lvl="0"/>
            <a:endParaRPr lang="en-US" sz="2800" dirty="0"/>
          </a:p>
          <a:p>
            <a:pPr marL="514350" indent="-514350" algn="just">
              <a:buFont typeface="+mj-lt"/>
              <a:buAutoNum type="arabicPeriod" startAt="12"/>
            </a:pPr>
            <a:endParaRPr lang="en-US" sz="2800" dirty="0"/>
          </a:p>
        </p:txBody>
      </p:sp>
    </p:spTree>
    <p:extLst>
      <p:ext uri="{BB962C8B-B14F-4D97-AF65-F5344CB8AC3E}">
        <p14:creationId xmlns="" xmlns:p14="http://schemas.microsoft.com/office/powerpoint/2010/main" val="29872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848278"/>
            <a:ext cx="6553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Basic Data structures in Python</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1909912594"/>
              </p:ext>
            </p:extLst>
          </p:nvPr>
        </p:nvGraphicFramePr>
        <p:xfrm>
          <a:off x="1447800" y="1631849"/>
          <a:ext cx="10287000" cy="3930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7483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BD100-6AF4-4212-A8CF-35B856369DFA}"/>
              </a:ext>
            </a:extLst>
          </p:cNvPr>
          <p:cNvSpPr>
            <a:spLocks noGrp="1"/>
          </p:cNvSpPr>
          <p:nvPr>
            <p:ph type="title"/>
          </p:nvPr>
        </p:nvSpPr>
        <p:spPr>
          <a:xfrm>
            <a:off x="1333500" y="2857500"/>
            <a:ext cx="10401300" cy="1104900"/>
          </a:xfrm>
        </p:spPr>
        <p:txBody>
          <a:bodyPr>
            <a:normAutofit fontScale="90000"/>
          </a:bodyPr>
          <a:lstStyle/>
          <a:p>
            <a:r>
              <a:rPr lang="en-US" dirty="0"/>
              <a:t>Python Introduction (CO1)</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Introduction </a:t>
            </a:r>
            <a:r>
              <a:rPr lang="en-US" sz="2800" dirty="0"/>
              <a:t>(CO1)</a:t>
            </a:r>
          </a:p>
        </p:txBody>
      </p:sp>
    </p:spTree>
    <p:extLst>
      <p:ext uri="{BB962C8B-B14F-4D97-AF65-F5344CB8AC3E}">
        <p14:creationId xmlns="" xmlns:p14="http://schemas.microsoft.com/office/powerpoint/2010/main" val="3530757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algn="just">
              <a:lnSpc>
                <a:spcPct val="150000"/>
              </a:lnSpc>
            </a:pPr>
            <a:r>
              <a:rPr lang="en-US" sz="2800" dirty="0"/>
              <a:t>The students will study the history of Python and Programming Cycle for Python.</a:t>
            </a:r>
          </a:p>
          <a:p>
            <a:pPr algn="just">
              <a:lnSpc>
                <a:spcPct val="150000"/>
              </a:lnSpc>
            </a:pPr>
            <a:r>
              <a:rPr lang="en-US" sz="2800" dirty="0"/>
              <a:t>The students will gain the understanding of the Python IDE and understand how  to write  Python Programme.</a:t>
            </a:r>
          </a:p>
          <a:p>
            <a:pPr marL="0" indent="0" algn="just">
              <a:lnSpc>
                <a:spcPct val="150000"/>
              </a:lnSpc>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 xmlns:p14="http://schemas.microsoft.com/office/powerpoint/2010/main" val="2804319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Basic knowledge of programming language.</a:t>
            </a:r>
          </a:p>
          <a:p>
            <a:pPr marL="0" indent="0">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spTree>
    <p:extLst>
      <p:ext uri="{BB962C8B-B14F-4D97-AF65-F5344CB8AC3E}">
        <p14:creationId xmlns="" xmlns:p14="http://schemas.microsoft.com/office/powerpoint/2010/main" val="3973592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82200" cy="5158193"/>
          </a:xfrm>
        </p:spPr>
        <p:txBody>
          <a:bodyPr>
            <a:normAutofit fontScale="85000" lnSpcReduction="10000"/>
          </a:bodyPr>
          <a:lstStyle/>
          <a:p>
            <a:pPr marL="0" indent="0" algn="ctr">
              <a:buNone/>
            </a:pPr>
            <a:r>
              <a:rPr lang="en-IN" dirty="0"/>
              <a:t>What is Python Language?</a:t>
            </a:r>
          </a:p>
          <a:p>
            <a:pPr algn="just">
              <a:lnSpc>
                <a:spcPct val="150000"/>
              </a:lnSpc>
            </a:pPr>
            <a:r>
              <a:rPr lang="en-IN" dirty="0"/>
              <a:t>Python is a high-level general-purpose, interpreted, interactive, object-oriented and reliable language having wide range of applications from Web development, scientific and mathematical computing to desktop graphical user Interfaces.</a:t>
            </a:r>
          </a:p>
          <a:p>
            <a:pPr algn="just"/>
            <a:r>
              <a:rPr lang="en-IN" dirty="0"/>
              <a:t>The syntax of the language is clean, and length of the code is relatively short.</a:t>
            </a:r>
          </a:p>
          <a:p>
            <a:pPr algn="just"/>
            <a:r>
              <a:rPr lang="en-IN" dirty="0"/>
              <a:t>It allows to think about the problem rather than focusing on the syntax</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Introduction</a:t>
            </a:r>
            <a:r>
              <a:rPr lang="en-US" sz="2400" dirty="0"/>
              <a:t> </a:t>
            </a:r>
            <a:r>
              <a:rPr lang="en-US" sz="2800" dirty="0"/>
              <a:t>(CO1)</a:t>
            </a:r>
          </a:p>
        </p:txBody>
      </p:sp>
    </p:spTree>
    <p:extLst>
      <p:ext uri="{BB962C8B-B14F-4D97-AF65-F5344CB8AC3E}">
        <p14:creationId xmlns="" xmlns:p14="http://schemas.microsoft.com/office/powerpoint/2010/main" val="273272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143000"/>
            <a:ext cx="10134600" cy="4983169"/>
          </a:xfrm>
        </p:spPr>
        <p:txBody>
          <a:bodyPr>
            <a:noAutofit/>
          </a:bodyPr>
          <a:lstStyle/>
          <a:p>
            <a:pPr marL="457200" indent="-457200" algn="just">
              <a:lnSpc>
                <a:spcPct val="150000"/>
              </a:lnSpc>
            </a:pPr>
            <a:r>
              <a:rPr lang="en-US" sz="2800" dirty="0"/>
              <a:t>Guido Van Rossum was doing its application-based work in December of 1989 at Centrum Wiskunde &amp; Informatica (CWI) which is situated in Netherland. </a:t>
            </a:r>
          </a:p>
          <a:p>
            <a:pPr marL="457200" indent="-457200" algn="just">
              <a:lnSpc>
                <a:spcPct val="150000"/>
              </a:lnSpc>
            </a:pPr>
            <a:r>
              <a:rPr lang="en-US" sz="2800" dirty="0"/>
              <a:t>It was started firstly as a hobby project because he was looking for an interesting project to keep him occupied during Christmas.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2800" dirty="0"/>
              <a:t>(CO1)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143000"/>
            <a:ext cx="10134600" cy="4983169"/>
          </a:xfrm>
        </p:spPr>
        <p:txBody>
          <a:bodyPr>
            <a:noAutofit/>
          </a:bodyPr>
          <a:lstStyle/>
          <a:p>
            <a:pPr marL="457200" indent="-457200" algn="just">
              <a:lnSpc>
                <a:spcPct val="150000"/>
              </a:lnSpc>
            </a:pPr>
            <a:r>
              <a:rPr lang="en-US" sz="2800" dirty="0"/>
              <a:t>The programming language which Python is said to have succeeded is ABC Programming Language.</a:t>
            </a:r>
          </a:p>
          <a:p>
            <a:pPr marL="457200" indent="-457200" algn="just">
              <a:lnSpc>
                <a:spcPct val="150000"/>
              </a:lnSpc>
            </a:pPr>
            <a:r>
              <a:rPr lang="en-US" sz="2800" dirty="0"/>
              <a:t>He had already helped to create ABC earlier in his career and he had seen some issues with ABC but liked most of the features.</a:t>
            </a:r>
          </a:p>
          <a:p>
            <a:pPr marL="457200" indent="-457200" algn="just">
              <a:lnSpc>
                <a:spcPct val="150000"/>
              </a:lnSpc>
            </a:pPr>
            <a:r>
              <a:rPr lang="en-US" sz="2800" dirty="0"/>
              <a:t>After that what he did as very clever. He had taken the syntax of ABC, and some of its good features.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3200" dirty="0" err="1"/>
              <a:t>Cont</a:t>
            </a:r>
            <a:r>
              <a:rPr lang="en-US" sz="3200" dirty="0"/>
              <a:t>…</a:t>
            </a:r>
            <a:r>
              <a:rPr lang="en-US" sz="2800" dirty="0"/>
              <a:t>(CO1)</a:t>
            </a:r>
          </a:p>
        </p:txBody>
      </p:sp>
    </p:spTree>
    <p:extLst>
      <p:ext uri="{BB962C8B-B14F-4D97-AF65-F5344CB8AC3E}">
        <p14:creationId xmlns="" xmlns:p14="http://schemas.microsoft.com/office/powerpoint/2010/main" val="235454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838200"/>
            <a:ext cx="10134600" cy="5287969"/>
          </a:xfrm>
        </p:spPr>
        <p:txBody>
          <a:bodyPr>
            <a:noAutofit/>
          </a:bodyPr>
          <a:lstStyle/>
          <a:p>
            <a:pPr marL="457200" indent="-457200" algn="just">
              <a:lnSpc>
                <a:spcPct val="150000"/>
              </a:lnSpc>
            </a:pPr>
            <a:r>
              <a:rPr lang="en-US" sz="2600" dirty="0"/>
              <a:t>It came with a lot of complaints too, so he fixed those issues completely and had created a good scripting language which had removed all the flaws.</a:t>
            </a:r>
          </a:p>
          <a:p>
            <a:pPr marL="457200" indent="-457200" algn="just">
              <a:lnSpc>
                <a:spcPct val="150000"/>
              </a:lnSpc>
            </a:pPr>
            <a:r>
              <a:rPr lang="en-US" sz="2600" dirty="0"/>
              <a:t>The inspiration for the name came from BBC’s TV Show – ‘Monty Python’s Flying Circus’, as he was a big fan of the TV show and also he wanted a short, unique and slightly mysterious name for his invention and hence he named it Python!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3200" dirty="0" err="1"/>
              <a:t>Cont</a:t>
            </a:r>
            <a:r>
              <a:rPr lang="en-US" sz="3200" dirty="0"/>
              <a:t>…</a:t>
            </a:r>
            <a:r>
              <a:rPr lang="en-US" sz="2800" dirty="0"/>
              <a:t>(CO1)</a:t>
            </a:r>
          </a:p>
        </p:txBody>
      </p:sp>
    </p:spTree>
    <p:extLst>
      <p:ext uri="{BB962C8B-B14F-4D97-AF65-F5344CB8AC3E}">
        <p14:creationId xmlns="" xmlns:p14="http://schemas.microsoft.com/office/powerpoint/2010/main" val="292116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143000"/>
            <a:ext cx="10134600" cy="4983169"/>
          </a:xfrm>
        </p:spPr>
        <p:txBody>
          <a:bodyPr>
            <a:noAutofit/>
          </a:bodyPr>
          <a:lstStyle/>
          <a:p>
            <a:pPr algn="just">
              <a:lnSpc>
                <a:spcPct val="150000"/>
              </a:lnSpc>
            </a:pPr>
            <a:r>
              <a:rPr lang="en-US" sz="2800" dirty="0"/>
              <a:t>The language was finally released in 1991.</a:t>
            </a:r>
          </a:p>
          <a:p>
            <a:pPr algn="just">
              <a:lnSpc>
                <a:spcPct val="150000"/>
              </a:lnSpc>
            </a:pPr>
            <a:r>
              <a:rPr lang="en-US" sz="2800" dirty="0"/>
              <a:t>When it was released, it used a lot fewer codes to express the concepts, when we compare it with Java, C++ &amp; C. </a:t>
            </a:r>
          </a:p>
          <a:p>
            <a:pPr algn="just">
              <a:lnSpc>
                <a:spcPct val="150000"/>
              </a:lnSpc>
            </a:pPr>
            <a:r>
              <a:rPr lang="en-US" sz="2800" dirty="0"/>
              <a:t>Its main objective is to provide code readability and advanced developer productivity.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3200" dirty="0" err="1"/>
              <a:t>Cont</a:t>
            </a:r>
            <a:r>
              <a:rPr lang="en-US" sz="3200" dirty="0"/>
              <a:t>… </a:t>
            </a:r>
            <a:r>
              <a:rPr lang="en-US" sz="2800" dirty="0"/>
              <a:t>(CO1)</a:t>
            </a:r>
          </a:p>
        </p:txBody>
      </p:sp>
    </p:spTree>
    <p:extLst>
      <p:ext uri="{BB962C8B-B14F-4D97-AF65-F5344CB8AC3E}">
        <p14:creationId xmlns="" xmlns:p14="http://schemas.microsoft.com/office/powerpoint/2010/main" val="7264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Applications areas of python </a:t>
            </a:r>
            <a:r>
              <a:rPr lang="en-US" sz="2800" dirty="0"/>
              <a:t>(CO1)</a:t>
            </a:r>
          </a:p>
        </p:txBody>
      </p:sp>
      <p:pic>
        <p:nvPicPr>
          <p:cNvPr id="8" name="Picture 7" descr="Python Applications"/>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838200"/>
            <a:ext cx="8382000" cy="5518156"/>
          </a:xfrm>
          <a:prstGeom prst="rect">
            <a:avLst/>
          </a:prstGeom>
          <a:noFill/>
          <a:ln>
            <a:noFill/>
          </a:ln>
        </p:spPr>
      </p:pic>
    </p:spTree>
    <p:extLst>
      <p:ext uri="{BB962C8B-B14F-4D97-AF65-F5344CB8AC3E}">
        <p14:creationId xmlns="" xmlns:p14="http://schemas.microsoft.com/office/powerpoint/2010/main" val="292990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3074" name="Picture 2" descr="How should I start learning Python? - Quora">
            <a:extLst>
              <a:ext uri="{FF2B5EF4-FFF2-40B4-BE49-F238E27FC236}">
                <a16:creationId xmlns="" xmlns:a16="http://schemas.microsoft.com/office/drawing/2014/main" id="{F9486B5B-9FEB-4E4C-866D-AACB0A7CC0D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14388" y="990600"/>
            <a:ext cx="10744200" cy="518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285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84827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File and Exception handling</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2992873091"/>
              </p:ext>
            </p:extLst>
          </p:nvPr>
        </p:nvGraphicFramePr>
        <p:xfrm>
          <a:off x="1447800" y="16002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 xmlns:a16="http://schemas.microsoft.com/office/drawing/2014/main" id="{E79C7681-6913-45AD-B421-1B3BC513075E}"/>
              </a:ext>
            </a:extLst>
          </p:cNvPr>
          <p:cNvGraphicFramePr/>
          <p:nvPr>
            <p:extLst>
              <p:ext uri="{D42A27DB-BD31-4B8C-83A1-F6EECF244321}">
                <p14:modId xmlns="" xmlns:p14="http://schemas.microsoft.com/office/powerpoint/2010/main" val="3868564205"/>
              </p:ext>
            </p:extLst>
          </p:nvPr>
        </p:nvGraphicFramePr>
        <p:xfrm>
          <a:off x="1447800" y="3352800"/>
          <a:ext cx="99822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47285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Graphic spid="25"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fontScale="92500" lnSpcReduction="10000"/>
          </a:bodyPr>
          <a:lstStyle/>
          <a:p>
            <a:pPr marL="342900" indent="-342900">
              <a:lnSpc>
                <a:spcPct val="150000"/>
              </a:lnSpc>
            </a:pPr>
            <a:r>
              <a:rPr lang="en-IN" sz="3000" dirty="0"/>
              <a:t>A simple language which is easier to learn.</a:t>
            </a:r>
          </a:p>
          <a:p>
            <a:pPr marL="342900" indent="-342900">
              <a:lnSpc>
                <a:spcPct val="150000"/>
              </a:lnSpc>
            </a:pPr>
            <a:r>
              <a:rPr lang="en-IN" sz="3000" dirty="0"/>
              <a:t>Free and open-source.</a:t>
            </a:r>
          </a:p>
          <a:p>
            <a:pPr marL="342900" indent="-342900">
              <a:lnSpc>
                <a:spcPct val="150000"/>
              </a:lnSpc>
            </a:pPr>
            <a:r>
              <a:rPr lang="en-IN" sz="3000" dirty="0"/>
              <a:t>Portability.</a:t>
            </a:r>
          </a:p>
          <a:p>
            <a:pPr marL="342900" indent="-342900">
              <a:lnSpc>
                <a:spcPct val="150000"/>
              </a:lnSpc>
            </a:pPr>
            <a:r>
              <a:rPr lang="en-IN" sz="3000" dirty="0"/>
              <a:t>Extensible and Embeddable </a:t>
            </a:r>
          </a:p>
          <a:p>
            <a:pPr marL="742941" lvl="1" indent="-342900">
              <a:lnSpc>
                <a:spcPct val="150000"/>
              </a:lnSpc>
            </a:pPr>
            <a:r>
              <a:rPr lang="en-IN" sz="2600" dirty="0"/>
              <a:t>easily combine pieces of C/C++ or other languages with Python code.</a:t>
            </a:r>
          </a:p>
          <a:p>
            <a:pPr marL="342900" indent="-342900">
              <a:lnSpc>
                <a:spcPct val="150000"/>
              </a:lnSpc>
            </a:pPr>
            <a:r>
              <a:rPr lang="en-IN" sz="3000" dirty="0"/>
              <a:t>A high-level, interpreted language.</a:t>
            </a:r>
          </a:p>
          <a:p>
            <a:pPr marL="342900" indent="-342900">
              <a:lnSpc>
                <a:spcPct val="150000"/>
              </a:lnSpc>
            </a:pPr>
            <a:r>
              <a:rPr lang="en-IN" sz="3000" dirty="0"/>
              <a:t>Large standard libraries to solve common tasks.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spTree>
    <p:extLst>
      <p:ext uri="{BB962C8B-B14F-4D97-AF65-F5344CB8AC3E}">
        <p14:creationId xmlns="" xmlns:p14="http://schemas.microsoft.com/office/powerpoint/2010/main" val="8589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 calcmode="lin" valueType="num">
                                      <p:cBhvr additive="base">
                                        <p:cTn id="3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914400"/>
            <a:ext cx="10134600" cy="5310594"/>
          </a:xfrm>
        </p:spPr>
        <p:txBody>
          <a:bodyPr>
            <a:normAutofit fontScale="62500" lnSpcReduction="20000"/>
          </a:bodyPr>
          <a:lstStyle/>
          <a:p>
            <a:pPr marL="342900" indent="-342900">
              <a:lnSpc>
                <a:spcPct val="150000"/>
              </a:lnSpc>
            </a:pPr>
            <a:r>
              <a:rPr lang="en-IN" sz="4200" dirty="0"/>
              <a:t>Object-oriented</a:t>
            </a:r>
            <a:r>
              <a:rPr lang="en-IN" sz="4200" b="1" dirty="0"/>
              <a:t> </a:t>
            </a:r>
          </a:p>
          <a:p>
            <a:pPr marL="742941" lvl="1" indent="-342900">
              <a:lnSpc>
                <a:spcPct val="150000"/>
              </a:lnSpc>
            </a:pPr>
            <a:r>
              <a:rPr lang="en-IN" sz="3500" dirty="0"/>
              <a:t>Everything in Python is an object. </a:t>
            </a:r>
          </a:p>
          <a:p>
            <a:pPr marL="742941" lvl="1" indent="-342900">
              <a:lnSpc>
                <a:spcPct val="150000"/>
              </a:lnSpc>
            </a:pPr>
            <a:r>
              <a:rPr lang="en-IN" sz="3500" dirty="0"/>
              <a:t>Object oriented programming (OOP) helps to solve a complex problem intuitively. </a:t>
            </a:r>
          </a:p>
          <a:p>
            <a:pPr marL="742941" lvl="1" indent="-342900">
              <a:lnSpc>
                <a:spcPct val="150000"/>
              </a:lnSpc>
            </a:pPr>
            <a:r>
              <a:rPr lang="en-GB" altLang="en-US" sz="3500" dirty="0"/>
              <a:t>Structure supports such concepts as polymorphism, operation overloading, and multiple inheritance.</a:t>
            </a:r>
          </a:p>
          <a:p>
            <a:pPr marL="342900" indent="-342900">
              <a:lnSpc>
                <a:spcPct val="150000"/>
              </a:lnSpc>
            </a:pPr>
            <a:r>
              <a:rPr lang="en-IN" sz="4200" dirty="0"/>
              <a:t>It supports functional and structured programming methods as well as OOP.</a:t>
            </a:r>
          </a:p>
          <a:p>
            <a:pPr marL="342900" indent="-342900">
              <a:lnSpc>
                <a:spcPct val="150000"/>
              </a:lnSpc>
            </a:pPr>
            <a:r>
              <a:rPr lang="en-IN" sz="4200" dirty="0"/>
              <a:t>It can be used as a scripting language or can be compiled to byte-code for building large applications.</a:t>
            </a:r>
            <a:endParaRPr lang="en-GB" altLang="en-US" sz="4200"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spTree>
    <p:extLst>
      <p:ext uri="{BB962C8B-B14F-4D97-AF65-F5344CB8AC3E}">
        <p14:creationId xmlns="" xmlns:p14="http://schemas.microsoft.com/office/powerpoint/2010/main" val="34575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marL="450850" indent="-355600" algn="just"/>
            <a:r>
              <a:rPr lang="en-IN" sz="2800" dirty="0"/>
              <a:t>It supports automatic garbage collection.</a:t>
            </a:r>
          </a:p>
          <a:p>
            <a:pPr marL="450850" indent="-355600" algn="just"/>
            <a:r>
              <a:rPr lang="en-IN" sz="2800" b="1" dirty="0"/>
              <a:t>Scalable</a:t>
            </a:r>
          </a:p>
          <a:p>
            <a:pPr marL="850891" lvl="1" indent="-355600" algn="just"/>
            <a:r>
              <a:rPr lang="en-IN" sz="2400" dirty="0"/>
              <a:t>Python provides a better structure and support for large programs than shell scripting.</a:t>
            </a:r>
          </a:p>
          <a:p>
            <a:pPr marL="450850" indent="-355600" algn="just"/>
            <a:r>
              <a:rPr lang="en-IN" sz="2800" dirty="0"/>
              <a:t>It can be easily integrated with C, C++, COM, ActiveX, CORBA, and Java.</a:t>
            </a:r>
          </a:p>
          <a:p>
            <a:pPr marL="450850" indent="-355600" algn="just"/>
            <a:r>
              <a:rPr lang="en-IN" sz="2800" b="1" dirty="0"/>
              <a:t>Databases</a:t>
            </a:r>
          </a:p>
          <a:p>
            <a:pPr marL="850891" lvl="1" indent="-355600" algn="just"/>
            <a:r>
              <a:rPr lang="en-IN" sz="2400" dirty="0"/>
              <a:t>Python provides interfaces to all major commercial databases.</a:t>
            </a:r>
          </a:p>
          <a:p>
            <a:pPr marL="0" indent="0">
              <a:lnSpc>
                <a:spcPct val="150000"/>
              </a:lnSpc>
              <a:buNone/>
            </a:pPr>
            <a:endParaRPr lang="en-GB" alt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spTree>
    <p:extLst>
      <p:ext uri="{BB962C8B-B14F-4D97-AF65-F5344CB8AC3E}">
        <p14:creationId xmlns="" xmlns:p14="http://schemas.microsoft.com/office/powerpoint/2010/main" val="29028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algn="just"/>
            <a:r>
              <a:rPr lang="en-IN" sz="2800" dirty="0"/>
              <a:t>The most up-to-date and current source code, binaries, documentation, news, etc., is available on the official website of Python</a:t>
            </a:r>
          </a:p>
          <a:p>
            <a:pPr marL="0" indent="0" algn="just">
              <a:buNone/>
            </a:pPr>
            <a:r>
              <a:rPr lang="en-IN" sz="2800" dirty="0"/>
              <a:t> 			</a:t>
            </a:r>
            <a:r>
              <a:rPr lang="en-IN" sz="2800" dirty="0">
                <a:solidFill>
                  <a:srgbClr val="0070C0"/>
                </a:solidFill>
                <a:hlinkClick r:id="rId2"/>
              </a:rPr>
              <a:t>https://www.python.org/</a:t>
            </a:r>
            <a:endParaRPr lang="en-IN" sz="2800" dirty="0">
              <a:solidFill>
                <a:srgbClr val="0070C0"/>
              </a:solidFill>
            </a:endParaRPr>
          </a:p>
          <a:p>
            <a:pPr marL="0" indent="0" algn="just">
              <a:buNone/>
            </a:pPr>
            <a:endParaRPr lang="en-IN" sz="2800" dirty="0"/>
          </a:p>
          <a:p>
            <a:pPr algn="just"/>
            <a:r>
              <a:rPr lang="en-IN" sz="2800" dirty="0"/>
              <a:t>Python documentation can be downloaded from 	</a:t>
            </a:r>
          </a:p>
          <a:p>
            <a:pPr marL="0" indent="0" algn="just">
              <a:buNone/>
            </a:pPr>
            <a:r>
              <a:rPr lang="en-IN" sz="2800" dirty="0"/>
              <a:t>			</a:t>
            </a:r>
            <a:r>
              <a:rPr lang="en-IN" sz="2800" u="sng" dirty="0">
                <a:solidFill>
                  <a:srgbClr val="0070C0"/>
                </a:solidFill>
              </a:rPr>
              <a:t>https://www.python.org/doc/</a:t>
            </a:r>
            <a:endParaRPr lang="en-GB" altLang="en-US" u="sng"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Getting Python </a:t>
            </a:r>
            <a:r>
              <a:rPr lang="en-US" sz="2800" dirty="0"/>
              <a:t>(CO1)</a:t>
            </a:r>
          </a:p>
        </p:txBody>
      </p:sp>
    </p:spTree>
    <p:extLst>
      <p:ext uri="{BB962C8B-B14F-4D97-AF65-F5344CB8AC3E}">
        <p14:creationId xmlns="" xmlns:p14="http://schemas.microsoft.com/office/powerpoint/2010/main" val="13365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0"/>
            <a:ext cx="9982200" cy="5081994"/>
          </a:xfrm>
        </p:spPr>
        <p:txBody>
          <a:bodyPr>
            <a:normAutofit/>
          </a:bodyPr>
          <a:lstStyle/>
          <a:p>
            <a:pPr algn="just"/>
            <a:r>
              <a:rPr lang="en-US" sz="2800" dirty="0"/>
              <a:t>Python's development cycle is dramatically shorter than that of traditional languages.</a:t>
            </a:r>
          </a:p>
          <a:p>
            <a:pPr algn="just"/>
            <a:r>
              <a:rPr lang="en-US" sz="2800" dirty="0"/>
              <a:t>In Python, there are no compile or link steps.</a:t>
            </a:r>
          </a:p>
          <a:p>
            <a:pPr algn="just"/>
            <a:r>
              <a:rPr lang="en-US" sz="2800" dirty="0"/>
              <a:t>Python programs simply import modules at runtime and use the objects they contain. </a:t>
            </a:r>
          </a:p>
          <a:p>
            <a:pPr algn="just"/>
            <a:r>
              <a:rPr lang="en-US" sz="2800" dirty="0"/>
              <a:t>Python programs run immediately after changes are made. </a:t>
            </a:r>
          </a:p>
          <a:p>
            <a:pPr algn="just"/>
            <a:r>
              <a:rPr lang="en-US" sz="2800" dirty="0"/>
              <a:t>And in cases where dynamic module reloading can be used, it's even possible to change and reload parts of a running program without stopping it at all.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sp>
        <p:nvSpPr>
          <p:cNvPr id="11" name="Rectangle 10">
            <a:extLst>
              <a:ext uri="{FF2B5EF4-FFF2-40B4-BE49-F238E27FC236}">
                <a16:creationId xmlns="" xmlns:a16="http://schemas.microsoft.com/office/drawing/2014/main" id="{11CF999F-D694-49FD-9FE4-CFE4CD320042}"/>
              </a:ext>
            </a:extLst>
          </p:cNvPr>
          <p:cNvSpPr/>
          <p:nvPr/>
        </p:nvSpPr>
        <p:spPr>
          <a:xfrm>
            <a:off x="1447799" y="1311281"/>
            <a:ext cx="4448517" cy="49137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E47574B2-2021-4B87-A0D3-7006E373C8ED}"/>
              </a:ext>
            </a:extLst>
          </p:cNvPr>
          <p:cNvSpPr/>
          <p:nvPr/>
        </p:nvSpPr>
        <p:spPr>
          <a:xfrm>
            <a:off x="6295686" y="1318316"/>
            <a:ext cx="4267200" cy="2362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A14266A-03CD-46FA-B010-CE632DEC830C}"/>
              </a:ext>
            </a:extLst>
          </p:cNvPr>
          <p:cNvSpPr/>
          <p:nvPr/>
        </p:nvSpPr>
        <p:spPr>
          <a:xfrm>
            <a:off x="6295686" y="4336989"/>
            <a:ext cx="4267200" cy="1905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9879EB54-C949-4366-AFC0-97ED98B29F5E}"/>
              </a:ext>
            </a:extLst>
          </p:cNvPr>
          <p:cNvSpPr/>
          <p:nvPr/>
        </p:nvSpPr>
        <p:spPr>
          <a:xfrm>
            <a:off x="1981200" y="1447800"/>
            <a:ext cx="3200400" cy="617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15" name="Rectangle: Rounded Corners 14">
            <a:extLst>
              <a:ext uri="{FF2B5EF4-FFF2-40B4-BE49-F238E27FC236}">
                <a16:creationId xmlns="" xmlns:a16="http://schemas.microsoft.com/office/drawing/2014/main" id="{A558ABF8-F8ED-4463-911E-87AF0798B587}"/>
              </a:ext>
            </a:extLst>
          </p:cNvPr>
          <p:cNvSpPr/>
          <p:nvPr/>
        </p:nvSpPr>
        <p:spPr>
          <a:xfrm>
            <a:off x="2133600" y="23622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16" name="Rectangle: Rounded Corners 15">
            <a:extLst>
              <a:ext uri="{FF2B5EF4-FFF2-40B4-BE49-F238E27FC236}">
                <a16:creationId xmlns="" xmlns:a16="http://schemas.microsoft.com/office/drawing/2014/main" id="{C0D11C2D-F0DD-4C16-B3B0-C8BB592C8471}"/>
              </a:ext>
            </a:extLst>
          </p:cNvPr>
          <p:cNvSpPr/>
          <p:nvPr/>
        </p:nvSpPr>
        <p:spPr>
          <a:xfrm>
            <a:off x="2133600" y="3200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17" name="Rectangle: Rounded Corners 16">
            <a:extLst>
              <a:ext uri="{FF2B5EF4-FFF2-40B4-BE49-F238E27FC236}">
                <a16:creationId xmlns="" xmlns:a16="http://schemas.microsoft.com/office/drawing/2014/main" id="{D0F1B2D6-E0AE-466C-B742-AFB6B977B5E2}"/>
              </a:ext>
            </a:extLst>
          </p:cNvPr>
          <p:cNvSpPr/>
          <p:nvPr/>
        </p:nvSpPr>
        <p:spPr>
          <a:xfrm>
            <a:off x="2133600" y="3962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18" name="Rectangle: Rounded Corners 17">
            <a:extLst>
              <a:ext uri="{FF2B5EF4-FFF2-40B4-BE49-F238E27FC236}">
                <a16:creationId xmlns="" xmlns:a16="http://schemas.microsoft.com/office/drawing/2014/main" id="{40678C8C-AC6D-4525-9CF8-0DCC3E84FF18}"/>
              </a:ext>
            </a:extLst>
          </p:cNvPr>
          <p:cNvSpPr/>
          <p:nvPr/>
        </p:nvSpPr>
        <p:spPr>
          <a:xfrm>
            <a:off x="2133600" y="4724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Recompile code</a:t>
            </a:r>
          </a:p>
        </p:txBody>
      </p:sp>
      <p:sp>
        <p:nvSpPr>
          <p:cNvPr id="19" name="Rectangle: Rounded Corners 18">
            <a:extLst>
              <a:ext uri="{FF2B5EF4-FFF2-40B4-BE49-F238E27FC236}">
                <a16:creationId xmlns="" xmlns:a16="http://schemas.microsoft.com/office/drawing/2014/main" id="{04F641CB-EFFB-409D-BEFE-28A7FDB7004E}"/>
              </a:ext>
            </a:extLst>
          </p:cNvPr>
          <p:cNvSpPr/>
          <p:nvPr/>
        </p:nvSpPr>
        <p:spPr>
          <a:xfrm>
            <a:off x="2133600" y="55626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Relink the executable</a:t>
            </a:r>
          </a:p>
        </p:txBody>
      </p:sp>
      <p:sp>
        <p:nvSpPr>
          <p:cNvPr id="20" name="TextBox 19">
            <a:extLst>
              <a:ext uri="{FF2B5EF4-FFF2-40B4-BE49-F238E27FC236}">
                <a16:creationId xmlns="" xmlns:a16="http://schemas.microsoft.com/office/drawing/2014/main" id="{9AFE0BAE-EA9F-467F-B7AC-079AED28AA20}"/>
              </a:ext>
            </a:extLst>
          </p:cNvPr>
          <p:cNvSpPr txBox="1"/>
          <p:nvPr/>
        </p:nvSpPr>
        <p:spPr>
          <a:xfrm>
            <a:off x="1447799" y="817168"/>
            <a:ext cx="4448517" cy="430887"/>
          </a:xfrm>
          <a:prstGeom prst="rect">
            <a:avLst/>
          </a:prstGeom>
          <a:noFill/>
        </p:spPr>
        <p:txBody>
          <a:bodyPr wrap="square" rtlCol="0">
            <a:spAutoFit/>
          </a:bodyPr>
          <a:lstStyle/>
          <a:p>
            <a:pPr algn="ctr"/>
            <a:r>
              <a:rPr lang="en-US" sz="2200" dirty="0"/>
              <a:t>Traditional Development Cycle</a:t>
            </a:r>
          </a:p>
        </p:txBody>
      </p:sp>
      <p:sp>
        <p:nvSpPr>
          <p:cNvPr id="21" name="TextBox 20">
            <a:extLst>
              <a:ext uri="{FF2B5EF4-FFF2-40B4-BE49-F238E27FC236}">
                <a16:creationId xmlns="" xmlns:a16="http://schemas.microsoft.com/office/drawing/2014/main" id="{8049530A-63B6-4918-8CC5-A722686D7A28}"/>
              </a:ext>
            </a:extLst>
          </p:cNvPr>
          <p:cNvSpPr txBox="1"/>
          <p:nvPr/>
        </p:nvSpPr>
        <p:spPr>
          <a:xfrm>
            <a:off x="6295686" y="828800"/>
            <a:ext cx="4448517" cy="430887"/>
          </a:xfrm>
          <a:prstGeom prst="rect">
            <a:avLst/>
          </a:prstGeom>
          <a:noFill/>
        </p:spPr>
        <p:txBody>
          <a:bodyPr wrap="square" rtlCol="0">
            <a:spAutoFit/>
          </a:bodyPr>
          <a:lstStyle/>
          <a:p>
            <a:pPr algn="ctr"/>
            <a:r>
              <a:rPr lang="en-US" sz="2200" dirty="0"/>
              <a:t>Python’s Development Cycle</a:t>
            </a:r>
          </a:p>
        </p:txBody>
      </p:sp>
      <p:sp>
        <p:nvSpPr>
          <p:cNvPr id="22" name="TextBox 21">
            <a:extLst>
              <a:ext uri="{FF2B5EF4-FFF2-40B4-BE49-F238E27FC236}">
                <a16:creationId xmlns="" xmlns:a16="http://schemas.microsoft.com/office/drawing/2014/main" id="{0289603D-101A-4833-B83F-4FE764E5AE47}"/>
              </a:ext>
            </a:extLst>
          </p:cNvPr>
          <p:cNvSpPr txBox="1"/>
          <p:nvPr/>
        </p:nvSpPr>
        <p:spPr>
          <a:xfrm>
            <a:off x="5896315" y="3810000"/>
            <a:ext cx="6295685" cy="430887"/>
          </a:xfrm>
          <a:prstGeom prst="rect">
            <a:avLst/>
          </a:prstGeom>
          <a:noFill/>
        </p:spPr>
        <p:txBody>
          <a:bodyPr wrap="square" rtlCol="0">
            <a:spAutoFit/>
          </a:bodyPr>
          <a:lstStyle/>
          <a:p>
            <a:pPr algn="ctr"/>
            <a:r>
              <a:rPr lang="en-US" sz="2200" dirty="0"/>
              <a:t>Python’s Development Cycle with Module Reloading</a:t>
            </a:r>
          </a:p>
        </p:txBody>
      </p:sp>
      <p:sp>
        <p:nvSpPr>
          <p:cNvPr id="28" name="Oval 27">
            <a:extLst>
              <a:ext uri="{FF2B5EF4-FFF2-40B4-BE49-F238E27FC236}">
                <a16:creationId xmlns="" xmlns:a16="http://schemas.microsoft.com/office/drawing/2014/main" id="{2B0331AE-4A99-45A4-8C77-4FB6D5D9ADF8}"/>
              </a:ext>
            </a:extLst>
          </p:cNvPr>
          <p:cNvSpPr/>
          <p:nvPr/>
        </p:nvSpPr>
        <p:spPr>
          <a:xfrm>
            <a:off x="7010400" y="1439982"/>
            <a:ext cx="3048000" cy="3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29" name="Rectangle: Rounded Corners 28">
            <a:extLst>
              <a:ext uri="{FF2B5EF4-FFF2-40B4-BE49-F238E27FC236}">
                <a16:creationId xmlns="" xmlns:a16="http://schemas.microsoft.com/office/drawing/2014/main" id="{A936ED70-1C8B-4736-B972-110FBB4BEF27}"/>
              </a:ext>
            </a:extLst>
          </p:cNvPr>
          <p:cNvSpPr/>
          <p:nvPr/>
        </p:nvSpPr>
        <p:spPr>
          <a:xfrm>
            <a:off x="7220856" y="1981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0" name="Rectangle: Rounded Corners 29">
            <a:extLst>
              <a:ext uri="{FF2B5EF4-FFF2-40B4-BE49-F238E27FC236}">
                <a16:creationId xmlns="" xmlns:a16="http://schemas.microsoft.com/office/drawing/2014/main" id="{0C19EFF8-CE72-41A0-B5CD-093C09FD9179}"/>
              </a:ext>
            </a:extLst>
          </p:cNvPr>
          <p:cNvSpPr/>
          <p:nvPr/>
        </p:nvSpPr>
        <p:spPr>
          <a:xfrm>
            <a:off x="7220856" y="25146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31" name="Rectangle: Rounded Corners 30">
            <a:extLst>
              <a:ext uri="{FF2B5EF4-FFF2-40B4-BE49-F238E27FC236}">
                <a16:creationId xmlns="" xmlns:a16="http://schemas.microsoft.com/office/drawing/2014/main" id="{A7B9363C-D83A-40AB-B5AC-AEC7820168D9}"/>
              </a:ext>
            </a:extLst>
          </p:cNvPr>
          <p:cNvSpPr/>
          <p:nvPr/>
        </p:nvSpPr>
        <p:spPr>
          <a:xfrm>
            <a:off x="7220856" y="3124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32" name="Oval 31">
            <a:extLst>
              <a:ext uri="{FF2B5EF4-FFF2-40B4-BE49-F238E27FC236}">
                <a16:creationId xmlns="" xmlns:a16="http://schemas.microsoft.com/office/drawing/2014/main" id="{57498413-B956-4433-9D00-3BE221B4AE93}"/>
              </a:ext>
            </a:extLst>
          </p:cNvPr>
          <p:cNvSpPr/>
          <p:nvPr/>
        </p:nvSpPr>
        <p:spPr>
          <a:xfrm>
            <a:off x="7010400" y="4495800"/>
            <a:ext cx="3048000" cy="40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33" name="Rectangle: Rounded Corners 32">
            <a:extLst>
              <a:ext uri="{FF2B5EF4-FFF2-40B4-BE49-F238E27FC236}">
                <a16:creationId xmlns="" xmlns:a16="http://schemas.microsoft.com/office/drawing/2014/main" id="{5B02F71F-F1E3-44AA-B3A0-943DB1983C90}"/>
              </a:ext>
            </a:extLst>
          </p:cNvPr>
          <p:cNvSpPr/>
          <p:nvPr/>
        </p:nvSpPr>
        <p:spPr>
          <a:xfrm>
            <a:off x="7220856" y="51054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4" name="Rectangle: Rounded Corners 33">
            <a:extLst>
              <a:ext uri="{FF2B5EF4-FFF2-40B4-BE49-F238E27FC236}">
                <a16:creationId xmlns="" xmlns:a16="http://schemas.microsoft.com/office/drawing/2014/main" id="{E46FECE7-3CF0-43CF-ACEA-C9DFCE944736}"/>
              </a:ext>
            </a:extLst>
          </p:cNvPr>
          <p:cNvSpPr/>
          <p:nvPr/>
        </p:nvSpPr>
        <p:spPr>
          <a:xfrm>
            <a:off x="7220856" y="5722818"/>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cxnSp>
        <p:nvCxnSpPr>
          <p:cNvPr id="36" name="Straight Arrow Connector 35">
            <a:extLst>
              <a:ext uri="{FF2B5EF4-FFF2-40B4-BE49-F238E27FC236}">
                <a16:creationId xmlns="" xmlns:a16="http://schemas.microsoft.com/office/drawing/2014/main" id="{02F5A6DC-8A98-47E9-9B3F-AFA74464B807}"/>
              </a:ext>
            </a:extLst>
          </p:cNvPr>
          <p:cNvCxnSpPr>
            <a:stCxn id="14" idx="4"/>
          </p:cNvCxnSpPr>
          <p:nvPr/>
        </p:nvCxnSpPr>
        <p:spPr>
          <a:xfrm>
            <a:off x="3581400" y="2065218"/>
            <a:ext cx="0" cy="29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20D1D127-F8BC-457E-B0C2-49B26F553AF3}"/>
              </a:ext>
            </a:extLst>
          </p:cNvPr>
          <p:cNvCxnSpPr>
            <a:stCxn id="15" idx="2"/>
            <a:endCxn id="16" idx="0"/>
          </p:cNvCxnSpPr>
          <p:nvPr/>
        </p:nvCxnSpPr>
        <p:spPr>
          <a:xfrm>
            <a:off x="3543300" y="28956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2019367B-6B2D-4808-A50F-8328DE22B7F9}"/>
              </a:ext>
            </a:extLst>
          </p:cNvPr>
          <p:cNvCxnSpPr>
            <a:cxnSpLocks/>
            <a:stCxn id="16" idx="2"/>
            <a:endCxn id="17" idx="0"/>
          </p:cNvCxnSpPr>
          <p:nvPr/>
        </p:nvCxnSpPr>
        <p:spPr>
          <a:xfrm>
            <a:off x="3543300" y="3733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698FEABC-F571-4718-AC1C-5BFDC6CEE8C0}"/>
              </a:ext>
            </a:extLst>
          </p:cNvPr>
          <p:cNvCxnSpPr>
            <a:stCxn id="17" idx="2"/>
            <a:endCxn id="18" idx="0"/>
          </p:cNvCxnSpPr>
          <p:nvPr/>
        </p:nvCxnSpPr>
        <p:spPr>
          <a:xfrm>
            <a:off x="3543300" y="4495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B8358CD0-5915-44FD-BB2F-E4CD283D6C59}"/>
              </a:ext>
            </a:extLst>
          </p:cNvPr>
          <p:cNvCxnSpPr>
            <a:stCxn id="18" idx="2"/>
            <a:endCxn id="19" idx="0"/>
          </p:cNvCxnSpPr>
          <p:nvPr/>
        </p:nvCxnSpPr>
        <p:spPr>
          <a:xfrm>
            <a:off x="3543300" y="5257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 xmlns:a16="http://schemas.microsoft.com/office/drawing/2014/main" id="{A2BC0DEE-7823-4983-9CBD-6C89618D0FFD}"/>
              </a:ext>
            </a:extLst>
          </p:cNvPr>
          <p:cNvCxnSpPr>
            <a:stCxn id="19" idx="3"/>
          </p:cNvCxnSpPr>
          <p:nvPr/>
        </p:nvCxnSpPr>
        <p:spPr>
          <a:xfrm>
            <a:off x="4953000" y="5829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 xmlns:a16="http://schemas.microsoft.com/office/drawing/2014/main" id="{1E1DAA63-5B97-43B1-8ECF-C6E2D9AD0621}"/>
              </a:ext>
            </a:extLst>
          </p:cNvPr>
          <p:cNvCxnSpPr>
            <a:cxnSpLocks/>
            <a:endCxn id="14" idx="6"/>
          </p:cNvCxnSpPr>
          <p:nvPr/>
        </p:nvCxnSpPr>
        <p:spPr>
          <a:xfrm rot="16200000" flipV="1">
            <a:off x="3329355" y="3608754"/>
            <a:ext cx="4079142" cy="374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0D48383D-CF15-4FAE-A115-5B208160D868}"/>
              </a:ext>
            </a:extLst>
          </p:cNvPr>
          <p:cNvCxnSpPr>
            <a:stCxn id="28" idx="4"/>
          </p:cNvCxnSpPr>
          <p:nvPr/>
        </p:nvCxnSpPr>
        <p:spPr>
          <a:xfrm>
            <a:off x="8534400" y="18288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21905670-A5B2-4D2E-B92F-85813F790576}"/>
              </a:ext>
            </a:extLst>
          </p:cNvPr>
          <p:cNvCxnSpPr>
            <a:stCxn id="29" idx="2"/>
            <a:endCxn id="30" idx="0"/>
          </p:cNvCxnSpPr>
          <p:nvPr/>
        </p:nvCxnSpPr>
        <p:spPr>
          <a:xfrm>
            <a:off x="8563428" y="2317108"/>
            <a:ext cx="0" cy="19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6AAA5EF0-BCA0-46A0-8F5A-AFF2EE9B30E2}"/>
              </a:ext>
            </a:extLst>
          </p:cNvPr>
          <p:cNvCxnSpPr/>
          <p:nvPr/>
        </p:nvCxnSpPr>
        <p:spPr>
          <a:xfrm>
            <a:off x="8534400" y="2850508"/>
            <a:ext cx="0" cy="27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EEDF3C3-1E85-4945-81D1-FCD4B5AF0FE5}"/>
              </a:ext>
            </a:extLst>
          </p:cNvPr>
          <p:cNvCxnSpPr>
            <a:cxnSpLocks/>
            <a:stCxn id="31" idx="3"/>
          </p:cNvCxnSpPr>
          <p:nvPr/>
        </p:nvCxnSpPr>
        <p:spPr>
          <a:xfrm>
            <a:off x="9905999" y="3292154"/>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 xmlns:a16="http://schemas.microsoft.com/office/drawing/2014/main" id="{465D8196-C055-4B42-BC88-90998FE59804}"/>
              </a:ext>
            </a:extLst>
          </p:cNvPr>
          <p:cNvCxnSpPr>
            <a:endCxn id="28" idx="6"/>
          </p:cNvCxnSpPr>
          <p:nvPr/>
        </p:nvCxnSpPr>
        <p:spPr>
          <a:xfrm rot="16200000" flipV="1">
            <a:off x="9353004" y="2339788"/>
            <a:ext cx="1657763" cy="246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 xmlns:a16="http://schemas.microsoft.com/office/drawing/2014/main" id="{F5306680-B635-4CD9-BC8C-220F05DB9D0C}"/>
              </a:ext>
            </a:extLst>
          </p:cNvPr>
          <p:cNvCxnSpPr>
            <a:stCxn id="32" idx="4"/>
          </p:cNvCxnSpPr>
          <p:nvPr/>
        </p:nvCxnSpPr>
        <p:spPr>
          <a:xfrm>
            <a:off x="8534400" y="4902749"/>
            <a:ext cx="0" cy="20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EC729A35-1EAB-47E4-A030-3EC9A58C71D5}"/>
              </a:ext>
            </a:extLst>
          </p:cNvPr>
          <p:cNvCxnSpPr>
            <a:cxnSpLocks/>
          </p:cNvCxnSpPr>
          <p:nvPr/>
        </p:nvCxnSpPr>
        <p:spPr>
          <a:xfrm>
            <a:off x="8534400" y="5441303"/>
            <a:ext cx="0" cy="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 xmlns:a16="http://schemas.microsoft.com/office/drawing/2014/main" id="{DB8DE2A4-4E98-4CD4-870D-167E0A3FB031}"/>
              </a:ext>
            </a:extLst>
          </p:cNvPr>
          <p:cNvCxnSpPr/>
          <p:nvPr/>
        </p:nvCxnSpPr>
        <p:spPr>
          <a:xfrm>
            <a:off x="9905999" y="5835651"/>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 xmlns:a16="http://schemas.microsoft.com/office/drawing/2014/main" id="{38F54E5F-321E-40A5-94BF-FEB71B5D5FBC}"/>
              </a:ext>
            </a:extLst>
          </p:cNvPr>
          <p:cNvCxnSpPr>
            <a:cxnSpLocks/>
            <a:endCxn id="33" idx="3"/>
          </p:cNvCxnSpPr>
          <p:nvPr/>
        </p:nvCxnSpPr>
        <p:spPr>
          <a:xfrm rot="16200000" flipV="1">
            <a:off x="9824537" y="5354816"/>
            <a:ext cx="562298" cy="399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908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animEffect transition="in" filter="fade">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arn(inVertical)">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barn(inVertical)">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arn(inVertical)">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barn(inVertical)">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barn(inVertical)">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barn(inVertical)">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barn(inVertical)">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8" grpId="0" animBg="1"/>
      <p:bldP spid="29" grpId="0" animBg="1"/>
      <p:bldP spid="30" grpId="0" animBg="1"/>
      <p:bldP spid="31" grpId="0" animBg="1"/>
      <p:bldP spid="32" grpId="0" animBg="1"/>
      <p:bldP spid="33" grpId="0" animBg="1"/>
      <p:bldP spid="3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90600"/>
            <a:ext cx="10287001" cy="4800600"/>
          </a:xfrm>
        </p:spPr>
        <p:txBody>
          <a:bodyPr>
            <a:normAutofit fontScale="92500" lnSpcReduction="20000"/>
          </a:bodyPr>
          <a:lstStyle/>
          <a:p>
            <a:pPr algn="just"/>
            <a:r>
              <a:rPr lang="en-US" sz="3000" dirty="0"/>
              <a:t>The Jupyter Notebook is an open-source web application that allows  to create and share documents that contain live code, equations, visualizations and narrative text.</a:t>
            </a:r>
          </a:p>
          <a:p>
            <a:pPr algn="just"/>
            <a:r>
              <a:rPr lang="en-US" sz="3000" dirty="0"/>
              <a:t>Its Uses include data cleaning and transformation, numerical simulation, statistical modeling, data visualization, machine learning, and much more.</a:t>
            </a:r>
          </a:p>
          <a:p>
            <a:pPr algn="just"/>
            <a:r>
              <a:rPr lang="en-US" sz="3000" dirty="0"/>
              <a:t>Download link as per OS version:</a:t>
            </a:r>
          </a:p>
          <a:p>
            <a:pPr marL="0" indent="0" algn="just">
              <a:buNone/>
            </a:pPr>
            <a:r>
              <a:rPr lang="en-US" sz="3000" dirty="0">
                <a:hlinkClick r:id="rId2"/>
              </a:rPr>
              <a:t>https://www.anaconda.com/products/individual-d</a:t>
            </a:r>
            <a:endParaRPr lang="en-US" sz="3000" dirty="0"/>
          </a:p>
          <a:p>
            <a:pPr marL="0" indent="0" algn="just">
              <a:buNone/>
            </a:pPr>
            <a:endParaRPr lang="en-US" sz="3000" dirty="0"/>
          </a:p>
          <a:p>
            <a:pPr algn="just"/>
            <a:r>
              <a:rPr lang="en-US" sz="3000" dirty="0"/>
              <a:t>Download Procedure Link:</a:t>
            </a:r>
          </a:p>
          <a:p>
            <a:pPr marL="0" indent="0" algn="just">
              <a:buNone/>
            </a:pPr>
            <a:r>
              <a:rPr lang="en-US" sz="3000" dirty="0">
                <a:hlinkClick r:id="rId3"/>
              </a:rPr>
              <a:t>https://www.youtube.com/watch?v=kbTSj5xTgNc</a:t>
            </a:r>
            <a:endParaRPr lang="en-US" sz="3000" dirty="0"/>
          </a:p>
          <a:p>
            <a:pPr algn="just"/>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IDE </a:t>
            </a:r>
            <a:r>
              <a:rPr lang="en-US" sz="2800" dirty="0"/>
              <a:t>(CO1)</a:t>
            </a:r>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229600" y="4343400"/>
            <a:ext cx="1981200" cy="7715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30054" y="914400"/>
            <a:ext cx="9601201" cy="5005794"/>
          </a:xfrm>
        </p:spPr>
        <p:txBody>
          <a:bodyPr>
            <a:noAutofit/>
          </a:bodyPr>
          <a:lstStyle/>
          <a:p>
            <a:pPr algn="just"/>
            <a:r>
              <a:rPr lang="en-US" sz="2800" dirty="0"/>
              <a:t>It has the ability to display plots that are the output of running code cells. </a:t>
            </a:r>
          </a:p>
          <a:p>
            <a:pPr algn="just"/>
            <a:r>
              <a:rPr lang="en-US" sz="2800" dirty="0"/>
              <a:t>Jupyter Notebooks support many programming languages like R, C++, and JavaScript, among many others. </a:t>
            </a:r>
            <a:endParaRPr lang="en-US"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Why Jupyter notebook is useful? </a:t>
            </a:r>
            <a:r>
              <a:rPr lang="en-US" sz="2800" dirty="0"/>
              <a:t>(CO1)</a:t>
            </a:r>
          </a:p>
        </p:txBody>
      </p:sp>
    </p:spTree>
    <p:extLst>
      <p:ext uri="{BB962C8B-B14F-4D97-AF65-F5344CB8AC3E}">
        <p14:creationId xmlns="" xmlns:p14="http://schemas.microsoft.com/office/powerpoint/2010/main" val="2708836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90600"/>
            <a:ext cx="10134601" cy="5234394"/>
          </a:xfrm>
        </p:spPr>
        <p:txBody>
          <a:bodyPr>
            <a:normAutofit/>
          </a:bodyPr>
          <a:lstStyle/>
          <a:p>
            <a:r>
              <a:rPr lang="en-US" dirty="0"/>
              <a:t>To create a new notebook document, it will be presented with the </a:t>
            </a:r>
            <a:r>
              <a:rPr lang="en-US" b="1" dirty="0"/>
              <a:t>notebook name</a:t>
            </a:r>
            <a:r>
              <a:rPr lang="en-US" dirty="0"/>
              <a:t>, a </a:t>
            </a:r>
            <a:r>
              <a:rPr lang="en-US" b="1" dirty="0"/>
              <a:t>menu bar</a:t>
            </a:r>
            <a:r>
              <a:rPr lang="en-US" dirty="0"/>
              <a:t>, a </a:t>
            </a:r>
            <a:r>
              <a:rPr lang="en-US" b="1" dirty="0"/>
              <a:t>toolbar</a:t>
            </a:r>
            <a:r>
              <a:rPr lang="en-US" dirty="0"/>
              <a:t> and an empty </a:t>
            </a:r>
            <a:r>
              <a:rPr lang="en-US" b="1" dirty="0"/>
              <a:t>code cell</a:t>
            </a:r>
            <a:r>
              <a:rPr lang="en-US" dirty="0"/>
              <a:t>.</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Notebook user interface </a:t>
            </a:r>
            <a:r>
              <a:rPr lang="en-US" sz="2800" dirty="0"/>
              <a:t>(CO1)</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799" y="2819400"/>
            <a:ext cx="9906001" cy="34055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75316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14400"/>
            <a:ext cx="9601201" cy="5310594"/>
          </a:xfrm>
        </p:spPr>
        <p:txBody>
          <a:bodyPr>
            <a:normAutofit fontScale="85000" lnSpcReduction="10000"/>
          </a:bodyPr>
          <a:lstStyle/>
          <a:p>
            <a:pPr algn="just"/>
            <a:r>
              <a:rPr lang="en-US" b="1" dirty="0"/>
              <a:t>Notebook name</a:t>
            </a:r>
            <a:r>
              <a:rPr lang="en-US" dirty="0"/>
              <a:t>: The name displayed at the top of the page, next to the Jupyter logo, reflects the name of the .</a:t>
            </a:r>
            <a:r>
              <a:rPr lang="en-US" dirty="0" err="1"/>
              <a:t>ipynb</a:t>
            </a:r>
            <a:r>
              <a:rPr lang="en-US" dirty="0"/>
              <a:t> file. Clicking on the notebook name brings up a dialog which allows you to rename it. Thus, renaming a notebook from “Untitled0” to “My first notebook” in the browser, renames the Untitled0.ipynb file to My first </a:t>
            </a:r>
            <a:r>
              <a:rPr lang="en-US" dirty="0" err="1"/>
              <a:t>notebook.ipynb</a:t>
            </a:r>
            <a:r>
              <a:rPr lang="en-US" dirty="0"/>
              <a:t>.</a:t>
            </a:r>
          </a:p>
          <a:p>
            <a:pPr algn="just"/>
            <a:r>
              <a:rPr lang="en-US" b="1" dirty="0"/>
              <a:t>Menu bar</a:t>
            </a:r>
            <a:r>
              <a:rPr lang="en-US" dirty="0"/>
              <a:t>: The menu bar presents different options that may be used to manipulate the way the notebook functions.</a:t>
            </a:r>
          </a:p>
          <a:p>
            <a:pPr algn="just"/>
            <a:r>
              <a:rPr lang="en-US" b="1" dirty="0"/>
              <a:t>Toolbar</a:t>
            </a:r>
            <a:r>
              <a:rPr lang="en-US" dirty="0"/>
              <a:t>: The tool bar gives a quick way of performing the most-used operations within the notebook, by clicking on an icon.</a:t>
            </a:r>
          </a:p>
          <a:p>
            <a:pPr algn="just"/>
            <a:r>
              <a:rPr lang="en-US" b="1" dirty="0"/>
              <a:t>Code cell</a:t>
            </a:r>
            <a:r>
              <a:rPr lang="en-US" dirty="0"/>
              <a:t>: the default type of cell; read on for an explanation of cells.</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Notebook user interface </a:t>
            </a:r>
            <a:r>
              <a:rPr lang="en-US" sz="3200" b="1" dirty="0" err="1"/>
              <a:t>cont</a:t>
            </a:r>
            <a:r>
              <a:rPr lang="en-US" sz="3200" b="1" dirty="0"/>
              <a:t>…</a:t>
            </a:r>
            <a:r>
              <a:rPr lang="en-US" sz="2800" dirty="0"/>
              <a:t>(CO1)</a:t>
            </a:r>
          </a:p>
        </p:txBody>
      </p:sp>
    </p:spTree>
    <p:extLst>
      <p:ext uri="{BB962C8B-B14F-4D97-AF65-F5344CB8AC3E}">
        <p14:creationId xmlns="" xmlns:p14="http://schemas.microsoft.com/office/powerpoint/2010/main" val="2575260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fontScale="92500" lnSpcReduction="10000"/>
          </a:bodyPr>
          <a:lstStyle/>
          <a:p>
            <a:pPr marL="0" indent="0" algn="just">
              <a:buNone/>
            </a:pPr>
            <a:r>
              <a:rPr lang="en-IN" b="1" dirty="0"/>
              <a:t>UNIT-I:   Basics of python programming</a:t>
            </a:r>
          </a:p>
          <a:p>
            <a:pPr algn="just"/>
            <a:r>
              <a:rPr lang="en-IN" b="1" dirty="0"/>
              <a:t>Introduction: </a:t>
            </a:r>
            <a:r>
              <a:rPr lang="en-IN" dirty="0"/>
              <a:t>Introduction to computer system, algorithms and flowcharts, Ethics and IT policy in company, A Brief History of Python, Applications areas of python, The Programming Cycle for Python, Python IDE.</a:t>
            </a:r>
          </a:p>
          <a:p>
            <a:pPr algn="just"/>
            <a:r>
              <a:rPr lang="en-IN" b="1" dirty="0"/>
              <a:t>Elements of Python: </a:t>
            </a:r>
            <a:r>
              <a:rPr lang="en-IN" dirty="0"/>
              <a:t>keywords and identifiers, variables, data types and type conversion, operators in python, Operator precedence and associativity, expressions in python, strings, Indexing and Slicing of Strings, Classes and object, constructor.</a:t>
            </a:r>
          </a:p>
          <a:p>
            <a:pPr marL="0" indent="0" algn="just">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Tree>
    <p:extLst>
      <p:ext uri="{BB962C8B-B14F-4D97-AF65-F5344CB8AC3E}">
        <p14:creationId xmlns="" xmlns:p14="http://schemas.microsoft.com/office/powerpoint/2010/main" val="1666759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14399"/>
            <a:ext cx="10134601" cy="5441957"/>
          </a:xfrm>
        </p:spPr>
        <p:txBody>
          <a:bodyPr>
            <a:normAutofit fontScale="92500" lnSpcReduction="10000"/>
          </a:bodyPr>
          <a:lstStyle/>
          <a:p>
            <a:pPr marL="0" indent="0" algn="just">
              <a:buNone/>
            </a:pPr>
            <a:r>
              <a:rPr lang="en-US" dirty="0"/>
              <a:t>All actions in the notebook can be performed with the mouse, but keyboard shortcuts are also available for the most common ones. The essential shortcuts to remember are the following:</a:t>
            </a:r>
          </a:p>
          <a:p>
            <a:pPr algn="just"/>
            <a:r>
              <a:rPr lang="en-US" dirty="0"/>
              <a:t>Shift-Enter: run the current cell, show any output, and jump to the next cell below. If Shift-Enter is invoked on the last cell, it makes a new cell below. This is equivalent to clicking the </a:t>
            </a:r>
            <a:r>
              <a:rPr lang="en-US" b="1" dirty="0"/>
              <a:t>Cell</a:t>
            </a:r>
            <a:r>
              <a:rPr lang="en-US" dirty="0"/>
              <a:t>, </a:t>
            </a:r>
            <a:r>
              <a:rPr lang="en-US" b="1" dirty="0"/>
              <a:t>Run</a:t>
            </a:r>
            <a:r>
              <a:rPr lang="en-US" dirty="0"/>
              <a:t> menu item, or the Play button in the toolbar.</a:t>
            </a:r>
          </a:p>
          <a:p>
            <a:pPr algn="just"/>
            <a:r>
              <a:rPr lang="en-US" dirty="0"/>
              <a:t>Esc: Convert the cell into command mode.</a:t>
            </a:r>
          </a:p>
          <a:p>
            <a:pPr algn="just"/>
            <a:r>
              <a:rPr lang="en-US" dirty="0"/>
              <a:t>Enter: Convert the cell into edit mode.</a:t>
            </a:r>
          </a:p>
          <a:p>
            <a:pPr algn="just"/>
            <a:r>
              <a:rPr lang="en-US" dirty="0"/>
              <a:t>For the full list of available shortcuts, click </a:t>
            </a:r>
            <a:r>
              <a:rPr lang="en-US" b="1" dirty="0"/>
              <a:t>Help</a:t>
            </a:r>
            <a:r>
              <a:rPr lang="en-US" dirty="0"/>
              <a:t>, </a:t>
            </a:r>
            <a:r>
              <a:rPr lang="en-US" b="1" dirty="0"/>
              <a:t>Keyboard Shortcuts</a:t>
            </a:r>
            <a:r>
              <a:rPr lang="en-US" dirty="0"/>
              <a:t> in the notebook menus.</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Keyboard shortcuts </a:t>
            </a:r>
            <a:r>
              <a:rPr lang="en-US" sz="2800" dirty="0"/>
              <a:t>(CO1)</a:t>
            </a:r>
          </a:p>
        </p:txBody>
      </p:sp>
    </p:spTree>
    <p:extLst>
      <p:ext uri="{BB962C8B-B14F-4D97-AF65-F5344CB8AC3E}">
        <p14:creationId xmlns="" xmlns:p14="http://schemas.microsoft.com/office/powerpoint/2010/main" val="2575260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 xmlns:a16="http://schemas.microsoft.com/office/drawing/2014/main" id="{FBADD4B9-62F2-42B4-8923-6096B86570F2}"/>
              </a:ext>
            </a:extLst>
          </p:cNvPr>
          <p:cNvSpPr>
            <a:spLocks noGrp="1"/>
          </p:cNvSpPr>
          <p:nvPr>
            <p:ph idx="1"/>
          </p:nvPr>
        </p:nvSpPr>
        <p:spPr>
          <a:xfrm>
            <a:off x="1447799" y="990599"/>
            <a:ext cx="9601201" cy="5365757"/>
          </a:xfrm>
        </p:spPr>
        <p:txBody>
          <a:bodyPr>
            <a:normAutofit fontScale="92500" lnSpcReduction="10000"/>
          </a:bodyPr>
          <a:lstStyle/>
          <a:p>
            <a:pPr algn="just"/>
            <a:r>
              <a:rPr lang="en-US" sz="2400" b="1" dirty="0"/>
              <a:t>Spyder</a:t>
            </a:r>
          </a:p>
          <a:p>
            <a:pPr algn="just"/>
            <a:endParaRPr lang="en-US" b="1" dirty="0"/>
          </a:p>
          <a:p>
            <a:pPr lvl="1" algn="just"/>
            <a:r>
              <a:rPr lang="en-US" sz="2400" dirty="0">
                <a:hlinkClick r:id="rId2"/>
              </a:rPr>
              <a:t>https://www.spyder-ide.org/</a:t>
            </a:r>
            <a:endParaRPr lang="en-US" sz="2400" dirty="0"/>
          </a:p>
          <a:p>
            <a:pPr algn="just"/>
            <a:r>
              <a:rPr lang="en-US" sz="2400" b="1" dirty="0"/>
              <a:t>IDLE</a:t>
            </a:r>
            <a:r>
              <a:rPr lang="en-US" b="1" dirty="0"/>
              <a:t> </a:t>
            </a:r>
          </a:p>
          <a:p>
            <a:pPr algn="just"/>
            <a:endParaRPr lang="en-US" b="1" dirty="0"/>
          </a:p>
          <a:p>
            <a:pPr lvl="1" algn="just"/>
            <a:r>
              <a:rPr lang="en-US" sz="2400" dirty="0">
                <a:hlinkClick r:id="rId3"/>
              </a:rPr>
              <a:t>https://docs.python.org/3/library/idle.html</a:t>
            </a:r>
            <a:endParaRPr lang="en-US" sz="2400" dirty="0"/>
          </a:p>
          <a:p>
            <a:pPr algn="just"/>
            <a:r>
              <a:rPr lang="en-US" sz="2400" b="1" dirty="0"/>
              <a:t>Sublime Text 3</a:t>
            </a:r>
          </a:p>
          <a:p>
            <a:pPr algn="just"/>
            <a:endParaRPr lang="en-US" sz="2200" b="1" dirty="0"/>
          </a:p>
          <a:p>
            <a:pPr lvl="1" algn="just"/>
            <a:r>
              <a:rPr lang="en-US" sz="2200" dirty="0">
                <a:hlinkClick r:id="rId4"/>
              </a:rPr>
              <a:t>https://www.sublimetext.com/3</a:t>
            </a:r>
            <a:endParaRPr lang="en-US" sz="2200" dirty="0"/>
          </a:p>
          <a:p>
            <a:pPr algn="just"/>
            <a:r>
              <a:rPr lang="en-US" sz="2600" b="1" dirty="0"/>
              <a:t>Jupyter</a:t>
            </a:r>
            <a:r>
              <a:rPr lang="en-US" b="1" dirty="0"/>
              <a:t> </a:t>
            </a:r>
          </a:p>
          <a:p>
            <a:pPr algn="just"/>
            <a:endParaRPr lang="en-US" b="1" dirty="0"/>
          </a:p>
          <a:p>
            <a:pPr lvl="1" algn="just"/>
            <a:r>
              <a:rPr lang="en-US" sz="2400" dirty="0">
                <a:hlinkClick r:id="rId5"/>
              </a:rPr>
              <a:t>https://jupyter.org/install.html</a:t>
            </a:r>
            <a:r>
              <a:rPr lang="en-US" b="1" dirty="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IDE </a:t>
            </a:r>
            <a:r>
              <a:rPr lang="en-US" sz="2800" dirty="0"/>
              <a:t>(CO1)</a:t>
            </a:r>
          </a:p>
        </p:txBody>
      </p:sp>
      <p:pic>
        <p:nvPicPr>
          <p:cNvPr id="3" name="Picture 2">
            <a:extLst>
              <a:ext uri="{FF2B5EF4-FFF2-40B4-BE49-F238E27FC236}">
                <a16:creationId xmlns="" xmlns:a16="http://schemas.microsoft.com/office/drawing/2014/main" id="{9F9723B8-8E4F-44A0-BA2E-4A050A992F9A}"/>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2850958" y="990598"/>
            <a:ext cx="561156" cy="561156"/>
          </a:xfrm>
          <a:prstGeom prst="rect">
            <a:avLst/>
          </a:prstGeom>
        </p:spPr>
      </p:pic>
      <p:pic>
        <p:nvPicPr>
          <p:cNvPr id="10" name="Picture 9">
            <a:extLst>
              <a:ext uri="{FF2B5EF4-FFF2-40B4-BE49-F238E27FC236}">
                <a16:creationId xmlns="" xmlns:a16="http://schemas.microsoft.com/office/drawing/2014/main" id="{FA850B69-B4D0-4144-A24A-15E92BD230B4}"/>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2575991" y="2318650"/>
            <a:ext cx="555545" cy="561156"/>
          </a:xfrm>
          <a:prstGeom prst="rect">
            <a:avLst/>
          </a:prstGeom>
        </p:spPr>
      </p:pic>
      <p:pic>
        <p:nvPicPr>
          <p:cNvPr id="13" name="Picture 12">
            <a:extLst>
              <a:ext uri="{FF2B5EF4-FFF2-40B4-BE49-F238E27FC236}">
                <a16:creationId xmlns="" xmlns:a16="http://schemas.microsoft.com/office/drawing/2014/main" id="{8EC260A7-2EDD-4DD4-9469-DAE73B6B8011}"/>
              </a:ext>
            </a:extLst>
          </p:cNvPr>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3696769" y="3673477"/>
            <a:ext cx="569913" cy="599908"/>
          </a:xfrm>
          <a:prstGeom prst="rect">
            <a:avLst/>
          </a:prstGeom>
        </p:spPr>
      </p:pic>
      <p:pic>
        <p:nvPicPr>
          <p:cNvPr id="15" name="Picture 14">
            <a:extLst>
              <a:ext uri="{FF2B5EF4-FFF2-40B4-BE49-F238E27FC236}">
                <a16:creationId xmlns="" xmlns:a16="http://schemas.microsoft.com/office/drawing/2014/main" id="{678A7510-093C-4F8B-AF1A-E17D849F0F4A}"/>
              </a:ext>
            </a:extLst>
          </p:cNvPr>
          <p:cNvPicPr>
            <a:picLocks noChangeAspect="1"/>
          </p:cNvPicPr>
          <p:nvPr/>
        </p:nvPicPr>
        <p:blipFill>
          <a:blip r:embed="rId9"/>
          <a:stretch>
            <a:fillRect/>
          </a:stretch>
        </p:blipFill>
        <p:spPr>
          <a:xfrm>
            <a:off x="2892197" y="4769012"/>
            <a:ext cx="750341" cy="872489"/>
          </a:xfrm>
          <a:prstGeom prst="rect">
            <a:avLst/>
          </a:prstGeom>
        </p:spPr>
      </p:pic>
    </p:spTree>
    <p:extLst>
      <p:ext uri="{BB962C8B-B14F-4D97-AF65-F5344CB8AC3E}">
        <p14:creationId xmlns="" xmlns:p14="http://schemas.microsoft.com/office/powerpoint/2010/main" val="18164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2" presetClass="entr" presetSubtype="4" fill="hold" grpId="0" nodeType="with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 calcmode="lin" valueType="num">
                                      <p:cBhvr additive="base">
                                        <p:cTn id="57"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066800"/>
            <a:ext cx="10744200" cy="4602169"/>
          </a:xfrm>
        </p:spPr>
        <p:txBody>
          <a:bodyPr>
            <a:noAutofit/>
          </a:bodyPr>
          <a:lstStyle/>
          <a:p>
            <a:pPr marL="514350" indent="-514350" algn="just">
              <a:lnSpc>
                <a:spcPct val="150000"/>
              </a:lnSpc>
              <a:buFont typeface="+mj-lt"/>
              <a:buAutoNum type="arabicPeriod"/>
            </a:pPr>
            <a:r>
              <a:rPr lang="en-US" sz="2600" dirty="0"/>
              <a:t>Open the command prompt.</a:t>
            </a:r>
          </a:p>
          <a:p>
            <a:pPr marL="514350" indent="-514350" algn="just">
              <a:lnSpc>
                <a:spcPct val="150000"/>
              </a:lnSpc>
              <a:buFont typeface="+mj-lt"/>
              <a:buAutoNum type="arabicPeriod"/>
            </a:pPr>
            <a:r>
              <a:rPr lang="en-US" sz="2600" dirty="0"/>
              <a:t>Write </a:t>
            </a:r>
            <a:r>
              <a:rPr lang="en-US" sz="2600" dirty="0">
                <a:solidFill>
                  <a:schemeClr val="accent6">
                    <a:lumMod val="75000"/>
                  </a:schemeClr>
                </a:solidFill>
              </a:rPr>
              <a:t>jupyter notebook </a:t>
            </a:r>
            <a:r>
              <a:rPr lang="en-US" sz="2600" dirty="0"/>
              <a:t>in command prompt and then press enter key.</a:t>
            </a:r>
          </a:p>
          <a:p>
            <a:pPr marL="514350" indent="-514350" algn="just">
              <a:lnSpc>
                <a:spcPct val="150000"/>
              </a:lnSpc>
              <a:buFont typeface="+mj-lt"/>
              <a:buAutoNum type="arabicPeriod"/>
            </a:pPr>
            <a:r>
              <a:rPr lang="en-US" sz="2600" dirty="0"/>
              <a:t>Jupyter notebook will be opened in link of laptop browser. For e.g., </a:t>
            </a:r>
            <a:r>
              <a:rPr lang="en-US" sz="2600" dirty="0">
                <a:hlinkClick r:id="rId2"/>
              </a:rPr>
              <a:t>http://localhost:8888/tree</a:t>
            </a:r>
            <a:r>
              <a:rPr lang="en-US" sz="2600" dirty="0"/>
              <a:t> this kind of link will open up.</a:t>
            </a:r>
          </a:p>
          <a:p>
            <a:pPr marL="514350" indent="-514350" algn="just">
              <a:lnSpc>
                <a:spcPct val="150000"/>
              </a:lnSpc>
              <a:buFont typeface="+mj-lt"/>
              <a:buAutoNum type="arabicPeriod"/>
            </a:pPr>
            <a:r>
              <a:rPr lang="en-US" sz="2600" dirty="0"/>
              <a:t>Select the path you want to save the file.</a:t>
            </a:r>
          </a:p>
          <a:p>
            <a:pPr marL="514350" indent="-514350" algn="just">
              <a:lnSpc>
                <a:spcPct val="150000"/>
              </a:lnSpc>
              <a:buFont typeface="+mj-lt"/>
              <a:buAutoNum type="arabicPeriod"/>
            </a:pPr>
            <a:r>
              <a:rPr lang="en-US" sz="2600" dirty="0"/>
              <a:t>Click on the </a:t>
            </a:r>
            <a:r>
              <a:rPr lang="en-US" sz="2600" b="1" dirty="0"/>
              <a:t>new</a:t>
            </a:r>
            <a:r>
              <a:rPr lang="en-US" sz="2600" dirty="0"/>
              <a:t> option on the right most corner and select python3 from cursor. Untitled notebook will open up, you can change up the name by selecting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Interacting with Python Programs </a:t>
            </a:r>
            <a:r>
              <a:rPr lang="en-US" sz="2800" dirty="0"/>
              <a:t>(CO1)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 </a:t>
            </a:r>
            <a:r>
              <a:rPr lang="en-US" sz="2800" dirty="0"/>
              <a:t>(CO1)</a:t>
            </a:r>
          </a:p>
        </p:txBody>
      </p:sp>
      <p:sp>
        <p:nvSpPr>
          <p:cNvPr id="9" name="Content Placeholder 2"/>
          <p:cNvSpPr txBox="1">
            <a:spLocks/>
          </p:cNvSpPr>
          <p:nvPr/>
        </p:nvSpPr>
        <p:spPr>
          <a:xfrm>
            <a:off x="1371600" y="1066800"/>
            <a:ext cx="9906000" cy="4602169"/>
          </a:xfrm>
          <a:prstGeom prst="rect">
            <a:avLst/>
          </a:prstGeom>
        </p:spPr>
        <p:txBody>
          <a:bodyPr>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2800" dirty="0"/>
              <a:t>6. Click on the code cell write down the code </a:t>
            </a:r>
            <a:r>
              <a:rPr lang="en-US" sz="2800" b="1" dirty="0"/>
              <a:t>1+1</a:t>
            </a:r>
            <a:r>
              <a:rPr lang="en-US" sz="2800" dirty="0"/>
              <a:t>  and then press shift + Enter from keyboard/run command from interface. Then check the output.</a:t>
            </a:r>
          </a:p>
          <a:p>
            <a:pPr marL="0" indent="0" algn="just">
              <a:lnSpc>
                <a:spcPct val="150000"/>
              </a:lnSpc>
              <a:buNone/>
            </a:pPr>
            <a:endParaRPr lang="en-US" sz="2800" dirty="0"/>
          </a:p>
          <a:p>
            <a:pPr marL="0" indent="0" algn="just">
              <a:lnSpc>
                <a:spcPct val="150000"/>
              </a:lnSpc>
              <a:buNone/>
            </a:pPr>
            <a:endParaRPr lang="en-US" sz="2800" dirty="0"/>
          </a:p>
        </p:txBody>
      </p:sp>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2971800"/>
            <a:ext cx="99060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486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BD100-6AF4-4212-A8CF-35B856369DFA}"/>
              </a:ext>
            </a:extLst>
          </p:cNvPr>
          <p:cNvSpPr>
            <a:spLocks noGrp="1"/>
          </p:cNvSpPr>
          <p:nvPr>
            <p:ph type="title"/>
          </p:nvPr>
        </p:nvSpPr>
        <p:spPr>
          <a:xfrm>
            <a:off x="1333500" y="2857500"/>
            <a:ext cx="10401300" cy="1181100"/>
          </a:xfrm>
        </p:spPr>
        <p:txBody>
          <a:bodyPr>
            <a:normAutofit fontScale="90000"/>
          </a:bodyPr>
          <a:lstStyle/>
          <a:p>
            <a:r>
              <a:rPr lang="en-US" dirty="0"/>
              <a:t>Elements of Python (CO1)</a:t>
            </a:r>
            <a:br>
              <a:rPr lang="en-US" dirty="0"/>
            </a:b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 </a:t>
            </a:r>
            <a:r>
              <a:rPr lang="en-US" sz="2800" dirty="0"/>
              <a:t>(CO1)</a:t>
            </a:r>
          </a:p>
        </p:txBody>
      </p:sp>
    </p:spTree>
    <p:extLst>
      <p:ext uri="{BB962C8B-B14F-4D97-AF65-F5344CB8AC3E}">
        <p14:creationId xmlns="" xmlns:p14="http://schemas.microsoft.com/office/powerpoint/2010/main" val="3860669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buNone/>
            </a:pPr>
            <a:r>
              <a:rPr lang="en-US" sz="2800" dirty="0"/>
              <a:t>The students will study the elements of Python like Keywords and Identifiers, Variables, Data types and Operators.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 xmlns:p14="http://schemas.microsoft.com/office/powerpoint/2010/main" val="141134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Expression </a:t>
            </a:r>
          </a:p>
          <a:p>
            <a:pPr>
              <a:lnSpc>
                <a:spcPct val="150000"/>
              </a:lnSpc>
            </a:pPr>
            <a:r>
              <a:rPr lang="en-US" sz="2800" dirty="0"/>
              <a:t>Operators</a:t>
            </a:r>
          </a:p>
          <a:p>
            <a:pPr>
              <a:lnSpc>
                <a:spcPct val="150000"/>
              </a:lnSpc>
            </a:pPr>
            <a:r>
              <a:rPr lang="en-US" sz="2800" dirty="0"/>
              <a:t>Constant and variable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spTree>
    <p:extLst>
      <p:ext uri="{BB962C8B-B14F-4D97-AF65-F5344CB8AC3E}">
        <p14:creationId xmlns="" xmlns:p14="http://schemas.microsoft.com/office/powerpoint/2010/main" val="31762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 xmlns:a16="http://schemas.microsoft.com/office/drawing/2014/main" id="{FAB90E60-4FCB-4437-95F0-6EEA873B96BC}"/>
              </a:ext>
            </a:extLst>
          </p:cNvPr>
          <p:cNvSpPr>
            <a:spLocks noGrp="1"/>
          </p:cNvSpPr>
          <p:nvPr>
            <p:ph idx="1"/>
          </p:nvPr>
        </p:nvSpPr>
        <p:spPr>
          <a:xfrm>
            <a:off x="1447800" y="1524000"/>
            <a:ext cx="10134600" cy="4525963"/>
          </a:xfrm>
        </p:spPr>
        <p:txBody>
          <a:bodyPr/>
          <a:lstStyle/>
          <a:p>
            <a:r>
              <a:rPr lang="en-US" dirty="0"/>
              <a:t>Keywords and Identifiers</a:t>
            </a:r>
          </a:p>
          <a:p>
            <a:r>
              <a:rPr lang="en-US" dirty="0"/>
              <a:t>Variables</a:t>
            </a:r>
          </a:p>
          <a:p>
            <a:r>
              <a:rPr lang="en-US" dirty="0"/>
              <a:t>Data types and type conversion</a:t>
            </a:r>
          </a:p>
          <a:p>
            <a:r>
              <a:rPr lang="en-US" dirty="0"/>
              <a:t>Operators in Python</a:t>
            </a:r>
          </a:p>
          <a:p>
            <a:r>
              <a:rPr lang="en-US" dirty="0"/>
              <a:t>Expressions in Python</a:t>
            </a: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35169"/>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a:t>
            </a:r>
            <a:r>
              <a:rPr lang="en-US" sz="2400" dirty="0"/>
              <a:t> </a:t>
            </a:r>
            <a:r>
              <a:rPr lang="en-US" sz="2800" dirty="0"/>
              <a:t>(CO1)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64212" y="1143001"/>
            <a:ext cx="10118188" cy="5213356"/>
          </a:xfrm>
        </p:spPr>
        <p:txBody>
          <a:bodyPr>
            <a:normAutofit fontScale="92500" lnSpcReduction="10000"/>
          </a:bodyPr>
          <a:lstStyle/>
          <a:p>
            <a:pPr algn="just"/>
            <a:r>
              <a:rPr lang="en-US" dirty="0"/>
              <a:t>Keywords are the reserved words in Python.</a:t>
            </a:r>
          </a:p>
          <a:p>
            <a:pPr algn="just"/>
            <a:r>
              <a:rPr lang="en-US" dirty="0"/>
              <a:t>We cannot use a keyword as a variable name, function name or any other identifier. They are used to define the syntax and structure of the Python language.</a:t>
            </a:r>
          </a:p>
          <a:p>
            <a:pPr algn="just"/>
            <a:r>
              <a:rPr lang="en-US" dirty="0"/>
              <a:t>In Python, keywords are case sensitive.</a:t>
            </a:r>
          </a:p>
          <a:p>
            <a:pPr algn="just"/>
            <a:r>
              <a:rPr lang="en-US" dirty="0"/>
              <a:t>All the keywords except True, False and None are in lowercase, and they must be written as they are.</a:t>
            </a:r>
          </a:p>
          <a:p>
            <a:pPr algn="just"/>
            <a:r>
              <a:rPr lang="en-US" dirty="0"/>
              <a:t>Example</a:t>
            </a:r>
          </a:p>
          <a:p>
            <a:pPr lvl="1" algn="just"/>
            <a:r>
              <a:rPr lang="en-US" dirty="0"/>
              <a:t>and, as, assert, await, break, class, continue, def, del, elif, else, except, finally, for, global, if, import, in, is, lambda, not, or, pass, raise, return, try, while, with, yield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Keywords </a:t>
            </a:r>
            <a:r>
              <a:rPr lang="en-IN" sz="2800" dirty="0"/>
              <a:t>(CO1)</a:t>
            </a:r>
            <a:endParaRPr lang="en-US" sz="2800" dirty="0"/>
          </a:p>
        </p:txBody>
      </p:sp>
    </p:spTree>
    <p:extLst>
      <p:ext uri="{BB962C8B-B14F-4D97-AF65-F5344CB8AC3E}">
        <p14:creationId xmlns="" xmlns:p14="http://schemas.microsoft.com/office/powerpoint/2010/main" val="38271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xEl>
                                              <p:pRg st="5" end="5"/>
                                            </p:txEl>
                                          </p:spTgt>
                                        </p:tgtEl>
                                        <p:attrNameLst>
                                          <p:attrName>style.visibility</p:attrName>
                                        </p:attrNameLst>
                                      </p:cBhvr>
                                      <p:to>
                                        <p:strVal val="visible"/>
                                      </p:to>
                                    </p:set>
                                    <p:anim calcmode="lin" valueType="num">
                                      <p:cBhvr additive="base">
                                        <p:cTn id="35"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64212" y="1447800"/>
            <a:ext cx="10118188" cy="4678369"/>
          </a:xfrm>
        </p:spPr>
        <p:txBody>
          <a:bodyPr/>
          <a:lstStyle/>
          <a:p>
            <a:pPr marL="0" indent="0" algn="just">
              <a:lnSpc>
                <a:spcPct val="150000"/>
              </a:lnSpc>
              <a:buNone/>
            </a:pPr>
            <a:r>
              <a:rPr lang="en-US" dirty="0"/>
              <a:t>An identifier is a name given to entities like class, functions, variables, etc. It helps to differentiate one entity from another.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Identifiers </a:t>
            </a:r>
            <a:r>
              <a:rPr lang="en-IN" sz="2800" dirty="0"/>
              <a:t>(CO1)</a:t>
            </a:r>
            <a:endParaRPr lang="en-US" sz="2800" dirty="0"/>
          </a:p>
        </p:txBody>
      </p:sp>
    </p:spTree>
    <p:extLst>
      <p:ext uri="{BB962C8B-B14F-4D97-AF65-F5344CB8AC3E}">
        <p14:creationId xmlns="" xmlns:p14="http://schemas.microsoft.com/office/powerpoint/2010/main" val="23934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marL="0" indent="0" algn="just">
              <a:buNone/>
            </a:pPr>
            <a:r>
              <a:rPr lang="en-IN" b="1" dirty="0"/>
              <a:t>UNIT-II: Decision Control Statements</a:t>
            </a:r>
          </a:p>
          <a:p>
            <a:pPr algn="just"/>
            <a:r>
              <a:rPr lang="en-IN" b="1" dirty="0"/>
              <a:t>Conditional Statements</a:t>
            </a:r>
            <a:r>
              <a:rPr lang="en-IN" dirty="0"/>
              <a:t>: if statement, if-else statement, Nested-if statement and </a:t>
            </a:r>
            <a:r>
              <a:rPr lang="en-IN" dirty="0" err="1"/>
              <a:t>elif</a:t>
            </a:r>
            <a:r>
              <a:rPr lang="en-IN" dirty="0"/>
              <a:t> statements.</a:t>
            </a:r>
          </a:p>
          <a:p>
            <a:pPr algn="just"/>
            <a:r>
              <a:rPr lang="en-IN" b="1" dirty="0"/>
              <a:t>Loops: </a:t>
            </a:r>
            <a:r>
              <a:rPr lang="en-IN" dirty="0"/>
              <a:t>Purpose and working of loops, while loop, for loop, else with loop statement, Selecting an appropriate loop, Nested Loops, break, continue and pass statement.</a:t>
            </a:r>
          </a:p>
          <a:p>
            <a:pPr marL="0" indent="0" algn="just">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Tree>
    <p:extLst>
      <p:ext uri="{BB962C8B-B14F-4D97-AF65-F5344CB8AC3E}">
        <p14:creationId xmlns="" xmlns:p14="http://schemas.microsoft.com/office/powerpoint/2010/main" val="147830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 xmlns:a16="http://schemas.microsoft.com/office/drawing/2014/main" id="{4D29A2BC-01DE-488B-9EB7-02A009FD60EE}"/>
              </a:ext>
            </a:extLst>
          </p:cNvPr>
          <p:cNvSpPr>
            <a:spLocks noGrp="1"/>
          </p:cNvSpPr>
          <p:nvPr>
            <p:ph idx="1"/>
          </p:nvPr>
        </p:nvSpPr>
        <p:spPr>
          <a:xfrm>
            <a:off x="1447800" y="1219200"/>
            <a:ext cx="10134600" cy="4906969"/>
          </a:xfrm>
        </p:spPr>
        <p:txBody>
          <a:bodyPr>
            <a:normAutofit/>
          </a:bodyPr>
          <a:lstStyle/>
          <a:p>
            <a:pPr algn="just">
              <a:lnSpc>
                <a:spcPct val="150000"/>
              </a:lnSpc>
            </a:pPr>
            <a:r>
              <a:rPr lang="en-US" sz="2800" dirty="0"/>
              <a:t>Identifiers can be a combination of letters in lowercase (a to z) or uppercase (A to Z) or digits (0 to 9) or an underscore _.</a:t>
            </a:r>
          </a:p>
          <a:p>
            <a:pPr algn="just">
              <a:lnSpc>
                <a:spcPct val="150000"/>
              </a:lnSpc>
            </a:pPr>
            <a:r>
              <a:rPr lang="en-US" sz="2800" dirty="0"/>
              <a:t>An identifier cannot start with a digit.</a:t>
            </a:r>
          </a:p>
          <a:p>
            <a:pPr algn="just">
              <a:lnSpc>
                <a:spcPct val="150000"/>
              </a:lnSpc>
            </a:pPr>
            <a:r>
              <a:rPr lang="en-US" sz="2800" dirty="0"/>
              <a:t>Keywords cannot be used as identifiers. </a:t>
            </a:r>
          </a:p>
          <a:p>
            <a:pPr algn="just">
              <a:lnSpc>
                <a:spcPct val="150000"/>
              </a:lnSpc>
            </a:pPr>
            <a:r>
              <a:rPr lang="en-US" sz="2800" dirty="0"/>
              <a:t>Cannot use special symbols like !, @, #, $, % etc. in identifier. </a:t>
            </a:r>
          </a:p>
          <a:p>
            <a:pPr algn="just">
              <a:lnSpc>
                <a:spcPct val="150000"/>
              </a:lnSpc>
            </a:pPr>
            <a:r>
              <a:rPr lang="en-US" sz="2800" dirty="0"/>
              <a:t>An identifier can be of any length.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Rules for writing Identifiers </a:t>
            </a:r>
            <a:r>
              <a:rPr lang="en-IN" sz="2800" dirty="0"/>
              <a:t>(CO1)</a:t>
            </a:r>
            <a:endParaRPr lang="en-US" sz="2800" dirty="0"/>
          </a:p>
        </p:txBody>
      </p:sp>
    </p:spTree>
    <p:extLst>
      <p:ext uri="{BB962C8B-B14F-4D97-AF65-F5344CB8AC3E}">
        <p14:creationId xmlns="" xmlns:p14="http://schemas.microsoft.com/office/powerpoint/2010/main" val="23250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10287000" cy="5029200"/>
          </a:xfrm>
        </p:spPr>
        <p:txBody>
          <a:bodyPr>
            <a:normAutofit/>
          </a:bodyPr>
          <a:lstStyle/>
          <a:p>
            <a:pPr algn="just">
              <a:lnSpc>
                <a:spcPct val="150000"/>
              </a:lnSpc>
            </a:pPr>
            <a:r>
              <a:rPr lang="en-IN" sz="2800" dirty="0"/>
              <a:t>A variable is a location in memory used to store some data (value).</a:t>
            </a:r>
          </a:p>
          <a:p>
            <a:pPr algn="just">
              <a:lnSpc>
                <a:spcPct val="150000"/>
              </a:lnSpc>
            </a:pPr>
            <a:r>
              <a:rPr lang="en-IN" sz="2800" dirty="0"/>
              <a:t>Unique names are given to them to differentiate between different memory locations. </a:t>
            </a:r>
          </a:p>
          <a:p>
            <a:pPr algn="just">
              <a:lnSpc>
                <a:spcPct val="150000"/>
              </a:lnSpc>
            </a:pPr>
            <a:r>
              <a:rPr lang="en-IN" sz="2800" dirty="0"/>
              <a:t>No need to declare a variable before using it. The declaration happens automatically when a value is assigned to a variable. </a:t>
            </a:r>
          </a:p>
          <a:p>
            <a:pPr algn="just">
              <a:lnSpc>
                <a:spcPct val="150000"/>
              </a:lnSpc>
            </a:pPr>
            <a:r>
              <a:rPr lang="en-IN" sz="2800" dirty="0"/>
              <a:t>The Assignment operator (=) is used to assign values to variables.</a:t>
            </a:r>
          </a:p>
          <a:p>
            <a:pPr marL="0" indent="0" algn="just">
              <a:lnSpc>
                <a:spcPct val="150000"/>
              </a:lnSpc>
              <a:buNone/>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5240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spTree>
    <p:extLst>
      <p:ext uri="{BB962C8B-B14F-4D97-AF65-F5344CB8AC3E}">
        <p14:creationId xmlns="" xmlns:p14="http://schemas.microsoft.com/office/powerpoint/2010/main" val="9533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a:bodyPr>
          <a:lstStyle/>
          <a:p>
            <a:pPr algn="just"/>
            <a:r>
              <a:rPr lang="en-IN" sz="2800" dirty="0"/>
              <a:t>The operand to the left of the = operator is the name of the variable and the operand to the right of the = operator is the value stored in the variable.</a:t>
            </a:r>
          </a:p>
          <a:p>
            <a:r>
              <a:rPr lang="en-IN" sz="2800" dirty="0"/>
              <a:t>For example </a:t>
            </a:r>
          </a:p>
          <a:p>
            <a:pPr marL="457188" lvl="1" indent="0">
              <a:buNone/>
            </a:pPr>
            <a:r>
              <a:rPr lang="en-IN" sz="2400" dirty="0"/>
              <a:t>&gt;&gt;&gt; </a:t>
            </a:r>
            <a:r>
              <a:rPr lang="en-IN" sz="2400" dirty="0" err="1"/>
              <a:t>num</a:t>
            </a:r>
            <a:r>
              <a:rPr lang="en-IN" sz="2400" dirty="0"/>
              <a:t> = 347                 # An integer assignment</a:t>
            </a:r>
          </a:p>
          <a:p>
            <a:pPr marL="457188" lvl="1" indent="0">
              <a:buNone/>
            </a:pPr>
            <a:r>
              <a:rPr lang="en-IN" sz="2400" dirty="0"/>
              <a:t>&gt;&gt;&gt; x   = 45.89                  # A floating point</a:t>
            </a:r>
          </a:p>
          <a:p>
            <a:pPr marL="457188" lvl="1" indent="0">
              <a:buNone/>
            </a:pPr>
            <a:r>
              <a:rPr lang="en-IN" sz="2400" dirty="0"/>
              <a:t>&gt;&gt;&gt; name    = “Aman"     # A string</a:t>
            </a:r>
          </a:p>
          <a:p>
            <a:pPr lvl="1"/>
            <a:endParaRPr lang="en-IN" sz="2400" dirty="0"/>
          </a:p>
          <a:p>
            <a:pPr algn="just">
              <a:lnSpc>
                <a:spcPct val="150000"/>
              </a:lnSpc>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spTree>
    <p:extLst>
      <p:ext uri="{BB962C8B-B14F-4D97-AF65-F5344CB8AC3E}">
        <p14:creationId xmlns="" xmlns:p14="http://schemas.microsoft.com/office/powerpoint/2010/main" val="21943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fontScale="92500"/>
          </a:bodyPr>
          <a:lstStyle/>
          <a:p>
            <a:pPr algn="just"/>
            <a:r>
              <a:rPr lang="en-IN" sz="2800" dirty="0"/>
              <a:t>A single value may be assigned to several variables simultaneously. </a:t>
            </a:r>
          </a:p>
          <a:p>
            <a:pPr algn="just"/>
            <a:r>
              <a:rPr lang="en-IN" sz="2800" dirty="0"/>
              <a:t>For example </a:t>
            </a:r>
          </a:p>
          <a:p>
            <a:pPr marL="0" indent="0" algn="just">
              <a:buNone/>
            </a:pPr>
            <a:r>
              <a:rPr lang="en-IN" sz="2800" dirty="0"/>
              <a:t>	&gt;&gt;&gt; a = b = c = 1</a:t>
            </a:r>
          </a:p>
          <a:p>
            <a:pPr algn="just"/>
            <a:r>
              <a:rPr lang="en-IN" sz="2800" dirty="0"/>
              <a:t>Here, an integer object is created with the value 1, and all three variables are assigned to the same memory location.</a:t>
            </a:r>
          </a:p>
          <a:p>
            <a:pPr algn="just"/>
            <a:r>
              <a:rPr lang="en-IN" sz="2800" dirty="0"/>
              <a:t>It also allows to assign multiple objects to multiple variables. </a:t>
            </a:r>
          </a:p>
          <a:p>
            <a:pPr algn="just"/>
            <a:r>
              <a:rPr lang="en-IN" sz="2800" dirty="0"/>
              <a:t>For example −</a:t>
            </a:r>
          </a:p>
          <a:p>
            <a:pPr marL="0" indent="0" algn="just">
              <a:buNone/>
            </a:pPr>
            <a:r>
              <a:rPr lang="en-IN" sz="2800" dirty="0"/>
              <a:t>		&gt;&gt;&gt; a, b, c = 23, 29.45, “Ram”</a:t>
            </a:r>
          </a:p>
          <a:p>
            <a:pPr algn="just"/>
            <a:r>
              <a:rPr lang="en-IN" sz="2800" dirty="0"/>
              <a:t>Here, two integer objects with values 23 and 29.45 are assigned to variables a and b respectively, and one string object with the value “Ram" is assigned to the variable c.</a:t>
            </a:r>
          </a:p>
          <a:p>
            <a:pPr algn="just"/>
            <a:endParaRPr lang="en-IN" sz="2400" dirty="0"/>
          </a:p>
          <a:p>
            <a:pPr algn="just">
              <a:lnSpc>
                <a:spcPct val="150000"/>
              </a:lnSpc>
            </a:pP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5240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Multiple Assignment in Variables</a:t>
            </a:r>
            <a:r>
              <a:rPr lang="en-US" sz="3200" dirty="0"/>
              <a:t> </a:t>
            </a:r>
            <a:r>
              <a:rPr lang="en-US" sz="2800" dirty="0"/>
              <a:t>(CO1)</a:t>
            </a:r>
          </a:p>
        </p:txBody>
      </p:sp>
    </p:spTree>
    <p:extLst>
      <p:ext uri="{BB962C8B-B14F-4D97-AF65-F5344CB8AC3E}">
        <p14:creationId xmlns="" xmlns:p14="http://schemas.microsoft.com/office/powerpoint/2010/main" val="27458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Data types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371600"/>
            <a:ext cx="10287000" cy="4754569"/>
          </a:xfrm>
        </p:spPr>
        <p:txBody>
          <a:bodyPr/>
          <a:lstStyle/>
          <a:p>
            <a:pPr algn="just"/>
            <a:r>
              <a:rPr lang="en-IN" dirty="0"/>
              <a:t>Every value in Python has a datatype, that are used to define the operations possible on them and the storage method for each of them.</a:t>
            </a:r>
          </a:p>
          <a:p>
            <a:pPr algn="just"/>
            <a:r>
              <a:rPr lang="en-IN" dirty="0"/>
              <a:t>Since everything is an object in Python programming, data types are classes and variables are instance (object) of these classes</a:t>
            </a:r>
          </a:p>
          <a:p>
            <a:endParaRPr lang="en-US" dirty="0"/>
          </a:p>
        </p:txBody>
      </p:sp>
    </p:spTree>
    <p:extLst>
      <p:ext uri="{BB962C8B-B14F-4D97-AF65-F5344CB8AC3E}">
        <p14:creationId xmlns="" xmlns:p14="http://schemas.microsoft.com/office/powerpoint/2010/main" val="36038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Standard Data types </a:t>
            </a:r>
            <a:r>
              <a:rPr lang="en-US" sz="2800" dirty="0"/>
              <a:t>(CO1)</a:t>
            </a:r>
          </a:p>
        </p:txBody>
      </p:sp>
      <p:graphicFrame>
        <p:nvGraphicFramePr>
          <p:cNvPr id="9" name="Table 9">
            <a:extLst>
              <a:ext uri="{FF2B5EF4-FFF2-40B4-BE49-F238E27FC236}">
                <a16:creationId xmlns="" xmlns:a16="http://schemas.microsoft.com/office/drawing/2014/main" id="{1DB872A5-7000-4C4E-89F5-318F2CF2AE2A}"/>
              </a:ext>
            </a:extLst>
          </p:cNvPr>
          <p:cNvGraphicFramePr>
            <a:graphicFrameLocks noGrp="1"/>
          </p:cNvGraphicFramePr>
          <p:nvPr>
            <p:extLst>
              <p:ext uri="{D42A27DB-BD31-4B8C-83A1-F6EECF244321}">
                <p14:modId xmlns="" xmlns:p14="http://schemas.microsoft.com/office/powerpoint/2010/main" val="1555780513"/>
              </p:ext>
            </p:extLst>
          </p:nvPr>
        </p:nvGraphicFramePr>
        <p:xfrm>
          <a:off x="1295400" y="990600"/>
          <a:ext cx="9982200" cy="4343400"/>
        </p:xfrm>
        <a:graphic>
          <a:graphicData uri="http://schemas.openxmlformats.org/drawingml/2006/table">
            <a:tbl>
              <a:tblPr firstRow="1" bandRow="1">
                <a:tableStyleId>{E8B1032C-EA38-4F05-BA0D-38AFFFC7BED3}</a:tableStyleId>
              </a:tblPr>
              <a:tblGrid>
                <a:gridCol w="4991100">
                  <a:extLst>
                    <a:ext uri="{9D8B030D-6E8A-4147-A177-3AD203B41FA5}">
                      <a16:colId xmlns="" xmlns:a16="http://schemas.microsoft.com/office/drawing/2014/main" val="3220776226"/>
                    </a:ext>
                  </a:extLst>
                </a:gridCol>
                <a:gridCol w="4991100">
                  <a:extLst>
                    <a:ext uri="{9D8B030D-6E8A-4147-A177-3AD203B41FA5}">
                      <a16:colId xmlns="" xmlns:a16="http://schemas.microsoft.com/office/drawing/2014/main" val="1003222206"/>
                    </a:ext>
                  </a:extLst>
                </a:gridCol>
              </a:tblGrid>
              <a:tr h="526796">
                <a:tc>
                  <a:txBody>
                    <a:bodyPr/>
                    <a:lstStyle/>
                    <a:p>
                      <a:pPr algn="ctr"/>
                      <a:r>
                        <a:rPr lang="en-US" sz="2800" dirty="0"/>
                        <a:t>Data Types</a:t>
                      </a:r>
                      <a:endParaRPr lang="en-IN" sz="2800" dirty="0"/>
                    </a:p>
                  </a:txBody>
                  <a:tcPr/>
                </a:tc>
                <a:tc>
                  <a:txBody>
                    <a:bodyPr/>
                    <a:lstStyle/>
                    <a:p>
                      <a:pPr algn="ctr"/>
                      <a:r>
                        <a:rPr lang="en-US" sz="2800" dirty="0"/>
                        <a:t>Keyword</a:t>
                      </a:r>
                      <a:endParaRPr lang="en-IN" sz="2800" dirty="0"/>
                    </a:p>
                  </a:txBody>
                  <a:tcPr/>
                </a:tc>
                <a:extLst>
                  <a:ext uri="{0D108BD9-81ED-4DB2-BD59-A6C34878D82A}">
                    <a16:rowId xmlns="" xmlns:a16="http://schemas.microsoft.com/office/drawing/2014/main" val="919808539"/>
                  </a:ext>
                </a:extLst>
              </a:tr>
              <a:tr h="526796">
                <a:tc>
                  <a:txBody>
                    <a:bodyPr/>
                    <a:lstStyle/>
                    <a:p>
                      <a:r>
                        <a:rPr lang="en-US" sz="2800" dirty="0"/>
                        <a:t>Text Type</a:t>
                      </a:r>
                      <a:endParaRPr lang="en-IN" sz="2800" dirty="0"/>
                    </a:p>
                  </a:txBody>
                  <a:tcPr/>
                </a:tc>
                <a:tc>
                  <a:txBody>
                    <a:bodyPr/>
                    <a:lstStyle/>
                    <a:p>
                      <a:r>
                        <a:rPr lang="en-US" sz="2800" dirty="0"/>
                        <a:t>str</a:t>
                      </a:r>
                      <a:endParaRPr lang="en-IN" sz="2800" dirty="0"/>
                    </a:p>
                  </a:txBody>
                  <a:tcPr/>
                </a:tc>
                <a:extLst>
                  <a:ext uri="{0D108BD9-81ED-4DB2-BD59-A6C34878D82A}">
                    <a16:rowId xmlns="" xmlns:a16="http://schemas.microsoft.com/office/drawing/2014/main" val="1507446416"/>
                  </a:ext>
                </a:extLst>
              </a:tr>
              <a:tr h="526796">
                <a:tc>
                  <a:txBody>
                    <a:bodyPr/>
                    <a:lstStyle/>
                    <a:p>
                      <a:r>
                        <a:rPr lang="en-US" sz="2800" dirty="0"/>
                        <a:t>Numeric Types</a:t>
                      </a:r>
                      <a:endParaRPr lang="en-IN" sz="2800" dirty="0"/>
                    </a:p>
                  </a:txBody>
                  <a:tcPr/>
                </a:tc>
                <a:tc>
                  <a:txBody>
                    <a:bodyPr/>
                    <a:lstStyle/>
                    <a:p>
                      <a:r>
                        <a:rPr lang="en-US" sz="2800" dirty="0"/>
                        <a:t>int, float, complex</a:t>
                      </a:r>
                      <a:endParaRPr lang="en-IN" sz="2800" dirty="0"/>
                    </a:p>
                  </a:txBody>
                  <a:tcPr/>
                </a:tc>
                <a:extLst>
                  <a:ext uri="{0D108BD9-81ED-4DB2-BD59-A6C34878D82A}">
                    <a16:rowId xmlns="" xmlns:a16="http://schemas.microsoft.com/office/drawing/2014/main" val="1056185398"/>
                  </a:ext>
                </a:extLst>
              </a:tr>
              <a:tr h="526796">
                <a:tc>
                  <a:txBody>
                    <a:bodyPr/>
                    <a:lstStyle/>
                    <a:p>
                      <a:r>
                        <a:rPr lang="en-US" sz="2800" dirty="0"/>
                        <a:t>Sequence Types</a:t>
                      </a:r>
                      <a:endParaRPr lang="en-IN" sz="2800" dirty="0"/>
                    </a:p>
                  </a:txBody>
                  <a:tcPr/>
                </a:tc>
                <a:tc>
                  <a:txBody>
                    <a:bodyPr/>
                    <a:lstStyle/>
                    <a:p>
                      <a:r>
                        <a:rPr lang="en-US" sz="2800" dirty="0"/>
                        <a:t>list, tuple, range</a:t>
                      </a:r>
                      <a:endParaRPr lang="en-IN" sz="2800" dirty="0"/>
                    </a:p>
                  </a:txBody>
                  <a:tcPr/>
                </a:tc>
                <a:extLst>
                  <a:ext uri="{0D108BD9-81ED-4DB2-BD59-A6C34878D82A}">
                    <a16:rowId xmlns="" xmlns:a16="http://schemas.microsoft.com/office/drawing/2014/main" val="564499422"/>
                  </a:ext>
                </a:extLst>
              </a:tr>
              <a:tr h="526796">
                <a:tc>
                  <a:txBody>
                    <a:bodyPr/>
                    <a:lstStyle/>
                    <a:p>
                      <a:r>
                        <a:rPr lang="en-US" sz="2800" dirty="0"/>
                        <a:t>Mapping Type</a:t>
                      </a:r>
                      <a:endParaRPr lang="en-IN" sz="2800" dirty="0"/>
                    </a:p>
                  </a:txBody>
                  <a:tcPr/>
                </a:tc>
                <a:tc>
                  <a:txBody>
                    <a:bodyPr/>
                    <a:lstStyle/>
                    <a:p>
                      <a:r>
                        <a:rPr lang="en-US" sz="2800" dirty="0"/>
                        <a:t>dict</a:t>
                      </a:r>
                      <a:endParaRPr lang="en-IN" sz="2800" dirty="0"/>
                    </a:p>
                  </a:txBody>
                  <a:tcPr/>
                </a:tc>
                <a:extLst>
                  <a:ext uri="{0D108BD9-81ED-4DB2-BD59-A6C34878D82A}">
                    <a16:rowId xmlns="" xmlns:a16="http://schemas.microsoft.com/office/drawing/2014/main" val="4131277776"/>
                  </a:ext>
                </a:extLst>
              </a:tr>
              <a:tr h="526796">
                <a:tc>
                  <a:txBody>
                    <a:bodyPr/>
                    <a:lstStyle/>
                    <a:p>
                      <a:r>
                        <a:rPr lang="en-US" sz="2800" dirty="0"/>
                        <a:t>Set Types</a:t>
                      </a:r>
                      <a:endParaRPr lang="en-IN" sz="2800" dirty="0"/>
                    </a:p>
                  </a:txBody>
                  <a:tcPr/>
                </a:tc>
                <a:tc>
                  <a:txBody>
                    <a:bodyPr/>
                    <a:lstStyle/>
                    <a:p>
                      <a:r>
                        <a:rPr lang="en-US" sz="2800" dirty="0"/>
                        <a:t>set</a:t>
                      </a:r>
                      <a:endParaRPr lang="en-IN" sz="2800" dirty="0"/>
                    </a:p>
                  </a:txBody>
                  <a:tcPr/>
                </a:tc>
                <a:extLst>
                  <a:ext uri="{0D108BD9-81ED-4DB2-BD59-A6C34878D82A}">
                    <a16:rowId xmlns="" xmlns:a16="http://schemas.microsoft.com/office/drawing/2014/main" val="2131123941"/>
                  </a:ext>
                </a:extLst>
              </a:tr>
              <a:tr h="526796">
                <a:tc>
                  <a:txBody>
                    <a:bodyPr/>
                    <a:lstStyle/>
                    <a:p>
                      <a:r>
                        <a:rPr lang="en-US" sz="2800" dirty="0"/>
                        <a:t>Boolean Types</a:t>
                      </a:r>
                      <a:endParaRPr lang="en-IN" sz="2800" dirty="0"/>
                    </a:p>
                  </a:txBody>
                  <a:tcPr/>
                </a:tc>
                <a:tc>
                  <a:txBody>
                    <a:bodyPr/>
                    <a:lstStyle/>
                    <a:p>
                      <a:r>
                        <a:rPr lang="en-US" sz="2800" dirty="0"/>
                        <a:t>bool</a:t>
                      </a:r>
                      <a:endParaRPr lang="en-IN" sz="2800" dirty="0"/>
                    </a:p>
                  </a:txBody>
                  <a:tcPr/>
                </a:tc>
                <a:extLst>
                  <a:ext uri="{0D108BD9-81ED-4DB2-BD59-A6C34878D82A}">
                    <a16:rowId xmlns="" xmlns:a16="http://schemas.microsoft.com/office/drawing/2014/main" val="3639203661"/>
                  </a:ext>
                </a:extLst>
              </a:tr>
              <a:tr h="655828">
                <a:tc>
                  <a:txBody>
                    <a:bodyPr/>
                    <a:lstStyle/>
                    <a:p>
                      <a:r>
                        <a:rPr lang="en-US" sz="2800" dirty="0"/>
                        <a:t>Binary Types</a:t>
                      </a:r>
                      <a:endParaRPr lang="en-IN" sz="2800" dirty="0"/>
                    </a:p>
                  </a:txBody>
                  <a:tcPr/>
                </a:tc>
                <a:tc>
                  <a:txBody>
                    <a:bodyPr/>
                    <a:lstStyle/>
                    <a:p>
                      <a:r>
                        <a:rPr lang="en-US" sz="2800" dirty="0"/>
                        <a:t>bytes</a:t>
                      </a:r>
                      <a:endParaRPr lang="en-IN" sz="2800" dirty="0"/>
                    </a:p>
                  </a:txBody>
                  <a:tcPr/>
                </a:tc>
                <a:extLst>
                  <a:ext uri="{0D108BD9-81ED-4DB2-BD59-A6C34878D82A}">
                    <a16:rowId xmlns="" xmlns:a16="http://schemas.microsoft.com/office/drawing/2014/main" val="2675717433"/>
                  </a:ext>
                </a:extLst>
              </a:tr>
            </a:tbl>
          </a:graphicData>
        </a:graphic>
      </p:graphicFrame>
    </p:spTree>
    <p:extLst>
      <p:ext uri="{BB962C8B-B14F-4D97-AF65-F5344CB8AC3E}">
        <p14:creationId xmlns="" xmlns:p14="http://schemas.microsoft.com/office/powerpoint/2010/main" val="21393207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Numbers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0"/>
            <a:ext cx="10287000" cy="5059369"/>
          </a:xfrm>
        </p:spPr>
        <p:txBody>
          <a:bodyPr>
            <a:noAutofit/>
          </a:bodyPr>
          <a:lstStyle/>
          <a:p>
            <a:pPr algn="just"/>
            <a:r>
              <a:rPr lang="en-IN" sz="2400" dirty="0"/>
              <a:t>They store numeric values. Number objects are created when a value is assigned to them. For ex:</a:t>
            </a:r>
          </a:p>
          <a:p>
            <a:pPr marL="1828755" lvl="4" indent="0" algn="just">
              <a:buNone/>
            </a:pPr>
            <a:r>
              <a:rPr lang="en-IN" sz="2400" dirty="0"/>
              <a:t>&gt;&gt;&gt; var1 = 1</a:t>
            </a:r>
          </a:p>
          <a:p>
            <a:pPr marL="1828755" lvl="4" indent="0" algn="just">
              <a:buNone/>
            </a:pPr>
            <a:r>
              <a:rPr lang="en-IN" sz="2400" dirty="0"/>
              <a:t>&gt;&gt;&gt; var2 = 10</a:t>
            </a:r>
          </a:p>
          <a:p>
            <a:pPr algn="just"/>
            <a:r>
              <a:rPr lang="en-IN" sz="2400" dirty="0"/>
              <a:t>They can be deleted the reference to a number object by using the del statement. The syntax of the del statement is </a:t>
            </a:r>
          </a:p>
          <a:p>
            <a:pPr marL="0" indent="0" algn="just">
              <a:buNone/>
            </a:pPr>
            <a:r>
              <a:rPr lang="en-IN" sz="2400" dirty="0"/>
              <a:t>		del var1[,var2[,var3[....,</a:t>
            </a:r>
            <a:r>
              <a:rPr lang="en-IN" sz="2400" dirty="0" err="1"/>
              <a:t>varN</a:t>
            </a:r>
            <a:r>
              <a:rPr lang="en-IN" sz="2400" dirty="0"/>
              <a:t>]]]]</a:t>
            </a:r>
          </a:p>
          <a:p>
            <a:pPr algn="just"/>
            <a:r>
              <a:rPr lang="en-IN" sz="2400" dirty="0"/>
              <a:t>A single object or multiple objects can be deleted by using the del statement. For example </a:t>
            </a:r>
          </a:p>
          <a:p>
            <a:pPr marL="1828755" lvl="4" indent="0" algn="just">
              <a:buNone/>
            </a:pPr>
            <a:r>
              <a:rPr lang="en-IN" sz="2400" dirty="0"/>
              <a:t>&gt;&gt;&gt; del var</a:t>
            </a:r>
          </a:p>
          <a:p>
            <a:pPr marL="1828755" lvl="4" indent="0" algn="just">
              <a:buNone/>
            </a:pPr>
            <a:r>
              <a:rPr lang="en-IN" sz="2400" dirty="0"/>
              <a:t>&gt;&gt;&gt; del </a:t>
            </a:r>
            <a:r>
              <a:rPr lang="en-IN" sz="2400" dirty="0" err="1"/>
              <a:t>var_a</a:t>
            </a:r>
            <a:r>
              <a:rPr lang="en-IN" sz="2400" dirty="0"/>
              <a:t>, </a:t>
            </a:r>
            <a:r>
              <a:rPr lang="en-IN" sz="2400" dirty="0" err="1"/>
              <a:t>var_b</a:t>
            </a:r>
            <a:endParaRPr lang="en-IN" sz="2400" dirty="0"/>
          </a:p>
        </p:txBody>
      </p:sp>
    </p:spTree>
    <p:extLst>
      <p:ext uri="{BB962C8B-B14F-4D97-AF65-F5344CB8AC3E}">
        <p14:creationId xmlns="" xmlns:p14="http://schemas.microsoft.com/office/powerpoint/2010/main" val="35060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C279D5-E58B-4F14-8502-568579AAB7B3}"/>
              </a:ext>
            </a:extLst>
          </p:cNvPr>
          <p:cNvSpPr>
            <a:spLocks noGrp="1"/>
          </p:cNvSpPr>
          <p:nvPr>
            <p:ph idx="1"/>
          </p:nvPr>
        </p:nvSpPr>
        <p:spPr>
          <a:xfrm>
            <a:off x="1295400" y="1219200"/>
            <a:ext cx="10287000" cy="4906969"/>
          </a:xfrm>
        </p:spPr>
        <p:txBody>
          <a:bodyPr/>
          <a:lstStyle/>
          <a:p>
            <a:pPr marL="0" indent="0">
              <a:buNone/>
            </a:pPr>
            <a:endParaRPr lang="en-US" dirty="0"/>
          </a:p>
          <a:p>
            <a:pPr marL="514350" indent="-514350">
              <a:lnSpc>
                <a:spcPct val="150000"/>
              </a:lnSpc>
              <a:buFont typeface="+mj-lt"/>
              <a:buAutoNum type="arabicPeriod"/>
            </a:pPr>
            <a:r>
              <a:rPr lang="en-IN" sz="2800" dirty="0"/>
              <a:t>int (signed integers)</a:t>
            </a:r>
          </a:p>
          <a:p>
            <a:pPr marL="514350" indent="-514350">
              <a:lnSpc>
                <a:spcPct val="150000"/>
              </a:lnSpc>
              <a:buFont typeface="+mj-lt"/>
              <a:buAutoNum type="arabicPeriod"/>
            </a:pPr>
            <a:r>
              <a:rPr lang="en-IN" sz="2800" dirty="0"/>
              <a:t>float (floating point real values)</a:t>
            </a:r>
          </a:p>
          <a:p>
            <a:pPr marL="514350" indent="-514350">
              <a:lnSpc>
                <a:spcPct val="150000"/>
              </a:lnSpc>
              <a:buFont typeface="+mj-lt"/>
              <a:buAutoNum type="arabicPeriod"/>
            </a:pPr>
            <a:r>
              <a:rPr lang="en-IN" sz="2800" dirty="0"/>
              <a:t>complex (complex numbers)</a:t>
            </a:r>
          </a:p>
          <a:p>
            <a:pPr marL="514350" indent="-514350">
              <a:buFont typeface="+mj-lt"/>
              <a:buAutoNum type="arabicPeriod"/>
            </a:pPr>
            <a:endParaRPr lang="en-US" dirty="0"/>
          </a:p>
          <a:p>
            <a:pPr marL="514350" indent="-514350">
              <a:buFont typeface="+mj-lt"/>
              <a:buAutoNum type="arabicPeriod"/>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Types of Number Types  </a:t>
            </a:r>
            <a:r>
              <a:rPr lang="en-US" sz="2800" dirty="0"/>
              <a:t>(CO1)</a:t>
            </a:r>
          </a:p>
        </p:txBody>
      </p:sp>
    </p:spTree>
    <p:extLst>
      <p:ext uri="{BB962C8B-B14F-4D97-AF65-F5344CB8AC3E}">
        <p14:creationId xmlns="" xmlns:p14="http://schemas.microsoft.com/office/powerpoint/2010/main" val="39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Examples of Number Types  </a:t>
            </a:r>
            <a:r>
              <a:rPr lang="en-US" sz="2800" dirty="0"/>
              <a:t>(CO1)</a:t>
            </a:r>
          </a:p>
        </p:txBody>
      </p:sp>
      <p:graphicFrame>
        <p:nvGraphicFramePr>
          <p:cNvPr id="10" name="Table 10">
            <a:extLst>
              <a:ext uri="{FF2B5EF4-FFF2-40B4-BE49-F238E27FC236}">
                <a16:creationId xmlns="" xmlns:a16="http://schemas.microsoft.com/office/drawing/2014/main" id="{C2187F10-305F-4CBB-99DD-8989391E8D45}"/>
              </a:ext>
            </a:extLst>
          </p:cNvPr>
          <p:cNvGraphicFramePr>
            <a:graphicFrameLocks noGrp="1"/>
          </p:cNvGraphicFramePr>
          <p:nvPr>
            <p:extLst>
              <p:ext uri="{D42A27DB-BD31-4B8C-83A1-F6EECF244321}">
                <p14:modId xmlns="" xmlns:p14="http://schemas.microsoft.com/office/powerpoint/2010/main" val="800873545"/>
              </p:ext>
            </p:extLst>
          </p:nvPr>
        </p:nvGraphicFramePr>
        <p:xfrm>
          <a:off x="1295400" y="1447801"/>
          <a:ext cx="9601200" cy="4114803"/>
        </p:xfrm>
        <a:graphic>
          <a:graphicData uri="http://schemas.openxmlformats.org/drawingml/2006/table">
            <a:tbl>
              <a:tblPr firstRow="1" bandRow="1">
                <a:tableStyleId>{BDBED569-4797-4DF1-A0F4-6AAB3CD982D8}</a:tableStyleId>
              </a:tblPr>
              <a:tblGrid>
                <a:gridCol w="3200400">
                  <a:extLst>
                    <a:ext uri="{9D8B030D-6E8A-4147-A177-3AD203B41FA5}">
                      <a16:colId xmlns="" xmlns:a16="http://schemas.microsoft.com/office/drawing/2014/main" val="350210559"/>
                    </a:ext>
                  </a:extLst>
                </a:gridCol>
                <a:gridCol w="3200400">
                  <a:extLst>
                    <a:ext uri="{9D8B030D-6E8A-4147-A177-3AD203B41FA5}">
                      <a16:colId xmlns="" xmlns:a16="http://schemas.microsoft.com/office/drawing/2014/main" val="3882223642"/>
                    </a:ext>
                  </a:extLst>
                </a:gridCol>
                <a:gridCol w="3200400">
                  <a:extLst>
                    <a:ext uri="{9D8B030D-6E8A-4147-A177-3AD203B41FA5}">
                      <a16:colId xmlns="" xmlns:a16="http://schemas.microsoft.com/office/drawing/2014/main" val="1072550984"/>
                    </a:ext>
                  </a:extLst>
                </a:gridCol>
              </a:tblGrid>
              <a:tr h="587829">
                <a:tc>
                  <a:txBody>
                    <a:bodyPr/>
                    <a:lstStyle/>
                    <a:p>
                      <a:pPr algn="ctr" rtl="0" fontAlgn="ctr"/>
                      <a:r>
                        <a:rPr lang="en-US" sz="2400" b="0" i="0" u="none" strike="noStrike">
                          <a:solidFill>
                            <a:srgbClr val="000000"/>
                          </a:solidFill>
                          <a:effectLst/>
                          <a:latin typeface="Calibri" panose="020F0502020204030204" pitchFamily="34" charset="0"/>
                        </a:rPr>
                        <a:t>int</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float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complex</a:t>
                      </a:r>
                    </a:p>
                  </a:txBody>
                  <a:tcPr marL="9525" marR="9525" marT="9525" marB="0" anchor="ctr"/>
                </a:tc>
                <a:extLst>
                  <a:ext uri="{0D108BD9-81ED-4DB2-BD59-A6C34878D82A}">
                    <a16:rowId xmlns="" xmlns:a16="http://schemas.microsoft.com/office/drawing/2014/main" val="2638753141"/>
                  </a:ext>
                </a:extLst>
              </a:tr>
              <a:tr h="587829">
                <a:tc>
                  <a:txBody>
                    <a:bodyPr/>
                    <a:lstStyle/>
                    <a:p>
                      <a:pPr algn="ctr" rtl="0" fontAlgn="ctr"/>
                      <a:r>
                        <a:rPr lang="en-US" sz="24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3.14j</a:t>
                      </a:r>
                    </a:p>
                  </a:txBody>
                  <a:tcPr marL="9525" marR="9525" marT="9525" marB="0" anchor="ctr"/>
                </a:tc>
                <a:extLst>
                  <a:ext uri="{0D108BD9-81ED-4DB2-BD59-A6C34878D82A}">
                    <a16:rowId xmlns="" xmlns:a16="http://schemas.microsoft.com/office/drawing/2014/main" val="865301335"/>
                  </a:ext>
                </a:extLst>
              </a:tr>
              <a:tr h="587829">
                <a:tc>
                  <a:txBody>
                    <a:bodyPr/>
                    <a:lstStyle/>
                    <a:p>
                      <a:pPr algn="ctr" rtl="0" fontAlgn="ctr"/>
                      <a:r>
                        <a:rPr lang="en-US" sz="24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15.20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45.j</a:t>
                      </a:r>
                    </a:p>
                  </a:txBody>
                  <a:tcPr marL="9525" marR="9525" marT="9525" marB="0" anchor="ctr"/>
                </a:tc>
                <a:extLst>
                  <a:ext uri="{0D108BD9-81ED-4DB2-BD59-A6C34878D82A}">
                    <a16:rowId xmlns="" xmlns:a16="http://schemas.microsoft.com/office/drawing/2014/main" val="2267886078"/>
                  </a:ext>
                </a:extLst>
              </a:tr>
              <a:tr h="587829">
                <a:tc>
                  <a:txBody>
                    <a:bodyPr/>
                    <a:lstStyle/>
                    <a:p>
                      <a:pPr algn="ctr" rtl="0" fontAlgn="ctr"/>
                      <a:r>
                        <a:rPr lang="en-US" sz="2400" b="0" i="0" u="none" strike="noStrike" dirty="0">
                          <a:solidFill>
                            <a:srgbClr val="000000"/>
                          </a:solidFill>
                          <a:effectLst/>
                          <a:latin typeface="Calibri" panose="020F0502020204030204" pitchFamily="34" charset="0"/>
                        </a:rPr>
                        <a:t>-786</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-21.9</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9.322e-36j</a:t>
                      </a:r>
                    </a:p>
                  </a:txBody>
                  <a:tcPr marL="9525" marR="9525" marT="9525" marB="0" anchor="ctr"/>
                </a:tc>
                <a:extLst>
                  <a:ext uri="{0D108BD9-81ED-4DB2-BD59-A6C34878D82A}">
                    <a16:rowId xmlns="" xmlns:a16="http://schemas.microsoft.com/office/drawing/2014/main" val="2740053776"/>
                  </a:ext>
                </a:extLst>
              </a:tr>
              <a:tr h="587829">
                <a:tc>
                  <a:txBody>
                    <a:bodyPr/>
                    <a:lstStyle/>
                    <a:p>
                      <a:pPr algn="ctr" rtl="0" fontAlgn="ctr"/>
                      <a:r>
                        <a:rPr lang="en-US" sz="2400" b="0" i="0" u="none" strike="noStrike" dirty="0">
                          <a:solidFill>
                            <a:srgbClr val="000000"/>
                          </a:solidFill>
                          <a:effectLst/>
                          <a:latin typeface="Calibri" panose="020F0502020204030204" pitchFamily="34" charset="0"/>
                        </a:rPr>
                        <a:t>0o80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32.3+e18</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.876j</a:t>
                      </a:r>
                    </a:p>
                  </a:txBody>
                  <a:tcPr marL="9525" marR="9525" marT="9525" marB="0" anchor="ctr"/>
                </a:tc>
                <a:extLst>
                  <a:ext uri="{0D108BD9-81ED-4DB2-BD59-A6C34878D82A}">
                    <a16:rowId xmlns="" xmlns:a16="http://schemas.microsoft.com/office/drawing/2014/main" val="3804757759"/>
                  </a:ext>
                </a:extLst>
              </a:tr>
              <a:tr h="587829">
                <a:tc>
                  <a:txBody>
                    <a:bodyPr/>
                    <a:lstStyle/>
                    <a:p>
                      <a:pPr algn="ctr" rtl="0" fontAlgn="ctr"/>
                      <a:r>
                        <a:rPr lang="en-US" sz="2400" b="0" i="0" u="none" strike="noStrike">
                          <a:solidFill>
                            <a:srgbClr val="000000"/>
                          </a:solidFill>
                          <a:effectLst/>
                          <a:latin typeface="Calibri" panose="020F0502020204030204" pitchFamily="34" charset="0"/>
                        </a:rPr>
                        <a:t>-0o490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-.6545+0J</a:t>
                      </a:r>
                    </a:p>
                  </a:txBody>
                  <a:tcPr marL="9525" marR="9525" marT="9525" marB="0" anchor="ctr"/>
                </a:tc>
                <a:extLst>
                  <a:ext uri="{0D108BD9-81ED-4DB2-BD59-A6C34878D82A}">
                    <a16:rowId xmlns="" xmlns:a16="http://schemas.microsoft.com/office/drawing/2014/main" val="2882494199"/>
                  </a:ext>
                </a:extLst>
              </a:tr>
              <a:tr h="587829">
                <a:tc>
                  <a:txBody>
                    <a:bodyPr/>
                    <a:lstStyle/>
                    <a:p>
                      <a:pPr algn="ctr" rtl="0" fontAlgn="ctr"/>
                      <a:r>
                        <a:rPr lang="en-US" sz="2400" b="0" i="0" u="none" strike="noStrike" dirty="0">
                          <a:solidFill>
                            <a:srgbClr val="000000"/>
                          </a:solidFill>
                          <a:effectLst/>
                          <a:latin typeface="Calibri" panose="020F0502020204030204" pitchFamily="34" charset="0"/>
                        </a:rPr>
                        <a:t>-0x260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-32.54E100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3e+26J</a:t>
                      </a:r>
                    </a:p>
                  </a:txBody>
                  <a:tcPr marL="9525" marR="9525" marT="9525" marB="0" anchor="ctr"/>
                </a:tc>
                <a:extLst>
                  <a:ext uri="{0D108BD9-81ED-4DB2-BD59-A6C34878D82A}">
                    <a16:rowId xmlns="" xmlns:a16="http://schemas.microsoft.com/office/drawing/2014/main" val="3936812646"/>
                  </a:ext>
                </a:extLst>
              </a:tr>
            </a:tbl>
          </a:graphicData>
        </a:graphic>
      </p:graphicFrame>
    </p:spTree>
    <p:extLst>
      <p:ext uri="{BB962C8B-B14F-4D97-AF65-F5344CB8AC3E}">
        <p14:creationId xmlns="" xmlns:p14="http://schemas.microsoft.com/office/powerpoint/2010/main" val="69509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4648200"/>
          </a:xfrm>
        </p:spPr>
        <p:txBody>
          <a:bodyPr>
            <a:noAutofit/>
          </a:bodyPr>
          <a:lstStyle/>
          <a:p>
            <a:pPr marL="342900" indent="-342900" algn="just"/>
            <a:r>
              <a:rPr lang="en-IN" sz="2800" dirty="0"/>
              <a:t>Strings in Python are identified as a contiguous set of characters represented in the quotation marks. </a:t>
            </a:r>
          </a:p>
          <a:p>
            <a:pPr marL="342900" indent="-342900" algn="just"/>
            <a:r>
              <a:rPr lang="en-IN" sz="2800" dirty="0"/>
              <a:t>Python allows for either pairs of single or double quotes. </a:t>
            </a:r>
          </a:p>
          <a:p>
            <a:pPr marL="342900" indent="-342900" algn="just"/>
            <a:r>
              <a:rPr lang="en-IN" sz="2800" dirty="0"/>
              <a:t>Subsets of strings can be taken using the slice operator ([ ] and [:] ) with indexes starting at 0 in the beginning of the string and working their way from -1 at the end.</a:t>
            </a:r>
          </a:p>
          <a:p>
            <a:pPr marL="342900" indent="-342900" algn="just"/>
            <a:r>
              <a:rPr lang="en-IN" sz="2800" dirty="0"/>
              <a:t>The plus (+) sign is the string concatenation operator and the asterisk (*) is the repetition operator. </a:t>
            </a:r>
          </a:p>
          <a:p>
            <a:pPr marL="400041" lvl="1" indent="0">
              <a:buNone/>
            </a:pPr>
            <a:endParaRPr lang="en-IN" sz="2000" dirty="0"/>
          </a:p>
        </p:txBody>
      </p:sp>
    </p:spTree>
    <p:extLst>
      <p:ext uri="{BB962C8B-B14F-4D97-AF65-F5344CB8AC3E}">
        <p14:creationId xmlns="" xmlns:p14="http://schemas.microsoft.com/office/powerpoint/2010/main" val="3406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lnSpcReduction="10000"/>
          </a:bodyPr>
          <a:lstStyle/>
          <a:p>
            <a:pPr marL="0" indent="0" algn="just">
              <a:buNone/>
            </a:pPr>
            <a:r>
              <a:rPr lang="en-IN" b="1" dirty="0"/>
              <a:t>UNIT-III: Function and Modules</a:t>
            </a:r>
          </a:p>
          <a:p>
            <a:pPr algn="just"/>
            <a:r>
              <a:rPr lang="en-IN" dirty="0"/>
              <a:t>Introduction of Function, calling a function, Function arguments, Mutability and Immutability, built in function, scope rules, Namespaces, Garbage Collection, Passing function to a function, recursion, Lambda functions, Map, filter, Reduce.</a:t>
            </a:r>
          </a:p>
          <a:p>
            <a:pPr algn="just"/>
            <a:r>
              <a:rPr lang="en-IN" b="1" dirty="0"/>
              <a:t>Modules and Packages: </a:t>
            </a:r>
            <a:r>
              <a:rPr lang="en-IN" dirty="0"/>
              <a:t>Importing Modules, writing own modules, Standard library modules, </a:t>
            </a:r>
            <a:r>
              <a:rPr lang="en-IN" dirty="0" err="1"/>
              <a:t>dir</a:t>
            </a:r>
            <a:r>
              <a:rPr lang="en-IN" dirty="0"/>
              <a:t>( ) Function, Packages in Python.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Tree>
    <p:extLst>
      <p:ext uri="{BB962C8B-B14F-4D97-AF65-F5344CB8AC3E}">
        <p14:creationId xmlns="" xmlns:p14="http://schemas.microsoft.com/office/powerpoint/2010/main" val="3791106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342900" indent="-342900"/>
            <a:r>
              <a:rPr lang="en-IN" sz="2800" dirty="0"/>
              <a:t>For example </a:t>
            </a:r>
          </a:p>
          <a:p>
            <a:pPr marL="457188" lvl="1" indent="0">
              <a:buNone/>
            </a:pPr>
            <a:r>
              <a:rPr lang="en-IN" dirty="0"/>
              <a:t>&gt;&gt;&gt; str = ‘Hello World!’</a:t>
            </a:r>
          </a:p>
          <a:p>
            <a:pPr marL="457188" lvl="1" indent="0">
              <a:buNone/>
            </a:pPr>
            <a:r>
              <a:rPr lang="en-IN" dirty="0"/>
              <a:t>&gt;&gt;&gt; print(str)          # Prints complete string</a:t>
            </a:r>
          </a:p>
          <a:p>
            <a:pPr marL="457188" lvl="1" indent="0">
              <a:buNone/>
            </a:pPr>
            <a:r>
              <a:rPr lang="en-IN" dirty="0"/>
              <a:t>&gt;&gt;&gt; print(str[0])       # Prints first character of the string</a:t>
            </a:r>
          </a:p>
          <a:p>
            <a:pPr marL="457188" lvl="1" indent="0">
              <a:buNone/>
            </a:pPr>
            <a:r>
              <a:rPr lang="en-IN" dirty="0"/>
              <a:t>&gt;&gt;&gt; print(str[2:5])     # Prints characters starting from 3rd to 5th</a:t>
            </a:r>
          </a:p>
          <a:p>
            <a:pPr marL="457188" lvl="1" indent="0">
              <a:buNone/>
            </a:pPr>
            <a:r>
              <a:rPr lang="en-IN" dirty="0"/>
              <a:t>&gt;&gt;&gt; print(str[2:])      # Prints string starting from 3rd character</a:t>
            </a:r>
          </a:p>
          <a:p>
            <a:pPr marL="457188" lvl="1" indent="0">
              <a:buNone/>
            </a:pPr>
            <a:r>
              <a:rPr lang="en-IN" dirty="0"/>
              <a:t>&gt;&gt;&gt; print(str * 2)      # Prints string two times</a:t>
            </a:r>
          </a:p>
          <a:p>
            <a:pPr marL="457188" lvl="1" indent="0">
              <a:buNone/>
            </a:pPr>
            <a:r>
              <a:rPr lang="en-IN" dirty="0"/>
              <a:t>&gt;&gt;&gt; print(str + ‘TEST’) # Prints concatenated string</a:t>
            </a:r>
          </a:p>
          <a:p>
            <a:pPr marL="742941" lvl="1" indent="-342900"/>
            <a:endParaRPr lang="en-IN" sz="2000" dirty="0"/>
          </a:p>
        </p:txBody>
      </p:sp>
    </p:spTree>
    <p:extLst>
      <p:ext uri="{BB962C8B-B14F-4D97-AF65-F5344CB8AC3E}">
        <p14:creationId xmlns="" xmlns:p14="http://schemas.microsoft.com/office/powerpoint/2010/main" val="9385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 calcmode="lin" valueType="num">
                                      <p:cBhvr additive="base">
                                        <p:cTn id="3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Slicing Strings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0" indent="0">
              <a:buNone/>
            </a:pPr>
            <a:r>
              <a:rPr lang="en-US" sz="2800" b="1" dirty="0"/>
              <a:t>Slicing</a:t>
            </a:r>
          </a:p>
          <a:p>
            <a:r>
              <a:rPr lang="en-US" sz="2800" dirty="0"/>
              <a:t>A range of characters can be returned by using the slice syntax.</a:t>
            </a:r>
          </a:p>
          <a:p>
            <a:r>
              <a:rPr lang="en-US" sz="2800" dirty="0"/>
              <a:t>Specify the start index and the end index, separated by a colon, to return a part of the string.</a:t>
            </a:r>
          </a:p>
          <a:p>
            <a:pPr marL="0" indent="0">
              <a:buNone/>
            </a:pPr>
            <a:r>
              <a:rPr lang="en-US" sz="2800" b="1" dirty="0"/>
              <a:t>Example</a:t>
            </a:r>
          </a:p>
          <a:p>
            <a:pPr marL="0" indent="0">
              <a:buNone/>
            </a:pPr>
            <a:r>
              <a:rPr lang="en-US" sz="2800" dirty="0"/>
              <a:t>Get the characters from position 2 to position 5 (not included):</a:t>
            </a:r>
          </a:p>
          <a:p>
            <a:pPr marL="0" indent="0">
              <a:buNone/>
            </a:pPr>
            <a:r>
              <a:rPr lang="en-US" sz="2800" b="1" dirty="0"/>
              <a:t>Program</a:t>
            </a:r>
          </a:p>
          <a:p>
            <a:pPr marL="0" indent="0">
              <a:buNone/>
            </a:pPr>
            <a:r>
              <a:rPr lang="en-US" sz="2800" dirty="0"/>
              <a:t>b = "Hello, World!"</a:t>
            </a:r>
            <a:br>
              <a:rPr lang="en-US" sz="2800" dirty="0"/>
            </a:br>
            <a:r>
              <a:rPr lang="en-US" sz="2800" dirty="0"/>
              <a:t>print(b[2:5])</a:t>
            </a:r>
          </a:p>
          <a:p>
            <a:pPr marL="0" indent="0" fontAlgn="base">
              <a:buNone/>
            </a:pPr>
            <a:r>
              <a:rPr lang="en-US" sz="2800" b="1" dirty="0"/>
              <a:t>Program Output</a:t>
            </a:r>
          </a:p>
          <a:p>
            <a:pPr marL="0" indent="0">
              <a:buNone/>
            </a:pPr>
            <a:r>
              <a:rPr lang="en-US" sz="2800" dirty="0" err="1"/>
              <a:t>llo</a:t>
            </a:r>
            <a:endParaRPr lang="en-US" sz="2800" dirty="0"/>
          </a:p>
          <a:p>
            <a:pPr marL="0" indent="0" fontAlgn="base">
              <a:buNone/>
            </a:pPr>
            <a:endParaRPr lang="en-IN" sz="2000" dirty="0"/>
          </a:p>
        </p:txBody>
      </p:sp>
    </p:spTree>
    <p:extLst>
      <p:ext uri="{BB962C8B-B14F-4D97-AF65-F5344CB8AC3E}">
        <p14:creationId xmlns="" xmlns:p14="http://schemas.microsoft.com/office/powerpoint/2010/main" val="3157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Program to demonstrate slicing of Strings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0" indent="0" fontAlgn="base">
              <a:buNone/>
            </a:pPr>
            <a:r>
              <a:rPr lang="en-US" sz="2800" dirty="0"/>
              <a:t># String slicing </a:t>
            </a:r>
          </a:p>
          <a:p>
            <a:pPr marL="0" indent="0" fontAlgn="base">
              <a:buNone/>
            </a:pPr>
            <a:r>
              <a:rPr lang="en-US" sz="2800" dirty="0"/>
              <a:t>String ='ASTRING'</a:t>
            </a:r>
          </a:p>
          <a:p>
            <a:pPr marL="0" indent="0">
              <a:buNone/>
            </a:pPr>
            <a:r>
              <a:rPr lang="en-US" sz="2800" dirty="0"/>
              <a:t># Using slice constructor</a:t>
            </a:r>
          </a:p>
          <a:p>
            <a:pPr marL="0" indent="0">
              <a:buNone/>
            </a:pPr>
            <a:r>
              <a:rPr lang="en-US" sz="2800" dirty="0"/>
              <a:t>s1 = slice(3)</a:t>
            </a:r>
          </a:p>
          <a:p>
            <a:pPr marL="0" indent="0">
              <a:buNone/>
            </a:pPr>
            <a:r>
              <a:rPr lang="en-US" sz="2800" dirty="0"/>
              <a:t>s2 = slice(1, 5, 2)</a:t>
            </a:r>
          </a:p>
          <a:p>
            <a:pPr marL="0" indent="0">
              <a:buNone/>
            </a:pPr>
            <a:r>
              <a:rPr lang="en-US" sz="2800" dirty="0"/>
              <a:t>s3 = slice(-1, -12, -2)</a:t>
            </a:r>
          </a:p>
          <a:p>
            <a:pPr marL="0" indent="0">
              <a:buNone/>
            </a:pPr>
            <a:r>
              <a:rPr lang="en-US" sz="2800" dirty="0"/>
              <a:t>print("String slicing")</a:t>
            </a:r>
          </a:p>
          <a:p>
            <a:pPr marL="0" indent="0">
              <a:buNone/>
            </a:pPr>
            <a:r>
              <a:rPr lang="en-US" sz="2800" dirty="0"/>
              <a:t>print(String[s1])</a:t>
            </a:r>
          </a:p>
          <a:p>
            <a:pPr marL="0" indent="0">
              <a:buNone/>
            </a:pPr>
            <a:r>
              <a:rPr lang="en-US" sz="2800" dirty="0"/>
              <a:t>print(String[s2])</a:t>
            </a:r>
          </a:p>
          <a:p>
            <a:pPr marL="0" indent="0">
              <a:buNone/>
            </a:pPr>
            <a:r>
              <a:rPr lang="en-US" sz="2800" dirty="0"/>
              <a:t>print(String[s3])</a:t>
            </a:r>
          </a:p>
          <a:p>
            <a:pPr marL="742941" lvl="1" indent="-342900"/>
            <a:endParaRPr lang="en-IN" sz="2000" dirty="0"/>
          </a:p>
        </p:txBody>
      </p:sp>
    </p:spTree>
    <p:extLst>
      <p:ext uri="{BB962C8B-B14F-4D97-AF65-F5344CB8AC3E}">
        <p14:creationId xmlns="" xmlns:p14="http://schemas.microsoft.com/office/powerpoint/2010/main" val="228988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Output of slicing of Strings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0" indent="0" fontAlgn="base">
              <a:buNone/>
            </a:pPr>
            <a:r>
              <a:rPr lang="en-US" sz="2800" b="1" dirty="0"/>
              <a:t>Output:</a:t>
            </a:r>
          </a:p>
          <a:p>
            <a:pPr marL="0" indent="0" fontAlgn="base">
              <a:buNone/>
            </a:pPr>
            <a:r>
              <a:rPr lang="en-US" sz="2800" dirty="0"/>
              <a:t>String slicing </a:t>
            </a:r>
          </a:p>
          <a:p>
            <a:pPr marL="0" indent="0" fontAlgn="base">
              <a:buNone/>
            </a:pPr>
            <a:r>
              <a:rPr lang="en-US" sz="2800" dirty="0"/>
              <a:t>AST </a:t>
            </a:r>
          </a:p>
          <a:p>
            <a:pPr marL="0" indent="0" fontAlgn="base">
              <a:buNone/>
            </a:pPr>
            <a:r>
              <a:rPr lang="en-US" sz="2800" dirty="0"/>
              <a:t>SR </a:t>
            </a:r>
          </a:p>
          <a:p>
            <a:pPr marL="0" indent="0" fontAlgn="base">
              <a:buNone/>
            </a:pPr>
            <a:r>
              <a:rPr lang="en-US" sz="2800" dirty="0"/>
              <a:t>GITA</a:t>
            </a:r>
            <a:endParaRPr lang="en-IN" sz="2000" dirty="0"/>
          </a:p>
        </p:txBody>
      </p:sp>
    </p:spTree>
    <p:extLst>
      <p:ext uri="{BB962C8B-B14F-4D97-AF65-F5344CB8AC3E}">
        <p14:creationId xmlns="" xmlns:p14="http://schemas.microsoft.com/office/powerpoint/2010/main" val="248853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914400"/>
            <a:ext cx="10439400" cy="4648200"/>
          </a:xfrm>
        </p:spPr>
        <p:txBody>
          <a:bodyPr>
            <a:noAutofit/>
          </a:bodyPr>
          <a:lstStyle/>
          <a:p>
            <a:pPr algn="just">
              <a:lnSpc>
                <a:spcPct val="150000"/>
              </a:lnSpc>
            </a:pPr>
            <a:r>
              <a:rPr lang="en-IN" sz="2800" dirty="0"/>
              <a:t>A List is an ordered sequence of item, It contains items separated by commas and enclosed within square brackets ([]). </a:t>
            </a:r>
          </a:p>
          <a:p>
            <a:pPr algn="just">
              <a:lnSpc>
                <a:spcPct val="150000"/>
              </a:lnSpc>
            </a:pPr>
            <a:r>
              <a:rPr lang="en-IN" sz="2800" dirty="0"/>
              <a:t>To some extent, lists are like arrays in C. One difference between them is that all the items belonging to a list can be of different data type.</a:t>
            </a:r>
          </a:p>
          <a:p>
            <a:pPr algn="just">
              <a:lnSpc>
                <a:spcPct val="150000"/>
              </a:lnSpc>
            </a:pPr>
            <a:r>
              <a:rPr lang="en-IN" sz="2800" dirty="0"/>
              <a:t>Declaring a list is straight forward. Items separated by commas are enclosed within brackets [ ].</a:t>
            </a:r>
          </a:p>
          <a:p>
            <a:pPr marL="400041" lvl="1" indent="0">
              <a:buNone/>
            </a:pPr>
            <a:endParaRPr lang="en-IN" sz="2000" dirty="0"/>
          </a:p>
        </p:txBody>
      </p:sp>
    </p:spTree>
    <p:extLst>
      <p:ext uri="{BB962C8B-B14F-4D97-AF65-F5344CB8AC3E}">
        <p14:creationId xmlns="" xmlns:p14="http://schemas.microsoft.com/office/powerpoint/2010/main" val="34948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algn="just">
              <a:lnSpc>
                <a:spcPct val="150000"/>
              </a:lnSpc>
            </a:pPr>
            <a:r>
              <a:rPr lang="en-IN" sz="2800" dirty="0"/>
              <a:t>&gt;&gt;&gt; a = [1, 2.2, 'python']</a:t>
            </a:r>
          </a:p>
          <a:p>
            <a:pPr lvl="1" algn="just">
              <a:lnSpc>
                <a:spcPct val="150000"/>
              </a:lnSpc>
            </a:pPr>
            <a:r>
              <a:rPr lang="en-IN" sz="2400" dirty="0"/>
              <a:t>The values stored in a list can be accessed using the slice operator ([ ] and [:]) with indexes starting at 0 in the beginning of the list.</a:t>
            </a:r>
          </a:p>
          <a:p>
            <a:pPr algn="just">
              <a:lnSpc>
                <a:spcPct val="150000"/>
              </a:lnSpc>
            </a:pPr>
            <a:r>
              <a:rPr lang="en-IN" sz="2800" dirty="0"/>
              <a:t>The plus (+) sign is the list concatenation operator, and the asterisk (*) is the repetition operator. </a:t>
            </a:r>
          </a:p>
          <a:p>
            <a:pPr marL="400041" lvl="1" indent="0">
              <a:buNone/>
            </a:pPr>
            <a:endParaRPr lang="en-IN" sz="2000" dirty="0"/>
          </a:p>
        </p:txBody>
      </p:sp>
    </p:spTree>
    <p:extLst>
      <p:ext uri="{BB962C8B-B14F-4D97-AF65-F5344CB8AC3E}">
        <p14:creationId xmlns="" xmlns:p14="http://schemas.microsoft.com/office/powerpoint/2010/main" val="383410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marL="0" indent="0">
              <a:buNone/>
            </a:pPr>
            <a:r>
              <a:rPr lang="en-IN" sz="2800" dirty="0"/>
              <a:t>&gt;&gt;&gt;  list = [ '</a:t>
            </a:r>
            <a:r>
              <a:rPr lang="en-IN" sz="2800" dirty="0" err="1"/>
              <a:t>abcd</a:t>
            </a:r>
            <a:r>
              <a:rPr lang="en-IN" sz="2800" dirty="0"/>
              <a:t>', 786 , 2.23, 'john', 70.2 ]</a:t>
            </a:r>
          </a:p>
          <a:p>
            <a:pPr marL="0" indent="0">
              <a:buNone/>
            </a:pPr>
            <a:r>
              <a:rPr lang="en-IN" sz="2800" dirty="0"/>
              <a:t>&gt;&gt;&gt; </a:t>
            </a:r>
            <a:r>
              <a:rPr lang="en-IN" sz="2800" dirty="0" err="1"/>
              <a:t>tinylist</a:t>
            </a:r>
            <a:r>
              <a:rPr lang="en-IN" sz="2800" dirty="0"/>
              <a:t> = [123, 'john’]</a:t>
            </a:r>
          </a:p>
          <a:p>
            <a:pPr marL="457188" lvl="1" indent="0">
              <a:buNone/>
            </a:pPr>
            <a:r>
              <a:rPr lang="en-IN" sz="2400" dirty="0"/>
              <a:t>&gt;&gt;&gt; print(list)          		# Prints complete list</a:t>
            </a:r>
          </a:p>
          <a:p>
            <a:pPr marL="457188" lvl="1" indent="0">
              <a:buNone/>
            </a:pPr>
            <a:r>
              <a:rPr lang="en-IN" sz="2400" dirty="0"/>
              <a:t>&gt;&gt;&gt; print(list[0])       		# Prints first element of the list</a:t>
            </a:r>
          </a:p>
          <a:p>
            <a:pPr marL="457188" lvl="1" indent="0">
              <a:buNone/>
            </a:pPr>
            <a:r>
              <a:rPr lang="en-IN" sz="2400" dirty="0"/>
              <a:t>&gt;&gt;&gt; print(list[1:3])     		# Prints elements starting from 2nd till 3rd </a:t>
            </a:r>
          </a:p>
          <a:p>
            <a:pPr marL="457188" lvl="1" indent="0">
              <a:buNone/>
            </a:pPr>
            <a:r>
              <a:rPr lang="en-IN" sz="2400" dirty="0"/>
              <a:t>&gt;&gt;&gt; print(list[2:])      		# Prints elements starting from 3rd element</a:t>
            </a:r>
          </a:p>
          <a:p>
            <a:pPr marL="457188" lvl="1" indent="0">
              <a:buNone/>
            </a:pPr>
            <a:r>
              <a:rPr lang="en-IN" sz="2400" dirty="0"/>
              <a:t>&gt;&gt;&gt; print(list * 2)  		             # Prints list two times</a:t>
            </a:r>
          </a:p>
          <a:p>
            <a:pPr marL="457188" lvl="1" indent="0">
              <a:buNone/>
            </a:pPr>
            <a:r>
              <a:rPr lang="en-IN" sz="2400" dirty="0"/>
              <a:t>&gt;&gt;&gt; print(list + </a:t>
            </a:r>
            <a:r>
              <a:rPr lang="en-IN" sz="2400" dirty="0" err="1"/>
              <a:t>tinylist</a:t>
            </a:r>
            <a:r>
              <a:rPr lang="en-IN" sz="2400" dirty="0"/>
              <a:t>) 		# Prints concatenated lists</a:t>
            </a:r>
          </a:p>
          <a:p>
            <a:pPr marL="400041" lvl="1" indent="0">
              <a:buNone/>
            </a:pPr>
            <a:endParaRPr lang="en-IN" sz="2000" dirty="0"/>
          </a:p>
        </p:txBody>
      </p:sp>
    </p:spTree>
    <p:extLst>
      <p:ext uri="{BB962C8B-B14F-4D97-AF65-F5344CB8AC3E}">
        <p14:creationId xmlns="" xmlns:p14="http://schemas.microsoft.com/office/powerpoint/2010/main" val="7624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algn="just"/>
            <a:r>
              <a:rPr lang="en-IN" sz="2800" dirty="0"/>
              <a:t>A tuple is similar to the list. A tuple consists of several values separated by commas. Unlike lists, however, tuples are enclosed within parentheses.</a:t>
            </a:r>
            <a:endParaRPr lang="en-IN" sz="1600" dirty="0"/>
          </a:p>
          <a:p>
            <a:pPr algn="just"/>
            <a:r>
              <a:rPr lang="en-IN" sz="2800" dirty="0"/>
              <a:t>The main differences between lists and tuples are: Lists are enclosed in brackets ( [ ] ) and their elements and size can be changed, while tuples are enclosed in parentheses ( ( ) ) and cannot be updated. </a:t>
            </a:r>
            <a:endParaRPr lang="en-IN" sz="2000" dirty="0"/>
          </a:p>
          <a:p>
            <a:pPr algn="just"/>
            <a:r>
              <a:rPr lang="en-IN" sz="2800" dirty="0"/>
              <a:t>Tuples can be thought of as read-only lists. </a:t>
            </a:r>
            <a:endParaRPr lang="en-IN" sz="1600" dirty="0"/>
          </a:p>
          <a:p>
            <a:pPr algn="just"/>
            <a:r>
              <a:rPr lang="en-IN" sz="2800" dirty="0"/>
              <a:t>The only difference is that tuples are immutable. Tuples once created cannot be modified.</a:t>
            </a:r>
          </a:p>
          <a:p>
            <a:pPr algn="just"/>
            <a:r>
              <a:rPr lang="en-IN" sz="2800" dirty="0"/>
              <a:t>Tuples are used to write-protect data and are usually faster than list as it cannot change dynamically.</a:t>
            </a:r>
          </a:p>
          <a:p>
            <a:pPr marL="400041" lvl="1" indent="0">
              <a:buNone/>
            </a:pPr>
            <a:endParaRPr lang="en-IN" sz="2000" dirty="0"/>
          </a:p>
        </p:txBody>
      </p:sp>
    </p:spTree>
    <p:extLst>
      <p:ext uri="{BB962C8B-B14F-4D97-AF65-F5344CB8AC3E}">
        <p14:creationId xmlns="" xmlns:p14="http://schemas.microsoft.com/office/powerpoint/2010/main" val="31232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marL="0" indent="0">
              <a:buNone/>
            </a:pPr>
            <a:r>
              <a:rPr lang="en-IN" sz="2800" dirty="0"/>
              <a:t>&gt;&gt;&gt; tuple = ( '</a:t>
            </a:r>
            <a:r>
              <a:rPr lang="en-IN" sz="2800" dirty="0" err="1"/>
              <a:t>abcd</a:t>
            </a:r>
            <a:r>
              <a:rPr lang="en-IN" sz="2800" dirty="0"/>
              <a:t>', 786 , 2.23, 'john', 70.2  )</a:t>
            </a:r>
          </a:p>
          <a:p>
            <a:pPr marL="0" indent="0">
              <a:buNone/>
            </a:pPr>
            <a:r>
              <a:rPr lang="en-IN" sz="2800" dirty="0"/>
              <a:t>&gt;&gt;&gt; </a:t>
            </a:r>
            <a:r>
              <a:rPr lang="en-IN" sz="2800" dirty="0" err="1"/>
              <a:t>tinytuple</a:t>
            </a:r>
            <a:r>
              <a:rPr lang="en-IN" sz="2800" dirty="0"/>
              <a:t> = (123, 'john’)</a:t>
            </a:r>
          </a:p>
          <a:p>
            <a:pPr marL="457188" lvl="1" indent="0">
              <a:buNone/>
            </a:pPr>
            <a:r>
              <a:rPr lang="en-IN" sz="2400" dirty="0"/>
              <a:t>&gt;&gt;&gt; print(tuple)           		# Prints complete tuple</a:t>
            </a:r>
          </a:p>
          <a:p>
            <a:pPr marL="457188" lvl="1" indent="0">
              <a:buNone/>
            </a:pPr>
            <a:r>
              <a:rPr lang="en-IN" sz="2400" dirty="0"/>
              <a:t>&gt;&gt;&gt; print(tuple[0])        		# Prints first element of the tuple</a:t>
            </a:r>
          </a:p>
          <a:p>
            <a:pPr marL="457188" lvl="1" indent="0">
              <a:buNone/>
            </a:pPr>
            <a:r>
              <a:rPr lang="en-IN" sz="2400" dirty="0"/>
              <a:t>&gt;&gt;&gt; print(tuple[1:3])      		# Prints elements starting from 2nd till 3rd </a:t>
            </a:r>
          </a:p>
          <a:p>
            <a:pPr marL="457188" lvl="1" indent="0">
              <a:buNone/>
            </a:pPr>
            <a:r>
              <a:rPr lang="en-IN" sz="2400" dirty="0"/>
              <a:t>&gt;&gt;&gt; print(tuple[2:])       		# Prints elements starting from 3rd element</a:t>
            </a:r>
          </a:p>
          <a:p>
            <a:pPr marL="457188" lvl="1" indent="0">
              <a:buNone/>
            </a:pPr>
            <a:r>
              <a:rPr lang="en-IN" sz="2400" dirty="0"/>
              <a:t>&gt;&gt;&gt; print(tuple * 2)  	 	# Prints tuple two times</a:t>
            </a:r>
          </a:p>
          <a:p>
            <a:pPr marL="457188" lvl="1" indent="0">
              <a:buNone/>
            </a:pPr>
            <a:r>
              <a:rPr lang="en-IN" sz="2400" dirty="0"/>
              <a:t>&gt;&gt;&gt; print(tuple + </a:t>
            </a:r>
            <a:r>
              <a:rPr lang="en-IN" sz="2400" dirty="0" err="1"/>
              <a:t>tinytuple</a:t>
            </a:r>
            <a:r>
              <a:rPr lang="en-IN" sz="2400" dirty="0"/>
              <a:t>) 	# Prints concatenated tuples</a:t>
            </a:r>
          </a:p>
          <a:p>
            <a:pPr marL="400041" lvl="1" indent="0">
              <a:buNone/>
            </a:pPr>
            <a:endParaRPr lang="en-IN" sz="2000" dirty="0"/>
          </a:p>
        </p:txBody>
      </p:sp>
    </p:spTree>
    <p:extLst>
      <p:ext uri="{BB962C8B-B14F-4D97-AF65-F5344CB8AC3E}">
        <p14:creationId xmlns="" xmlns:p14="http://schemas.microsoft.com/office/powerpoint/2010/main" val="23063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Set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685800" y="990599"/>
            <a:ext cx="11049000" cy="5365755"/>
          </a:xfrm>
        </p:spPr>
        <p:txBody>
          <a:bodyPr>
            <a:noAutofit/>
          </a:bodyPr>
          <a:lstStyle/>
          <a:p>
            <a:pPr algn="just"/>
            <a:r>
              <a:rPr lang="en-IN" sz="2800" dirty="0"/>
              <a:t>Set is an unordered collection of unique items. </a:t>
            </a:r>
          </a:p>
          <a:p>
            <a:pPr algn="just"/>
            <a:r>
              <a:rPr lang="en-IN" sz="2800" dirty="0"/>
              <a:t>Set is defined by values separated by comma inside braces { }.</a:t>
            </a:r>
          </a:p>
          <a:p>
            <a:pPr algn="just"/>
            <a:r>
              <a:rPr lang="en-IN" sz="2800" dirty="0"/>
              <a:t>Items in a set are not ordered.</a:t>
            </a:r>
          </a:p>
          <a:p>
            <a:pPr algn="just"/>
            <a:r>
              <a:rPr lang="en-IN" sz="2800" dirty="0"/>
              <a:t>Set operations can be performed like union, intersection on two sets. Set have unique values. They eliminate duplicates.</a:t>
            </a:r>
          </a:p>
          <a:p>
            <a:pPr algn="just"/>
            <a:r>
              <a:rPr lang="en-IN" sz="2800" dirty="0"/>
              <a:t>indexing has no meaning as set are unordered collection. Hence the slicing operator [] does not work.</a:t>
            </a:r>
          </a:p>
          <a:p>
            <a:pPr algn="just"/>
            <a:r>
              <a:rPr lang="en-IN" sz="2800" dirty="0"/>
              <a:t>For  example</a:t>
            </a:r>
          </a:p>
          <a:p>
            <a:pPr marL="457188" lvl="1" indent="0">
              <a:buNone/>
            </a:pPr>
            <a:r>
              <a:rPr lang="pt-BR" sz="2400" dirty="0"/>
              <a:t>&gt;&gt;&gt;a = {1,2,2,3,3,3}</a:t>
            </a:r>
          </a:p>
          <a:p>
            <a:pPr marL="457188" lvl="1" indent="0">
              <a:buNone/>
            </a:pPr>
            <a:r>
              <a:rPr lang="pt-BR" sz="2400" dirty="0"/>
              <a:t>&gt;&gt;&gt; a</a:t>
            </a:r>
          </a:p>
          <a:p>
            <a:pPr marL="457188" lvl="1" indent="0">
              <a:buNone/>
            </a:pPr>
            <a:r>
              <a:rPr lang="pt-BR" sz="2400" dirty="0"/>
              <a:t>{1, 2, 3}</a:t>
            </a:r>
            <a:endParaRPr lang="en-IN" sz="2400" dirty="0"/>
          </a:p>
          <a:p>
            <a:pPr algn="just"/>
            <a:endParaRPr lang="en-IN" sz="2800" dirty="0"/>
          </a:p>
          <a:p>
            <a:pPr marL="400041" lvl="1" indent="0">
              <a:buNone/>
            </a:pPr>
            <a:endParaRPr lang="en-IN" sz="2000" dirty="0"/>
          </a:p>
        </p:txBody>
      </p:sp>
    </p:spTree>
    <p:extLst>
      <p:ext uri="{BB962C8B-B14F-4D97-AF65-F5344CB8AC3E}">
        <p14:creationId xmlns="" xmlns:p14="http://schemas.microsoft.com/office/powerpoint/2010/main" val="31256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marL="0" indent="0" algn="just">
              <a:buNone/>
            </a:pPr>
            <a:r>
              <a:rPr lang="en-IN" b="1" dirty="0"/>
              <a:t>UNIT-IV: Basic Data structures in Python</a:t>
            </a:r>
          </a:p>
          <a:p>
            <a:pPr algn="just"/>
            <a:r>
              <a:rPr lang="en-IN" b="1" dirty="0"/>
              <a:t>Python Basic Data Structures: </a:t>
            </a:r>
            <a:r>
              <a:rPr lang="en-IN" dirty="0"/>
              <a:t>Sequence, Packing and Unpacking Sequences, Mutable Sequences, Strings, Basic operations, Comparing strings, string formatting, Slicing, Built-in string methods and function, Regular expressions, Lists, Tuples, Sets and Dictionaries with built-in methods, List Comprehension, Looping in basic data structures.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Tree>
    <p:extLst>
      <p:ext uri="{BB962C8B-B14F-4D97-AF65-F5344CB8AC3E}">
        <p14:creationId xmlns="" xmlns:p14="http://schemas.microsoft.com/office/powerpoint/2010/main" val="1908214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Dictionary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731715" y="915711"/>
            <a:ext cx="11049000" cy="5365755"/>
          </a:xfrm>
        </p:spPr>
        <p:txBody>
          <a:bodyPr>
            <a:noAutofit/>
          </a:bodyPr>
          <a:lstStyle/>
          <a:p>
            <a:pPr marL="342900" indent="-342900" algn="just"/>
            <a:r>
              <a:rPr lang="en-IN" sz="2600" dirty="0"/>
              <a:t>Dictionary is an unordered collection of key-value pairs.</a:t>
            </a:r>
          </a:p>
          <a:p>
            <a:pPr marL="342900" indent="-342900" algn="just"/>
            <a:r>
              <a:rPr lang="en-IN" sz="2600" dirty="0"/>
              <a:t>It is generally used when we have a huge amount of data. </a:t>
            </a:r>
          </a:p>
          <a:p>
            <a:pPr marL="342900" indent="-342900" algn="just"/>
            <a:r>
              <a:rPr lang="en-IN" sz="2600" dirty="0"/>
              <a:t>Dictionaries are optimized for retrieving data. It is must to know the key to retrieve the value. </a:t>
            </a:r>
          </a:p>
          <a:p>
            <a:pPr marL="342900" indent="-342900" algn="just"/>
            <a:r>
              <a:rPr lang="en-IN" sz="2600" dirty="0"/>
              <a:t>A dictionary key can be almost any Python type but are usually numbers or strings. Values, on the other hand, can be any arbitrary Python object.</a:t>
            </a:r>
          </a:p>
          <a:p>
            <a:pPr marL="342900" indent="-342900" algn="just"/>
            <a:r>
              <a:rPr lang="en-IN" sz="2600" dirty="0"/>
              <a:t>Dictionaries are defined within braces {} with each item being a pair in the form key: value. Key and value can be of any type.</a:t>
            </a:r>
          </a:p>
          <a:p>
            <a:pPr marL="342900" indent="-342900" algn="just"/>
            <a:r>
              <a:rPr lang="en-IN" sz="2400" dirty="0"/>
              <a:t>For example</a:t>
            </a:r>
          </a:p>
          <a:p>
            <a:pPr marL="457188" lvl="1" indent="0">
              <a:buNone/>
            </a:pPr>
            <a:r>
              <a:rPr lang="en-IN" sz="2400" dirty="0"/>
              <a:t>&gt;&gt;&gt; d = {1:'value','key':2}</a:t>
            </a:r>
          </a:p>
          <a:p>
            <a:pPr marL="457188" lvl="1" indent="0">
              <a:buNone/>
            </a:pPr>
            <a:r>
              <a:rPr lang="en-IN" sz="2400" dirty="0"/>
              <a:t>&gt;&gt;&gt; type(d)</a:t>
            </a:r>
          </a:p>
          <a:p>
            <a:pPr marL="457188" lvl="1" indent="0">
              <a:buNone/>
            </a:pPr>
            <a:r>
              <a:rPr lang="en-IN" sz="2400" dirty="0"/>
              <a:t>&lt;class '</a:t>
            </a:r>
            <a:r>
              <a:rPr lang="en-IN" sz="2400" dirty="0" err="1"/>
              <a:t>dict</a:t>
            </a:r>
            <a:r>
              <a:rPr lang="en-IN" sz="2400" dirty="0"/>
              <a:t>'&gt;</a:t>
            </a:r>
          </a:p>
          <a:p>
            <a:pPr marL="742941" lvl="1" indent="-342900" algn="just"/>
            <a:endParaRPr lang="en-IN" sz="2400" dirty="0"/>
          </a:p>
          <a:p>
            <a:pPr algn="just"/>
            <a:endParaRPr lang="en-IN" sz="2800" dirty="0"/>
          </a:p>
          <a:p>
            <a:pPr marL="400041" lvl="1" indent="0">
              <a:buNone/>
            </a:pPr>
            <a:endParaRPr lang="en-IN" sz="2000" dirty="0"/>
          </a:p>
        </p:txBody>
      </p:sp>
    </p:spTree>
    <p:extLst>
      <p:ext uri="{BB962C8B-B14F-4D97-AF65-F5344CB8AC3E}">
        <p14:creationId xmlns="" xmlns:p14="http://schemas.microsoft.com/office/powerpoint/2010/main" val="33980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Type conversion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447800"/>
            <a:ext cx="10287000" cy="4678369"/>
          </a:xfrm>
        </p:spPr>
        <p:txBody>
          <a:bodyPr/>
          <a:lstStyle/>
          <a:p>
            <a:pPr algn="just"/>
            <a:r>
              <a:rPr lang="en-US" dirty="0"/>
              <a:t>The process of converting the value of one data type (integer, string, float, etc.) to another data type is called type conversion. </a:t>
            </a:r>
          </a:p>
          <a:p>
            <a:r>
              <a:rPr lang="en-US" dirty="0"/>
              <a:t>Python has two types of type conversion.</a:t>
            </a:r>
          </a:p>
          <a:p>
            <a:pPr lvl="1"/>
            <a:r>
              <a:rPr lang="en-US" dirty="0"/>
              <a:t>Implicit Type Conversion</a:t>
            </a:r>
          </a:p>
          <a:p>
            <a:pPr lvl="1"/>
            <a:r>
              <a:rPr lang="en-US" dirty="0"/>
              <a:t>Explicit Type Conversion</a:t>
            </a:r>
          </a:p>
        </p:txBody>
      </p:sp>
    </p:spTree>
    <p:extLst>
      <p:ext uri="{BB962C8B-B14F-4D97-AF65-F5344CB8AC3E}">
        <p14:creationId xmlns="" xmlns:p14="http://schemas.microsoft.com/office/powerpoint/2010/main" val="46596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Implicit Type conversion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287000" cy="4983169"/>
          </a:xfrm>
        </p:spPr>
        <p:txBody>
          <a:bodyPr>
            <a:normAutofit fontScale="92500" lnSpcReduction="10000"/>
          </a:bodyPr>
          <a:lstStyle/>
          <a:p>
            <a:pPr algn="just"/>
            <a:r>
              <a:rPr lang="en-US" dirty="0"/>
              <a:t>Python automatically converts one data type to another data type without any user involvement. </a:t>
            </a:r>
          </a:p>
          <a:p>
            <a:pPr algn="just"/>
            <a:r>
              <a:rPr lang="en-US" dirty="0"/>
              <a:t>It always converts smaller data types to larger data types to avoid the loss of data.</a:t>
            </a:r>
          </a:p>
          <a:p>
            <a:pPr algn="just"/>
            <a:r>
              <a:rPr lang="en-US" dirty="0"/>
              <a:t>Example</a:t>
            </a:r>
          </a:p>
          <a:p>
            <a:pPr marL="457188" lvl="1" indent="0" algn="just">
              <a:buNone/>
            </a:pPr>
            <a:r>
              <a:rPr lang="en-IN" dirty="0"/>
              <a:t>&gt;&gt;&gt; </a:t>
            </a:r>
            <a:r>
              <a:rPr lang="en-US" dirty="0"/>
              <a:t>a = 4</a:t>
            </a:r>
          </a:p>
          <a:p>
            <a:pPr marL="457188" lvl="1" indent="0" algn="just">
              <a:buNone/>
            </a:pPr>
            <a:r>
              <a:rPr lang="en-IN" dirty="0"/>
              <a:t>&gt;&gt;&gt; </a:t>
            </a:r>
            <a:r>
              <a:rPr lang="en-US" dirty="0"/>
              <a:t>b = 2.3</a:t>
            </a:r>
          </a:p>
          <a:p>
            <a:pPr marL="457188" lvl="1" indent="0" algn="just">
              <a:buNone/>
            </a:pPr>
            <a:r>
              <a:rPr lang="en-IN" dirty="0"/>
              <a:t>&gt;&gt;&gt; </a:t>
            </a:r>
            <a:r>
              <a:rPr lang="en-US" dirty="0"/>
              <a:t>c = a + b</a:t>
            </a:r>
          </a:p>
          <a:p>
            <a:pPr algn="just"/>
            <a:r>
              <a:rPr lang="en-US" dirty="0"/>
              <a:t>In above example, data type of a and b are int and float, respectively. Data type of c will be float and its value is 6.3</a:t>
            </a:r>
          </a:p>
        </p:txBody>
      </p:sp>
    </p:spTree>
    <p:extLst>
      <p:ext uri="{BB962C8B-B14F-4D97-AF65-F5344CB8AC3E}">
        <p14:creationId xmlns="" xmlns:p14="http://schemas.microsoft.com/office/powerpoint/2010/main" val="39359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Explicit Type conversion </a:t>
            </a:r>
            <a:r>
              <a:rPr lang="en-US" sz="2800" dirty="0"/>
              <a:t>(CO1)</a:t>
            </a:r>
          </a:p>
        </p:txBody>
      </p:sp>
      <p:sp>
        <p:nvSpPr>
          <p:cNvPr id="11" name="Content Placeholder 10">
            <a:extLst>
              <a:ext uri="{FF2B5EF4-FFF2-40B4-BE49-F238E27FC236}">
                <a16:creationId xmlns="" xmlns:a16="http://schemas.microsoft.com/office/drawing/2014/main" id="{51137A43-4551-420B-9DE0-EC715A8FFD6A}"/>
              </a:ext>
            </a:extLst>
          </p:cNvPr>
          <p:cNvSpPr>
            <a:spLocks noGrp="1"/>
          </p:cNvSpPr>
          <p:nvPr>
            <p:ph idx="1"/>
          </p:nvPr>
        </p:nvSpPr>
        <p:spPr>
          <a:xfrm>
            <a:off x="1295400" y="1143000"/>
            <a:ext cx="10287000" cy="4983169"/>
          </a:xfrm>
        </p:spPr>
        <p:txBody>
          <a:bodyPr>
            <a:normAutofit fontScale="92500" lnSpcReduction="20000"/>
          </a:bodyPr>
          <a:lstStyle/>
          <a:p>
            <a:pPr algn="just"/>
            <a:r>
              <a:rPr lang="en-US" dirty="0"/>
              <a:t>In Explicit Type Conversion, users convert the data type of an object to required data type. </a:t>
            </a:r>
          </a:p>
          <a:p>
            <a:pPr algn="just"/>
            <a:r>
              <a:rPr lang="en-US" dirty="0"/>
              <a:t>The predefined functions like int(), float(), str() are used to perform explicit type conversion.</a:t>
            </a:r>
          </a:p>
          <a:p>
            <a:pPr algn="just"/>
            <a:r>
              <a:rPr lang="en-US" dirty="0"/>
              <a:t>This type of conversion is also called typecasting because the user casts/changes the data type of the objects.</a:t>
            </a:r>
          </a:p>
          <a:p>
            <a:pPr algn="just"/>
            <a:r>
              <a:rPr lang="en-US" dirty="0"/>
              <a:t>Syntax</a:t>
            </a:r>
          </a:p>
          <a:p>
            <a:pPr marL="457188" lvl="1" indent="0" algn="just">
              <a:buNone/>
            </a:pPr>
            <a:r>
              <a:rPr lang="en-US" dirty="0"/>
              <a:t>&lt;datatype&gt;(expression)</a:t>
            </a:r>
          </a:p>
          <a:p>
            <a:pPr algn="just"/>
            <a:r>
              <a:rPr lang="en-US" dirty="0"/>
              <a:t>Example</a:t>
            </a:r>
          </a:p>
          <a:p>
            <a:pPr marL="457188" lvl="1" indent="0" algn="just">
              <a:buNone/>
            </a:pPr>
            <a:r>
              <a:rPr lang="en-IN" dirty="0"/>
              <a:t>&gt;&gt;&gt;  </a:t>
            </a:r>
            <a:r>
              <a:rPr lang="en-US" dirty="0"/>
              <a:t>a = 2.6</a:t>
            </a:r>
          </a:p>
          <a:p>
            <a:pPr marL="457188" lvl="1" indent="0" algn="just">
              <a:buNone/>
            </a:pPr>
            <a:r>
              <a:rPr lang="en-IN" dirty="0"/>
              <a:t>&gt;&gt;&gt;  </a:t>
            </a:r>
            <a:r>
              <a:rPr lang="en-US" dirty="0"/>
              <a:t>c = int(a)  </a:t>
            </a:r>
          </a:p>
        </p:txBody>
      </p:sp>
    </p:spTree>
    <p:extLst>
      <p:ext uri="{BB962C8B-B14F-4D97-AF65-F5344CB8AC3E}">
        <p14:creationId xmlns="" xmlns:p14="http://schemas.microsoft.com/office/powerpoint/2010/main" val="2314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 calcmode="lin" valueType="num">
                                      <p:cBhvr additive="base">
                                        <p:cTn id="2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 calcmode="lin" valueType="num">
                                      <p:cBhvr additive="base">
                                        <p:cTn id="3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600200" y="6"/>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Function of type conversion </a:t>
            </a:r>
            <a:r>
              <a:rPr lang="en-US" sz="2800" dirty="0"/>
              <a:t>(CO1)</a:t>
            </a:r>
          </a:p>
        </p:txBody>
      </p:sp>
      <p:graphicFrame>
        <p:nvGraphicFramePr>
          <p:cNvPr id="2" name="Table 2">
            <a:extLst>
              <a:ext uri="{FF2B5EF4-FFF2-40B4-BE49-F238E27FC236}">
                <a16:creationId xmlns="" xmlns:a16="http://schemas.microsoft.com/office/drawing/2014/main" id="{5CEF7D3B-1EFF-43EA-AA4E-698C4F095884}"/>
              </a:ext>
            </a:extLst>
          </p:cNvPr>
          <p:cNvGraphicFramePr>
            <a:graphicFrameLocks noGrp="1"/>
          </p:cNvGraphicFramePr>
          <p:nvPr>
            <p:extLst>
              <p:ext uri="{D42A27DB-BD31-4B8C-83A1-F6EECF244321}">
                <p14:modId xmlns="" xmlns:p14="http://schemas.microsoft.com/office/powerpoint/2010/main" val="329944343"/>
              </p:ext>
            </p:extLst>
          </p:nvPr>
        </p:nvGraphicFramePr>
        <p:xfrm>
          <a:off x="1371600" y="914400"/>
          <a:ext cx="9677400" cy="5486400"/>
        </p:xfrm>
        <a:graphic>
          <a:graphicData uri="http://schemas.openxmlformats.org/drawingml/2006/table">
            <a:tbl>
              <a:tblPr firstRow="1" bandRow="1">
                <a:tableStyleId>{E8B1032C-EA38-4F05-BA0D-38AFFFC7BED3}</a:tableStyleId>
              </a:tblPr>
              <a:tblGrid>
                <a:gridCol w="3175397">
                  <a:extLst>
                    <a:ext uri="{9D8B030D-6E8A-4147-A177-3AD203B41FA5}">
                      <a16:colId xmlns="" xmlns:a16="http://schemas.microsoft.com/office/drawing/2014/main" val="1776783900"/>
                    </a:ext>
                  </a:extLst>
                </a:gridCol>
                <a:gridCol w="6502003">
                  <a:extLst>
                    <a:ext uri="{9D8B030D-6E8A-4147-A177-3AD203B41FA5}">
                      <a16:colId xmlns="" xmlns:a16="http://schemas.microsoft.com/office/drawing/2014/main" val="1933971426"/>
                    </a:ext>
                  </a:extLst>
                </a:gridCol>
              </a:tblGrid>
              <a:tr h="444359">
                <a:tc>
                  <a:txBody>
                    <a:bodyPr/>
                    <a:lstStyle/>
                    <a:p>
                      <a:pPr algn="ctr"/>
                      <a:r>
                        <a:rPr lang="en-US" sz="2400" dirty="0"/>
                        <a:t>Function</a:t>
                      </a:r>
                      <a:endParaRPr lang="en-IN" sz="2400" dirty="0"/>
                    </a:p>
                  </a:txBody>
                  <a:tcPr/>
                </a:tc>
                <a:tc>
                  <a:txBody>
                    <a:bodyPr/>
                    <a:lstStyle/>
                    <a:p>
                      <a:r>
                        <a:rPr lang="en-US" sz="2400" dirty="0"/>
                        <a:t>Description</a:t>
                      </a:r>
                      <a:endParaRPr lang="en-IN" sz="2400" dirty="0"/>
                    </a:p>
                  </a:txBody>
                  <a:tcPr/>
                </a:tc>
                <a:extLst>
                  <a:ext uri="{0D108BD9-81ED-4DB2-BD59-A6C34878D82A}">
                    <a16:rowId xmlns="" xmlns:a16="http://schemas.microsoft.com/office/drawing/2014/main" val="956454217"/>
                  </a:ext>
                </a:extLst>
              </a:tr>
              <a:tr h="444359">
                <a:tc>
                  <a:txBody>
                    <a:bodyPr/>
                    <a:lstStyle/>
                    <a:p>
                      <a:pPr algn="ctr"/>
                      <a:r>
                        <a:rPr lang="en-US" sz="2400" dirty="0"/>
                        <a:t>int(x)</a:t>
                      </a:r>
                      <a:endParaRPr lang="en-IN" sz="2400" dirty="0"/>
                    </a:p>
                  </a:txBody>
                  <a:tcPr/>
                </a:tc>
                <a:tc>
                  <a:txBody>
                    <a:bodyPr/>
                    <a:lstStyle/>
                    <a:p>
                      <a:r>
                        <a:rPr lang="en-US" sz="2400" dirty="0"/>
                        <a:t>Convert x to an integer</a:t>
                      </a:r>
                      <a:endParaRPr lang="en-IN" sz="2400" dirty="0"/>
                    </a:p>
                  </a:txBody>
                  <a:tcPr/>
                </a:tc>
                <a:extLst>
                  <a:ext uri="{0D108BD9-81ED-4DB2-BD59-A6C34878D82A}">
                    <a16:rowId xmlns="" xmlns:a16="http://schemas.microsoft.com/office/drawing/2014/main" val="2041454593"/>
                  </a:ext>
                </a:extLst>
              </a:tr>
              <a:tr h="444359">
                <a:tc>
                  <a:txBody>
                    <a:bodyPr/>
                    <a:lstStyle/>
                    <a:p>
                      <a:pPr algn="ctr"/>
                      <a:r>
                        <a:rPr lang="en-US" sz="2400" dirty="0"/>
                        <a:t>float(x)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float number</a:t>
                      </a:r>
                      <a:endParaRPr lang="en-IN" sz="2400" dirty="0"/>
                    </a:p>
                  </a:txBody>
                  <a:tcPr/>
                </a:tc>
                <a:extLst>
                  <a:ext uri="{0D108BD9-81ED-4DB2-BD59-A6C34878D82A}">
                    <a16:rowId xmlns="" xmlns:a16="http://schemas.microsoft.com/office/drawing/2014/main" val="3518422378"/>
                  </a:ext>
                </a:extLst>
              </a:tr>
              <a:tr h="444359">
                <a:tc>
                  <a:txBody>
                    <a:bodyPr/>
                    <a:lstStyle/>
                    <a:p>
                      <a:pPr algn="ctr"/>
                      <a:r>
                        <a:rPr lang="en-US" sz="2400" dirty="0"/>
                        <a:t>str(x)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string</a:t>
                      </a:r>
                      <a:endParaRPr lang="en-IN" sz="2400" dirty="0"/>
                    </a:p>
                  </a:txBody>
                  <a:tcPr/>
                </a:tc>
                <a:extLst>
                  <a:ext uri="{0D108BD9-81ED-4DB2-BD59-A6C34878D82A}">
                    <a16:rowId xmlns="" xmlns:a16="http://schemas.microsoft.com/office/drawing/2014/main" val="4009186540"/>
                  </a:ext>
                </a:extLst>
              </a:tr>
              <a:tr h="444359">
                <a:tc>
                  <a:txBody>
                    <a:bodyPr/>
                    <a:lstStyle/>
                    <a:p>
                      <a:pPr algn="ctr"/>
                      <a:r>
                        <a:rPr lang="en-US" sz="2400" dirty="0"/>
                        <a:t>tuple(x)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tuple</a:t>
                      </a:r>
                      <a:endParaRPr lang="en-IN" sz="2400" dirty="0"/>
                    </a:p>
                  </a:txBody>
                  <a:tcPr/>
                </a:tc>
                <a:extLst>
                  <a:ext uri="{0D108BD9-81ED-4DB2-BD59-A6C34878D82A}">
                    <a16:rowId xmlns="" xmlns:a16="http://schemas.microsoft.com/office/drawing/2014/main" val="702501083"/>
                  </a:ext>
                </a:extLst>
              </a:tr>
              <a:tr h="444359">
                <a:tc>
                  <a:txBody>
                    <a:bodyPr/>
                    <a:lstStyle/>
                    <a:p>
                      <a:pPr algn="ctr"/>
                      <a:r>
                        <a:rPr lang="en-US" sz="2400" dirty="0"/>
                        <a:t>list(x)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list</a:t>
                      </a:r>
                      <a:endParaRPr lang="en-IN" sz="2400" dirty="0"/>
                    </a:p>
                  </a:txBody>
                  <a:tcPr/>
                </a:tc>
                <a:extLst>
                  <a:ext uri="{0D108BD9-81ED-4DB2-BD59-A6C34878D82A}">
                    <a16:rowId xmlns="" xmlns:a16="http://schemas.microsoft.com/office/drawing/2014/main" val="619505410"/>
                  </a:ext>
                </a:extLst>
              </a:tr>
              <a:tr h="444359">
                <a:tc>
                  <a:txBody>
                    <a:bodyPr/>
                    <a:lstStyle/>
                    <a:p>
                      <a:pPr algn="ctr"/>
                      <a:r>
                        <a:rPr lang="en-US" sz="2400" dirty="0"/>
                        <a:t>set(x)</a:t>
                      </a:r>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set</a:t>
                      </a:r>
                      <a:endParaRPr lang="en-IN" sz="2400" dirty="0"/>
                    </a:p>
                  </a:txBody>
                  <a:tcPr/>
                </a:tc>
                <a:extLst>
                  <a:ext uri="{0D108BD9-81ED-4DB2-BD59-A6C34878D82A}">
                    <a16:rowId xmlns="" xmlns:a16="http://schemas.microsoft.com/office/drawing/2014/main" val="2695133734"/>
                  </a:ext>
                </a:extLst>
              </a:tr>
              <a:tr h="444359">
                <a:tc>
                  <a:txBody>
                    <a:bodyPr/>
                    <a:lstStyle/>
                    <a:p>
                      <a:pPr algn="ctr"/>
                      <a:r>
                        <a:rPr lang="en-US" sz="2400" dirty="0" err="1"/>
                        <a:t>ord</a:t>
                      </a:r>
                      <a:r>
                        <a:rPr lang="en-US" sz="2400" dirty="0"/>
                        <a:t>(x)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ASCII code</a:t>
                      </a:r>
                      <a:endParaRPr lang="en-IN" sz="2400" dirty="0"/>
                    </a:p>
                  </a:txBody>
                  <a:tcPr/>
                </a:tc>
                <a:extLst>
                  <a:ext uri="{0D108BD9-81ED-4DB2-BD59-A6C34878D82A}">
                    <a16:rowId xmlns="" xmlns:a16="http://schemas.microsoft.com/office/drawing/2014/main" val="3795055877"/>
                  </a:ext>
                </a:extLst>
              </a:tr>
              <a:tr h="444359">
                <a:tc>
                  <a:txBody>
                    <a:bodyPr/>
                    <a:lstStyle/>
                    <a:p>
                      <a:pPr algn="ctr"/>
                      <a:r>
                        <a:rPr lang="en-US" sz="2400" dirty="0"/>
                        <a:t>bin(x)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binary </a:t>
                      </a:r>
                      <a:endParaRPr lang="en-IN" sz="2400" dirty="0"/>
                    </a:p>
                  </a:txBody>
                  <a:tcPr/>
                </a:tc>
                <a:extLst>
                  <a:ext uri="{0D108BD9-81ED-4DB2-BD59-A6C34878D82A}">
                    <a16:rowId xmlns="" xmlns:a16="http://schemas.microsoft.com/office/drawing/2014/main" val="3595266988"/>
                  </a:ext>
                </a:extLst>
              </a:tr>
              <a:tr h="444359">
                <a:tc>
                  <a:txBody>
                    <a:bodyPr/>
                    <a:lstStyle/>
                    <a:p>
                      <a:pPr algn="ctr"/>
                      <a:r>
                        <a:rPr lang="en-US" sz="2400" dirty="0"/>
                        <a:t>oct(x)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an octal </a:t>
                      </a:r>
                      <a:endParaRPr lang="en-IN" sz="2400" dirty="0"/>
                    </a:p>
                  </a:txBody>
                  <a:tcPr/>
                </a:tc>
                <a:extLst>
                  <a:ext uri="{0D108BD9-81ED-4DB2-BD59-A6C34878D82A}">
                    <a16:rowId xmlns="" xmlns:a16="http://schemas.microsoft.com/office/drawing/2014/main" val="1217966751"/>
                  </a:ext>
                </a:extLst>
              </a:tr>
              <a:tr h="444359">
                <a:tc>
                  <a:txBody>
                    <a:bodyPr/>
                    <a:lstStyle/>
                    <a:p>
                      <a:pPr algn="ctr"/>
                      <a:r>
                        <a:rPr lang="en-US" sz="2400" dirty="0"/>
                        <a:t>hex(x)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hexadecimal</a:t>
                      </a:r>
                      <a:endParaRPr lang="en-IN" sz="2400" dirty="0"/>
                    </a:p>
                  </a:txBody>
                  <a:tcPr/>
                </a:tc>
                <a:extLst>
                  <a:ext uri="{0D108BD9-81ED-4DB2-BD59-A6C34878D82A}">
                    <a16:rowId xmlns="" xmlns:a16="http://schemas.microsoft.com/office/drawing/2014/main" val="647923827"/>
                  </a:ext>
                </a:extLst>
              </a:tr>
              <a:tr h="444359">
                <a:tc>
                  <a:txBody>
                    <a:bodyPr/>
                    <a:lstStyle/>
                    <a:p>
                      <a:pPr algn="ctr"/>
                      <a:r>
                        <a:rPr lang="en-US" sz="2400" dirty="0" err="1"/>
                        <a:t>chr</a:t>
                      </a:r>
                      <a:r>
                        <a:rPr lang="en-US" sz="2400" dirty="0"/>
                        <a:t>(x)</a:t>
                      </a:r>
                      <a:endParaRPr lang="en-IN" sz="2400" dirty="0"/>
                    </a:p>
                  </a:txBody>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Convert x to a character</a:t>
                      </a:r>
                      <a:endParaRPr lang="en-IN" sz="2400" dirty="0"/>
                    </a:p>
                  </a:txBody>
                  <a:tcPr/>
                </a:tc>
                <a:extLst>
                  <a:ext uri="{0D108BD9-81ED-4DB2-BD59-A6C34878D82A}">
                    <a16:rowId xmlns="" xmlns:a16="http://schemas.microsoft.com/office/drawing/2014/main" val="3182467155"/>
                  </a:ext>
                </a:extLst>
              </a:tr>
            </a:tbl>
          </a:graphicData>
        </a:graphic>
      </p:graphicFrame>
    </p:spTree>
    <p:extLst>
      <p:ext uri="{BB962C8B-B14F-4D97-AF65-F5344CB8AC3E}">
        <p14:creationId xmlns="" xmlns:p14="http://schemas.microsoft.com/office/powerpoint/2010/main" val="3935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Operators in Python </a:t>
            </a:r>
            <a:r>
              <a:rPr lang="en-US" sz="2800" dirty="0"/>
              <a:t>(CO1)</a:t>
            </a:r>
          </a:p>
        </p:txBody>
      </p:sp>
      <p:sp>
        <p:nvSpPr>
          <p:cNvPr id="13" name="Content Placeholder 12">
            <a:extLst>
              <a:ext uri="{FF2B5EF4-FFF2-40B4-BE49-F238E27FC236}">
                <a16:creationId xmlns="" xmlns:a16="http://schemas.microsoft.com/office/drawing/2014/main" id="{02B7A566-1E29-4E83-A8EF-12E21A93B536}"/>
              </a:ext>
            </a:extLst>
          </p:cNvPr>
          <p:cNvSpPr>
            <a:spLocks noGrp="1"/>
          </p:cNvSpPr>
          <p:nvPr>
            <p:ph idx="1"/>
          </p:nvPr>
        </p:nvSpPr>
        <p:spPr>
          <a:xfrm>
            <a:off x="1295400" y="1219200"/>
            <a:ext cx="10287000" cy="4906969"/>
          </a:xfrm>
        </p:spPr>
        <p:txBody>
          <a:bodyPr>
            <a:normAutofit/>
          </a:bodyPr>
          <a:lstStyle/>
          <a:p>
            <a:pPr marL="0" indent="0">
              <a:buNone/>
            </a:pPr>
            <a:r>
              <a:rPr lang="en-IN" sz="2400" dirty="0"/>
              <a:t>Python language supports the following types of operators.</a:t>
            </a:r>
          </a:p>
          <a:p>
            <a:pPr marL="800100" lvl="1" indent="-342900">
              <a:lnSpc>
                <a:spcPct val="150000"/>
              </a:lnSpc>
              <a:buFont typeface="Arial" panose="020B0604020202020204" pitchFamily="34" charset="0"/>
              <a:buChar char="•"/>
            </a:pPr>
            <a:r>
              <a:rPr lang="en-IN" sz="2400" dirty="0"/>
              <a:t>    Arithmetic Operators</a:t>
            </a:r>
          </a:p>
          <a:p>
            <a:pPr marL="800100" lvl="1" indent="-342900">
              <a:lnSpc>
                <a:spcPct val="150000"/>
              </a:lnSpc>
              <a:buFont typeface="Arial" panose="020B0604020202020204" pitchFamily="34" charset="0"/>
              <a:buChar char="•"/>
            </a:pPr>
            <a:r>
              <a:rPr lang="en-IN" sz="2400" dirty="0"/>
              <a:t>    Relational Operators</a:t>
            </a:r>
          </a:p>
          <a:p>
            <a:pPr marL="800100" lvl="1" indent="-342900">
              <a:lnSpc>
                <a:spcPct val="150000"/>
              </a:lnSpc>
              <a:buFont typeface="Arial" panose="020B0604020202020204" pitchFamily="34" charset="0"/>
              <a:buChar char="•"/>
            </a:pPr>
            <a:r>
              <a:rPr lang="en-IN" sz="2400" dirty="0"/>
              <a:t>    Assignment Operators</a:t>
            </a:r>
          </a:p>
          <a:p>
            <a:pPr marL="800100" lvl="1" indent="-342900">
              <a:lnSpc>
                <a:spcPct val="150000"/>
              </a:lnSpc>
              <a:buFont typeface="Arial" panose="020B0604020202020204" pitchFamily="34" charset="0"/>
              <a:buChar char="•"/>
            </a:pPr>
            <a:r>
              <a:rPr lang="en-IN" sz="2400" dirty="0"/>
              <a:t>    Logical Operators</a:t>
            </a:r>
          </a:p>
          <a:p>
            <a:pPr marL="800100" lvl="1" indent="-342900">
              <a:lnSpc>
                <a:spcPct val="150000"/>
              </a:lnSpc>
              <a:buFont typeface="Arial" panose="020B0604020202020204" pitchFamily="34" charset="0"/>
              <a:buChar char="•"/>
            </a:pPr>
            <a:r>
              <a:rPr lang="en-IN" sz="2400" dirty="0"/>
              <a:t>    Bitwise Operators</a:t>
            </a:r>
          </a:p>
          <a:p>
            <a:pPr marL="800100" lvl="1" indent="-342900">
              <a:lnSpc>
                <a:spcPct val="150000"/>
              </a:lnSpc>
              <a:buFont typeface="Arial" panose="020B0604020202020204" pitchFamily="34" charset="0"/>
              <a:buChar char="•"/>
            </a:pPr>
            <a:r>
              <a:rPr lang="en-IN" sz="2400" dirty="0"/>
              <a:t>    Membership Operators</a:t>
            </a:r>
          </a:p>
          <a:p>
            <a:pPr marL="800100" lvl="1" indent="-342900">
              <a:lnSpc>
                <a:spcPct val="150000"/>
              </a:lnSpc>
              <a:buFont typeface="Arial" panose="020B0604020202020204" pitchFamily="34" charset="0"/>
              <a:buChar char="•"/>
            </a:pPr>
            <a:r>
              <a:rPr lang="en-IN" sz="2400" dirty="0"/>
              <a:t>    Identity Operators</a:t>
            </a:r>
          </a:p>
          <a:p>
            <a:endParaRPr lang="en-US" dirty="0"/>
          </a:p>
        </p:txBody>
      </p:sp>
    </p:spTree>
    <p:extLst>
      <p:ext uri="{BB962C8B-B14F-4D97-AF65-F5344CB8AC3E}">
        <p14:creationId xmlns="" xmlns:p14="http://schemas.microsoft.com/office/powerpoint/2010/main" val="9034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 calcmode="lin" valueType="num">
                                      <p:cBhvr additive="base">
                                        <p:cTn id="35"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Arithmetic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485158749"/>
              </p:ext>
            </p:extLst>
          </p:nvPr>
        </p:nvGraphicFramePr>
        <p:xfrm>
          <a:off x="762000" y="838200"/>
          <a:ext cx="10591800" cy="5663836"/>
        </p:xfrm>
        <a:graphic>
          <a:graphicData uri="http://schemas.openxmlformats.org/drawingml/2006/table">
            <a:tbl>
              <a:tblPr firstRow="1" bandRow="1">
                <a:tableStyleId>{BDBED569-4797-4DF1-A0F4-6AAB3CD982D8}</a:tableStyleId>
              </a:tblPr>
              <a:tblGrid>
                <a:gridCol w="1364095">
                  <a:extLst>
                    <a:ext uri="{9D8B030D-6E8A-4147-A177-3AD203B41FA5}">
                      <a16:colId xmlns="" xmlns:a16="http://schemas.microsoft.com/office/drawing/2014/main" val="2939683592"/>
                    </a:ext>
                  </a:extLst>
                </a:gridCol>
                <a:gridCol w="7627505">
                  <a:extLst>
                    <a:ext uri="{9D8B030D-6E8A-4147-A177-3AD203B41FA5}">
                      <a16:colId xmlns="" xmlns:a16="http://schemas.microsoft.com/office/drawing/2014/main" val="3602798462"/>
                    </a:ext>
                  </a:extLst>
                </a:gridCol>
                <a:gridCol w="1600200">
                  <a:extLst>
                    <a:ext uri="{9D8B030D-6E8A-4147-A177-3AD203B41FA5}">
                      <a16:colId xmlns="" xmlns:a16="http://schemas.microsoft.com/office/drawing/2014/main" val="3984717480"/>
                    </a:ext>
                  </a:extLst>
                </a:gridCol>
              </a:tblGrid>
              <a:tr h="674914">
                <a:tc>
                  <a:txBody>
                    <a:bodyPr/>
                    <a:lstStyle/>
                    <a:p>
                      <a:pPr algn="ctr" rtl="0" fontAlgn="ctr"/>
                      <a:r>
                        <a:rPr lang="en-US" sz="2400" b="0" i="0" u="none" strike="noStrike" dirty="0">
                          <a:solidFill>
                            <a:srgbClr val="1F4E79"/>
                          </a:solidFill>
                          <a:effectLst/>
                          <a:latin typeface="Calibri" panose="020F0502020204030204" pitchFamily="34" charset="0"/>
                        </a:rPr>
                        <a:t>Operator </a:t>
                      </a:r>
                    </a:p>
                  </a:txBody>
                  <a:tcPr marL="9525" marR="9525" marT="9525" marB="0" anchor="ctr"/>
                </a:tc>
                <a:tc>
                  <a:txBody>
                    <a:bodyPr/>
                    <a:lstStyle/>
                    <a:p>
                      <a:pPr algn="ctr" rtl="0" fontAlgn="ctr"/>
                      <a:r>
                        <a:rPr lang="en-US" sz="2400" b="0" i="0" u="none" strike="noStrike">
                          <a:solidFill>
                            <a:srgbClr val="1F4E79"/>
                          </a:solidFill>
                          <a:effectLst/>
                          <a:latin typeface="Calibri" panose="020F0502020204030204" pitchFamily="34" charset="0"/>
                        </a:rPr>
                        <a:t>Description </a:t>
                      </a:r>
                    </a:p>
                  </a:txBody>
                  <a:tcPr marL="9525" marR="9525" marT="9525" marB="0" anchor="ctr"/>
                </a:tc>
                <a:tc>
                  <a:txBody>
                    <a:bodyPr/>
                    <a:lstStyle/>
                    <a:p>
                      <a:pPr algn="ctr" rtl="0" fontAlgn="ctr"/>
                      <a:r>
                        <a:rPr lang="en-US" sz="2400" b="0" i="0" u="none" strike="noStrike" dirty="0">
                          <a:solidFill>
                            <a:srgbClr val="1F4E79"/>
                          </a:solidFill>
                          <a:effectLst/>
                          <a:latin typeface="Calibri" panose="020F0502020204030204" pitchFamily="34" charset="0"/>
                        </a:rPr>
                        <a:t>Example </a:t>
                      </a:r>
                    </a:p>
                    <a:p>
                      <a:pPr algn="ctr" rtl="0" fontAlgn="ctr"/>
                      <a:r>
                        <a:rPr lang="en-US" sz="2400" b="0" i="0" u="none" strike="noStrike" dirty="0">
                          <a:solidFill>
                            <a:srgbClr val="1F4E79"/>
                          </a:solidFill>
                          <a:effectLst/>
                          <a:latin typeface="Calibri" panose="020F0502020204030204" pitchFamily="34" charset="0"/>
                        </a:rPr>
                        <a:t>(a=5, b=3)</a:t>
                      </a:r>
                    </a:p>
                  </a:txBody>
                  <a:tcPr marL="9525" marR="9525" marT="9525" marB="0" anchor="ctr"/>
                </a:tc>
                <a:extLst>
                  <a:ext uri="{0D108BD9-81ED-4DB2-BD59-A6C34878D82A}">
                    <a16:rowId xmlns="" xmlns:a16="http://schemas.microsoft.com/office/drawing/2014/main" val="3131993973"/>
                  </a:ext>
                </a:extLst>
              </a:tr>
              <a:tr h="674914">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Adds values on either side of the operator.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8</a:t>
                      </a:r>
                    </a:p>
                  </a:txBody>
                  <a:tcPr marL="9525" marR="9525" marT="9525" marB="0" anchor="ctr"/>
                </a:tc>
                <a:extLst>
                  <a:ext uri="{0D108BD9-81ED-4DB2-BD59-A6C34878D82A}">
                    <a16:rowId xmlns=""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Subtracts right hand operand from left hand operand.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2</a:t>
                      </a:r>
                    </a:p>
                  </a:txBody>
                  <a:tcPr marL="9525" marR="9525" marT="9525" marB="0" anchor="ctr"/>
                </a:tc>
                <a:extLst>
                  <a:ext uri="{0D108BD9-81ED-4DB2-BD59-A6C34878D82A}">
                    <a16:rowId xmlns=""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Multiplies values on either side of the operator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15</a:t>
                      </a:r>
                    </a:p>
                  </a:txBody>
                  <a:tcPr marL="9525" marR="9525" marT="9525" marB="0" anchor="ctr"/>
                </a:tc>
                <a:extLst>
                  <a:ext uri="{0D108BD9-81ED-4DB2-BD59-A6C34878D82A}">
                    <a16:rowId xmlns="" xmlns:a16="http://schemas.microsoft.com/office/drawing/2014/main"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Divides left hand operand by right hand operand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1.6667</a:t>
                      </a:r>
                    </a:p>
                  </a:txBody>
                  <a:tcPr marL="9525" marR="9525" marT="9525" marB="0" anchor="ctr"/>
                </a:tc>
                <a:extLst>
                  <a:ext uri="{0D108BD9-81ED-4DB2-BD59-A6C34878D82A}">
                    <a16:rowId xmlns="" xmlns:a16="http://schemas.microsoft.com/office/drawing/2014/main"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Divides left hand operand by right hand operand 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2 </a:t>
                      </a:r>
                    </a:p>
                  </a:txBody>
                  <a:tcPr marL="9525" marR="9525" marT="9525" marB="0" anchor="ctr"/>
                </a:tc>
                <a:extLst>
                  <a:ext uri="{0D108BD9-81ED-4DB2-BD59-A6C34878D82A}">
                    <a16:rowId xmlns="" xmlns:a16="http://schemas.microsoft.com/office/drawing/2014/main"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Performs exponential (power) calculation on operators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a**b =5</a:t>
                      </a:r>
                      <a:r>
                        <a:rPr lang="en-US" sz="2400" b="0" i="0" u="none" strike="noStrike" baseline="30000" dirty="0">
                          <a:solidFill>
                            <a:srgbClr val="000000"/>
                          </a:solidFill>
                          <a:effectLst/>
                          <a:latin typeface="Calibri" panose="020F0502020204030204" pitchFamily="34" charset="0"/>
                        </a:rPr>
                        <a:t>3</a:t>
                      </a:r>
                      <a:r>
                        <a:rPr lang="en-US" sz="2400" b="0" i="0" u="none" strike="noStrike" baseline="0" dirty="0">
                          <a:solidFill>
                            <a:srgbClr val="000000"/>
                          </a:solidFill>
                          <a:effectLst/>
                          <a:latin typeface="Calibri" panose="020F0502020204030204" pitchFamily="34" charset="0"/>
                        </a:rPr>
                        <a:t>= 125</a:t>
                      </a:r>
                      <a:r>
                        <a:rPr lang="en-US" sz="2400" b="0" i="0" u="none" strike="noStrike" dirty="0">
                          <a:solidFill>
                            <a:srgbClr val="000000"/>
                          </a:solidFill>
                          <a:effectLst/>
                          <a:latin typeface="Calibri" panose="020F0502020204030204" pitchFamily="34" charset="0"/>
                        </a:rPr>
                        <a:t> </a:t>
                      </a:r>
                    </a:p>
                  </a:txBody>
                  <a:tcPr marL="9525" marR="9525" marT="9525" marB="0" anchor="ctr"/>
                </a:tc>
                <a:extLst>
                  <a:ext uri="{0D108BD9-81ED-4DB2-BD59-A6C34878D82A}">
                    <a16:rowId xmlns="" xmlns:a16="http://schemas.microsoft.com/office/drawing/2014/main" val="758820700"/>
                  </a:ext>
                </a:extLst>
              </a:tr>
              <a:tr h="674914">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rtl="0" fontAlgn="ctr"/>
                      <a:r>
                        <a:rPr lang="en-IN" sz="2400" dirty="0"/>
                        <a:t>The division of operands where the result is the quotient in which the digits after the decimal point are removed.</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a//b=1</a:t>
                      </a:r>
                    </a:p>
                  </a:txBody>
                  <a:tcPr marL="9525" marR="9525" marT="9525" marB="0" anchor="ctr"/>
                </a:tc>
                <a:extLst>
                  <a:ext uri="{0D108BD9-81ED-4DB2-BD59-A6C34878D82A}">
                    <a16:rowId xmlns="" xmlns:a16="http://schemas.microsoft.com/office/drawing/2014/main" val="519606202"/>
                  </a:ext>
                </a:extLst>
              </a:tr>
            </a:tbl>
          </a:graphicData>
        </a:graphic>
      </p:graphicFrame>
    </p:spTree>
    <p:extLst>
      <p:ext uri="{BB962C8B-B14F-4D97-AF65-F5344CB8AC3E}">
        <p14:creationId xmlns="" xmlns:p14="http://schemas.microsoft.com/office/powerpoint/2010/main" val="27824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Relational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2324447483"/>
              </p:ext>
            </p:extLst>
          </p:nvPr>
        </p:nvGraphicFramePr>
        <p:xfrm>
          <a:off x="914400" y="1051016"/>
          <a:ext cx="10591800" cy="5187315"/>
        </p:xfrm>
        <a:graphic>
          <a:graphicData uri="http://schemas.openxmlformats.org/drawingml/2006/table">
            <a:tbl>
              <a:tblPr firstRow="1" bandRow="1">
                <a:tableStyleId>{BDBED569-4797-4DF1-A0F4-6AAB3CD982D8}</a:tableStyleId>
              </a:tblPr>
              <a:tblGrid>
                <a:gridCol w="1364095">
                  <a:extLst>
                    <a:ext uri="{9D8B030D-6E8A-4147-A177-3AD203B41FA5}">
                      <a16:colId xmlns="" xmlns:a16="http://schemas.microsoft.com/office/drawing/2014/main" val="2939683592"/>
                    </a:ext>
                  </a:extLst>
                </a:gridCol>
                <a:gridCol w="7627505">
                  <a:extLst>
                    <a:ext uri="{9D8B030D-6E8A-4147-A177-3AD203B41FA5}">
                      <a16:colId xmlns="" xmlns:a16="http://schemas.microsoft.com/office/drawing/2014/main" val="3602798462"/>
                    </a:ext>
                  </a:extLst>
                </a:gridCol>
                <a:gridCol w="1600200">
                  <a:extLst>
                    <a:ext uri="{9D8B030D-6E8A-4147-A177-3AD203B41FA5}">
                      <a16:colId xmlns="" xmlns:a16="http://schemas.microsoft.com/office/drawing/2014/main" val="3984717480"/>
                    </a:ext>
                  </a:extLst>
                </a:gridCol>
              </a:tblGrid>
              <a:tr h="674914">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 </a:t>
                      </a:r>
                    </a:p>
                    <a:p>
                      <a:pPr algn="ctr" rtl="0" fontAlgn="ctr"/>
                      <a:r>
                        <a:rPr lang="en-US" sz="2400" b="0" i="0" u="none" strike="noStrike" dirty="0">
                          <a:solidFill>
                            <a:srgbClr val="000000"/>
                          </a:solidFill>
                          <a:effectLst/>
                          <a:latin typeface="Calibri" panose="020F0502020204030204" pitchFamily="34" charset="0"/>
                        </a:rPr>
                        <a:t>a=5, b=3</a:t>
                      </a:r>
                    </a:p>
                  </a:txBody>
                  <a:tcPr marL="9525" marR="9525" marT="9525" marB="0" anchor="ctr"/>
                </a:tc>
                <a:extLst>
                  <a:ext uri="{0D108BD9-81ED-4DB2-BD59-A6C34878D82A}">
                    <a16:rowId xmlns="" xmlns:a16="http://schemas.microsoft.com/office/drawing/2014/main"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If the values of two operands are equal, then the condition becomes true</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is not true.</a:t>
                      </a:r>
                    </a:p>
                  </a:txBody>
                  <a:tcPr marL="9525" marR="9525" marT="9525" marB="0"/>
                </a:tc>
                <a:extLst>
                  <a:ext uri="{0D108BD9-81ED-4DB2-BD59-A6C34878D82A}">
                    <a16:rowId xmlns=""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If values of two operands are not equal,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a!=b is true</a:t>
                      </a:r>
                    </a:p>
                  </a:txBody>
                  <a:tcPr marL="9525" marR="9525" marT="9525" marB="0"/>
                </a:tc>
                <a:extLst>
                  <a:ext uri="{0D108BD9-81ED-4DB2-BD59-A6C34878D82A}">
                    <a16:rowId xmlns=""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the value of right operand, then condition becomes true. </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&gt; b is true</a:t>
                      </a:r>
                    </a:p>
                  </a:txBody>
                  <a:tcPr marL="9525" marR="9525" marT="9525" marB="0"/>
                </a:tc>
                <a:extLst>
                  <a:ext uri="{0D108BD9-81ED-4DB2-BD59-A6C34878D82A}">
                    <a16:rowId xmlns="" xmlns:a16="http://schemas.microsoft.com/office/drawing/2014/main"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the value of right operand,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&lt; b is not true</a:t>
                      </a:r>
                    </a:p>
                  </a:txBody>
                  <a:tcPr marL="9525" marR="9525" marT="9525" marB="0"/>
                </a:tc>
                <a:extLst>
                  <a:ext uri="{0D108BD9-81ED-4DB2-BD59-A6C34878D82A}">
                    <a16:rowId xmlns="" xmlns:a16="http://schemas.microsoft.com/office/drawing/2014/main"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or equal to the value of right operand,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&gt;= b is true</a:t>
                      </a:r>
                    </a:p>
                  </a:txBody>
                  <a:tcPr marL="9525" marR="9525" marT="9525" marB="0"/>
                </a:tc>
                <a:extLst>
                  <a:ext uri="{0D108BD9-81ED-4DB2-BD59-A6C34878D82A}">
                    <a16:rowId xmlns="" xmlns:a16="http://schemas.microsoft.com/office/drawing/2014/main"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or equal to the value of right operand, then condition becomes true. </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&lt;= b is not true</a:t>
                      </a:r>
                    </a:p>
                  </a:txBody>
                  <a:tcPr marL="9525" marR="9525" marT="9525" marB="0"/>
                </a:tc>
                <a:extLst>
                  <a:ext uri="{0D108BD9-81ED-4DB2-BD59-A6C34878D82A}">
                    <a16:rowId xmlns="" xmlns:a16="http://schemas.microsoft.com/office/drawing/2014/main" val="758820700"/>
                  </a:ext>
                </a:extLst>
              </a:tr>
            </a:tbl>
          </a:graphicData>
        </a:graphic>
      </p:graphicFrame>
    </p:spTree>
    <p:extLst>
      <p:ext uri="{BB962C8B-B14F-4D97-AF65-F5344CB8AC3E}">
        <p14:creationId xmlns="" xmlns:p14="http://schemas.microsoft.com/office/powerpoint/2010/main" val="25923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Assignment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2887544626"/>
              </p:ext>
            </p:extLst>
          </p:nvPr>
        </p:nvGraphicFramePr>
        <p:xfrm>
          <a:off x="762000" y="990600"/>
          <a:ext cx="11049000" cy="4667331"/>
        </p:xfrm>
        <a:graphic>
          <a:graphicData uri="http://schemas.openxmlformats.org/drawingml/2006/table">
            <a:tbl>
              <a:tblPr firstRow="1" bandRow="1">
                <a:tableStyleId>{BDBED569-4797-4DF1-A0F4-6AAB3CD982D8}</a:tableStyleId>
              </a:tblPr>
              <a:tblGrid>
                <a:gridCol w="1371600">
                  <a:extLst>
                    <a:ext uri="{9D8B030D-6E8A-4147-A177-3AD203B41FA5}">
                      <a16:colId xmlns="" xmlns:a16="http://schemas.microsoft.com/office/drawing/2014/main" val="2939683592"/>
                    </a:ext>
                  </a:extLst>
                </a:gridCol>
                <a:gridCol w="9677400">
                  <a:extLst>
                    <a:ext uri="{9D8B030D-6E8A-4147-A177-3AD203B41FA5}">
                      <a16:colId xmlns="" xmlns:a16="http://schemas.microsoft.com/office/drawing/2014/main" val="3602798462"/>
                    </a:ext>
                  </a:extLst>
                </a:gridCol>
              </a:tblGrid>
              <a:tr h="727043">
                <a:tc>
                  <a:txBody>
                    <a:bodyPr/>
                    <a:lstStyle/>
                    <a:p>
                      <a:pPr algn="ctr" rtl="0" fontAlgn="ctr"/>
                      <a:r>
                        <a:rPr lang="en-US" sz="2400" b="1" i="0" u="none" strike="noStrike" dirty="0">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dirty="0">
                          <a:solidFill>
                            <a:srgbClr val="000000"/>
                          </a:solidFill>
                          <a:effectLst/>
                          <a:latin typeface="Calibri" panose="020F0502020204030204" pitchFamily="34" charset="0"/>
                        </a:rPr>
                        <a:t>Description </a:t>
                      </a:r>
                    </a:p>
                  </a:txBody>
                  <a:tcPr marL="9525" marR="9525" marT="9525" marB="0" anchor="ctr"/>
                </a:tc>
                <a:extLst>
                  <a:ext uri="{0D108BD9-81ED-4DB2-BD59-A6C34878D82A}">
                    <a16:rowId xmlns="" xmlns:a16="http://schemas.microsoft.com/office/drawing/2014/main" val="3131993973"/>
                  </a:ext>
                </a:extLst>
              </a:tr>
              <a:tr h="747160">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p>
                      <a:pPr algn="l" rtl="0" fontAlgn="ctr"/>
                      <a:r>
                        <a:rPr lang="en-US" sz="2200" b="0" i="0" u="none" strike="noStrike" dirty="0">
                          <a:solidFill>
                            <a:srgbClr val="000000"/>
                          </a:solidFill>
                          <a:effectLst/>
                          <a:latin typeface="Calibri" panose="020F0502020204030204" pitchFamily="34" charset="0"/>
                        </a:rPr>
                        <a:t>Assigns values from right side operands(b) to left side operand (a) </a:t>
                      </a:r>
                    </a:p>
                  </a:txBody>
                  <a:tcPr marL="9525" marR="9525" marT="9525" marB="0" anchor="ctr"/>
                </a:tc>
                <a:extLst>
                  <a:ext uri="{0D108BD9-81ED-4DB2-BD59-A6C34878D82A}">
                    <a16:rowId xmlns="" xmlns:a16="http://schemas.microsoft.com/office/drawing/2014/main" val="1806455078"/>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adds right operand to the left operand and assign the result to left operand </a:t>
                      </a:r>
                    </a:p>
                  </a:txBody>
                  <a:tcPr marL="9525" marR="9525" marT="9525" marB="0" anchor="ctr"/>
                </a:tc>
                <a:extLst>
                  <a:ext uri="{0D108BD9-81ED-4DB2-BD59-A6C34878D82A}">
                    <a16:rowId xmlns="" xmlns:a16="http://schemas.microsoft.com/office/drawing/2014/main" val="2190020569"/>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subtracts right operand from the left operand and assign the result to left operand </a:t>
                      </a:r>
                    </a:p>
                  </a:txBody>
                  <a:tcPr marL="9525" marR="9525" marT="9525" marB="0" anchor="ctr"/>
                </a:tc>
                <a:extLst>
                  <a:ext uri="{0D108BD9-81ED-4DB2-BD59-A6C34878D82A}">
                    <a16:rowId xmlns="" xmlns:a16="http://schemas.microsoft.com/office/drawing/2014/main" val="2488578528"/>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multiplies right operand with the left operand and assign the result to left operand</a:t>
                      </a:r>
                    </a:p>
                  </a:txBody>
                  <a:tcPr marL="9525" marR="9525" marT="9525" marB="0" anchor="ctr"/>
                </a:tc>
                <a:extLst>
                  <a:ext uri="{0D108BD9-81ED-4DB2-BD59-A6C34878D82A}">
                    <a16:rowId xmlns="" xmlns:a16="http://schemas.microsoft.com/office/drawing/2014/main" val="1662231831"/>
                  </a:ext>
                </a:extLst>
              </a:tr>
              <a:tr h="798282">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divides left operand with the right operand and assign the result to left operand</a:t>
                      </a:r>
                    </a:p>
                  </a:txBody>
                  <a:tcPr marL="9525" marR="9525" marT="9525" marB="0" anchor="ctr"/>
                </a:tc>
                <a:extLst>
                  <a:ext uri="{0D108BD9-81ED-4DB2-BD59-A6C34878D82A}">
                    <a16:rowId xmlns="" xmlns:a16="http://schemas.microsoft.com/office/drawing/2014/main" val="262589996"/>
                  </a:ext>
                </a:extLst>
              </a:tr>
            </a:tbl>
          </a:graphicData>
        </a:graphic>
      </p:graphicFrame>
    </p:spTree>
    <p:extLst>
      <p:ext uri="{BB962C8B-B14F-4D97-AF65-F5344CB8AC3E}">
        <p14:creationId xmlns="" xmlns:p14="http://schemas.microsoft.com/office/powerpoint/2010/main" val="28735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p:cNvSpPr txBox="1">
            <a:spLocks/>
          </p:cNvSpPr>
          <p:nvPr/>
        </p:nvSpPr>
        <p:spPr>
          <a:xfrm>
            <a:off x="1524000" y="6"/>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Assignment Operators </a:t>
            </a:r>
            <a:r>
              <a:rPr lang="en-US" sz="2800" dirty="0"/>
              <a:t>(CO1)</a:t>
            </a:r>
          </a:p>
        </p:txBody>
      </p:sp>
      <p:graphicFrame>
        <p:nvGraphicFramePr>
          <p:cNvPr id="2" name="Table 2">
            <a:extLst>
              <a:ext uri="{FF2B5EF4-FFF2-40B4-BE49-F238E27FC236}">
                <a16:creationId xmlns="" xmlns:a16="http://schemas.microsoft.com/office/drawing/2014/main" id="{6CC0B222-469C-4AC8-9CBF-CB9E347845A6}"/>
              </a:ext>
            </a:extLst>
          </p:cNvPr>
          <p:cNvGraphicFramePr>
            <a:graphicFrameLocks noGrp="1"/>
          </p:cNvGraphicFramePr>
          <p:nvPr>
            <p:extLst>
              <p:ext uri="{D42A27DB-BD31-4B8C-83A1-F6EECF244321}">
                <p14:modId xmlns="" xmlns:p14="http://schemas.microsoft.com/office/powerpoint/2010/main" val="4095280848"/>
              </p:ext>
            </p:extLst>
          </p:nvPr>
        </p:nvGraphicFramePr>
        <p:xfrm>
          <a:off x="762000" y="1423036"/>
          <a:ext cx="11049000" cy="3298466"/>
        </p:xfrm>
        <a:graphic>
          <a:graphicData uri="http://schemas.openxmlformats.org/drawingml/2006/table">
            <a:tbl>
              <a:tblPr firstRow="1" bandRow="1">
                <a:tableStyleId>{BDBED569-4797-4DF1-A0F4-6AAB3CD982D8}</a:tableStyleId>
              </a:tblPr>
              <a:tblGrid>
                <a:gridCol w="1371600">
                  <a:extLst>
                    <a:ext uri="{9D8B030D-6E8A-4147-A177-3AD203B41FA5}">
                      <a16:colId xmlns="" xmlns:a16="http://schemas.microsoft.com/office/drawing/2014/main" val="2939683592"/>
                    </a:ext>
                  </a:extLst>
                </a:gridCol>
                <a:gridCol w="9677400">
                  <a:extLst>
                    <a:ext uri="{9D8B030D-6E8A-4147-A177-3AD203B41FA5}">
                      <a16:colId xmlns="" xmlns:a16="http://schemas.microsoft.com/office/drawing/2014/main" val="3602798462"/>
                    </a:ext>
                  </a:extLst>
                </a:gridCol>
              </a:tblGrid>
              <a:tr h="691433">
                <a:tc>
                  <a:txBody>
                    <a:bodyPr/>
                    <a:lstStyle/>
                    <a:p>
                      <a:pPr algn="ctr" rtl="0" fontAlgn="ctr"/>
                      <a:r>
                        <a:rPr lang="en-US" sz="2400" b="1" i="0" u="none" strike="noStrike">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dirty="0">
                          <a:solidFill>
                            <a:srgbClr val="000000"/>
                          </a:solidFill>
                          <a:effectLst/>
                          <a:latin typeface="Calibri" panose="020F0502020204030204" pitchFamily="34" charset="0"/>
                        </a:rPr>
                        <a:t>Description </a:t>
                      </a:r>
                    </a:p>
                  </a:txBody>
                  <a:tcPr marL="9525" marR="9525" marT="9525" marB="0" anchor="ctr"/>
                </a:tc>
                <a:extLst>
                  <a:ext uri="{0D108BD9-81ED-4DB2-BD59-A6C34878D82A}">
                    <a16:rowId xmlns="" xmlns:a16="http://schemas.microsoft.com/office/drawing/2014/main" val="3131993973"/>
                  </a:ext>
                </a:extLst>
              </a:tr>
              <a:tr h="691433">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400" b="0" i="0" u="none" strike="noStrike" dirty="0">
                          <a:solidFill>
                            <a:srgbClr val="000000"/>
                          </a:solidFill>
                          <a:effectLst/>
                          <a:latin typeface="Calibri" panose="020F0502020204030204" pitchFamily="34" charset="0"/>
                        </a:rPr>
                        <a:t>It takes modulus using two operands and assign the result to left operand</a:t>
                      </a:r>
                    </a:p>
                  </a:txBody>
                  <a:tcPr marL="9525" marR="9525" marT="9525" marB="0" anchor="ctr"/>
                </a:tc>
                <a:extLst>
                  <a:ext uri="{0D108BD9-81ED-4DB2-BD59-A6C34878D82A}">
                    <a16:rowId xmlns="" xmlns:a16="http://schemas.microsoft.com/office/drawing/2014/main" val="1806455078"/>
                  </a:ext>
                </a:extLst>
              </a:tr>
              <a:tr h="759183">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400" b="0" i="0" u="none" strike="noStrike" dirty="0">
                          <a:solidFill>
                            <a:srgbClr val="000000"/>
                          </a:solidFill>
                          <a:effectLst/>
                          <a:latin typeface="Calibri" panose="020F0502020204030204" pitchFamily="34" charset="0"/>
                        </a:rPr>
                        <a:t>Performs exponential (power) calculation on operators and assign value to the left operand</a:t>
                      </a:r>
                    </a:p>
                  </a:txBody>
                  <a:tcPr marL="9525" marR="9525" marT="9525" marB="0" anchor="ctr"/>
                </a:tc>
                <a:extLst>
                  <a:ext uri="{0D108BD9-81ED-4DB2-BD59-A6C34878D82A}">
                    <a16:rowId xmlns="" xmlns:a16="http://schemas.microsoft.com/office/drawing/2014/main" val="2190020569"/>
                  </a:ext>
                </a:extLst>
              </a:tr>
              <a:tr h="759183">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//b</a:t>
                      </a:r>
                    </a:p>
                    <a:p>
                      <a:pPr algn="l" rtl="0" fontAlgn="ctr"/>
                      <a:r>
                        <a:rPr lang="en-US" sz="2400" b="0" i="0" u="none" strike="noStrike" dirty="0">
                          <a:solidFill>
                            <a:srgbClr val="000000"/>
                          </a:solidFill>
                          <a:effectLst/>
                          <a:latin typeface="Calibri" panose="020F0502020204030204" pitchFamily="34" charset="0"/>
                        </a:rPr>
                        <a:t>It performs floor division on operators and assign value to the left operand </a:t>
                      </a:r>
                    </a:p>
                  </a:txBody>
                  <a:tcPr marL="9525" marR="9525" marT="9525" marB="0" anchor="ctr"/>
                </a:tc>
                <a:extLst>
                  <a:ext uri="{0D108BD9-81ED-4DB2-BD59-A6C34878D82A}">
                    <a16:rowId xmlns="" xmlns:a16="http://schemas.microsoft.com/office/drawing/2014/main" val="2488578528"/>
                  </a:ext>
                </a:extLst>
              </a:tr>
            </a:tbl>
          </a:graphicData>
        </a:graphic>
      </p:graphicFrame>
    </p:spTree>
    <p:extLst>
      <p:ext uri="{BB962C8B-B14F-4D97-AF65-F5344CB8AC3E}">
        <p14:creationId xmlns="" xmlns:p14="http://schemas.microsoft.com/office/powerpoint/2010/main" val="5373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6771</TotalTime>
  <Words>7553</Words>
  <Application>Microsoft Office PowerPoint</Application>
  <PresentationFormat>Custom</PresentationFormat>
  <Paragraphs>1287</Paragraphs>
  <Slides>144</Slides>
  <Notes>8</Notes>
  <HiddenSlides>12</HiddenSlides>
  <MMClips>0</MMClips>
  <ScaleCrop>false</ScaleCrop>
  <HeadingPairs>
    <vt:vector size="4" baseType="variant">
      <vt:variant>
        <vt:lpstr>Theme</vt:lpstr>
      </vt:variant>
      <vt:variant>
        <vt:i4>1</vt:i4>
      </vt:variant>
      <vt:variant>
        <vt:lpstr>Slide Titles</vt:lpstr>
      </vt:variant>
      <vt:variant>
        <vt:i4>144</vt:i4>
      </vt:variant>
    </vt:vector>
  </HeadingPairs>
  <TitlesOfParts>
    <vt:vector size="14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Python Introduction (CO1) </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Elements of Python (CO1) </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kirtic290@gmail.com</cp:lastModifiedBy>
  <cp:revision>582</cp:revision>
  <dcterms:created xsi:type="dcterms:W3CDTF">2006-08-16T00:00:00Z</dcterms:created>
  <dcterms:modified xsi:type="dcterms:W3CDTF">2021-12-09T03:48:40Z</dcterms:modified>
</cp:coreProperties>
</file>