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Garamond"/>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5" roundtripDataSignature="AMtx7mgaqVJSjj5R6nSDNmw79Moqwmpr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Garamond-bold.fntdata"/><Relationship Id="rId21" Type="http://schemas.openxmlformats.org/officeDocument/2006/relationships/font" Target="fonts/Garamond-regular.fntdata"/><Relationship Id="rId24" Type="http://schemas.openxmlformats.org/officeDocument/2006/relationships/font" Target="fonts/Garamond-boldItalic.fntdata"/><Relationship Id="rId23" Type="http://schemas.openxmlformats.org/officeDocument/2006/relationships/font" Target="fonts/Garamon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422b84540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422b8454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grpSp>
        <p:nvGrpSpPr>
          <p:cNvPr id="17" name="Google Shape;17;p16"/>
          <p:cNvGrpSpPr/>
          <p:nvPr/>
        </p:nvGrpSpPr>
        <p:grpSpPr>
          <a:xfrm>
            <a:off x="-16934" y="0"/>
            <a:ext cx="12231160" cy="6856214"/>
            <a:chOff x="-16934" y="0"/>
            <a:chExt cx="12231160" cy="6856214"/>
          </a:xfrm>
        </p:grpSpPr>
        <p:pic>
          <p:nvPicPr>
            <p:cNvPr descr="HD-PanelTitleR1.png" id="18" name="Google Shape;18;p1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9" name="Google Shape;19;p16"/>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Title-UniformTrim.png" id="20" name="Google Shape;20;p16"/>
            <p:cNvPicPr preferRelativeResize="0"/>
            <p:nvPr/>
          </p:nvPicPr>
          <p:blipFill rotWithShape="1">
            <a:blip r:embed="rId3">
              <a:alphaModFix/>
            </a:blip>
            <a:srcRect b="0" l="0" r="0" t="0"/>
            <a:stretch/>
          </p:blipFill>
          <p:spPr>
            <a:xfrm>
              <a:off x="-16934" y="3147609"/>
              <a:ext cx="2478024" cy="612648"/>
            </a:xfrm>
            <a:prstGeom prst="rect">
              <a:avLst/>
            </a:prstGeom>
            <a:noFill/>
            <a:ln>
              <a:noFill/>
            </a:ln>
          </p:spPr>
        </p:pic>
        <p:pic>
          <p:nvPicPr>
            <p:cNvPr descr="HDRibbonTitle-UniformTrim.png" id="21" name="Google Shape;21;p16"/>
            <p:cNvPicPr preferRelativeResize="0"/>
            <p:nvPr/>
          </p:nvPicPr>
          <p:blipFill rotWithShape="1">
            <a:blip r:embed="rId3">
              <a:alphaModFix/>
            </a:blip>
            <a:srcRect b="0" l="0" r="0" t="0"/>
            <a:stretch/>
          </p:blipFill>
          <p:spPr>
            <a:xfrm>
              <a:off x="9736202" y="3147609"/>
              <a:ext cx="2478024" cy="612648"/>
            </a:xfrm>
            <a:prstGeom prst="rect">
              <a:avLst/>
            </a:prstGeom>
            <a:noFill/>
            <a:ln>
              <a:noFill/>
            </a:ln>
          </p:spPr>
        </p:pic>
      </p:grpSp>
      <p:sp>
        <p:nvSpPr>
          <p:cNvPr id="22" name="Google Shape;22;p16"/>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6"/>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rm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p:txBody>
      </p:sp>
      <p:sp>
        <p:nvSpPr>
          <p:cNvPr id="24" name="Google Shape;24;p16"/>
          <p:cNvSpPr txBox="1"/>
          <p:nvPr>
            <p:ph idx="10" type="dt"/>
          </p:nvPr>
        </p:nvSpPr>
        <p:spPr>
          <a:xfrm>
            <a:off x="7983232" y="5037663"/>
            <a:ext cx="897467"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1" type="ftr"/>
          </p:nvPr>
        </p:nvSpPr>
        <p:spPr>
          <a:xfrm>
            <a:off x="2692397" y="5037663"/>
            <a:ext cx="5214635"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8956900" y="5037663"/>
            <a:ext cx="55116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16"/>
          <p:cNvCxnSpPr/>
          <p:nvPr/>
        </p:nvCxnSpPr>
        <p:spPr>
          <a:xfrm>
            <a:off x="2692399" y="3522131"/>
            <a:ext cx="681566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5" name="Shape 85"/>
        <p:cNvGrpSpPr/>
        <p:nvPr/>
      </p:nvGrpSpPr>
      <p:grpSpPr>
        <a:xfrm>
          <a:off x="0" y="0"/>
          <a:ext cx="0" cy="0"/>
          <a:chOff x="0" y="0"/>
          <a:chExt cx="0" cy="0"/>
        </a:xfrm>
      </p:grpSpPr>
      <p:sp>
        <p:nvSpPr>
          <p:cNvPr id="86" name="Google Shape;86;p25"/>
          <p:cNvSpPr txBox="1"/>
          <p:nvPr>
            <p:ph type="title"/>
          </p:nvPr>
        </p:nvSpPr>
        <p:spPr>
          <a:xfrm>
            <a:off x="1295401" y="4815415"/>
            <a:ext cx="9609666"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5"/>
          <p:cNvSpPr/>
          <p:nvPr>
            <p:ph idx="2" type="pic"/>
          </p:nvPr>
        </p:nvSpPr>
        <p:spPr>
          <a:xfrm>
            <a:off x="1041427" y="1041399"/>
            <a:ext cx="10105972" cy="3335869"/>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88" name="Google Shape;88;p25"/>
          <p:cNvSpPr txBox="1"/>
          <p:nvPr>
            <p:ph idx="1" type="body"/>
          </p:nvPr>
        </p:nvSpPr>
        <p:spPr>
          <a:xfrm>
            <a:off x="1295401" y="5382153"/>
            <a:ext cx="9609666" cy="493712"/>
          </a:xfrm>
          <a:prstGeom prst="rect">
            <a:avLst/>
          </a:prstGeom>
          <a:noFill/>
          <a:ln>
            <a:noFill/>
          </a:ln>
        </p:spPr>
        <p:txBody>
          <a:bodyPr anchorCtr="0" anchor="t" bIns="45700" lIns="91425" spcFirstLastPara="1" rIns="91425" wrap="square" tIns="45700">
            <a:normAutofit/>
          </a:bodyPr>
          <a:lstStyle>
            <a:lvl1pPr indent="-228600" lvl="0" marL="457200" algn="ctr">
              <a:spcBef>
                <a:spcPts val="280"/>
              </a:spcBef>
              <a:spcAft>
                <a:spcPts val="0"/>
              </a:spcAft>
              <a:buSzPts val="1610"/>
              <a:buNone/>
              <a:defRPr sz="14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89" name="Google Shape;89;p2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2" name="Shape 92"/>
        <p:cNvGrpSpPr/>
        <p:nvPr/>
      </p:nvGrpSpPr>
      <p:grpSpPr>
        <a:xfrm>
          <a:off x="0" y="0"/>
          <a:ext cx="0" cy="0"/>
          <a:chOff x="0" y="0"/>
          <a:chExt cx="0" cy="0"/>
        </a:xfrm>
      </p:grpSpPr>
      <p:sp>
        <p:nvSpPr>
          <p:cNvPr id="93" name="Google Shape;93;p26"/>
          <p:cNvSpPr txBox="1"/>
          <p:nvPr>
            <p:ph type="title"/>
          </p:nvPr>
        </p:nvSpPr>
        <p:spPr>
          <a:xfrm>
            <a:off x="1303868" y="982132"/>
            <a:ext cx="9592732" cy="29548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6"/>
          <p:cNvSpPr txBox="1"/>
          <p:nvPr>
            <p:ph idx="1" type="body"/>
          </p:nvPr>
        </p:nvSpPr>
        <p:spPr>
          <a:xfrm>
            <a:off x="1303868" y="4343399"/>
            <a:ext cx="9592732"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95" name="Google Shape;95;p2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8" name="Google Shape;98;p26"/>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9" name="Shape 99"/>
        <p:cNvGrpSpPr/>
        <p:nvPr/>
      </p:nvGrpSpPr>
      <p:grpSpPr>
        <a:xfrm>
          <a:off x="0" y="0"/>
          <a:ext cx="0" cy="0"/>
          <a:chOff x="0" y="0"/>
          <a:chExt cx="0" cy="0"/>
        </a:xfrm>
      </p:grpSpPr>
      <p:sp>
        <p:nvSpPr>
          <p:cNvPr id="100" name="Google Shape;100;p27"/>
          <p:cNvSpPr txBox="1"/>
          <p:nvPr>
            <p:ph type="title"/>
          </p:nvPr>
        </p:nvSpPr>
        <p:spPr>
          <a:xfrm>
            <a:off x="1446213" y="982132"/>
            <a:ext cx="9296398" cy="2370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7"/>
          <p:cNvSpPr txBox="1"/>
          <p:nvPr>
            <p:ph idx="1" type="body"/>
          </p:nvPr>
        </p:nvSpPr>
        <p:spPr>
          <a:xfrm>
            <a:off x="1674812" y="3352800"/>
            <a:ext cx="8839202" cy="584200"/>
          </a:xfrm>
          <a:prstGeom prst="rect">
            <a:avLst/>
          </a:prstGeom>
          <a:noFill/>
          <a:ln>
            <a:noFill/>
          </a:ln>
        </p:spPr>
        <p:txBody>
          <a:bodyPr anchorCtr="0" anchor="ctr" bIns="45700" lIns="91425" spcFirstLastPara="1" rIns="91425" wrap="square" tIns="45700">
            <a:normAutofit/>
          </a:bodyPr>
          <a:lstStyle>
            <a:lvl1pPr indent="-228600" lvl="0" marL="457200" algn="r">
              <a:spcBef>
                <a:spcPts val="400"/>
              </a:spcBef>
              <a:spcAft>
                <a:spcPts val="0"/>
              </a:spcAft>
              <a:buSzPts val="2300"/>
              <a:buFont typeface="Garamond"/>
              <a:buNone/>
              <a:defRPr sz="2000"/>
            </a:lvl1pPr>
            <a:lvl2pPr indent="-228600" lvl="1" marL="914400" algn="l">
              <a:spcBef>
                <a:spcPts val="600"/>
              </a:spcBef>
              <a:spcAft>
                <a:spcPts val="0"/>
              </a:spcAft>
              <a:buSzPts val="2300"/>
              <a:buFont typeface="Garamond"/>
              <a:buNone/>
              <a:defRPr/>
            </a:lvl2pPr>
            <a:lvl3pPr indent="-228600" lvl="2" marL="1371600" algn="l">
              <a:spcBef>
                <a:spcPts val="600"/>
              </a:spcBef>
              <a:spcAft>
                <a:spcPts val="0"/>
              </a:spcAft>
              <a:buSzPts val="2070"/>
              <a:buFont typeface="Garamond"/>
              <a:buNone/>
              <a:defRPr/>
            </a:lvl3pPr>
            <a:lvl4pPr indent="-228600" lvl="3" marL="1828800" algn="l">
              <a:spcBef>
                <a:spcPts val="600"/>
              </a:spcBef>
              <a:spcAft>
                <a:spcPts val="0"/>
              </a:spcAft>
              <a:buSzPts val="1840"/>
              <a:buFont typeface="Garamond"/>
              <a:buNone/>
              <a:defRPr/>
            </a:lvl4pPr>
            <a:lvl5pPr indent="-228600" lvl="4" marL="2286000" algn="l">
              <a:spcBef>
                <a:spcPts val="600"/>
              </a:spcBef>
              <a:spcAft>
                <a:spcPts val="0"/>
              </a:spcAft>
              <a:buSzPts val="1610"/>
              <a:buFont typeface="Garamond"/>
              <a:buNone/>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02" name="Google Shape;102;p27"/>
          <p:cNvSpPr txBox="1"/>
          <p:nvPr>
            <p:ph idx="2" type="body"/>
          </p:nvPr>
        </p:nvSpPr>
        <p:spPr>
          <a:xfrm>
            <a:off x="1295401" y="4343399"/>
            <a:ext cx="9609666"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03" name="Google Shape;103;p2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6" name="Google Shape;106;p27"/>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dk1"/>
                </a:solidFill>
                <a:latin typeface="Garamond"/>
                <a:ea typeface="Garamond"/>
                <a:cs typeface="Garamond"/>
                <a:sym typeface="Garamond"/>
              </a:rPr>
              <a:t>“</a:t>
            </a:r>
            <a:endParaRPr/>
          </a:p>
        </p:txBody>
      </p:sp>
      <p:sp>
        <p:nvSpPr>
          <p:cNvPr id="107" name="Google Shape;107;p27"/>
          <p:cNvSpPr txBox="1"/>
          <p:nvPr/>
        </p:nvSpPr>
        <p:spPr>
          <a:xfrm>
            <a:off x="10600267" y="282787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8000" u="none" cap="none" strike="noStrike">
                <a:solidFill>
                  <a:schemeClr val="dk1"/>
                </a:solidFill>
                <a:latin typeface="Garamond"/>
                <a:ea typeface="Garamond"/>
                <a:cs typeface="Garamond"/>
                <a:sym typeface="Garamond"/>
              </a:rPr>
              <a:t>”</a:t>
            </a:r>
            <a:endParaRPr/>
          </a:p>
        </p:txBody>
      </p:sp>
      <p:cxnSp>
        <p:nvCxnSpPr>
          <p:cNvPr id="108" name="Google Shape;108;p27"/>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28"/>
          <p:cNvSpPr txBox="1"/>
          <p:nvPr>
            <p:ph type="title"/>
          </p:nvPr>
        </p:nvSpPr>
        <p:spPr>
          <a:xfrm>
            <a:off x="1295402" y="3308581"/>
            <a:ext cx="9609668"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8"/>
          <p:cNvSpPr txBox="1"/>
          <p:nvPr>
            <p:ph idx="1" type="body"/>
          </p:nvPr>
        </p:nvSpPr>
        <p:spPr>
          <a:xfrm>
            <a:off x="1295401" y="4777381"/>
            <a:ext cx="9609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2" name="Google Shape;112;p2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29"/>
          <p:cNvSpPr txBox="1"/>
          <p:nvPr>
            <p:ph type="title"/>
          </p:nvPr>
        </p:nvSpPr>
        <p:spPr>
          <a:xfrm>
            <a:off x="1446213" y="982132"/>
            <a:ext cx="9296398"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9"/>
          <p:cNvSpPr txBox="1"/>
          <p:nvPr>
            <p:ph idx="1" type="body"/>
          </p:nvPr>
        </p:nvSpPr>
        <p:spPr>
          <a:xfrm>
            <a:off x="1295401" y="3639312"/>
            <a:ext cx="9609668" cy="88696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8" name="Google Shape;118;p29"/>
          <p:cNvSpPr txBox="1"/>
          <p:nvPr>
            <p:ph idx="2" type="body"/>
          </p:nvPr>
        </p:nvSpPr>
        <p:spPr>
          <a:xfrm>
            <a:off x="1295401" y="4529667"/>
            <a:ext cx="9609668" cy="13462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9" name="Google Shape;119;p2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29"/>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dk1"/>
                </a:solidFill>
                <a:latin typeface="Garamond"/>
                <a:ea typeface="Garamond"/>
                <a:cs typeface="Garamond"/>
                <a:sym typeface="Garamond"/>
              </a:rPr>
              <a:t>“</a:t>
            </a:r>
            <a:endParaRPr/>
          </a:p>
        </p:txBody>
      </p:sp>
      <p:sp>
        <p:nvSpPr>
          <p:cNvPr id="123" name="Google Shape;123;p29"/>
          <p:cNvSpPr txBox="1"/>
          <p:nvPr/>
        </p:nvSpPr>
        <p:spPr>
          <a:xfrm>
            <a:off x="10600267" y="259926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8000" u="none" cap="none" strike="noStrike">
                <a:solidFill>
                  <a:schemeClr val="dk1"/>
                </a:solidFill>
                <a:latin typeface="Garamond"/>
                <a:ea typeface="Garamond"/>
                <a:cs typeface="Garamond"/>
                <a:sym typeface="Garamond"/>
              </a:rPr>
              <a:t>”</a:t>
            </a:r>
            <a:endParaRPr/>
          </a:p>
        </p:txBody>
      </p:sp>
      <p:cxnSp>
        <p:nvCxnSpPr>
          <p:cNvPr id="124" name="Google Shape;124;p29"/>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5" name="Shape 125"/>
        <p:cNvGrpSpPr/>
        <p:nvPr/>
      </p:nvGrpSpPr>
      <p:grpSpPr>
        <a:xfrm>
          <a:off x="0" y="0"/>
          <a:ext cx="0" cy="0"/>
          <a:chOff x="0" y="0"/>
          <a:chExt cx="0" cy="0"/>
        </a:xfrm>
      </p:grpSpPr>
      <p:sp>
        <p:nvSpPr>
          <p:cNvPr id="126" name="Google Shape;126;p30"/>
          <p:cNvSpPr txBox="1"/>
          <p:nvPr>
            <p:ph type="title"/>
          </p:nvPr>
        </p:nvSpPr>
        <p:spPr>
          <a:xfrm>
            <a:off x="1295401" y="982132"/>
            <a:ext cx="9609666"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0"/>
          <p:cNvSpPr txBox="1"/>
          <p:nvPr>
            <p:ph idx="1" type="body"/>
          </p:nvPr>
        </p:nvSpPr>
        <p:spPr>
          <a:xfrm>
            <a:off x="1295401" y="3630168"/>
            <a:ext cx="9609668" cy="84124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3220"/>
              <a:buNone/>
              <a:defRPr sz="2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8" name="Google Shape;128;p30"/>
          <p:cNvSpPr txBox="1"/>
          <p:nvPr>
            <p:ph idx="2" type="body"/>
          </p:nvPr>
        </p:nvSpPr>
        <p:spPr>
          <a:xfrm>
            <a:off x="1295400" y="4470399"/>
            <a:ext cx="9609670" cy="14054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9" name="Google Shape;129;p3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32" name="Google Shape;132;p30"/>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3" name="Shape 133"/>
        <p:cNvGrpSpPr/>
        <p:nvPr/>
      </p:nvGrpSpPr>
      <p:grpSpPr>
        <a:xfrm>
          <a:off x="0" y="0"/>
          <a:ext cx="0" cy="0"/>
          <a:chOff x="0" y="0"/>
          <a:chExt cx="0" cy="0"/>
        </a:xfrm>
      </p:grpSpPr>
      <p:sp>
        <p:nvSpPr>
          <p:cNvPr id="134" name="Google Shape;134;p31"/>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1"/>
          <p:cNvSpPr txBox="1"/>
          <p:nvPr>
            <p:ph idx="1" type="body"/>
          </p:nvPr>
        </p:nvSpPr>
        <p:spPr>
          <a:xfrm rot="5400000">
            <a:off x="4436531" y="-584198"/>
            <a:ext cx="3318936" cy="960119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36" name="Google Shape;136;p3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39" name="Google Shape;139;p31"/>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32"/>
          <p:cNvSpPr txBox="1"/>
          <p:nvPr>
            <p:ph type="title"/>
          </p:nvPr>
        </p:nvSpPr>
        <p:spPr>
          <a:xfrm rot="5400000">
            <a:off x="7497936" y="2483551"/>
            <a:ext cx="4893735" cy="189089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2"/>
          <p:cNvSpPr txBox="1"/>
          <p:nvPr>
            <p:ph idx="1" type="body"/>
          </p:nvPr>
        </p:nvSpPr>
        <p:spPr>
          <a:xfrm rot="5400000">
            <a:off x="2565043" y="-287514"/>
            <a:ext cx="4893734" cy="743302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43" name="Google Shape;143;p3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3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3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46" name="Google Shape;146;p32"/>
          <p:cNvCxnSpPr/>
          <p:nvPr/>
        </p:nvCxnSpPr>
        <p:spPr>
          <a:xfrm>
            <a:off x="8863890" y="990600"/>
            <a:ext cx="0" cy="48768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cxnSp>
        <p:nvCxnSpPr>
          <p:cNvPr id="29" name="Google Shape;29;p17"/>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30" name="Google Shape;30;p1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32" name="Google Shape;32;p1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8"/>
          <p:cNvSpPr txBox="1"/>
          <p:nvPr>
            <p:ph type="title"/>
          </p:nvPr>
        </p:nvSpPr>
        <p:spPr>
          <a:xfrm>
            <a:off x="2015069" y="1752606"/>
            <a:ext cx="8158688" cy="1822514"/>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4400"/>
              <a:buFont typeface="Garamond"/>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 type="body"/>
          </p:nvPr>
        </p:nvSpPr>
        <p:spPr>
          <a:xfrm>
            <a:off x="2015067" y="3846051"/>
            <a:ext cx="8158690" cy="954547"/>
          </a:xfrm>
          <a:prstGeom prst="rect">
            <a:avLst/>
          </a:prstGeom>
          <a:noFill/>
          <a:ln>
            <a:noFill/>
          </a:ln>
        </p:spPr>
        <p:txBody>
          <a:bodyPr anchorCtr="0" anchor="t" bIns="45700" lIns="91425" spcFirstLastPara="1" rIns="91425" wrap="square" tIns="45700">
            <a:normAutofit/>
          </a:bodyPr>
          <a:lstStyle>
            <a:lvl1pPr indent="-228600" lvl="0" marL="457200" algn="ctr">
              <a:spcBef>
                <a:spcPts val="48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38" name="Google Shape;38;p1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1" name="Google Shape;41;p18"/>
          <p:cNvCxnSpPr/>
          <p:nvPr/>
        </p:nvCxnSpPr>
        <p:spPr>
          <a:xfrm>
            <a:off x="2012723" y="3710585"/>
            <a:ext cx="816338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cxnSp>
        <p:nvCxnSpPr>
          <p:cNvPr id="43" name="Google Shape;43;p19"/>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44" name="Google Shape;44;p19"/>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9"/>
          <p:cNvSpPr txBox="1"/>
          <p:nvPr>
            <p:ph idx="1" type="body"/>
          </p:nvPr>
        </p:nvSpPr>
        <p:spPr>
          <a:xfrm>
            <a:off x="1298448"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46" name="Google Shape;46;p19"/>
          <p:cNvSpPr txBox="1"/>
          <p:nvPr>
            <p:ph idx="2" type="body"/>
          </p:nvPr>
        </p:nvSpPr>
        <p:spPr>
          <a:xfrm>
            <a:off x="6181344"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47" name="Google Shape;47;p1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20"/>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 type="body"/>
          </p:nvPr>
        </p:nvSpPr>
        <p:spPr>
          <a:xfrm>
            <a:off x="129540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672"/>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53" name="Google Shape;53;p20"/>
          <p:cNvSpPr txBox="1"/>
          <p:nvPr>
            <p:ph idx="2" type="body"/>
          </p:nvPr>
        </p:nvSpPr>
        <p:spPr>
          <a:xfrm>
            <a:off x="129540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4" name="Google Shape;54;p20"/>
          <p:cNvSpPr txBox="1"/>
          <p:nvPr>
            <p:ph idx="3" type="body"/>
          </p:nvPr>
        </p:nvSpPr>
        <p:spPr>
          <a:xfrm>
            <a:off x="618067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672"/>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55" name="Google Shape;55;p20"/>
          <p:cNvSpPr txBox="1"/>
          <p:nvPr>
            <p:ph idx="4" type="body"/>
          </p:nvPr>
        </p:nvSpPr>
        <p:spPr>
          <a:xfrm>
            <a:off x="618067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6" name="Google Shape;56;p2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9" name="Google Shape;59;p20"/>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21"/>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5" name="Google Shape;65;p21"/>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2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23"/>
          <p:cNvSpPr txBox="1"/>
          <p:nvPr>
            <p:ph type="title"/>
          </p:nvPr>
        </p:nvSpPr>
        <p:spPr>
          <a:xfrm>
            <a:off x="1293811" y="1388534"/>
            <a:ext cx="3718455"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 type="body"/>
          </p:nvPr>
        </p:nvSpPr>
        <p:spPr>
          <a:xfrm>
            <a:off x="5418668" y="982131"/>
            <a:ext cx="5469466" cy="4893735"/>
          </a:xfrm>
          <a:prstGeom prst="rect">
            <a:avLst/>
          </a:prstGeom>
          <a:noFill/>
          <a:ln>
            <a:noFill/>
          </a:ln>
        </p:spPr>
        <p:txBody>
          <a:bodyPr anchorCtr="0" anchor="ctr"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73" name="Google Shape;73;p23"/>
          <p:cNvSpPr txBox="1"/>
          <p:nvPr>
            <p:ph idx="2" type="body"/>
          </p:nvPr>
        </p:nvSpPr>
        <p:spPr>
          <a:xfrm>
            <a:off x="1293811" y="3031065"/>
            <a:ext cx="3718455" cy="2438404"/>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840"/>
              <a:buNone/>
              <a:defRPr sz="16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74" name="Google Shape;74;p2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7" name="Google Shape;77;p23"/>
          <p:cNvCxnSpPr/>
          <p:nvPr/>
        </p:nvCxnSpPr>
        <p:spPr>
          <a:xfrm>
            <a:off x="1396169" y="2912533"/>
            <a:ext cx="35144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24"/>
          <p:cNvSpPr txBox="1"/>
          <p:nvPr>
            <p:ph type="title"/>
          </p:nvPr>
        </p:nvSpPr>
        <p:spPr>
          <a:xfrm>
            <a:off x="1295399" y="1883832"/>
            <a:ext cx="6241816"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800"/>
              <a:buFont typeface="Garamond"/>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4"/>
          <p:cNvSpPr/>
          <p:nvPr>
            <p:ph idx="2" type="pic"/>
          </p:nvPr>
        </p:nvSpPr>
        <p:spPr>
          <a:xfrm>
            <a:off x="8094831" y="1041400"/>
            <a:ext cx="3063347" cy="4775200"/>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81" name="Google Shape;81;p24"/>
          <p:cNvSpPr txBox="1"/>
          <p:nvPr>
            <p:ph idx="1" type="body"/>
          </p:nvPr>
        </p:nvSpPr>
        <p:spPr>
          <a:xfrm>
            <a:off x="1295399" y="3255432"/>
            <a:ext cx="6241816" cy="1828800"/>
          </a:xfrm>
          <a:prstGeom prst="rect">
            <a:avLst/>
          </a:prstGeom>
          <a:noFill/>
          <a:ln>
            <a:noFill/>
          </a:ln>
        </p:spPr>
        <p:txBody>
          <a:bodyPr anchorCtr="0" anchor="t" bIns="45700" lIns="91425" spcFirstLastPara="1" rIns="91425" wrap="square" tIns="45700">
            <a:normAutofit/>
          </a:bodyPr>
          <a:lstStyle>
            <a:lvl1pPr indent="-228600" lvl="0" marL="457200" algn="ctr">
              <a:spcBef>
                <a:spcPts val="360"/>
              </a:spcBef>
              <a:spcAft>
                <a:spcPts val="0"/>
              </a:spcAft>
              <a:buSzPts val="2070"/>
              <a:buNone/>
              <a:defRPr sz="18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82" name="Google Shape;82;p2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10" Type="http://schemas.openxmlformats.org/officeDocument/2006/relationships/slideLayout" Target="../slideLayouts/slideLayout7.xml"/><Relationship Id="rId21" Type="http://schemas.openxmlformats.org/officeDocument/2006/relationships/theme" Target="../theme/theme2.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6.jpg"/><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5"/>
          <p:cNvGrpSpPr/>
          <p:nvPr/>
        </p:nvGrpSpPr>
        <p:grpSpPr>
          <a:xfrm>
            <a:off x="-15736" y="0"/>
            <a:ext cx="12229962" cy="6856214"/>
            <a:chOff x="-15736" y="0"/>
            <a:chExt cx="12229962" cy="6856214"/>
          </a:xfrm>
        </p:grpSpPr>
        <p:pic>
          <p:nvPicPr>
            <p:cNvPr descr="HD-PanelContent.png" id="7" name="Google Shape;7;p1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 name="Google Shape;8;p15"/>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Content-UniformTrim.png" id="9" name="Google Shape;9;p15"/>
            <p:cNvPicPr preferRelativeResize="0"/>
            <p:nvPr/>
          </p:nvPicPr>
          <p:blipFill rotWithShape="1">
            <a:blip r:embed="rId3">
              <a:alphaModFix/>
            </a:blip>
            <a:srcRect b="0" l="0" r="0" t="0"/>
            <a:stretch/>
          </p:blipFill>
          <p:spPr>
            <a:xfrm>
              <a:off x="-15736" y="3153832"/>
              <a:ext cx="777240" cy="606425"/>
            </a:xfrm>
            <a:prstGeom prst="rect">
              <a:avLst/>
            </a:prstGeom>
            <a:noFill/>
            <a:ln>
              <a:noFill/>
            </a:ln>
          </p:spPr>
        </p:pic>
        <p:pic>
          <p:nvPicPr>
            <p:cNvPr descr="HDRibbonContent-UniformTrim.png" id="10" name="Google Shape;10;p15"/>
            <p:cNvPicPr preferRelativeResize="0"/>
            <p:nvPr/>
          </p:nvPicPr>
          <p:blipFill rotWithShape="1">
            <a:blip r:embed="rId3">
              <a:alphaModFix/>
            </a:blip>
            <a:srcRect b="0" l="0" r="0" t="0"/>
            <a:stretch/>
          </p:blipFill>
          <p:spPr>
            <a:xfrm>
              <a:off x="11436986" y="3153832"/>
              <a:ext cx="777240" cy="606425"/>
            </a:xfrm>
            <a:prstGeom prst="rect">
              <a:avLst/>
            </a:prstGeom>
            <a:noFill/>
            <a:ln>
              <a:noFill/>
            </a:ln>
          </p:spPr>
        </p:pic>
      </p:grpSp>
      <p:sp>
        <p:nvSpPr>
          <p:cNvPr id="11" name="Google Shape;11;p15"/>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2" name="Google Shape;12;p15"/>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3" name="Google Shape;13;p1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4" name="Google Shape;14;p1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5" name="Google Shape;15;p1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github.com/mdarman4002/Codsoft/blob/main/Titanic_Survival.ipynb"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262626"/>
              </a:buClr>
              <a:buSzPts val="4800"/>
              <a:buFont typeface="Garamond"/>
              <a:buNone/>
            </a:pPr>
            <a:r>
              <a:rPr b="1" lang="en-US" sz="4800"/>
              <a:t>TITANIC SURVIVOR PREDICTION</a:t>
            </a:r>
            <a:endParaRPr b="1" sz="4800"/>
          </a:p>
        </p:txBody>
      </p:sp>
      <p:sp>
        <p:nvSpPr>
          <p:cNvPr id="152" name="Google Shape;152;p1"/>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spcBef>
                <a:spcPts val="0"/>
              </a:spcBef>
              <a:spcAft>
                <a:spcPts val="0"/>
              </a:spcAft>
              <a:buSzPct val="115000"/>
              <a:buNone/>
            </a:pPr>
            <a:r>
              <a:rPr b="1" lang="en-US" sz="2400"/>
              <a:t>Presented By:</a:t>
            </a:r>
            <a:endParaRPr/>
          </a:p>
          <a:p>
            <a:pPr indent="0" lvl="0" marL="0" rtl="0" algn="ctr">
              <a:spcBef>
                <a:spcPts val="1044"/>
              </a:spcBef>
              <a:spcAft>
                <a:spcPts val="0"/>
              </a:spcAft>
              <a:buSzPct val="115000"/>
              <a:buNone/>
            </a:pPr>
            <a:r>
              <a:rPr b="1" lang="en-US" sz="2400"/>
              <a:t>Mohammad Arman</a:t>
            </a:r>
            <a:endParaRPr/>
          </a:p>
          <a:p>
            <a:pPr indent="0" lvl="0" marL="0" rtl="0" algn="ctr">
              <a:spcBef>
                <a:spcPts val="1044"/>
              </a:spcBef>
              <a:spcAft>
                <a:spcPts val="0"/>
              </a:spcAft>
              <a:buSzPct val="115000"/>
              <a:buNone/>
            </a:pPr>
            <a:r>
              <a:rPr b="1" lang="en-US" sz="2400"/>
              <a:t>2101331540063</a:t>
            </a:r>
            <a:endParaRPr/>
          </a:p>
          <a:p>
            <a:pPr indent="0" lvl="0" marL="0" rtl="0" algn="ctr">
              <a:spcBef>
                <a:spcPts val="988"/>
              </a:spcBef>
              <a:spcAft>
                <a:spcPts val="0"/>
              </a:spcAft>
              <a:buSzPct val="115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0"/>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US"/>
              <a:t>DATA VISUALIZATION</a:t>
            </a:r>
            <a:endParaRPr/>
          </a:p>
        </p:txBody>
      </p:sp>
      <p:pic>
        <p:nvPicPr>
          <p:cNvPr id="208" name="Google Shape;208;p10"/>
          <p:cNvPicPr preferRelativeResize="0"/>
          <p:nvPr>
            <p:ph idx="1" type="body"/>
          </p:nvPr>
        </p:nvPicPr>
        <p:blipFill rotWithShape="1">
          <a:blip r:embed="rId3">
            <a:alphaModFix/>
          </a:blip>
          <a:srcRect b="0" l="0" r="0" t="0"/>
          <a:stretch/>
        </p:blipFill>
        <p:spPr>
          <a:xfrm>
            <a:off x="1838739" y="2557993"/>
            <a:ext cx="4581939" cy="3594329"/>
          </a:xfrm>
          <a:prstGeom prst="rect">
            <a:avLst/>
          </a:prstGeom>
          <a:noFill/>
          <a:ln>
            <a:noFill/>
          </a:ln>
        </p:spPr>
      </p:pic>
      <p:pic>
        <p:nvPicPr>
          <p:cNvPr id="209" name="Google Shape;209;p10"/>
          <p:cNvPicPr preferRelativeResize="0"/>
          <p:nvPr/>
        </p:nvPicPr>
        <p:blipFill rotWithShape="1">
          <a:blip r:embed="rId4">
            <a:alphaModFix/>
          </a:blip>
          <a:srcRect b="0" l="0" r="0" t="0"/>
          <a:stretch/>
        </p:blipFill>
        <p:spPr>
          <a:xfrm>
            <a:off x="6916362" y="3146669"/>
            <a:ext cx="1943371" cy="8859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1"/>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US"/>
              <a:t>BUILDING THE MODEL</a:t>
            </a:r>
            <a:endParaRPr/>
          </a:p>
        </p:txBody>
      </p:sp>
      <p:pic>
        <p:nvPicPr>
          <p:cNvPr id="215" name="Google Shape;215;p11"/>
          <p:cNvPicPr preferRelativeResize="0"/>
          <p:nvPr>
            <p:ph idx="1" type="body"/>
          </p:nvPr>
        </p:nvPicPr>
        <p:blipFill rotWithShape="1">
          <a:blip r:embed="rId3">
            <a:alphaModFix/>
          </a:blip>
          <a:srcRect b="0" l="0" r="0" t="0"/>
          <a:stretch/>
        </p:blipFill>
        <p:spPr>
          <a:xfrm>
            <a:off x="1464498" y="2636976"/>
            <a:ext cx="6102358" cy="3317875"/>
          </a:xfrm>
          <a:prstGeom prst="rect">
            <a:avLst/>
          </a:prstGeom>
          <a:noFill/>
          <a:ln>
            <a:noFill/>
          </a:ln>
        </p:spPr>
      </p:pic>
      <p:pic>
        <p:nvPicPr>
          <p:cNvPr id="216" name="Google Shape;216;p11"/>
          <p:cNvPicPr preferRelativeResize="0"/>
          <p:nvPr/>
        </p:nvPicPr>
        <p:blipFill rotWithShape="1">
          <a:blip r:embed="rId4">
            <a:alphaModFix/>
          </a:blip>
          <a:srcRect b="0" l="0" r="0" t="0"/>
          <a:stretch/>
        </p:blipFill>
        <p:spPr>
          <a:xfrm>
            <a:off x="8042894" y="3370207"/>
            <a:ext cx="2010056" cy="8859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2"/>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5400"/>
              <a:buFont typeface="Garamond"/>
              <a:buNone/>
            </a:pPr>
            <a:r>
              <a:rPr lang="en-US" sz="5400"/>
              <a:t>PREDICTION &amp; ACCURACY</a:t>
            </a:r>
            <a:endParaRPr sz="5400"/>
          </a:p>
        </p:txBody>
      </p:sp>
      <p:pic>
        <p:nvPicPr>
          <p:cNvPr id="222" name="Google Shape;222;p12"/>
          <p:cNvPicPr preferRelativeResize="0"/>
          <p:nvPr>
            <p:ph idx="1" type="body"/>
          </p:nvPr>
        </p:nvPicPr>
        <p:blipFill rotWithShape="1">
          <a:blip r:embed="rId3">
            <a:alphaModFix/>
          </a:blip>
          <a:srcRect b="0" l="0" r="0" t="0"/>
          <a:stretch/>
        </p:blipFill>
        <p:spPr>
          <a:xfrm>
            <a:off x="3065070" y="2698319"/>
            <a:ext cx="5104895" cy="187368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5400"/>
              <a:buFont typeface="Garamond"/>
              <a:buNone/>
            </a:pPr>
            <a:r>
              <a:rPr lang="en-US" sz="5400"/>
              <a:t>CONCLUSION</a:t>
            </a:r>
            <a:endParaRPr sz="5400"/>
          </a:p>
        </p:txBody>
      </p:sp>
      <p:sp>
        <p:nvSpPr>
          <p:cNvPr id="228" name="Google Shape;228;p13"/>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760"/>
              <a:buFont typeface="Noto Sans Symbols"/>
              <a:buChar char="❖"/>
            </a:pPr>
            <a:r>
              <a:rPr lang="en-US"/>
              <a:t>I have removed variables like “Passenger Id”, “Name”, “Ticket”, “Fare” and “Cabin” as they are not effecting the target variable much.</a:t>
            </a:r>
            <a:endParaRPr/>
          </a:p>
          <a:p>
            <a:pPr indent="-285750" lvl="0" marL="285750" rtl="0" algn="l">
              <a:spcBef>
                <a:spcPts val="1080"/>
              </a:spcBef>
              <a:spcAft>
                <a:spcPts val="0"/>
              </a:spcAft>
              <a:buSzPts val="2760"/>
              <a:buFont typeface="Noto Sans Symbols"/>
              <a:buChar char="❖"/>
            </a:pPr>
            <a:r>
              <a:rPr lang="en-US"/>
              <a:t>“Women”, “Children” and “First Class Passengers” as well as people with a small family had a better chance to survival. </a:t>
            </a:r>
            <a:endParaRPr/>
          </a:p>
          <a:p>
            <a:pPr indent="-285750" lvl="0" marL="285750" rtl="0" algn="l">
              <a:spcBef>
                <a:spcPts val="1080"/>
              </a:spcBef>
              <a:spcAft>
                <a:spcPts val="0"/>
              </a:spcAft>
              <a:buSzPts val="2760"/>
              <a:buFont typeface="Noto Sans Symbols"/>
              <a:buChar char="❖"/>
            </a:pPr>
            <a:r>
              <a:rPr lang="en-US"/>
              <a:t>I am getting an accuracy of 73.18%.</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422b845403_0_0"/>
          <p:cNvSpPr txBox="1"/>
          <p:nvPr>
            <p:ph type="title"/>
          </p:nvPr>
        </p:nvSpPr>
        <p:spPr>
          <a:xfrm>
            <a:off x="1295400" y="982132"/>
            <a:ext cx="9601200" cy="1303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34" name="Google Shape;234;g2422b845403_0_0"/>
          <p:cNvSpPr txBox="1"/>
          <p:nvPr>
            <p:ph idx="1" type="body"/>
          </p:nvPr>
        </p:nvSpPr>
        <p:spPr>
          <a:xfrm>
            <a:off x="1295401" y="2556932"/>
            <a:ext cx="9601200" cy="3318900"/>
          </a:xfrm>
          <a:prstGeom prst="rect">
            <a:avLst/>
          </a:prstGeom>
        </p:spPr>
        <p:txBody>
          <a:bodyPr anchorCtr="0" anchor="t" bIns="45700" lIns="91425" spcFirstLastPara="1" rIns="91425" wrap="square" tIns="45700">
            <a:normAutofit/>
          </a:bodyPr>
          <a:lstStyle/>
          <a:p>
            <a:pPr indent="0" lvl="0" marL="0" rtl="0" algn="l">
              <a:spcBef>
                <a:spcPts val="360"/>
              </a:spcBef>
              <a:spcAft>
                <a:spcPts val="600"/>
              </a:spcAft>
              <a:buNone/>
            </a:pPr>
            <a:r>
              <a:t/>
            </a:r>
            <a:endParaRPr/>
          </a:p>
        </p:txBody>
      </p:sp>
      <p:pic>
        <p:nvPicPr>
          <p:cNvPr id="235" name="Google Shape;235;g2422b845403_0_0"/>
          <p:cNvPicPr preferRelativeResize="0"/>
          <p:nvPr/>
        </p:nvPicPr>
        <p:blipFill>
          <a:blip r:embed="rId3">
            <a:alphaModFix/>
          </a:blip>
          <a:stretch>
            <a:fillRect/>
          </a:stretch>
        </p:blipFill>
        <p:spPr>
          <a:xfrm>
            <a:off x="856500" y="560025"/>
            <a:ext cx="10601451" cy="57499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4"/>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fontScale="90000"/>
          </a:bodyPr>
          <a:lstStyle/>
          <a:p>
            <a:pPr indent="457200" lvl="0" marL="0" rtl="0" algn="ctr">
              <a:spcBef>
                <a:spcPts val="0"/>
              </a:spcBef>
              <a:spcAft>
                <a:spcPts val="0"/>
              </a:spcAft>
              <a:buClr>
                <a:srgbClr val="262626"/>
              </a:buClr>
              <a:buSzPct val="100000"/>
              <a:buFont typeface="Garamond"/>
              <a:buNone/>
            </a:pPr>
            <a:r>
              <a:t/>
            </a:r>
            <a:endParaRPr/>
          </a:p>
          <a:p>
            <a:pPr indent="457200" lvl="0" marL="0" rtl="0" algn="ctr">
              <a:spcBef>
                <a:spcPts val="0"/>
              </a:spcBef>
              <a:spcAft>
                <a:spcPts val="0"/>
              </a:spcAft>
              <a:buClr>
                <a:srgbClr val="262626"/>
              </a:buClr>
              <a:buSzPct val="100000"/>
              <a:buFont typeface="Garamond"/>
              <a:buNone/>
            </a:pPr>
            <a:r>
              <a:t/>
            </a:r>
            <a:endParaRPr/>
          </a:p>
        </p:txBody>
      </p:sp>
      <p:sp>
        <p:nvSpPr>
          <p:cNvPr id="241" name="Google Shape;241;p14"/>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1040"/>
              <a:buNone/>
            </a:pPr>
            <a:r>
              <a:rPr lang="en-US" sz="9600"/>
              <a:t>    THANK YOU</a:t>
            </a:r>
            <a:endParaRPr sz="9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5400"/>
              <a:buFont typeface="Garamond"/>
              <a:buNone/>
            </a:pPr>
            <a:r>
              <a:rPr lang="en-US" sz="5400"/>
              <a:t>INTRODUCTION</a:t>
            </a:r>
            <a:endParaRPr sz="5400"/>
          </a:p>
        </p:txBody>
      </p:sp>
      <p:sp>
        <p:nvSpPr>
          <p:cNvPr id="158" name="Google Shape;158;p2"/>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760"/>
              <a:buFont typeface="Courier New"/>
              <a:buChar char="o"/>
            </a:pPr>
            <a:r>
              <a:rPr b="0" i="0" lang="en-US">
                <a:solidFill>
                  <a:srgbClr val="374151"/>
                </a:solidFill>
                <a:latin typeface="Arial"/>
                <a:ea typeface="Arial"/>
                <a:cs typeface="Arial"/>
                <a:sym typeface="Arial"/>
              </a:rPr>
              <a:t>In 1912, the Titanic sank, and its survival predictions were grim due to insufficient lifeboats, icy waters, and limited rescue options. Despite these challenges, some individuals survived through luck, bravery, and rescue efforts.</a:t>
            </a:r>
            <a:endParaRPr/>
          </a:p>
          <a:p>
            <a:pPr indent="-285750" lvl="0" marL="285750" rtl="0" algn="l">
              <a:spcBef>
                <a:spcPts val="1080"/>
              </a:spcBef>
              <a:spcAft>
                <a:spcPts val="0"/>
              </a:spcAft>
              <a:buSzPts val="2760"/>
              <a:buFont typeface="Courier New"/>
              <a:buChar char="o"/>
            </a:pPr>
            <a:r>
              <a:rPr lang="en-US">
                <a:solidFill>
                  <a:srgbClr val="374151"/>
                </a:solidFill>
                <a:latin typeface="Arial"/>
                <a:ea typeface="Arial"/>
                <a:cs typeface="Arial"/>
                <a:sym typeface="Arial"/>
              </a:rPr>
              <a:t>In particular, we ask you to apply the tools of Machine Learning to predict which passengers survived the tragedy.</a:t>
            </a:r>
            <a:endParaRPr/>
          </a:p>
        </p:txBody>
      </p:sp>
    </p:spTree>
  </p:cSld>
  <p:clrMapOvr>
    <a:masterClrMapping/>
  </p:clrMapOvr>
  <p:transition spd="slow" p14:dur="1500">
    <p:split orient="ver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4"/>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5400"/>
              <a:buFont typeface="Garamond"/>
              <a:buNone/>
            </a:pPr>
            <a:r>
              <a:rPr lang="en-US" sz="5400"/>
              <a:t>SOFTWARE REQUIRED</a:t>
            </a:r>
            <a:endParaRPr sz="5400"/>
          </a:p>
        </p:txBody>
      </p:sp>
      <p:sp>
        <p:nvSpPr>
          <p:cNvPr id="164" name="Google Shape;164;p4"/>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760"/>
              <a:buChar char="•"/>
            </a:pPr>
            <a:r>
              <a:rPr lang="en-US">
                <a:solidFill>
                  <a:srgbClr val="0070C0"/>
                </a:solidFill>
              </a:rPr>
              <a:t>TOOLS USED</a:t>
            </a:r>
            <a:endParaRPr/>
          </a:p>
          <a:p>
            <a:pPr indent="0" lvl="0" marL="0" rtl="0" algn="l">
              <a:spcBef>
                <a:spcPts val="1080"/>
              </a:spcBef>
              <a:spcAft>
                <a:spcPts val="0"/>
              </a:spcAft>
              <a:buSzPts val="2760"/>
              <a:buNone/>
            </a:pPr>
            <a:r>
              <a:rPr lang="en-US">
                <a:solidFill>
                  <a:srgbClr val="0070C0"/>
                </a:solidFill>
              </a:rPr>
              <a:t> 	</a:t>
            </a:r>
            <a:r>
              <a:rPr lang="en-US">
                <a:solidFill>
                  <a:schemeClr val="dk1"/>
                </a:solidFill>
              </a:rPr>
              <a:t>1. Anaconda Navigator</a:t>
            </a:r>
            <a:endParaRPr/>
          </a:p>
          <a:p>
            <a:pPr indent="0" lvl="0" marL="0" rtl="0" algn="l">
              <a:spcBef>
                <a:spcPts val="1080"/>
              </a:spcBef>
              <a:spcAft>
                <a:spcPts val="0"/>
              </a:spcAft>
              <a:buSzPts val="2760"/>
              <a:buNone/>
            </a:pPr>
            <a:r>
              <a:rPr lang="en-US">
                <a:solidFill>
                  <a:schemeClr val="dk1"/>
                </a:solidFill>
              </a:rPr>
              <a:t>	2. Jupyter Notebook</a:t>
            </a:r>
            <a:endParaRPr/>
          </a:p>
          <a:p>
            <a:pPr indent="-285750" lvl="0" marL="285750" rtl="0" algn="l">
              <a:spcBef>
                <a:spcPts val="1080"/>
              </a:spcBef>
              <a:spcAft>
                <a:spcPts val="0"/>
              </a:spcAft>
              <a:buSzPts val="2760"/>
              <a:buFont typeface="Arial"/>
              <a:buChar char="•"/>
            </a:pPr>
            <a:r>
              <a:rPr lang="en-US">
                <a:solidFill>
                  <a:schemeClr val="accent3"/>
                </a:solidFill>
              </a:rPr>
              <a:t>LIBRARY USED</a:t>
            </a:r>
            <a:endParaRPr/>
          </a:p>
          <a:p>
            <a:pPr indent="0" lvl="0" marL="0" rtl="0" algn="l">
              <a:spcBef>
                <a:spcPts val="1080"/>
              </a:spcBef>
              <a:spcAft>
                <a:spcPts val="0"/>
              </a:spcAft>
              <a:buSzPts val="2760"/>
              <a:buNone/>
            </a:pPr>
            <a:r>
              <a:rPr lang="en-US">
                <a:solidFill>
                  <a:schemeClr val="accent3"/>
                </a:solidFill>
              </a:rPr>
              <a:t>	</a:t>
            </a:r>
            <a:r>
              <a:rPr lang="en-US">
                <a:solidFill>
                  <a:schemeClr val="dk2"/>
                </a:solidFill>
              </a:rPr>
              <a:t>1.Analyzing: Numpy, Pandas, Sci-kit Learn</a:t>
            </a:r>
            <a:endParaRPr/>
          </a:p>
          <a:p>
            <a:pPr indent="0" lvl="0" marL="0" rtl="0" algn="l">
              <a:spcBef>
                <a:spcPts val="1080"/>
              </a:spcBef>
              <a:spcAft>
                <a:spcPts val="0"/>
              </a:spcAft>
              <a:buSzPts val="2760"/>
              <a:buNone/>
            </a:pPr>
            <a:r>
              <a:rPr lang="en-US">
                <a:solidFill>
                  <a:schemeClr val="dk2"/>
                </a:solidFill>
              </a:rPr>
              <a:t>	2. Visualization: Matplotlib, Seaborn</a:t>
            </a:r>
            <a:endParaRPr/>
          </a:p>
          <a:p>
            <a:pPr indent="0" lvl="0" marL="0" rtl="0" algn="l">
              <a:spcBef>
                <a:spcPts val="1080"/>
              </a:spcBef>
              <a:spcAft>
                <a:spcPts val="0"/>
              </a:spcAft>
              <a:buSzPts val="2760"/>
              <a:buNone/>
            </a:pPr>
            <a:r>
              <a:t/>
            </a:r>
            <a:endParaRPr>
              <a:solidFill>
                <a:schemeClr val="accent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5400"/>
              <a:buFont typeface="Garamond"/>
              <a:buNone/>
            </a:pPr>
            <a:r>
              <a:rPr lang="en-US" sz="5400"/>
              <a:t>GOALS AND OBJECTIVE</a:t>
            </a:r>
            <a:endParaRPr sz="5400"/>
          </a:p>
        </p:txBody>
      </p:sp>
      <p:sp>
        <p:nvSpPr>
          <p:cNvPr id="170" name="Google Shape;170;p3"/>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760"/>
              <a:buChar char="•"/>
            </a:pPr>
            <a:r>
              <a:rPr lang="en-US"/>
              <a:t>The purpose of this project is to document the process I went through to create my predictions for </a:t>
            </a:r>
            <a:r>
              <a:rPr b="1" lang="en-US"/>
              <a:t>Titanic Survivor Prediction.</a:t>
            </a:r>
            <a:endParaRPr/>
          </a:p>
          <a:p>
            <a:pPr indent="-285750" lvl="0" marL="285750" rtl="0" algn="l">
              <a:spcBef>
                <a:spcPts val="1080"/>
              </a:spcBef>
              <a:spcAft>
                <a:spcPts val="0"/>
              </a:spcAft>
              <a:buSzPts val="2760"/>
              <a:buChar char="•"/>
            </a:pPr>
            <a:r>
              <a:rPr lang="en-US"/>
              <a:t>The objective of this project was to build a classification model that could successfully determine whether a </a:t>
            </a:r>
            <a:r>
              <a:rPr b="1" lang="en-US"/>
              <a:t>Titanic</a:t>
            </a:r>
            <a:r>
              <a:rPr lang="en-US"/>
              <a:t> passenger lived or died.</a:t>
            </a:r>
            <a:endParaRPr/>
          </a:p>
          <a:p>
            <a:pPr indent="-285750" lvl="0" marL="285750" rtl="0" algn="l">
              <a:spcBef>
                <a:spcPts val="1080"/>
              </a:spcBef>
              <a:spcAft>
                <a:spcPts val="0"/>
              </a:spcAft>
              <a:buSzPts val="2760"/>
              <a:buChar char="•"/>
            </a:pPr>
            <a:r>
              <a:rPr lang="en-US"/>
              <a:t>Achieve a minimum </a:t>
            </a:r>
            <a:r>
              <a:rPr b="1" lang="en-US"/>
              <a:t>accuracy of 80%.</a:t>
            </a:r>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5"/>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5400"/>
              <a:buFont typeface="Garamond"/>
              <a:buNone/>
            </a:pPr>
            <a:r>
              <a:rPr lang="en-US" sz="5400"/>
              <a:t>IMPLEMENTATION</a:t>
            </a:r>
            <a:endParaRPr sz="5400"/>
          </a:p>
        </p:txBody>
      </p:sp>
      <p:sp>
        <p:nvSpPr>
          <p:cNvPr id="176" name="Google Shape;176;p5"/>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760"/>
              <a:buFont typeface="Courier New"/>
              <a:buChar char="o"/>
            </a:pPr>
            <a:r>
              <a:rPr lang="en-US"/>
              <a:t> Importing the necessary libraries.</a:t>
            </a:r>
            <a:endParaRPr/>
          </a:p>
          <a:p>
            <a:pPr indent="-285750" lvl="0" marL="285750" rtl="0" algn="l">
              <a:spcBef>
                <a:spcPts val="1080"/>
              </a:spcBef>
              <a:spcAft>
                <a:spcPts val="0"/>
              </a:spcAft>
              <a:buSzPts val="2760"/>
              <a:buFont typeface="Courier New"/>
              <a:buChar char="o"/>
            </a:pPr>
            <a:r>
              <a:rPr lang="en-US"/>
              <a:t> Importing the dataset.</a:t>
            </a:r>
            <a:endParaRPr/>
          </a:p>
          <a:p>
            <a:pPr indent="-285750" lvl="0" marL="285750" rtl="0" algn="l">
              <a:spcBef>
                <a:spcPts val="1080"/>
              </a:spcBef>
              <a:spcAft>
                <a:spcPts val="0"/>
              </a:spcAft>
              <a:buSzPts val="2760"/>
              <a:buFont typeface="Courier New"/>
              <a:buChar char="o"/>
            </a:pPr>
            <a:r>
              <a:rPr lang="en-US"/>
              <a:t> Cleaning and analysing the dataset.</a:t>
            </a:r>
            <a:endParaRPr/>
          </a:p>
          <a:p>
            <a:pPr indent="-285750" lvl="0" marL="285750" rtl="0" algn="l">
              <a:spcBef>
                <a:spcPts val="1080"/>
              </a:spcBef>
              <a:spcAft>
                <a:spcPts val="0"/>
              </a:spcAft>
              <a:buSzPts val="2760"/>
              <a:buFont typeface="Courier New"/>
              <a:buChar char="o"/>
            </a:pPr>
            <a:r>
              <a:rPr lang="en-US"/>
              <a:t> Building the model.</a:t>
            </a:r>
            <a:endParaRPr/>
          </a:p>
          <a:p>
            <a:pPr indent="-285750" lvl="0" marL="285750" rtl="0" algn="l">
              <a:spcBef>
                <a:spcPts val="1080"/>
              </a:spcBef>
              <a:spcAft>
                <a:spcPts val="0"/>
              </a:spcAft>
              <a:buSzPts val="2760"/>
              <a:buFont typeface="Courier New"/>
              <a:buChar char="o"/>
            </a:pPr>
            <a:r>
              <a:rPr lang="en-US"/>
              <a:t> Using logistic regression for making prediction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6"/>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800"/>
              <a:buFont typeface="Garamond"/>
              <a:buNone/>
            </a:pPr>
            <a:r>
              <a:rPr lang="en-US" sz="4800"/>
              <a:t>PROJECTS </a:t>
            </a:r>
            <a:endParaRPr sz="4800"/>
          </a:p>
        </p:txBody>
      </p:sp>
      <p:sp>
        <p:nvSpPr>
          <p:cNvPr id="182" name="Google Shape;182;p6"/>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760"/>
              <a:buChar char="•"/>
            </a:pPr>
            <a:r>
              <a:rPr lang="en-US"/>
              <a:t>TITANIC SURVIVAL PREDICTION</a:t>
            </a:r>
            <a:endParaRPr/>
          </a:p>
          <a:p>
            <a:pPr indent="0" lvl="0" marL="0" rtl="0" algn="l">
              <a:spcBef>
                <a:spcPts val="1080"/>
              </a:spcBef>
              <a:spcAft>
                <a:spcPts val="0"/>
              </a:spcAft>
              <a:buSzPts val="2760"/>
              <a:buNone/>
            </a:pPr>
            <a:r>
              <a:rPr lang="en-US">
                <a:solidFill>
                  <a:srgbClr val="0070C0"/>
                </a:solidFill>
              </a:rPr>
              <a:t>      </a:t>
            </a:r>
            <a:r>
              <a:rPr lang="en-US" sz="2000" u="sng">
                <a:solidFill>
                  <a:srgbClr val="0070C0"/>
                </a:solidFill>
                <a:hlinkClick r:id="rId3">
                  <a:extLst>
                    <a:ext uri="{A12FA001-AC4F-418D-AE19-62706E023703}">
                      <ahyp:hlinkClr val="tx"/>
                    </a:ext>
                  </a:extLst>
                </a:hlinkClick>
              </a:rPr>
              <a:t>https://github.com/mdarman4002/Codsoft/blob/main/Titanic_Survival.ipynb</a:t>
            </a:r>
            <a:endParaRPr sz="2000">
              <a:solidFill>
                <a:srgbClr val="0070C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US"/>
              <a:t>AFTER CLEANING THE DATA</a:t>
            </a:r>
            <a:endParaRPr/>
          </a:p>
        </p:txBody>
      </p:sp>
      <p:pic>
        <p:nvPicPr>
          <p:cNvPr id="188" name="Google Shape;188;p7"/>
          <p:cNvPicPr preferRelativeResize="0"/>
          <p:nvPr>
            <p:ph idx="1" type="body"/>
          </p:nvPr>
        </p:nvPicPr>
        <p:blipFill rotWithShape="1">
          <a:blip r:embed="rId3">
            <a:alphaModFix/>
          </a:blip>
          <a:srcRect b="0" l="0" r="0" t="0"/>
          <a:stretch/>
        </p:blipFill>
        <p:spPr>
          <a:xfrm>
            <a:off x="1938869" y="2603974"/>
            <a:ext cx="4239217" cy="310558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8"/>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5400"/>
              <a:buFont typeface="Garamond"/>
              <a:buNone/>
            </a:pPr>
            <a:r>
              <a:rPr lang="en-US" sz="5400"/>
              <a:t>PROBABLITY TO SAFE</a:t>
            </a:r>
            <a:endParaRPr sz="5400"/>
          </a:p>
        </p:txBody>
      </p:sp>
      <p:pic>
        <p:nvPicPr>
          <p:cNvPr id="194" name="Google Shape;194;p8"/>
          <p:cNvPicPr preferRelativeResize="0"/>
          <p:nvPr>
            <p:ph idx="1" type="body"/>
          </p:nvPr>
        </p:nvPicPr>
        <p:blipFill rotWithShape="1">
          <a:blip r:embed="rId3">
            <a:alphaModFix/>
          </a:blip>
          <a:srcRect b="0" l="0" r="0" t="0"/>
          <a:stretch/>
        </p:blipFill>
        <p:spPr>
          <a:xfrm>
            <a:off x="1823347" y="2642904"/>
            <a:ext cx="3953427" cy="3067478"/>
          </a:xfrm>
          <a:prstGeom prst="rect">
            <a:avLst/>
          </a:prstGeom>
          <a:noFill/>
          <a:ln>
            <a:noFill/>
          </a:ln>
        </p:spPr>
      </p:pic>
      <p:pic>
        <p:nvPicPr>
          <p:cNvPr id="195" name="Google Shape;195;p8"/>
          <p:cNvPicPr preferRelativeResize="0"/>
          <p:nvPr/>
        </p:nvPicPr>
        <p:blipFill rotWithShape="1">
          <a:blip r:embed="rId4">
            <a:alphaModFix/>
          </a:blip>
          <a:srcRect b="0" l="0" r="0" t="0"/>
          <a:stretch/>
        </p:blipFill>
        <p:spPr>
          <a:xfrm>
            <a:off x="6683241" y="2872844"/>
            <a:ext cx="2972215" cy="23244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9"/>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US"/>
              <a:t>DATA VISUALIZATION</a:t>
            </a:r>
            <a:endParaRPr/>
          </a:p>
        </p:txBody>
      </p:sp>
      <p:pic>
        <p:nvPicPr>
          <p:cNvPr id="201" name="Google Shape;201;p9"/>
          <p:cNvPicPr preferRelativeResize="0"/>
          <p:nvPr>
            <p:ph idx="1" type="body"/>
          </p:nvPr>
        </p:nvPicPr>
        <p:blipFill rotWithShape="1">
          <a:blip r:embed="rId3">
            <a:alphaModFix/>
          </a:blip>
          <a:srcRect b="0" l="0" r="0" t="0"/>
          <a:stretch/>
        </p:blipFill>
        <p:spPr>
          <a:xfrm>
            <a:off x="1295402" y="2711149"/>
            <a:ext cx="4467445" cy="2734057"/>
          </a:xfrm>
          <a:prstGeom prst="rect">
            <a:avLst/>
          </a:prstGeom>
          <a:noFill/>
          <a:ln>
            <a:noFill/>
          </a:ln>
        </p:spPr>
      </p:pic>
      <p:pic>
        <p:nvPicPr>
          <p:cNvPr id="202" name="Google Shape;202;p9"/>
          <p:cNvPicPr preferRelativeResize="0"/>
          <p:nvPr/>
        </p:nvPicPr>
        <p:blipFill rotWithShape="1">
          <a:blip r:embed="rId4">
            <a:alphaModFix/>
          </a:blip>
          <a:srcRect b="0" l="0" r="0" t="0"/>
          <a:stretch/>
        </p:blipFill>
        <p:spPr>
          <a:xfrm>
            <a:off x="5979042" y="2711149"/>
            <a:ext cx="5057542" cy="32921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2023-09-02T12:48:54Z</dcterms:created>
  <dc:creator>Mohammad Arman</dc:creator>
</cp:coreProperties>
</file>