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FDE"/>
    <a:srgbClr val="85DEC3"/>
    <a:srgbClr val="EFD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26B1C-B78A-488F-AD23-A44F5DA40823}" v="6144" dt="2021-07-22T06:00:48.337"/>
    <p1510:client id="{69F24F1B-B18D-4B95-86F7-7A3220488D0C}" v="102" dt="2021-07-22T03:32:25.733"/>
    <p1510:client id="{B79324A6-68E6-8DC2-1AAD-D3B5CF3EFA6D}" v="146" dt="2021-07-22T23:43:00.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1393074"/>
            <a:ext cx="9184105" cy="1595521"/>
          </a:xfrm>
        </p:spPr>
        <p:txBody>
          <a:bodyPr>
            <a:noAutofit/>
          </a:bodyPr>
          <a:lstStyle/>
          <a:p>
            <a:r>
              <a:rPr lang="en-US" sz="8000" b="1" dirty="0">
                <a:latin typeface="Freestyle Script"/>
                <a:cs typeface="Calibri Light"/>
              </a:rPr>
              <a:t>Welcome to </a:t>
            </a:r>
            <a:r>
              <a:rPr lang="en-US" sz="8000" b="1" dirty="0" err="1">
                <a:latin typeface="Freestyle Script"/>
                <a:cs typeface="Calibri Light"/>
              </a:rPr>
              <a:t>Pixello</a:t>
            </a:r>
            <a:endParaRPr lang="en-US" sz="8000" b="1">
              <a:latin typeface="Freestyle Script"/>
            </a:endParaRPr>
          </a:p>
        </p:txBody>
      </p:sp>
      <p:sp>
        <p:nvSpPr>
          <p:cNvPr id="3" name="Subtitle 2"/>
          <p:cNvSpPr>
            <a:spLocks noGrp="1"/>
          </p:cNvSpPr>
          <p:nvPr>
            <p:ph type="subTitle" idx="1"/>
          </p:nvPr>
        </p:nvSpPr>
        <p:spPr>
          <a:xfrm>
            <a:off x="3308685" y="3090696"/>
            <a:ext cx="5574631" cy="392447"/>
          </a:xfrm>
        </p:spPr>
        <p:txBody>
          <a:bodyPr vert="horz" lIns="91440" tIns="45720" rIns="91440" bIns="45720" rtlCol="0" anchor="t">
            <a:normAutofit lnSpcReduction="10000"/>
          </a:bodyPr>
          <a:lstStyle/>
          <a:p>
            <a:r>
              <a:rPr lang="en-US" dirty="0">
                <a:latin typeface="Roboto"/>
                <a:ea typeface="Roboto"/>
                <a:cs typeface="Calibri"/>
              </a:rPr>
              <a:t>Created by Emily Mills and Michael Dart</a:t>
            </a:r>
            <a:endParaRPr lang="en-US">
              <a:latin typeface="Roboto"/>
              <a:ea typeface="Roboto"/>
            </a:endParaRPr>
          </a:p>
        </p:txBody>
      </p:sp>
      <p:sp>
        <p:nvSpPr>
          <p:cNvPr id="4" name="Oval 3">
            <a:extLst>
              <a:ext uri="{FF2B5EF4-FFF2-40B4-BE49-F238E27FC236}">
                <a16:creationId xmlns:a16="http://schemas.microsoft.com/office/drawing/2014/main" id="{E8704FBF-2FF5-4C82-836D-37A1C5CEC449}"/>
              </a:ext>
            </a:extLst>
          </p:cNvPr>
          <p:cNvSpPr/>
          <p:nvPr/>
        </p:nvSpPr>
        <p:spPr>
          <a:xfrm>
            <a:off x="344906" y="645695"/>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96879" y="1197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615615" y="1778667"/>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6049880" y="4144879"/>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7403431" y="3954377"/>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7724272" y="4826667"/>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219995"/>
            <a:ext cx="9184105" cy="1595521"/>
          </a:xfrm>
        </p:spPr>
        <p:txBody>
          <a:bodyPr>
            <a:noAutofit/>
          </a:bodyPr>
          <a:lstStyle/>
          <a:p>
            <a:r>
              <a:rPr lang="en-US" sz="8000" b="1" dirty="0">
                <a:latin typeface="Freestyle Script"/>
                <a:cs typeface="Calibri Light"/>
              </a:rPr>
              <a:t>The Idea</a:t>
            </a:r>
            <a:endParaRPr lang="en-US" dirty="0"/>
          </a:p>
        </p:txBody>
      </p:sp>
      <p:sp>
        <p:nvSpPr>
          <p:cNvPr id="4" name="Oval 3">
            <a:extLst>
              <a:ext uri="{FF2B5EF4-FFF2-40B4-BE49-F238E27FC236}">
                <a16:creationId xmlns:a16="http://schemas.microsoft.com/office/drawing/2014/main" id="{E8704FBF-2FF5-4C82-836D-37A1C5CEC449}"/>
              </a:ext>
            </a:extLst>
          </p:cNvPr>
          <p:cNvSpPr/>
          <p:nvPr/>
        </p:nvSpPr>
        <p:spPr>
          <a:xfrm>
            <a:off x="344906" y="645695"/>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96879" y="1197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615615" y="1778667"/>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99985" y="2550695"/>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619246" y="3182351"/>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080455" y="4054641"/>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rPr>
              <a:t>A photo sharing application where users can share their photos and interact with other users through liking and commenting on post and private messages</a:t>
            </a:r>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8213559" y="643688"/>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latin typeface="Freestyle Script"/>
                <a:cs typeface="Calibri Light"/>
              </a:rPr>
              <a:t>The Purpose</a:t>
            </a:r>
            <a:endParaRPr lang="en-US" dirty="0"/>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4292E"/>
                </a:solidFill>
                <a:latin typeface="Roboto"/>
                <a:ea typeface="+mn-lt"/>
                <a:cs typeface="+mn-lt"/>
              </a:rPr>
              <a:t>This app exists to meet a gap in the social media space. Whilst other platforms have pivoted their strategy and are amplifying video content. </a:t>
            </a:r>
            <a:r>
              <a:rPr lang="en-US" dirty="0" err="1">
                <a:solidFill>
                  <a:srgbClr val="24292E"/>
                </a:solidFill>
                <a:latin typeface="Roboto"/>
                <a:ea typeface="+mn-lt"/>
                <a:cs typeface="+mn-lt"/>
              </a:rPr>
              <a:t>Pixello</a:t>
            </a:r>
            <a:r>
              <a:rPr lang="en-US" dirty="0">
                <a:solidFill>
                  <a:srgbClr val="24292E"/>
                </a:solidFill>
                <a:latin typeface="Roboto"/>
                <a:ea typeface="+mn-lt"/>
                <a:cs typeface="+mn-lt"/>
              </a:rPr>
              <a:t> provides a haven for creators and photography enthusiasts to share and interact with each other and at the same time giving a user the ability to learn and develop their skills.</a:t>
            </a:r>
          </a:p>
          <a:p>
            <a:endParaRPr lang="en-US">
              <a:ea typeface="+mn-lt"/>
              <a:cs typeface="+mn-lt"/>
            </a:endParaRPr>
          </a:p>
        </p:txBody>
      </p:sp>
    </p:spTree>
    <p:extLst>
      <p:ext uri="{BB962C8B-B14F-4D97-AF65-F5344CB8AC3E}">
        <p14:creationId xmlns:p14="http://schemas.microsoft.com/office/powerpoint/2010/main" val="60191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3079" y="-122352"/>
            <a:ext cx="9184105" cy="1595521"/>
          </a:xfrm>
        </p:spPr>
        <p:txBody>
          <a:bodyPr>
            <a:noAutofit/>
          </a:bodyPr>
          <a:lstStyle/>
          <a:p>
            <a:r>
              <a:rPr lang="en-US" sz="8000" b="1" dirty="0">
                <a:latin typeface="Freestyle Script"/>
                <a:cs typeface="Calibri Light"/>
              </a:rPr>
              <a:t>The Planning</a:t>
            </a:r>
            <a:endParaRPr lang="en-US" dirty="0"/>
          </a:p>
        </p:txBody>
      </p:sp>
      <p:sp>
        <p:nvSpPr>
          <p:cNvPr id="4" name="Oval 3">
            <a:extLst>
              <a:ext uri="{FF2B5EF4-FFF2-40B4-BE49-F238E27FC236}">
                <a16:creationId xmlns:a16="http://schemas.microsoft.com/office/drawing/2014/main" id="{E8704FBF-2FF5-4C82-836D-37A1C5CEC449}"/>
              </a:ext>
            </a:extLst>
          </p:cNvPr>
          <p:cNvSpPr/>
          <p:nvPr/>
        </p:nvSpPr>
        <p:spPr>
          <a:xfrm>
            <a:off x="79862" y="203957"/>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08532" y="48620"/>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1013180" y="862059"/>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77898" y="2506520"/>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818029" y="3425308"/>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290281" y="4242381"/>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2638782" y="1600258"/>
            <a:ext cx="6926498"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Each task required for the planning phase (Part A of the assignment) was listed on our Trello board.</a:t>
            </a:r>
            <a:br>
              <a:rPr lang="en-US" sz="1400" dirty="0">
                <a:ea typeface="+mn-lt"/>
                <a:cs typeface="+mn-lt"/>
              </a:rPr>
            </a:br>
            <a:br>
              <a:rPr lang="en-US" sz="1400" dirty="0">
                <a:ea typeface="+mn-lt"/>
                <a:cs typeface="+mn-lt"/>
              </a:rPr>
            </a:br>
            <a:r>
              <a:rPr lang="en-US" sz="1400" dirty="0">
                <a:ea typeface="+mn-lt"/>
                <a:cs typeface="+mn-lt"/>
              </a:rPr>
              <a:t>We used the Kanban style board which follows an agile project management methodology.</a:t>
            </a:r>
            <a:br>
              <a:rPr lang="en-US" sz="1400" dirty="0">
                <a:ea typeface="+mn-lt"/>
                <a:cs typeface="+mn-lt"/>
              </a:rPr>
            </a:br>
            <a:br>
              <a:rPr lang="en-US" sz="1400" dirty="0">
                <a:cs typeface="Calibri"/>
              </a:rPr>
            </a:br>
            <a:r>
              <a:rPr lang="en-US" sz="1400" dirty="0">
                <a:ea typeface="+mn-lt"/>
                <a:cs typeface="+mn-lt"/>
              </a:rPr>
              <a:t>The structure of the board was centered around 4 columns.</a:t>
            </a:r>
          </a:p>
          <a:p>
            <a:br>
              <a:rPr lang="en-US" sz="1400" dirty="0">
                <a:ea typeface="+mn-lt"/>
                <a:cs typeface="+mn-lt"/>
              </a:rPr>
            </a:br>
            <a:r>
              <a:rPr lang="en-US" sz="1400" dirty="0">
                <a:ea typeface="+mn-lt"/>
                <a:cs typeface="+mn-lt"/>
              </a:rPr>
              <a:t>These were:</a:t>
            </a:r>
          </a:p>
          <a:p>
            <a:endParaRPr lang="en-US" sz="1400" dirty="0">
              <a:ea typeface="+mn-lt"/>
              <a:cs typeface="+mn-lt"/>
            </a:endParaRPr>
          </a:p>
          <a:p>
            <a:r>
              <a:rPr lang="en-US" sz="1400" b="1" dirty="0">
                <a:ea typeface="+mn-lt"/>
                <a:cs typeface="+mn-lt"/>
              </a:rPr>
              <a:t>Guidance</a:t>
            </a:r>
            <a:endParaRPr lang="en-US" sz="1400" dirty="0">
              <a:ea typeface="+mn-lt"/>
              <a:cs typeface="+mn-lt"/>
            </a:endParaRPr>
          </a:p>
          <a:p>
            <a:r>
              <a:rPr lang="en-US" sz="1400" dirty="0">
                <a:ea typeface="+mn-lt"/>
                <a:cs typeface="+mn-lt"/>
              </a:rPr>
              <a:t>This column contained information generic to our planning. It included a quick reference to the board's structure, preferred workflow processes and responses from Educators for our queries.</a:t>
            </a:r>
          </a:p>
          <a:p>
            <a:endParaRPr lang="en-US" sz="1400" dirty="0">
              <a:ea typeface="+mn-lt"/>
              <a:cs typeface="+mn-lt"/>
            </a:endParaRPr>
          </a:p>
          <a:p>
            <a:r>
              <a:rPr lang="en-US" sz="1400" b="1" dirty="0">
                <a:ea typeface="+mn-lt"/>
                <a:cs typeface="+mn-lt"/>
              </a:rPr>
              <a:t>To-Do</a:t>
            </a:r>
            <a:br>
              <a:rPr lang="en-US" sz="1400" dirty="0">
                <a:ea typeface="+mn-lt"/>
                <a:cs typeface="+mn-lt"/>
              </a:rPr>
            </a:br>
            <a:r>
              <a:rPr lang="en-US" sz="1400" dirty="0">
                <a:ea typeface="+mn-lt"/>
                <a:cs typeface="+mn-lt"/>
              </a:rPr>
              <a:t>All cards started off in this column, each card was moved from this column as needed.</a:t>
            </a:r>
          </a:p>
          <a:p>
            <a:endParaRPr lang="en-US" sz="1400" dirty="0">
              <a:ea typeface="+mn-lt"/>
              <a:cs typeface="+mn-lt"/>
            </a:endParaRPr>
          </a:p>
          <a:p>
            <a:r>
              <a:rPr lang="en-US" sz="1400" b="1" dirty="0">
                <a:ea typeface="+mn-lt"/>
                <a:cs typeface="+mn-lt"/>
              </a:rPr>
              <a:t>Doing Now</a:t>
            </a:r>
            <a:br>
              <a:rPr lang="en-US" sz="1400" b="1" dirty="0">
                <a:ea typeface="+mn-lt"/>
                <a:cs typeface="+mn-lt"/>
              </a:rPr>
            </a:br>
            <a:r>
              <a:rPr lang="en-US" sz="1400" dirty="0">
                <a:ea typeface="+mn-lt"/>
                <a:cs typeface="+mn-lt"/>
              </a:rPr>
              <a:t>Cards were moved as the assigned person was ready to work on the task. We were careful not to have too many cards in this column to ensure we weren't overloaded.</a:t>
            </a:r>
            <a:br>
              <a:rPr lang="en-US" sz="1400" dirty="0">
                <a:ea typeface="+mn-lt"/>
                <a:cs typeface="+mn-lt"/>
              </a:rPr>
            </a:br>
            <a:endParaRPr lang="en-US" sz="1400" dirty="0">
              <a:ea typeface="+mn-lt"/>
              <a:cs typeface="+mn-lt"/>
            </a:endParaRPr>
          </a:p>
          <a:p>
            <a:r>
              <a:rPr lang="en-US" sz="1400" b="1" dirty="0">
                <a:ea typeface="+mn-lt"/>
                <a:cs typeface="+mn-lt"/>
              </a:rPr>
              <a:t>Done</a:t>
            </a:r>
            <a:br>
              <a:rPr lang="en-US" sz="1400" b="1" dirty="0">
                <a:ea typeface="+mn-lt"/>
                <a:cs typeface="+mn-lt"/>
              </a:rPr>
            </a:br>
            <a:r>
              <a:rPr lang="en-US" sz="1400" dirty="0">
                <a:ea typeface="+mn-lt"/>
                <a:cs typeface="+mn-lt"/>
              </a:rPr>
              <a:t>Once each task was completed, the card was moved to the Done column</a:t>
            </a:r>
            <a:endParaRPr lang="en-US" dirty="0"/>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2574410" y="2545199"/>
            <a:ext cx="71169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cs typeface="Calibri"/>
            </a:endParaRPr>
          </a:p>
        </p:txBody>
      </p:sp>
    </p:spTree>
    <p:extLst>
      <p:ext uri="{BB962C8B-B14F-4D97-AF65-F5344CB8AC3E}">
        <p14:creationId xmlns:p14="http://schemas.microsoft.com/office/powerpoint/2010/main" val="182307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219995"/>
            <a:ext cx="9184105" cy="1595521"/>
          </a:xfrm>
        </p:spPr>
        <p:txBody>
          <a:bodyPr>
            <a:noAutofit/>
          </a:bodyPr>
          <a:lstStyle/>
          <a:p>
            <a:r>
              <a:rPr lang="en-US" sz="8000" b="1" dirty="0">
                <a:latin typeface="Freestyle Script"/>
                <a:cs typeface="Calibri Light"/>
              </a:rPr>
              <a:t>Our Trello Board</a:t>
            </a:r>
          </a:p>
        </p:txBody>
      </p:sp>
      <p:sp>
        <p:nvSpPr>
          <p:cNvPr id="4" name="Oval 3">
            <a:extLst>
              <a:ext uri="{FF2B5EF4-FFF2-40B4-BE49-F238E27FC236}">
                <a16:creationId xmlns:a16="http://schemas.microsoft.com/office/drawing/2014/main" id="{E8704FBF-2FF5-4C82-836D-37A1C5CEC449}"/>
              </a:ext>
            </a:extLst>
          </p:cNvPr>
          <p:cNvSpPr/>
          <p:nvPr/>
        </p:nvSpPr>
        <p:spPr>
          <a:xfrm>
            <a:off x="344906" y="645695"/>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96879" y="1197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615615" y="1778667"/>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99985" y="2550695"/>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619246" y="3182351"/>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080455" y="4054641"/>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pic>
        <p:nvPicPr>
          <p:cNvPr id="3" name="Picture 11" descr="Graphical user interface, application&#10;&#10;Description automatically generated">
            <a:extLst>
              <a:ext uri="{FF2B5EF4-FFF2-40B4-BE49-F238E27FC236}">
                <a16:creationId xmlns:a16="http://schemas.microsoft.com/office/drawing/2014/main" id="{C15F984B-8C52-4598-BEB1-EDEC3B06E484}"/>
              </a:ext>
            </a:extLst>
          </p:cNvPr>
          <p:cNvPicPr>
            <a:picLocks noChangeAspect="1"/>
          </p:cNvPicPr>
          <p:nvPr/>
        </p:nvPicPr>
        <p:blipFill>
          <a:blip r:embed="rId2"/>
          <a:stretch>
            <a:fillRect/>
          </a:stretch>
        </p:blipFill>
        <p:spPr>
          <a:xfrm>
            <a:off x="2247900" y="1482021"/>
            <a:ext cx="7866647" cy="4986827"/>
          </a:xfrm>
          <a:prstGeom prst="rect">
            <a:avLst/>
          </a:prstGeom>
        </p:spPr>
      </p:pic>
    </p:spTree>
    <p:extLst>
      <p:ext uri="{BB962C8B-B14F-4D97-AF65-F5344CB8AC3E}">
        <p14:creationId xmlns:p14="http://schemas.microsoft.com/office/powerpoint/2010/main" val="349568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219995"/>
            <a:ext cx="9184105" cy="1595521"/>
          </a:xfrm>
        </p:spPr>
        <p:txBody>
          <a:bodyPr>
            <a:noAutofit/>
          </a:bodyPr>
          <a:lstStyle/>
          <a:p>
            <a:r>
              <a:rPr lang="en-US" sz="8000" b="1" dirty="0">
                <a:latin typeface="Freestyle Script"/>
                <a:cs typeface="Calibri Light"/>
              </a:rPr>
              <a:t>Our Cards</a:t>
            </a:r>
          </a:p>
        </p:txBody>
      </p:sp>
      <p:sp>
        <p:nvSpPr>
          <p:cNvPr id="4" name="Oval 3">
            <a:extLst>
              <a:ext uri="{FF2B5EF4-FFF2-40B4-BE49-F238E27FC236}">
                <a16:creationId xmlns:a16="http://schemas.microsoft.com/office/drawing/2014/main" id="{E8704FBF-2FF5-4C82-836D-37A1C5CEC449}"/>
              </a:ext>
            </a:extLst>
          </p:cNvPr>
          <p:cNvSpPr/>
          <p:nvPr/>
        </p:nvSpPr>
        <p:spPr>
          <a:xfrm>
            <a:off x="333863" y="192912"/>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85836" y="744358"/>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726050" y="1248580"/>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55811" y="4350782"/>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740724" y="4330872"/>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555325" y="4154032"/>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5" name="TextBox 1">
            <a:extLst>
              <a:ext uri="{FF2B5EF4-FFF2-40B4-BE49-F238E27FC236}">
                <a16:creationId xmlns:a16="http://schemas.microsoft.com/office/drawing/2014/main" id="{56A49F8B-FBD9-4F34-9CA8-D8305DF15AF9}"/>
              </a:ext>
            </a:extLst>
          </p:cNvPr>
          <p:cNvSpPr txBox="1"/>
          <p:nvPr/>
        </p:nvSpPr>
        <p:spPr>
          <a:xfrm>
            <a:off x="2250080" y="2443774"/>
            <a:ext cx="4297278" cy="36933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alibri"/>
              </a:rPr>
              <a:t>Each card included:</a:t>
            </a:r>
            <a:br>
              <a:rPr lang="en-US" dirty="0">
                <a:latin typeface="Calibri"/>
              </a:rPr>
            </a:br>
            <a:endParaRPr lang="en-US">
              <a:solidFill>
                <a:srgbClr val="000000"/>
              </a:solidFill>
              <a:latin typeface="Calibri"/>
              <a:cs typeface="Calibri"/>
            </a:endParaRPr>
          </a:p>
          <a:p>
            <a:r>
              <a:rPr lang="en-US" b="1" dirty="0">
                <a:solidFill>
                  <a:srgbClr val="000000"/>
                </a:solidFill>
                <a:latin typeface="Calibri"/>
                <a:cs typeface="Calibri"/>
              </a:rPr>
              <a:t>Title and Description</a:t>
            </a:r>
            <a:br>
              <a:rPr lang="en-US" b="1" dirty="0">
                <a:latin typeface="Calibri"/>
                <a:cs typeface="Calibri"/>
              </a:rPr>
            </a:br>
            <a:endParaRPr lang="en-US" b="1" dirty="0">
              <a:solidFill>
                <a:srgbClr val="000000"/>
              </a:solidFill>
              <a:latin typeface="Calibri"/>
              <a:cs typeface="Calibri"/>
            </a:endParaRPr>
          </a:p>
          <a:p>
            <a:r>
              <a:rPr lang="en-US" b="1" dirty="0">
                <a:solidFill>
                  <a:srgbClr val="000000"/>
                </a:solidFill>
                <a:latin typeface="Calibri"/>
                <a:cs typeface="Calibri"/>
              </a:rPr>
              <a:t>Members </a:t>
            </a:r>
            <a:br>
              <a:rPr lang="en-US" dirty="0">
                <a:latin typeface="Calibri"/>
                <a:cs typeface="Calibri"/>
              </a:rPr>
            </a:br>
            <a:r>
              <a:rPr lang="en-US" dirty="0">
                <a:solidFill>
                  <a:srgbClr val="000000"/>
                </a:solidFill>
                <a:latin typeface="Calibri"/>
                <a:cs typeface="Calibri"/>
              </a:rPr>
              <a:t>The person assigned to the ask</a:t>
            </a:r>
          </a:p>
          <a:p>
            <a:endParaRPr lang="en-US" dirty="0">
              <a:cs typeface="Calibri"/>
            </a:endParaRPr>
          </a:p>
          <a:p>
            <a:r>
              <a:rPr lang="en-US" b="1" dirty="0">
                <a:solidFill>
                  <a:srgbClr val="000000"/>
                </a:solidFill>
                <a:latin typeface="Calibri"/>
                <a:cs typeface="Calibri"/>
              </a:rPr>
              <a:t>Label</a:t>
            </a:r>
          </a:p>
          <a:p>
            <a:r>
              <a:rPr lang="en-US" dirty="0">
                <a:cs typeface="Calibri"/>
              </a:rPr>
              <a:t>Difficult of task</a:t>
            </a:r>
          </a:p>
          <a:p>
            <a:endParaRPr lang="en-US" dirty="0">
              <a:solidFill>
                <a:srgbClr val="000000"/>
              </a:solidFill>
              <a:latin typeface="Calibri"/>
              <a:cs typeface="Calibri"/>
            </a:endParaRPr>
          </a:p>
          <a:p>
            <a:r>
              <a:rPr lang="en-US" b="1" dirty="0">
                <a:solidFill>
                  <a:srgbClr val="000000"/>
                </a:solidFill>
                <a:latin typeface="Calibri"/>
                <a:cs typeface="Calibri"/>
              </a:rPr>
              <a:t>Due Date</a:t>
            </a:r>
            <a:br>
              <a:rPr lang="en-US" dirty="0">
                <a:solidFill>
                  <a:srgbClr val="000000"/>
                </a:solidFill>
                <a:latin typeface="Calibri"/>
                <a:cs typeface="Calibri"/>
              </a:rPr>
            </a:br>
            <a:r>
              <a:rPr lang="en-US" dirty="0">
                <a:cs typeface="Calibri"/>
              </a:rPr>
              <a:t>For time management</a:t>
            </a:r>
          </a:p>
          <a:p>
            <a:endParaRPr lang="en-US" dirty="0">
              <a:solidFill>
                <a:srgbClr val="000000"/>
              </a:solidFill>
              <a:latin typeface="Calibri"/>
              <a:cs typeface="Calibri"/>
            </a:endParaRPr>
          </a:p>
        </p:txBody>
      </p:sp>
      <p:pic>
        <p:nvPicPr>
          <p:cNvPr id="17" name="Picture 16" descr="Graphical user interface, text, application&#10;&#10;Description automatically generated">
            <a:extLst>
              <a:ext uri="{FF2B5EF4-FFF2-40B4-BE49-F238E27FC236}">
                <a16:creationId xmlns:a16="http://schemas.microsoft.com/office/drawing/2014/main" id="{6A144C25-5E75-4937-8DF8-64679F1A30ED}"/>
              </a:ext>
            </a:extLst>
          </p:cNvPr>
          <p:cNvPicPr>
            <a:picLocks noChangeAspect="1"/>
          </p:cNvPicPr>
          <p:nvPr/>
        </p:nvPicPr>
        <p:blipFill>
          <a:blip r:embed="rId2"/>
          <a:stretch>
            <a:fillRect/>
          </a:stretch>
        </p:blipFill>
        <p:spPr>
          <a:xfrm>
            <a:off x="5585792" y="2522806"/>
            <a:ext cx="3836504" cy="3369517"/>
          </a:xfrm>
          <a:prstGeom prst="rect">
            <a:avLst/>
          </a:prstGeom>
        </p:spPr>
      </p:pic>
      <p:sp>
        <p:nvSpPr>
          <p:cNvPr id="18" name="Oval 17">
            <a:extLst>
              <a:ext uri="{FF2B5EF4-FFF2-40B4-BE49-F238E27FC236}">
                <a16:creationId xmlns:a16="http://schemas.microsoft.com/office/drawing/2014/main" id="{F1939DF0-2B77-4FB1-A584-05DBEC15F6CA}"/>
              </a:ext>
            </a:extLst>
          </p:cNvPr>
          <p:cNvSpPr/>
          <p:nvPr/>
        </p:nvSpPr>
        <p:spPr>
          <a:xfrm>
            <a:off x="114009" y="5515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00C328-B817-4BB3-AF77-C464B7289F72}"/>
              </a:ext>
            </a:extLst>
          </p:cNvPr>
          <p:cNvSpPr/>
          <p:nvPr/>
        </p:nvSpPr>
        <p:spPr>
          <a:xfrm>
            <a:off x="659789" y="540092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74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396691"/>
            <a:ext cx="9184105" cy="1595521"/>
          </a:xfrm>
        </p:spPr>
        <p:txBody>
          <a:bodyPr>
            <a:noAutofit/>
          </a:bodyPr>
          <a:lstStyle/>
          <a:p>
            <a:r>
              <a:rPr lang="en-US" sz="8000" b="1" dirty="0">
                <a:latin typeface="Freestyle Script"/>
                <a:cs typeface="Calibri Light"/>
              </a:rPr>
              <a:t>Our Communication</a:t>
            </a:r>
            <a:endParaRPr lang="en-US" dirty="0"/>
          </a:p>
        </p:txBody>
      </p:sp>
      <p:sp>
        <p:nvSpPr>
          <p:cNvPr id="4" name="Oval 3">
            <a:extLst>
              <a:ext uri="{FF2B5EF4-FFF2-40B4-BE49-F238E27FC236}">
                <a16:creationId xmlns:a16="http://schemas.microsoft.com/office/drawing/2014/main" id="{E8704FBF-2FF5-4C82-836D-37A1C5CEC449}"/>
              </a:ext>
            </a:extLst>
          </p:cNvPr>
          <p:cNvSpPr/>
          <p:nvPr/>
        </p:nvSpPr>
        <p:spPr>
          <a:xfrm>
            <a:off x="333863" y="192912"/>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85836" y="744358"/>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726050" y="1248580"/>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55811" y="4350782"/>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740724" y="4330872"/>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555325" y="4154032"/>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5" name="TextBox 1">
            <a:extLst>
              <a:ext uri="{FF2B5EF4-FFF2-40B4-BE49-F238E27FC236}">
                <a16:creationId xmlns:a16="http://schemas.microsoft.com/office/drawing/2014/main" id="{56A49F8B-FBD9-4F34-9CA8-D8305DF15AF9}"/>
              </a:ext>
            </a:extLst>
          </p:cNvPr>
          <p:cNvSpPr txBox="1"/>
          <p:nvPr/>
        </p:nvSpPr>
        <p:spPr>
          <a:xfrm>
            <a:off x="3497993" y="2543165"/>
            <a:ext cx="5202844" cy="28623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cs typeface="Calibri"/>
              </a:rPr>
              <a:t>Our communication throughout the planning phase was kept open.</a:t>
            </a:r>
            <a:br>
              <a:rPr lang="en-US" sz="2000" dirty="0">
                <a:cs typeface="Calibri"/>
              </a:rPr>
            </a:br>
            <a:br>
              <a:rPr lang="en-US" sz="2000" dirty="0">
                <a:cs typeface="Calibri"/>
              </a:rPr>
            </a:br>
            <a:r>
              <a:rPr lang="en-US" sz="2000" dirty="0">
                <a:cs typeface="Calibri"/>
              </a:rPr>
              <a:t>Most communication was via Trello where we commented on cards for more "official" feedback, direct messaging for quick input and for the bigger discussions (around planning and wireframes) a call was scheduled in.</a:t>
            </a:r>
            <a:br>
              <a:rPr lang="en-US" sz="2000" dirty="0">
                <a:cs typeface="Calibri"/>
              </a:rPr>
            </a:br>
            <a:endParaRPr lang="en-US" sz="2000" dirty="0">
              <a:cs typeface="Calibri"/>
            </a:endParaRPr>
          </a:p>
        </p:txBody>
      </p:sp>
      <p:sp>
        <p:nvSpPr>
          <p:cNvPr id="18" name="Oval 17">
            <a:extLst>
              <a:ext uri="{FF2B5EF4-FFF2-40B4-BE49-F238E27FC236}">
                <a16:creationId xmlns:a16="http://schemas.microsoft.com/office/drawing/2014/main" id="{F1939DF0-2B77-4FB1-A584-05DBEC15F6CA}"/>
              </a:ext>
            </a:extLst>
          </p:cNvPr>
          <p:cNvSpPr/>
          <p:nvPr/>
        </p:nvSpPr>
        <p:spPr>
          <a:xfrm>
            <a:off x="114009" y="5515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00C328-B817-4BB3-AF77-C464B7289F72}"/>
              </a:ext>
            </a:extLst>
          </p:cNvPr>
          <p:cNvSpPr/>
          <p:nvPr/>
        </p:nvSpPr>
        <p:spPr>
          <a:xfrm>
            <a:off x="659789" y="540092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98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3948" y="-343222"/>
            <a:ext cx="9184105" cy="1595521"/>
          </a:xfrm>
        </p:spPr>
        <p:txBody>
          <a:bodyPr>
            <a:noAutofit/>
          </a:bodyPr>
          <a:lstStyle/>
          <a:p>
            <a:r>
              <a:rPr lang="en-US" sz="8000" b="1" dirty="0">
                <a:latin typeface="Freestyle Script"/>
                <a:cs typeface="Calibri Light"/>
              </a:rPr>
              <a:t>Data Flow Diagram</a:t>
            </a:r>
            <a:endParaRPr lang="en-US" dirty="0"/>
          </a:p>
        </p:txBody>
      </p:sp>
      <p:sp>
        <p:nvSpPr>
          <p:cNvPr id="4" name="Oval 3">
            <a:extLst>
              <a:ext uri="{FF2B5EF4-FFF2-40B4-BE49-F238E27FC236}">
                <a16:creationId xmlns:a16="http://schemas.microsoft.com/office/drawing/2014/main" id="{E8704FBF-2FF5-4C82-836D-37A1C5CEC449}"/>
              </a:ext>
            </a:extLst>
          </p:cNvPr>
          <p:cNvSpPr/>
          <p:nvPr/>
        </p:nvSpPr>
        <p:spPr>
          <a:xfrm>
            <a:off x="333863" y="192912"/>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77E9CF-0AB1-4529-A9AE-9A57DAE18982}"/>
              </a:ext>
            </a:extLst>
          </p:cNvPr>
          <p:cNvSpPr/>
          <p:nvPr/>
        </p:nvSpPr>
        <p:spPr>
          <a:xfrm>
            <a:off x="1085836" y="744358"/>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726050" y="1248580"/>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55811" y="4350782"/>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740724" y="4330872"/>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555325" y="4154032"/>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5" name="TextBox 1">
            <a:extLst>
              <a:ext uri="{FF2B5EF4-FFF2-40B4-BE49-F238E27FC236}">
                <a16:creationId xmlns:a16="http://schemas.microsoft.com/office/drawing/2014/main" id="{56A49F8B-FBD9-4F34-9CA8-D8305DF15AF9}"/>
              </a:ext>
            </a:extLst>
          </p:cNvPr>
          <p:cNvSpPr txBox="1"/>
          <p:nvPr/>
        </p:nvSpPr>
        <p:spPr>
          <a:xfrm>
            <a:off x="3497993" y="2543165"/>
            <a:ext cx="5202844"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Calibri"/>
            </a:endParaRPr>
          </a:p>
        </p:txBody>
      </p:sp>
      <p:sp>
        <p:nvSpPr>
          <p:cNvPr id="18" name="Oval 17">
            <a:extLst>
              <a:ext uri="{FF2B5EF4-FFF2-40B4-BE49-F238E27FC236}">
                <a16:creationId xmlns:a16="http://schemas.microsoft.com/office/drawing/2014/main" id="{F1939DF0-2B77-4FB1-A584-05DBEC15F6CA}"/>
              </a:ext>
            </a:extLst>
          </p:cNvPr>
          <p:cNvSpPr/>
          <p:nvPr/>
        </p:nvSpPr>
        <p:spPr>
          <a:xfrm>
            <a:off x="114009" y="5515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00C328-B817-4BB3-AF77-C464B7289F72}"/>
              </a:ext>
            </a:extLst>
          </p:cNvPr>
          <p:cNvSpPr/>
          <p:nvPr/>
        </p:nvSpPr>
        <p:spPr>
          <a:xfrm>
            <a:off x="659789" y="540092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6" descr="Diagram&#10;&#10;Description automatically generated">
            <a:extLst>
              <a:ext uri="{FF2B5EF4-FFF2-40B4-BE49-F238E27FC236}">
                <a16:creationId xmlns:a16="http://schemas.microsoft.com/office/drawing/2014/main" id="{66FAD35A-0941-442E-821B-60F41AB46E16}"/>
              </a:ext>
            </a:extLst>
          </p:cNvPr>
          <p:cNvPicPr>
            <a:picLocks noChangeAspect="1"/>
          </p:cNvPicPr>
          <p:nvPr/>
        </p:nvPicPr>
        <p:blipFill>
          <a:blip r:embed="rId2"/>
          <a:stretch>
            <a:fillRect/>
          </a:stretch>
        </p:blipFill>
        <p:spPr>
          <a:xfrm>
            <a:off x="2362200" y="1109658"/>
            <a:ext cx="7286625" cy="5486409"/>
          </a:xfrm>
          <a:prstGeom prst="rect">
            <a:avLst/>
          </a:prstGeom>
        </p:spPr>
      </p:pic>
    </p:spTree>
    <p:extLst>
      <p:ext uri="{BB962C8B-B14F-4D97-AF65-F5344CB8AC3E}">
        <p14:creationId xmlns:p14="http://schemas.microsoft.com/office/powerpoint/2010/main" val="52111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53987" y="1917554"/>
            <a:ext cx="3841445" cy="1612839"/>
          </a:xfrm>
        </p:spPr>
        <p:txBody>
          <a:bodyPr>
            <a:noAutofit/>
          </a:bodyPr>
          <a:lstStyle/>
          <a:p>
            <a:r>
              <a:rPr lang="en-US" sz="8000" b="1" dirty="0">
                <a:latin typeface="Freestyle Script"/>
                <a:cs typeface="Calibri Light"/>
              </a:rPr>
              <a:t>Application Architecture Diagram</a:t>
            </a:r>
            <a:endParaRPr lang="en-US" dirty="0"/>
          </a:p>
        </p:txBody>
      </p:sp>
      <p:sp>
        <p:nvSpPr>
          <p:cNvPr id="4" name="Oval 3">
            <a:extLst>
              <a:ext uri="{FF2B5EF4-FFF2-40B4-BE49-F238E27FC236}">
                <a16:creationId xmlns:a16="http://schemas.microsoft.com/office/drawing/2014/main" id="{E8704FBF-2FF5-4C82-836D-37A1C5CEC449}"/>
              </a:ext>
            </a:extLst>
          </p:cNvPr>
          <p:cNvSpPr/>
          <p:nvPr/>
        </p:nvSpPr>
        <p:spPr>
          <a:xfrm>
            <a:off x="46733" y="60390"/>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438920" y="111605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55811" y="4350782"/>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740724" y="4330872"/>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555325" y="4154032"/>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48B2CC-2F45-41A4-BF69-988E6F319DF1}"/>
              </a:ext>
            </a:extLst>
          </p:cNvPr>
          <p:cNvSpPr txBox="1"/>
          <p:nvPr/>
        </p:nvSpPr>
        <p:spPr>
          <a:xfrm>
            <a:off x="3511216" y="1556084"/>
            <a:ext cx="5159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Roboto"/>
              <a:ea typeface="Roboto"/>
            </a:endParaRPr>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8" name="Oval 17">
            <a:extLst>
              <a:ext uri="{FF2B5EF4-FFF2-40B4-BE49-F238E27FC236}">
                <a16:creationId xmlns:a16="http://schemas.microsoft.com/office/drawing/2014/main" id="{F1939DF0-2B77-4FB1-A584-05DBEC15F6CA}"/>
              </a:ext>
            </a:extLst>
          </p:cNvPr>
          <p:cNvSpPr/>
          <p:nvPr/>
        </p:nvSpPr>
        <p:spPr>
          <a:xfrm>
            <a:off x="114009" y="5515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00C328-B817-4BB3-AF77-C464B7289F72}"/>
              </a:ext>
            </a:extLst>
          </p:cNvPr>
          <p:cNvSpPr/>
          <p:nvPr/>
        </p:nvSpPr>
        <p:spPr>
          <a:xfrm>
            <a:off x="659789" y="540092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Diagram, application&#10;&#10;Description automatically generated">
            <a:extLst>
              <a:ext uri="{FF2B5EF4-FFF2-40B4-BE49-F238E27FC236}">
                <a16:creationId xmlns:a16="http://schemas.microsoft.com/office/drawing/2014/main" id="{12173C2D-E141-4705-8056-42ED7ED26632}"/>
              </a:ext>
            </a:extLst>
          </p:cNvPr>
          <p:cNvPicPr>
            <a:picLocks noChangeAspect="1"/>
          </p:cNvPicPr>
          <p:nvPr/>
        </p:nvPicPr>
        <p:blipFill>
          <a:blip r:embed="rId2"/>
          <a:stretch>
            <a:fillRect/>
          </a:stretch>
        </p:blipFill>
        <p:spPr>
          <a:xfrm>
            <a:off x="3203279" y="96116"/>
            <a:ext cx="3873515" cy="6664036"/>
          </a:xfrm>
          <a:prstGeom prst="rect">
            <a:avLst/>
          </a:prstGeom>
        </p:spPr>
      </p:pic>
    </p:spTree>
    <p:extLst>
      <p:ext uri="{BB962C8B-B14F-4D97-AF65-F5344CB8AC3E}">
        <p14:creationId xmlns:p14="http://schemas.microsoft.com/office/powerpoint/2010/main" val="9503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9167" y="-188529"/>
            <a:ext cx="9184105" cy="1595521"/>
          </a:xfrm>
        </p:spPr>
        <p:txBody>
          <a:bodyPr>
            <a:noAutofit/>
          </a:bodyPr>
          <a:lstStyle/>
          <a:p>
            <a:r>
              <a:rPr lang="en-US" sz="8000" b="1" dirty="0">
                <a:latin typeface="Freestyle Script"/>
                <a:cs typeface="Calibri Light"/>
              </a:rPr>
              <a:t>User Stories</a:t>
            </a:r>
          </a:p>
        </p:txBody>
      </p:sp>
      <p:sp>
        <p:nvSpPr>
          <p:cNvPr id="4" name="Oval 3">
            <a:extLst>
              <a:ext uri="{FF2B5EF4-FFF2-40B4-BE49-F238E27FC236}">
                <a16:creationId xmlns:a16="http://schemas.microsoft.com/office/drawing/2014/main" id="{E8704FBF-2FF5-4C82-836D-37A1C5CEC449}"/>
              </a:ext>
            </a:extLst>
          </p:cNvPr>
          <p:cNvSpPr/>
          <p:nvPr/>
        </p:nvSpPr>
        <p:spPr>
          <a:xfrm>
            <a:off x="46733" y="60390"/>
            <a:ext cx="1483893" cy="1503946"/>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8FD464-42AE-443B-9211-A5FB91BB4BFE}"/>
              </a:ext>
            </a:extLst>
          </p:cNvPr>
          <p:cNvSpPr/>
          <p:nvPr/>
        </p:nvSpPr>
        <p:spPr>
          <a:xfrm>
            <a:off x="438920" y="111605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7AA469-7C0F-4782-816E-EAE19B547565}"/>
              </a:ext>
            </a:extLst>
          </p:cNvPr>
          <p:cNvSpPr/>
          <p:nvPr/>
        </p:nvSpPr>
        <p:spPr>
          <a:xfrm>
            <a:off x="9855811" y="4350782"/>
            <a:ext cx="2185734" cy="2105524"/>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7A1513-0775-433C-90CF-ED9CD8943A23}"/>
              </a:ext>
            </a:extLst>
          </p:cNvPr>
          <p:cNvSpPr/>
          <p:nvPr/>
        </p:nvSpPr>
        <p:spPr>
          <a:xfrm>
            <a:off x="9740724" y="4330872"/>
            <a:ext cx="1213183" cy="1243262"/>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5275702-10DD-4657-BD20-AA9BE0168E27}"/>
              </a:ext>
            </a:extLst>
          </p:cNvPr>
          <p:cNvSpPr/>
          <p:nvPr/>
        </p:nvSpPr>
        <p:spPr>
          <a:xfrm>
            <a:off x="10555325" y="4154032"/>
            <a:ext cx="792078" cy="741947"/>
          </a:xfrm>
          <a:prstGeom prst="ellipse">
            <a:avLst/>
          </a:prstGeom>
          <a:solidFill>
            <a:srgbClr val="85DE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36BBA8-3821-4B50-B125-2A2D9F4DE8FF}"/>
              </a:ext>
            </a:extLst>
          </p:cNvPr>
          <p:cNvSpPr txBox="1"/>
          <p:nvPr/>
        </p:nvSpPr>
        <p:spPr>
          <a:xfrm>
            <a:off x="2097506" y="-389023"/>
            <a:ext cx="42972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b="1">
              <a:solidFill>
                <a:srgbClr val="24292E"/>
              </a:solidFill>
              <a:latin typeface="-apple-system"/>
            </a:endParaRPr>
          </a:p>
        </p:txBody>
      </p:sp>
      <p:sp>
        <p:nvSpPr>
          <p:cNvPr id="14" name="Title 1">
            <a:extLst>
              <a:ext uri="{FF2B5EF4-FFF2-40B4-BE49-F238E27FC236}">
                <a16:creationId xmlns:a16="http://schemas.microsoft.com/office/drawing/2014/main" id="{EC284B1F-E95B-4080-B4C6-A47A7B2F6112}"/>
              </a:ext>
            </a:extLst>
          </p:cNvPr>
          <p:cNvSpPr txBox="1">
            <a:spLocks/>
          </p:cNvSpPr>
          <p:nvPr/>
        </p:nvSpPr>
        <p:spPr>
          <a:xfrm>
            <a:off x="1495927" y="2929106"/>
            <a:ext cx="9184105" cy="159552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8000" b="1" dirty="0">
              <a:latin typeface="Freestyle Script"/>
              <a:cs typeface="Calibri Light"/>
            </a:endParaRPr>
          </a:p>
        </p:txBody>
      </p:sp>
      <p:sp>
        <p:nvSpPr>
          <p:cNvPr id="16" name="TextBox 15">
            <a:extLst>
              <a:ext uri="{FF2B5EF4-FFF2-40B4-BE49-F238E27FC236}">
                <a16:creationId xmlns:a16="http://schemas.microsoft.com/office/drawing/2014/main" id="{25FE6937-F0DD-497E-BA0F-A9638C71B5EC}"/>
              </a:ext>
            </a:extLst>
          </p:cNvPr>
          <p:cNvSpPr txBox="1"/>
          <p:nvPr/>
        </p:nvSpPr>
        <p:spPr>
          <a:xfrm>
            <a:off x="3441032" y="4523873"/>
            <a:ext cx="52999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8" name="Oval 17">
            <a:extLst>
              <a:ext uri="{FF2B5EF4-FFF2-40B4-BE49-F238E27FC236}">
                <a16:creationId xmlns:a16="http://schemas.microsoft.com/office/drawing/2014/main" id="{F1939DF0-2B77-4FB1-A584-05DBEC15F6CA}"/>
              </a:ext>
            </a:extLst>
          </p:cNvPr>
          <p:cNvSpPr/>
          <p:nvPr/>
        </p:nvSpPr>
        <p:spPr>
          <a:xfrm>
            <a:off x="114009" y="5515141"/>
            <a:ext cx="1213183" cy="1243262"/>
          </a:xfrm>
          <a:prstGeom prst="ellipse">
            <a:avLst/>
          </a:prstGeom>
          <a:solidFill>
            <a:srgbClr val="CA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F00C328-B817-4BB3-AF77-C464B7289F72}"/>
              </a:ext>
            </a:extLst>
          </p:cNvPr>
          <p:cNvSpPr/>
          <p:nvPr/>
        </p:nvSpPr>
        <p:spPr>
          <a:xfrm>
            <a:off x="659789" y="5400928"/>
            <a:ext cx="792078" cy="741947"/>
          </a:xfrm>
          <a:prstGeom prst="ellipse">
            <a:avLst/>
          </a:prstGeom>
          <a:solidFill>
            <a:srgbClr val="EFD1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1" descr="A picture containing table&#10;&#10;Description automatically generated">
            <a:extLst>
              <a:ext uri="{FF2B5EF4-FFF2-40B4-BE49-F238E27FC236}">
                <a16:creationId xmlns:a16="http://schemas.microsoft.com/office/drawing/2014/main" id="{7E2B2E25-8E5D-4D8F-8985-876E0E7F40BC}"/>
              </a:ext>
            </a:extLst>
          </p:cNvPr>
          <p:cNvPicPr>
            <a:picLocks noChangeAspect="1"/>
          </p:cNvPicPr>
          <p:nvPr/>
        </p:nvPicPr>
        <p:blipFill>
          <a:blip r:embed="rId2"/>
          <a:stretch>
            <a:fillRect/>
          </a:stretch>
        </p:blipFill>
        <p:spPr>
          <a:xfrm>
            <a:off x="722168" y="1392993"/>
            <a:ext cx="3943350" cy="5108507"/>
          </a:xfrm>
          <a:prstGeom prst="rect">
            <a:avLst/>
          </a:prstGeom>
        </p:spPr>
      </p:pic>
      <p:pic>
        <p:nvPicPr>
          <p:cNvPr id="12" name="Picture 12">
            <a:extLst>
              <a:ext uri="{FF2B5EF4-FFF2-40B4-BE49-F238E27FC236}">
                <a16:creationId xmlns:a16="http://schemas.microsoft.com/office/drawing/2014/main" id="{69C17CA1-03B4-4506-9705-B9FAF4F05CA8}"/>
              </a:ext>
            </a:extLst>
          </p:cNvPr>
          <p:cNvPicPr>
            <a:picLocks noChangeAspect="1"/>
          </p:cNvPicPr>
          <p:nvPr/>
        </p:nvPicPr>
        <p:blipFill>
          <a:blip r:embed="rId3"/>
          <a:stretch>
            <a:fillRect/>
          </a:stretch>
        </p:blipFill>
        <p:spPr>
          <a:xfrm>
            <a:off x="3893127" y="1198961"/>
            <a:ext cx="4505325" cy="5493973"/>
          </a:xfrm>
          <a:prstGeom prst="rect">
            <a:avLst/>
          </a:prstGeom>
        </p:spPr>
      </p:pic>
      <p:pic>
        <p:nvPicPr>
          <p:cNvPr id="13" name="Picture 14" descr="Graphical user interface, text, application&#10;&#10;Description automatically generated">
            <a:extLst>
              <a:ext uri="{FF2B5EF4-FFF2-40B4-BE49-F238E27FC236}">
                <a16:creationId xmlns:a16="http://schemas.microsoft.com/office/drawing/2014/main" id="{30E8AEB2-5B93-40E1-AB71-8092CB2E3064}"/>
              </a:ext>
            </a:extLst>
          </p:cNvPr>
          <p:cNvPicPr>
            <a:picLocks noChangeAspect="1"/>
          </p:cNvPicPr>
          <p:nvPr/>
        </p:nvPicPr>
        <p:blipFill>
          <a:blip r:embed="rId4"/>
          <a:stretch>
            <a:fillRect/>
          </a:stretch>
        </p:blipFill>
        <p:spPr>
          <a:xfrm>
            <a:off x="6148820" y="1718776"/>
            <a:ext cx="5705475" cy="2908695"/>
          </a:xfrm>
          <a:prstGeom prst="rect">
            <a:avLst/>
          </a:prstGeom>
        </p:spPr>
      </p:pic>
    </p:spTree>
    <p:extLst>
      <p:ext uri="{BB962C8B-B14F-4D97-AF65-F5344CB8AC3E}">
        <p14:creationId xmlns:p14="http://schemas.microsoft.com/office/powerpoint/2010/main" val="1943630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Welcome to Pixello</vt:lpstr>
      <vt:lpstr>The Idea</vt:lpstr>
      <vt:lpstr>The Planning</vt:lpstr>
      <vt:lpstr>Our Trello Board</vt:lpstr>
      <vt:lpstr>Our Cards</vt:lpstr>
      <vt:lpstr>Our Communication</vt:lpstr>
      <vt:lpstr>Data Flow Diagram</vt:lpstr>
      <vt:lpstr>Application Architecture Diagram</vt:lpstr>
      <vt:lpstr>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2021-07-22T03:29:15Z</dcterms:created>
  <dcterms:modified xsi:type="dcterms:W3CDTF">2021-07-23T00:57:56Z</dcterms:modified>
</cp:coreProperties>
</file>