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162" d="100"/>
          <a:sy n="162" d="100"/>
        </p:scale>
        <p:origin x="2508"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3/18/2021</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3/18/2021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3/18/2021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3/18/2021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3/18/2021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3/18/2021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3/18/2021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3/18/2021</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DB910-C6DD-44BB-B939-C8EFD0039DF5}"/>
              </a:ext>
            </a:extLst>
          </p:cNvPr>
          <p:cNvSpPr>
            <a:spLocks noGrp="1"/>
          </p:cNvSpPr>
          <p:nvPr>
            <p:ph type="ctrTitle"/>
          </p:nvPr>
        </p:nvSpPr>
        <p:spPr>
          <a:xfrm>
            <a:off x="2348373" y="308252"/>
            <a:ext cx="8791575" cy="2387600"/>
          </a:xfrm>
        </p:spPr>
        <p:txBody>
          <a:bodyPr/>
          <a:lstStyle/>
          <a:p>
            <a:pPr algn="ctr"/>
            <a:r>
              <a:rPr lang="en-AU" dirty="0"/>
              <a:t>Michael dart – t2a2</a:t>
            </a:r>
            <a:br>
              <a:rPr lang="en-AU" dirty="0"/>
            </a:br>
            <a:r>
              <a:rPr lang="en-AU" dirty="0"/>
              <a:t>Marketplace project</a:t>
            </a:r>
          </a:p>
        </p:txBody>
      </p:sp>
      <p:sp>
        <p:nvSpPr>
          <p:cNvPr id="3" name="Subtitle 2">
            <a:extLst>
              <a:ext uri="{FF2B5EF4-FFF2-40B4-BE49-F238E27FC236}">
                <a16:creationId xmlns:a16="http://schemas.microsoft.com/office/drawing/2014/main" id="{4B9E1DA7-C13D-4821-87D3-58446A80C707}"/>
              </a:ext>
            </a:extLst>
          </p:cNvPr>
          <p:cNvSpPr>
            <a:spLocks noGrp="1"/>
          </p:cNvSpPr>
          <p:nvPr>
            <p:ph type="subTitle" idx="1"/>
          </p:nvPr>
        </p:nvSpPr>
        <p:spPr>
          <a:xfrm>
            <a:off x="3681627" y="3613837"/>
            <a:ext cx="8791575" cy="1655762"/>
          </a:xfrm>
        </p:spPr>
        <p:txBody>
          <a:bodyPr>
            <a:normAutofit/>
          </a:bodyPr>
          <a:lstStyle/>
          <a:p>
            <a:r>
              <a:rPr lang="en-AU" sz="6000" b="1" dirty="0"/>
              <a:t>MICKEY’s MODELS</a:t>
            </a:r>
          </a:p>
        </p:txBody>
      </p:sp>
    </p:spTree>
    <p:extLst>
      <p:ext uri="{BB962C8B-B14F-4D97-AF65-F5344CB8AC3E}">
        <p14:creationId xmlns:p14="http://schemas.microsoft.com/office/powerpoint/2010/main" val="19781363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1B851C7-9129-4DE8-9470-A3E89449C944}"/>
              </a:ext>
            </a:extLst>
          </p:cNvPr>
          <p:cNvSpPr txBox="1"/>
          <p:nvPr/>
        </p:nvSpPr>
        <p:spPr>
          <a:xfrm>
            <a:off x="1301176" y="96605"/>
            <a:ext cx="9589647" cy="461665"/>
          </a:xfrm>
          <a:prstGeom prst="rect">
            <a:avLst/>
          </a:prstGeom>
          <a:noFill/>
        </p:spPr>
        <p:txBody>
          <a:bodyPr wrap="square">
            <a:spAutoFit/>
          </a:bodyPr>
          <a:lstStyle/>
          <a:p>
            <a:r>
              <a:rPr lang="en-AU" sz="2400" dirty="0"/>
              <a:t>Michael Dart – T2A2 – Marketplace Project | </a:t>
            </a:r>
            <a:r>
              <a:rPr lang="en-AU" sz="2400" dirty="0">
                <a:solidFill>
                  <a:schemeClr val="bg1">
                    <a:lumMod val="95000"/>
                    <a:lumOff val="5000"/>
                  </a:schemeClr>
                </a:solidFill>
              </a:rPr>
              <a:t>The Application – Buying Area</a:t>
            </a:r>
          </a:p>
        </p:txBody>
      </p:sp>
      <p:pic>
        <p:nvPicPr>
          <p:cNvPr id="5" name="Picture 4">
            <a:extLst>
              <a:ext uri="{FF2B5EF4-FFF2-40B4-BE49-F238E27FC236}">
                <a16:creationId xmlns:a16="http://schemas.microsoft.com/office/drawing/2014/main" id="{01611859-8D6A-4AF2-8CC7-6439FB5ABB1A}"/>
              </a:ext>
            </a:extLst>
          </p:cNvPr>
          <p:cNvPicPr>
            <a:picLocks noChangeAspect="1"/>
          </p:cNvPicPr>
          <p:nvPr/>
        </p:nvPicPr>
        <p:blipFill>
          <a:blip r:embed="rId2"/>
          <a:stretch>
            <a:fillRect/>
          </a:stretch>
        </p:blipFill>
        <p:spPr>
          <a:xfrm>
            <a:off x="1166730" y="1604624"/>
            <a:ext cx="9858540" cy="3126256"/>
          </a:xfrm>
          <a:prstGeom prst="rect">
            <a:avLst/>
          </a:prstGeom>
        </p:spPr>
      </p:pic>
      <p:sp>
        <p:nvSpPr>
          <p:cNvPr id="7" name="TextBox 6">
            <a:extLst>
              <a:ext uri="{FF2B5EF4-FFF2-40B4-BE49-F238E27FC236}">
                <a16:creationId xmlns:a16="http://schemas.microsoft.com/office/drawing/2014/main" id="{9965A9B6-3745-4EAC-A7B2-583DBDD2EC9C}"/>
              </a:ext>
            </a:extLst>
          </p:cNvPr>
          <p:cNvSpPr txBox="1"/>
          <p:nvPr/>
        </p:nvSpPr>
        <p:spPr>
          <a:xfrm>
            <a:off x="4656065" y="738759"/>
            <a:ext cx="2753524" cy="276999"/>
          </a:xfrm>
          <a:prstGeom prst="rect">
            <a:avLst/>
          </a:prstGeom>
          <a:noFill/>
        </p:spPr>
        <p:txBody>
          <a:bodyPr wrap="square">
            <a:spAutoFit/>
          </a:bodyPr>
          <a:lstStyle/>
          <a:p>
            <a:pPr algn="ctr"/>
            <a:r>
              <a:rPr lang="en-AU" sz="1200" dirty="0"/>
              <a:t>Main Product Listings Page</a:t>
            </a:r>
          </a:p>
        </p:txBody>
      </p:sp>
      <p:cxnSp>
        <p:nvCxnSpPr>
          <p:cNvPr id="8" name="Straight Arrow Connector 7">
            <a:extLst>
              <a:ext uri="{FF2B5EF4-FFF2-40B4-BE49-F238E27FC236}">
                <a16:creationId xmlns:a16="http://schemas.microsoft.com/office/drawing/2014/main" id="{0A42406E-64CC-44B1-8085-B7E6CEDA8CB2}"/>
              </a:ext>
            </a:extLst>
          </p:cNvPr>
          <p:cNvCxnSpPr>
            <a:cxnSpLocks/>
            <a:stCxn id="7" idx="2"/>
          </p:cNvCxnSpPr>
          <p:nvPr/>
        </p:nvCxnSpPr>
        <p:spPr>
          <a:xfrm flipH="1">
            <a:off x="5952449" y="1015758"/>
            <a:ext cx="80378" cy="127319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 name="TextBox 11">
            <a:extLst>
              <a:ext uri="{FF2B5EF4-FFF2-40B4-BE49-F238E27FC236}">
                <a16:creationId xmlns:a16="http://schemas.microsoft.com/office/drawing/2014/main" id="{601E257A-CE32-4BAA-96E1-156447DC303C}"/>
              </a:ext>
            </a:extLst>
          </p:cNvPr>
          <p:cNvSpPr txBox="1"/>
          <p:nvPr/>
        </p:nvSpPr>
        <p:spPr>
          <a:xfrm>
            <a:off x="2910102" y="5393173"/>
            <a:ext cx="3185898" cy="461665"/>
          </a:xfrm>
          <a:prstGeom prst="rect">
            <a:avLst/>
          </a:prstGeom>
          <a:noFill/>
        </p:spPr>
        <p:txBody>
          <a:bodyPr wrap="square">
            <a:spAutoFit/>
          </a:bodyPr>
          <a:lstStyle/>
          <a:p>
            <a:pPr algn="ctr"/>
            <a:r>
              <a:rPr lang="en-AU" sz="1200" dirty="0"/>
              <a:t>Ability to add a product from the page</a:t>
            </a:r>
            <a:br>
              <a:rPr lang="en-AU" sz="1200" dirty="0"/>
            </a:br>
            <a:r>
              <a:rPr lang="en-AU" sz="1200" dirty="0"/>
              <a:t>Making use of the CRUD functionality, </a:t>
            </a:r>
            <a:r>
              <a:rPr lang="en-AU" sz="1200" b="1" dirty="0">
                <a:solidFill>
                  <a:srgbClr val="FFC000"/>
                </a:solidFill>
              </a:rPr>
              <a:t>CREATE</a:t>
            </a:r>
          </a:p>
        </p:txBody>
      </p:sp>
      <p:cxnSp>
        <p:nvCxnSpPr>
          <p:cNvPr id="13" name="Straight Arrow Connector 12">
            <a:extLst>
              <a:ext uri="{FF2B5EF4-FFF2-40B4-BE49-F238E27FC236}">
                <a16:creationId xmlns:a16="http://schemas.microsoft.com/office/drawing/2014/main" id="{EA40240F-2444-425F-A4F9-8644DDBE6426}"/>
              </a:ext>
            </a:extLst>
          </p:cNvPr>
          <p:cNvCxnSpPr>
            <a:cxnSpLocks/>
            <a:stCxn id="12" idx="0"/>
          </p:cNvCxnSpPr>
          <p:nvPr/>
        </p:nvCxnSpPr>
        <p:spPr>
          <a:xfrm flipV="1">
            <a:off x="4503051" y="4359623"/>
            <a:ext cx="1458492" cy="10335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TextBox 20">
            <a:extLst>
              <a:ext uri="{FF2B5EF4-FFF2-40B4-BE49-F238E27FC236}">
                <a16:creationId xmlns:a16="http://schemas.microsoft.com/office/drawing/2014/main" id="{8A74C993-004A-4E8B-A528-75E37B51E0B4}"/>
              </a:ext>
            </a:extLst>
          </p:cNvPr>
          <p:cNvSpPr txBox="1"/>
          <p:nvPr/>
        </p:nvSpPr>
        <p:spPr>
          <a:xfrm>
            <a:off x="8853518" y="5088913"/>
            <a:ext cx="1739695" cy="830997"/>
          </a:xfrm>
          <a:prstGeom prst="rect">
            <a:avLst/>
          </a:prstGeom>
          <a:noFill/>
        </p:spPr>
        <p:txBody>
          <a:bodyPr wrap="square">
            <a:spAutoFit/>
          </a:bodyPr>
          <a:lstStyle/>
          <a:p>
            <a:pPr algn="ctr"/>
            <a:r>
              <a:rPr lang="en-AU" sz="1200" dirty="0"/>
              <a:t>Users can view more details of the product – through a CRUD functionality, </a:t>
            </a:r>
            <a:r>
              <a:rPr lang="en-AU" sz="1200" b="1" dirty="0">
                <a:solidFill>
                  <a:srgbClr val="FFC000"/>
                </a:solidFill>
              </a:rPr>
              <a:t>READ</a:t>
            </a:r>
          </a:p>
        </p:txBody>
      </p:sp>
      <p:cxnSp>
        <p:nvCxnSpPr>
          <p:cNvPr id="22" name="Straight Arrow Connector 21">
            <a:extLst>
              <a:ext uri="{FF2B5EF4-FFF2-40B4-BE49-F238E27FC236}">
                <a16:creationId xmlns:a16="http://schemas.microsoft.com/office/drawing/2014/main" id="{576B9763-6CDD-4437-A199-C9B894A7E959}"/>
              </a:ext>
            </a:extLst>
          </p:cNvPr>
          <p:cNvCxnSpPr>
            <a:cxnSpLocks/>
            <a:stCxn id="21" idx="0"/>
          </p:cNvCxnSpPr>
          <p:nvPr/>
        </p:nvCxnSpPr>
        <p:spPr>
          <a:xfrm flipV="1">
            <a:off x="9723366" y="3697331"/>
            <a:ext cx="0" cy="139158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6830915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55B1460-CBA7-43E5-AFFB-BF034F223BCE}"/>
              </a:ext>
            </a:extLst>
          </p:cNvPr>
          <p:cNvSpPr txBox="1"/>
          <p:nvPr/>
        </p:nvSpPr>
        <p:spPr>
          <a:xfrm>
            <a:off x="646348" y="73982"/>
            <a:ext cx="10899304" cy="461665"/>
          </a:xfrm>
          <a:prstGeom prst="rect">
            <a:avLst/>
          </a:prstGeom>
          <a:noFill/>
        </p:spPr>
        <p:txBody>
          <a:bodyPr wrap="square">
            <a:spAutoFit/>
          </a:bodyPr>
          <a:lstStyle/>
          <a:p>
            <a:r>
              <a:rPr lang="en-AU" sz="2400" dirty="0"/>
              <a:t>Michael Dart – T2A2 – Marketplace Project | </a:t>
            </a:r>
            <a:r>
              <a:rPr lang="en-AU" sz="2400" dirty="0">
                <a:solidFill>
                  <a:schemeClr val="bg1">
                    <a:lumMod val="95000"/>
                    <a:lumOff val="5000"/>
                  </a:schemeClr>
                </a:solidFill>
              </a:rPr>
              <a:t>The Application – Individual Product View</a:t>
            </a:r>
          </a:p>
        </p:txBody>
      </p:sp>
      <p:pic>
        <p:nvPicPr>
          <p:cNvPr id="5" name="Picture 4">
            <a:extLst>
              <a:ext uri="{FF2B5EF4-FFF2-40B4-BE49-F238E27FC236}">
                <a16:creationId xmlns:a16="http://schemas.microsoft.com/office/drawing/2014/main" id="{7A250F51-CA2D-4F7E-B63B-B786978ED00C}"/>
              </a:ext>
            </a:extLst>
          </p:cNvPr>
          <p:cNvPicPr>
            <a:picLocks noChangeAspect="1"/>
          </p:cNvPicPr>
          <p:nvPr/>
        </p:nvPicPr>
        <p:blipFill>
          <a:blip r:embed="rId2"/>
          <a:stretch>
            <a:fillRect/>
          </a:stretch>
        </p:blipFill>
        <p:spPr>
          <a:xfrm>
            <a:off x="1891200" y="1420778"/>
            <a:ext cx="2565631" cy="4429389"/>
          </a:xfrm>
          <a:prstGeom prst="rect">
            <a:avLst/>
          </a:prstGeom>
        </p:spPr>
      </p:pic>
      <p:pic>
        <p:nvPicPr>
          <p:cNvPr id="7" name="Picture 6">
            <a:extLst>
              <a:ext uri="{FF2B5EF4-FFF2-40B4-BE49-F238E27FC236}">
                <a16:creationId xmlns:a16="http://schemas.microsoft.com/office/drawing/2014/main" id="{0558737C-799E-44E0-9869-C86A738CD523}"/>
              </a:ext>
            </a:extLst>
          </p:cNvPr>
          <p:cNvPicPr>
            <a:picLocks noChangeAspect="1"/>
          </p:cNvPicPr>
          <p:nvPr/>
        </p:nvPicPr>
        <p:blipFill>
          <a:blip r:embed="rId3"/>
          <a:stretch>
            <a:fillRect/>
          </a:stretch>
        </p:blipFill>
        <p:spPr>
          <a:xfrm>
            <a:off x="7684604" y="1420777"/>
            <a:ext cx="2604405" cy="4429389"/>
          </a:xfrm>
          <a:prstGeom prst="rect">
            <a:avLst/>
          </a:prstGeom>
        </p:spPr>
      </p:pic>
      <p:pic>
        <p:nvPicPr>
          <p:cNvPr id="9" name="Picture 8">
            <a:extLst>
              <a:ext uri="{FF2B5EF4-FFF2-40B4-BE49-F238E27FC236}">
                <a16:creationId xmlns:a16="http://schemas.microsoft.com/office/drawing/2014/main" id="{475C1E12-FC6A-49E5-B675-92839A6AFE00}"/>
              </a:ext>
            </a:extLst>
          </p:cNvPr>
          <p:cNvPicPr>
            <a:picLocks noChangeAspect="1"/>
          </p:cNvPicPr>
          <p:nvPr/>
        </p:nvPicPr>
        <p:blipFill>
          <a:blip r:embed="rId4"/>
          <a:stretch>
            <a:fillRect/>
          </a:stretch>
        </p:blipFill>
        <p:spPr>
          <a:xfrm>
            <a:off x="4771335" y="1420777"/>
            <a:ext cx="2604405" cy="4429389"/>
          </a:xfrm>
          <a:prstGeom prst="rect">
            <a:avLst/>
          </a:prstGeom>
        </p:spPr>
      </p:pic>
      <p:sp>
        <p:nvSpPr>
          <p:cNvPr id="11" name="TextBox 10">
            <a:extLst>
              <a:ext uri="{FF2B5EF4-FFF2-40B4-BE49-F238E27FC236}">
                <a16:creationId xmlns:a16="http://schemas.microsoft.com/office/drawing/2014/main" id="{1E9566C5-F77C-48FE-9EB8-38FFF266F7B0}"/>
              </a:ext>
            </a:extLst>
          </p:cNvPr>
          <p:cNvSpPr txBox="1"/>
          <p:nvPr/>
        </p:nvSpPr>
        <p:spPr>
          <a:xfrm>
            <a:off x="7710023" y="6174043"/>
            <a:ext cx="2565632" cy="461665"/>
          </a:xfrm>
          <a:prstGeom prst="rect">
            <a:avLst/>
          </a:prstGeom>
          <a:noFill/>
        </p:spPr>
        <p:txBody>
          <a:bodyPr wrap="square">
            <a:spAutoFit/>
          </a:bodyPr>
          <a:lstStyle/>
          <a:p>
            <a:pPr algn="ctr"/>
            <a:r>
              <a:rPr lang="en-AU" sz="1200" dirty="0"/>
              <a:t>Ability to edit a product – making use of the CRUD functionality - </a:t>
            </a:r>
            <a:r>
              <a:rPr lang="en-AU" sz="1200" b="1" dirty="0">
                <a:solidFill>
                  <a:srgbClr val="FFC000"/>
                </a:solidFill>
              </a:rPr>
              <a:t>UPDATE</a:t>
            </a:r>
          </a:p>
        </p:txBody>
      </p:sp>
      <p:sp>
        <p:nvSpPr>
          <p:cNvPr id="13" name="TextBox 12">
            <a:extLst>
              <a:ext uri="{FF2B5EF4-FFF2-40B4-BE49-F238E27FC236}">
                <a16:creationId xmlns:a16="http://schemas.microsoft.com/office/drawing/2014/main" id="{6FB001C5-60F1-424B-81F6-44EBFADA0501}"/>
              </a:ext>
            </a:extLst>
          </p:cNvPr>
          <p:cNvSpPr txBox="1"/>
          <p:nvPr/>
        </p:nvSpPr>
        <p:spPr>
          <a:xfrm>
            <a:off x="3013383" y="6174043"/>
            <a:ext cx="2658563" cy="461665"/>
          </a:xfrm>
          <a:prstGeom prst="rect">
            <a:avLst/>
          </a:prstGeom>
          <a:noFill/>
        </p:spPr>
        <p:txBody>
          <a:bodyPr wrap="square">
            <a:spAutoFit/>
          </a:bodyPr>
          <a:lstStyle/>
          <a:p>
            <a:pPr algn="ctr"/>
            <a:r>
              <a:rPr lang="en-AU" sz="1200" dirty="0"/>
              <a:t>Ability to delete a product – making use of the CRUD functionality - </a:t>
            </a:r>
            <a:r>
              <a:rPr lang="en-AU" sz="1200" b="1" dirty="0">
                <a:solidFill>
                  <a:srgbClr val="FFC000"/>
                </a:solidFill>
              </a:rPr>
              <a:t>DESTROY</a:t>
            </a:r>
          </a:p>
        </p:txBody>
      </p:sp>
      <p:cxnSp>
        <p:nvCxnSpPr>
          <p:cNvPr id="14" name="Straight Arrow Connector 13">
            <a:extLst>
              <a:ext uri="{FF2B5EF4-FFF2-40B4-BE49-F238E27FC236}">
                <a16:creationId xmlns:a16="http://schemas.microsoft.com/office/drawing/2014/main" id="{B5740912-2FC8-423A-A82F-5A03FAF2CC85}"/>
              </a:ext>
            </a:extLst>
          </p:cNvPr>
          <p:cNvCxnSpPr>
            <a:cxnSpLocks/>
            <a:stCxn id="13" idx="0"/>
          </p:cNvCxnSpPr>
          <p:nvPr/>
        </p:nvCxnSpPr>
        <p:spPr>
          <a:xfrm flipV="1">
            <a:off x="4342665" y="5798285"/>
            <a:ext cx="865647" cy="37575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489E6266-3769-4F9C-8480-F47782DB34DE}"/>
              </a:ext>
            </a:extLst>
          </p:cNvPr>
          <p:cNvCxnSpPr>
            <a:cxnSpLocks/>
            <a:stCxn id="11" idx="0"/>
          </p:cNvCxnSpPr>
          <p:nvPr/>
        </p:nvCxnSpPr>
        <p:spPr>
          <a:xfrm flipH="1" flipV="1">
            <a:off x="8447876" y="5798285"/>
            <a:ext cx="544963" cy="37575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3" name="TextBox 22">
            <a:extLst>
              <a:ext uri="{FF2B5EF4-FFF2-40B4-BE49-F238E27FC236}">
                <a16:creationId xmlns:a16="http://schemas.microsoft.com/office/drawing/2014/main" id="{04A023CC-DDE6-4B2B-9A9C-9449140DB713}"/>
              </a:ext>
            </a:extLst>
          </p:cNvPr>
          <p:cNvSpPr txBox="1"/>
          <p:nvPr/>
        </p:nvSpPr>
        <p:spPr>
          <a:xfrm>
            <a:off x="3143127" y="496743"/>
            <a:ext cx="5057637" cy="1200329"/>
          </a:xfrm>
          <a:prstGeom prst="rect">
            <a:avLst/>
          </a:prstGeom>
          <a:noFill/>
        </p:spPr>
        <p:txBody>
          <a:bodyPr wrap="square">
            <a:spAutoFit/>
          </a:bodyPr>
          <a:lstStyle/>
          <a:p>
            <a:pPr algn="ctr"/>
            <a:r>
              <a:rPr lang="en-AU" sz="1200" dirty="0"/>
              <a:t>Authorisation has been used to limit CRUD functionality</a:t>
            </a:r>
          </a:p>
          <a:p>
            <a:pPr marL="171450" indent="-171450" algn="ctr">
              <a:buFont typeface="Arial" panose="020B0604020202020204" pitchFamily="34" charset="0"/>
              <a:buChar char="•"/>
            </a:pPr>
            <a:r>
              <a:rPr lang="en-AU" sz="1200" dirty="0"/>
              <a:t>Admin’s are permitted to </a:t>
            </a:r>
            <a:r>
              <a:rPr lang="en-AU" sz="1200" b="1" dirty="0">
                <a:solidFill>
                  <a:srgbClr val="FFC000"/>
                </a:solidFill>
              </a:rPr>
              <a:t>UPDATE</a:t>
            </a:r>
            <a:r>
              <a:rPr lang="en-AU" sz="1200" dirty="0"/>
              <a:t> and </a:t>
            </a:r>
            <a:r>
              <a:rPr lang="en-AU" sz="1200" b="1" dirty="0">
                <a:solidFill>
                  <a:srgbClr val="FFC000"/>
                </a:solidFill>
              </a:rPr>
              <a:t>DESTROY</a:t>
            </a:r>
          </a:p>
          <a:p>
            <a:pPr marL="171450" indent="-171450" algn="ctr">
              <a:buFont typeface="Arial" panose="020B0604020202020204" pitchFamily="34" charset="0"/>
              <a:buChar char="•"/>
            </a:pPr>
            <a:r>
              <a:rPr lang="en-AU" sz="1200" dirty="0"/>
              <a:t>User’s who </a:t>
            </a:r>
            <a:r>
              <a:rPr lang="en-AU" sz="1200" b="1" dirty="0">
                <a:solidFill>
                  <a:srgbClr val="FFC000"/>
                </a:solidFill>
              </a:rPr>
              <a:t>CREATED</a:t>
            </a:r>
            <a:r>
              <a:rPr lang="en-AU" sz="1200" dirty="0"/>
              <a:t> a product are permitted to </a:t>
            </a:r>
            <a:r>
              <a:rPr lang="en-AU" sz="1200" b="1" dirty="0">
                <a:solidFill>
                  <a:srgbClr val="FFC000"/>
                </a:solidFill>
              </a:rPr>
              <a:t>UPDATE</a:t>
            </a:r>
          </a:p>
          <a:p>
            <a:pPr marL="171450" indent="-171450" algn="ctr">
              <a:buFont typeface="Arial" panose="020B0604020202020204" pitchFamily="34" charset="0"/>
              <a:buChar char="•"/>
            </a:pPr>
            <a:r>
              <a:rPr lang="en-AU" sz="1200" dirty="0"/>
              <a:t>All users can </a:t>
            </a:r>
            <a:r>
              <a:rPr lang="en-AU" sz="1200" b="1" dirty="0">
                <a:solidFill>
                  <a:srgbClr val="FFC000"/>
                </a:solidFill>
              </a:rPr>
              <a:t>READ</a:t>
            </a:r>
            <a:r>
              <a:rPr lang="en-AU" sz="1200" dirty="0"/>
              <a:t> an item</a:t>
            </a:r>
          </a:p>
          <a:p>
            <a:pPr algn="ctr"/>
            <a:br>
              <a:rPr lang="en-AU" sz="1200" dirty="0"/>
            </a:br>
            <a:r>
              <a:rPr lang="en-AU" sz="1200" dirty="0"/>
              <a:t> </a:t>
            </a:r>
            <a:endParaRPr lang="en-AU" sz="1200" b="1" dirty="0"/>
          </a:p>
        </p:txBody>
      </p:sp>
      <p:sp>
        <p:nvSpPr>
          <p:cNvPr id="33" name="TextBox 32">
            <a:extLst>
              <a:ext uri="{FF2B5EF4-FFF2-40B4-BE49-F238E27FC236}">
                <a16:creationId xmlns:a16="http://schemas.microsoft.com/office/drawing/2014/main" id="{18E40700-E0DB-42F6-BD69-33A085C7851B}"/>
              </a:ext>
            </a:extLst>
          </p:cNvPr>
          <p:cNvSpPr txBox="1"/>
          <p:nvPr/>
        </p:nvSpPr>
        <p:spPr>
          <a:xfrm>
            <a:off x="105616" y="2944942"/>
            <a:ext cx="1522608" cy="646331"/>
          </a:xfrm>
          <a:prstGeom prst="rect">
            <a:avLst/>
          </a:prstGeom>
          <a:noFill/>
        </p:spPr>
        <p:txBody>
          <a:bodyPr wrap="square">
            <a:spAutoFit/>
          </a:bodyPr>
          <a:lstStyle/>
          <a:p>
            <a:pPr algn="ctr"/>
            <a:r>
              <a:rPr lang="en-AU" sz="1200" dirty="0"/>
              <a:t>Buy Now – gives the user the ability to purchase the item</a:t>
            </a:r>
          </a:p>
        </p:txBody>
      </p:sp>
      <p:sp>
        <p:nvSpPr>
          <p:cNvPr id="36" name="Rectangle: Rounded Corners 35">
            <a:extLst>
              <a:ext uri="{FF2B5EF4-FFF2-40B4-BE49-F238E27FC236}">
                <a16:creationId xmlns:a16="http://schemas.microsoft.com/office/drawing/2014/main" id="{0353F308-9A0A-41CE-8F04-C5CE0744243D}"/>
              </a:ext>
            </a:extLst>
          </p:cNvPr>
          <p:cNvSpPr/>
          <p:nvPr/>
        </p:nvSpPr>
        <p:spPr>
          <a:xfrm>
            <a:off x="54419" y="5598248"/>
            <a:ext cx="1722613" cy="118577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AU" sz="1200" dirty="0"/>
              <a:t>Payment services has been implemented (to cover PCI compliance) with the use of a third party provider</a:t>
            </a:r>
          </a:p>
          <a:p>
            <a:pPr algn="ctr"/>
            <a:r>
              <a:rPr lang="en-AU" sz="1200" dirty="0"/>
              <a:t> </a:t>
            </a:r>
            <a:r>
              <a:rPr lang="en-AU" sz="1200" b="1" dirty="0"/>
              <a:t>– </a:t>
            </a:r>
            <a:r>
              <a:rPr lang="en-AU" sz="1200" b="1" i="1" dirty="0"/>
              <a:t>Stripe</a:t>
            </a:r>
          </a:p>
        </p:txBody>
      </p:sp>
      <p:cxnSp>
        <p:nvCxnSpPr>
          <p:cNvPr id="37" name="Straight Arrow Connector 36">
            <a:extLst>
              <a:ext uri="{FF2B5EF4-FFF2-40B4-BE49-F238E27FC236}">
                <a16:creationId xmlns:a16="http://schemas.microsoft.com/office/drawing/2014/main" id="{4A55DA72-D1F5-42AF-9C6F-95835D5A65A2}"/>
              </a:ext>
            </a:extLst>
          </p:cNvPr>
          <p:cNvCxnSpPr>
            <a:cxnSpLocks/>
            <a:stCxn id="33" idx="2"/>
          </p:cNvCxnSpPr>
          <p:nvPr/>
        </p:nvCxnSpPr>
        <p:spPr>
          <a:xfrm>
            <a:off x="866920" y="3591273"/>
            <a:ext cx="1186055" cy="18007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0074829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9BC454D-7059-4954-9B1A-E3569AE5CD71}"/>
              </a:ext>
            </a:extLst>
          </p:cNvPr>
          <p:cNvPicPr>
            <a:picLocks noChangeAspect="1"/>
          </p:cNvPicPr>
          <p:nvPr/>
        </p:nvPicPr>
        <p:blipFill>
          <a:blip r:embed="rId2"/>
          <a:stretch>
            <a:fillRect/>
          </a:stretch>
        </p:blipFill>
        <p:spPr>
          <a:xfrm>
            <a:off x="1397805" y="2252409"/>
            <a:ext cx="2864970" cy="1481881"/>
          </a:xfrm>
          <a:prstGeom prst="rect">
            <a:avLst/>
          </a:prstGeom>
        </p:spPr>
      </p:pic>
      <p:pic>
        <p:nvPicPr>
          <p:cNvPr id="5" name="Picture 4">
            <a:extLst>
              <a:ext uri="{FF2B5EF4-FFF2-40B4-BE49-F238E27FC236}">
                <a16:creationId xmlns:a16="http://schemas.microsoft.com/office/drawing/2014/main" id="{17908329-523C-472F-9E28-51A6CFE68E9F}"/>
              </a:ext>
            </a:extLst>
          </p:cNvPr>
          <p:cNvPicPr>
            <a:picLocks noChangeAspect="1"/>
          </p:cNvPicPr>
          <p:nvPr/>
        </p:nvPicPr>
        <p:blipFill>
          <a:blip r:embed="rId3"/>
          <a:stretch>
            <a:fillRect/>
          </a:stretch>
        </p:blipFill>
        <p:spPr>
          <a:xfrm>
            <a:off x="5976046" y="1991447"/>
            <a:ext cx="5142272" cy="2650248"/>
          </a:xfrm>
          <a:prstGeom prst="rect">
            <a:avLst/>
          </a:prstGeom>
        </p:spPr>
      </p:pic>
      <p:sp>
        <p:nvSpPr>
          <p:cNvPr id="7" name="TextBox 6">
            <a:extLst>
              <a:ext uri="{FF2B5EF4-FFF2-40B4-BE49-F238E27FC236}">
                <a16:creationId xmlns:a16="http://schemas.microsoft.com/office/drawing/2014/main" id="{2DCB7872-1EC7-4F7A-9408-17F0CA8ED6EB}"/>
              </a:ext>
            </a:extLst>
          </p:cNvPr>
          <p:cNvSpPr txBox="1"/>
          <p:nvPr/>
        </p:nvSpPr>
        <p:spPr>
          <a:xfrm>
            <a:off x="625086" y="75041"/>
            <a:ext cx="10941828" cy="461665"/>
          </a:xfrm>
          <a:prstGeom prst="rect">
            <a:avLst/>
          </a:prstGeom>
          <a:noFill/>
        </p:spPr>
        <p:txBody>
          <a:bodyPr wrap="square">
            <a:spAutoFit/>
          </a:bodyPr>
          <a:lstStyle/>
          <a:p>
            <a:r>
              <a:rPr lang="en-AU" sz="2400" dirty="0"/>
              <a:t>Michael Dart – T2A2 – Marketplace Project | </a:t>
            </a:r>
            <a:r>
              <a:rPr lang="en-AU" sz="2400" dirty="0">
                <a:solidFill>
                  <a:schemeClr val="bg1">
                    <a:lumMod val="95000"/>
                    <a:lumOff val="5000"/>
                  </a:schemeClr>
                </a:solidFill>
              </a:rPr>
              <a:t>The Application – Individual Product View</a:t>
            </a:r>
          </a:p>
        </p:txBody>
      </p:sp>
      <p:sp>
        <p:nvSpPr>
          <p:cNvPr id="9" name="TextBox 8">
            <a:extLst>
              <a:ext uri="{FF2B5EF4-FFF2-40B4-BE49-F238E27FC236}">
                <a16:creationId xmlns:a16="http://schemas.microsoft.com/office/drawing/2014/main" id="{670980EA-8394-4A81-A2F7-7BE606FAE828}"/>
              </a:ext>
            </a:extLst>
          </p:cNvPr>
          <p:cNvSpPr txBox="1"/>
          <p:nvPr/>
        </p:nvSpPr>
        <p:spPr>
          <a:xfrm>
            <a:off x="4509810" y="6140421"/>
            <a:ext cx="3172379" cy="646331"/>
          </a:xfrm>
          <a:prstGeom prst="rect">
            <a:avLst/>
          </a:prstGeom>
          <a:noFill/>
        </p:spPr>
        <p:txBody>
          <a:bodyPr wrap="square">
            <a:spAutoFit/>
          </a:bodyPr>
          <a:lstStyle/>
          <a:p>
            <a:pPr algn="ctr"/>
            <a:r>
              <a:rPr lang="en-AU" sz="1200" b="1" dirty="0">
                <a:solidFill>
                  <a:srgbClr val="FFC000"/>
                </a:solidFill>
              </a:rPr>
              <a:t>Stripe’s Public and Secret Keys are secured by storing in an encrypted file – the file is kept away from remote repositories </a:t>
            </a:r>
          </a:p>
        </p:txBody>
      </p:sp>
      <p:sp>
        <p:nvSpPr>
          <p:cNvPr id="11" name="TextBox 10">
            <a:extLst>
              <a:ext uri="{FF2B5EF4-FFF2-40B4-BE49-F238E27FC236}">
                <a16:creationId xmlns:a16="http://schemas.microsoft.com/office/drawing/2014/main" id="{5CF549BA-6613-4516-B110-D0DFC48B1274}"/>
              </a:ext>
            </a:extLst>
          </p:cNvPr>
          <p:cNvSpPr txBox="1"/>
          <p:nvPr/>
        </p:nvSpPr>
        <p:spPr>
          <a:xfrm>
            <a:off x="1772263" y="4775062"/>
            <a:ext cx="2490512" cy="840115"/>
          </a:xfrm>
          <a:prstGeom prst="rect">
            <a:avLst/>
          </a:prstGeom>
          <a:noFill/>
        </p:spPr>
        <p:txBody>
          <a:bodyPr wrap="square">
            <a:spAutoFit/>
          </a:bodyPr>
          <a:lstStyle/>
          <a:p>
            <a:pPr algn="ctr"/>
            <a:r>
              <a:rPr lang="en-AU" sz="1200" dirty="0"/>
              <a:t>After clicking on </a:t>
            </a:r>
            <a:r>
              <a:rPr lang="en-AU" sz="1200" b="1" dirty="0"/>
              <a:t>“Buy Now”, </a:t>
            </a:r>
            <a:r>
              <a:rPr lang="en-AU" sz="1200" dirty="0"/>
              <a:t>the user can select </a:t>
            </a:r>
            <a:r>
              <a:rPr lang="en-AU" sz="1200" b="1" dirty="0"/>
              <a:t>“Checkout”</a:t>
            </a:r>
            <a:r>
              <a:rPr lang="en-AU" sz="1200" dirty="0"/>
              <a:t> to confirm their order, which confirms to the user what they are purchasing</a:t>
            </a:r>
          </a:p>
        </p:txBody>
      </p:sp>
      <p:cxnSp>
        <p:nvCxnSpPr>
          <p:cNvPr id="12" name="Straight Arrow Connector 11">
            <a:extLst>
              <a:ext uri="{FF2B5EF4-FFF2-40B4-BE49-F238E27FC236}">
                <a16:creationId xmlns:a16="http://schemas.microsoft.com/office/drawing/2014/main" id="{F76CF7A8-4164-4034-862D-1F4B8434AFA7}"/>
              </a:ext>
            </a:extLst>
          </p:cNvPr>
          <p:cNvCxnSpPr>
            <a:cxnSpLocks/>
          </p:cNvCxnSpPr>
          <p:nvPr/>
        </p:nvCxnSpPr>
        <p:spPr>
          <a:xfrm flipH="1" flipV="1">
            <a:off x="1822901" y="3575009"/>
            <a:ext cx="1232132" cy="120005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7" name="TextBox 16">
            <a:extLst>
              <a:ext uri="{FF2B5EF4-FFF2-40B4-BE49-F238E27FC236}">
                <a16:creationId xmlns:a16="http://schemas.microsoft.com/office/drawing/2014/main" id="{09316AA4-4A97-4906-BD72-19574E5C55E9}"/>
              </a:ext>
            </a:extLst>
          </p:cNvPr>
          <p:cNvSpPr txBox="1"/>
          <p:nvPr/>
        </p:nvSpPr>
        <p:spPr>
          <a:xfrm>
            <a:off x="2438967" y="1085692"/>
            <a:ext cx="2665034" cy="646331"/>
          </a:xfrm>
          <a:prstGeom prst="rect">
            <a:avLst/>
          </a:prstGeom>
          <a:noFill/>
        </p:spPr>
        <p:txBody>
          <a:bodyPr wrap="square">
            <a:spAutoFit/>
          </a:bodyPr>
          <a:lstStyle/>
          <a:p>
            <a:pPr algn="ctr"/>
            <a:r>
              <a:rPr lang="en-AU" sz="1200" dirty="0"/>
              <a:t>The user is then directed to Stripe via the API where the payment is processed, external to the application</a:t>
            </a:r>
          </a:p>
        </p:txBody>
      </p:sp>
      <p:cxnSp>
        <p:nvCxnSpPr>
          <p:cNvPr id="18" name="Straight Arrow Connector 17">
            <a:extLst>
              <a:ext uri="{FF2B5EF4-FFF2-40B4-BE49-F238E27FC236}">
                <a16:creationId xmlns:a16="http://schemas.microsoft.com/office/drawing/2014/main" id="{DAA9BA22-CD7A-440D-9559-9A77AE0A04E4}"/>
              </a:ext>
            </a:extLst>
          </p:cNvPr>
          <p:cNvCxnSpPr>
            <a:cxnSpLocks/>
            <a:stCxn id="17" idx="3"/>
          </p:cNvCxnSpPr>
          <p:nvPr/>
        </p:nvCxnSpPr>
        <p:spPr>
          <a:xfrm>
            <a:off x="5104001" y="1408858"/>
            <a:ext cx="1556371" cy="93908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7751448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58C7020-0719-4B99-9C0C-A429456E29C7}"/>
              </a:ext>
            </a:extLst>
          </p:cNvPr>
          <p:cNvSpPr txBox="1"/>
          <p:nvPr/>
        </p:nvSpPr>
        <p:spPr>
          <a:xfrm>
            <a:off x="1210838" y="1361102"/>
            <a:ext cx="9195621" cy="1938992"/>
          </a:xfrm>
          <a:prstGeom prst="rect">
            <a:avLst/>
          </a:prstGeom>
          <a:noFill/>
        </p:spPr>
        <p:txBody>
          <a:bodyPr wrap="square">
            <a:spAutoFit/>
          </a:bodyPr>
          <a:lstStyle/>
          <a:p>
            <a:pPr algn="ctr"/>
            <a:r>
              <a:rPr lang="en-AU" sz="6000" dirty="0"/>
              <a:t>THANK YOU</a:t>
            </a:r>
            <a:br>
              <a:rPr lang="en-AU" sz="6000" dirty="0"/>
            </a:br>
            <a:r>
              <a:rPr lang="en-AU" sz="6000" dirty="0"/>
              <a:t>-</a:t>
            </a:r>
            <a:endParaRPr lang="en-AU" sz="6000" dirty="0">
              <a:solidFill>
                <a:schemeClr val="tx2">
                  <a:lumMod val="75000"/>
                </a:schemeClr>
              </a:solidFill>
            </a:endParaRPr>
          </a:p>
        </p:txBody>
      </p:sp>
      <p:sp>
        <p:nvSpPr>
          <p:cNvPr id="7" name="TextBox 6">
            <a:extLst>
              <a:ext uri="{FF2B5EF4-FFF2-40B4-BE49-F238E27FC236}">
                <a16:creationId xmlns:a16="http://schemas.microsoft.com/office/drawing/2014/main" id="{2952C062-711C-47B1-8835-D0E8A384B46D}"/>
              </a:ext>
            </a:extLst>
          </p:cNvPr>
          <p:cNvSpPr txBox="1"/>
          <p:nvPr/>
        </p:nvSpPr>
        <p:spPr>
          <a:xfrm>
            <a:off x="1533582" y="3246081"/>
            <a:ext cx="8550131" cy="1015663"/>
          </a:xfrm>
          <a:prstGeom prst="rect">
            <a:avLst/>
          </a:prstGeom>
          <a:noFill/>
        </p:spPr>
        <p:txBody>
          <a:bodyPr wrap="square">
            <a:spAutoFit/>
          </a:bodyPr>
          <a:lstStyle/>
          <a:p>
            <a:pPr algn="ctr"/>
            <a:r>
              <a:rPr lang="en-AU" sz="6000" b="1" dirty="0">
                <a:solidFill>
                  <a:schemeClr val="tx2">
                    <a:lumMod val="75000"/>
                  </a:schemeClr>
                </a:solidFill>
              </a:rPr>
              <a:t>Let’s go see it in action!</a:t>
            </a:r>
          </a:p>
        </p:txBody>
      </p:sp>
    </p:spTree>
    <p:extLst>
      <p:ext uri="{BB962C8B-B14F-4D97-AF65-F5344CB8AC3E}">
        <p14:creationId xmlns:p14="http://schemas.microsoft.com/office/powerpoint/2010/main" val="26452856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5A2880E-B965-43B3-8BA2-A900513C5704}"/>
              </a:ext>
            </a:extLst>
          </p:cNvPr>
          <p:cNvSpPr txBox="1"/>
          <p:nvPr/>
        </p:nvSpPr>
        <p:spPr>
          <a:xfrm>
            <a:off x="1754811" y="96718"/>
            <a:ext cx="8682377" cy="460150"/>
          </a:xfrm>
          <a:prstGeom prst="rect">
            <a:avLst/>
          </a:prstGeom>
          <a:noFill/>
        </p:spPr>
        <p:txBody>
          <a:bodyPr wrap="square">
            <a:spAutoFit/>
          </a:bodyPr>
          <a:lstStyle/>
          <a:p>
            <a:r>
              <a:rPr lang="en-AU" sz="2400" dirty="0"/>
              <a:t>Michael Dart – T2A2 – Marketplace Project | </a:t>
            </a:r>
            <a:r>
              <a:rPr lang="en-AU" sz="2400" dirty="0">
                <a:solidFill>
                  <a:schemeClr val="bg1">
                    <a:lumMod val="95000"/>
                    <a:lumOff val="5000"/>
                  </a:schemeClr>
                </a:solidFill>
              </a:rPr>
              <a:t>WIREFRAMES – Mobile</a:t>
            </a:r>
          </a:p>
        </p:txBody>
      </p:sp>
      <p:pic>
        <p:nvPicPr>
          <p:cNvPr id="9" name="Picture 8">
            <a:extLst>
              <a:ext uri="{FF2B5EF4-FFF2-40B4-BE49-F238E27FC236}">
                <a16:creationId xmlns:a16="http://schemas.microsoft.com/office/drawing/2014/main" id="{6830ED46-F3C6-4E02-91D3-4630307C0EB2}"/>
              </a:ext>
            </a:extLst>
          </p:cNvPr>
          <p:cNvPicPr>
            <a:picLocks noChangeAspect="1"/>
          </p:cNvPicPr>
          <p:nvPr/>
        </p:nvPicPr>
        <p:blipFill>
          <a:blip r:embed="rId2"/>
          <a:stretch>
            <a:fillRect/>
          </a:stretch>
        </p:blipFill>
        <p:spPr>
          <a:xfrm>
            <a:off x="1232964" y="2064773"/>
            <a:ext cx="10009995" cy="3036365"/>
          </a:xfrm>
          <a:prstGeom prst="rect">
            <a:avLst/>
          </a:prstGeom>
        </p:spPr>
      </p:pic>
    </p:spTree>
    <p:extLst>
      <p:ext uri="{BB962C8B-B14F-4D97-AF65-F5344CB8AC3E}">
        <p14:creationId xmlns:p14="http://schemas.microsoft.com/office/powerpoint/2010/main" val="32001573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33E25B8-B97C-4E7E-9C1F-054098C4D5C7}"/>
              </a:ext>
            </a:extLst>
          </p:cNvPr>
          <p:cNvSpPr txBox="1"/>
          <p:nvPr/>
        </p:nvSpPr>
        <p:spPr>
          <a:xfrm>
            <a:off x="1799763" y="84624"/>
            <a:ext cx="8592473" cy="461665"/>
          </a:xfrm>
          <a:prstGeom prst="rect">
            <a:avLst/>
          </a:prstGeom>
          <a:noFill/>
        </p:spPr>
        <p:txBody>
          <a:bodyPr wrap="square">
            <a:spAutoFit/>
          </a:bodyPr>
          <a:lstStyle/>
          <a:p>
            <a:r>
              <a:rPr lang="en-AU" sz="2400" dirty="0"/>
              <a:t>Michael Dart – T2A2 – Marketplace Project | </a:t>
            </a:r>
            <a:r>
              <a:rPr lang="en-AU" sz="2400" dirty="0">
                <a:solidFill>
                  <a:schemeClr val="bg1">
                    <a:lumMod val="95000"/>
                    <a:lumOff val="5000"/>
                  </a:schemeClr>
                </a:solidFill>
              </a:rPr>
              <a:t>WIREFRAMES – Tablet</a:t>
            </a:r>
          </a:p>
        </p:txBody>
      </p:sp>
      <p:pic>
        <p:nvPicPr>
          <p:cNvPr id="5" name="Picture 4">
            <a:extLst>
              <a:ext uri="{FF2B5EF4-FFF2-40B4-BE49-F238E27FC236}">
                <a16:creationId xmlns:a16="http://schemas.microsoft.com/office/drawing/2014/main" id="{6D15F4FB-4584-4A0D-88F3-63021E2A4367}"/>
              </a:ext>
            </a:extLst>
          </p:cNvPr>
          <p:cNvPicPr>
            <a:picLocks noChangeAspect="1"/>
          </p:cNvPicPr>
          <p:nvPr/>
        </p:nvPicPr>
        <p:blipFill>
          <a:blip r:embed="rId2"/>
          <a:stretch>
            <a:fillRect/>
          </a:stretch>
        </p:blipFill>
        <p:spPr>
          <a:xfrm>
            <a:off x="418852" y="677112"/>
            <a:ext cx="8369218" cy="3941484"/>
          </a:xfrm>
          <a:prstGeom prst="rect">
            <a:avLst/>
          </a:prstGeom>
        </p:spPr>
      </p:pic>
      <p:pic>
        <p:nvPicPr>
          <p:cNvPr id="7" name="Picture 6">
            <a:extLst>
              <a:ext uri="{FF2B5EF4-FFF2-40B4-BE49-F238E27FC236}">
                <a16:creationId xmlns:a16="http://schemas.microsoft.com/office/drawing/2014/main" id="{6F0C72C0-E8A5-43AF-B8FB-B628EFA5888C}"/>
              </a:ext>
            </a:extLst>
          </p:cNvPr>
          <p:cNvPicPr>
            <a:picLocks noChangeAspect="1"/>
          </p:cNvPicPr>
          <p:nvPr/>
        </p:nvPicPr>
        <p:blipFill>
          <a:blip r:embed="rId3"/>
          <a:stretch>
            <a:fillRect/>
          </a:stretch>
        </p:blipFill>
        <p:spPr>
          <a:xfrm>
            <a:off x="3333134" y="2370227"/>
            <a:ext cx="8369218" cy="3941484"/>
          </a:xfrm>
          <a:prstGeom prst="rect">
            <a:avLst/>
          </a:prstGeom>
        </p:spPr>
      </p:pic>
    </p:spTree>
    <p:extLst>
      <p:ext uri="{BB962C8B-B14F-4D97-AF65-F5344CB8AC3E}">
        <p14:creationId xmlns:p14="http://schemas.microsoft.com/office/powerpoint/2010/main" val="24553313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33E25B8-B97C-4E7E-9C1F-054098C4D5C7}"/>
              </a:ext>
            </a:extLst>
          </p:cNvPr>
          <p:cNvSpPr txBox="1"/>
          <p:nvPr/>
        </p:nvSpPr>
        <p:spPr>
          <a:xfrm>
            <a:off x="1244699" y="99101"/>
            <a:ext cx="9702598" cy="461665"/>
          </a:xfrm>
          <a:prstGeom prst="rect">
            <a:avLst/>
          </a:prstGeom>
          <a:noFill/>
        </p:spPr>
        <p:txBody>
          <a:bodyPr wrap="square">
            <a:spAutoFit/>
          </a:bodyPr>
          <a:lstStyle/>
          <a:p>
            <a:r>
              <a:rPr lang="en-AU" sz="2400" dirty="0"/>
              <a:t>Michael Dart – T2A2 – Marketplace Project | </a:t>
            </a:r>
            <a:r>
              <a:rPr lang="en-AU" sz="2400" dirty="0">
                <a:solidFill>
                  <a:schemeClr val="bg1">
                    <a:lumMod val="95000"/>
                    <a:lumOff val="5000"/>
                  </a:schemeClr>
                </a:solidFill>
              </a:rPr>
              <a:t>WIREFRAMES – Desktop</a:t>
            </a:r>
          </a:p>
        </p:txBody>
      </p:sp>
      <p:pic>
        <p:nvPicPr>
          <p:cNvPr id="4" name="Picture 3">
            <a:extLst>
              <a:ext uri="{FF2B5EF4-FFF2-40B4-BE49-F238E27FC236}">
                <a16:creationId xmlns:a16="http://schemas.microsoft.com/office/drawing/2014/main" id="{9D830D6A-F811-4DA8-A88C-0DF5C992EEEE}"/>
              </a:ext>
            </a:extLst>
          </p:cNvPr>
          <p:cNvPicPr>
            <a:picLocks noChangeAspect="1"/>
          </p:cNvPicPr>
          <p:nvPr/>
        </p:nvPicPr>
        <p:blipFill>
          <a:blip r:embed="rId2"/>
          <a:stretch>
            <a:fillRect/>
          </a:stretch>
        </p:blipFill>
        <p:spPr>
          <a:xfrm>
            <a:off x="734421" y="694858"/>
            <a:ext cx="10723157" cy="2791659"/>
          </a:xfrm>
          <a:prstGeom prst="rect">
            <a:avLst/>
          </a:prstGeom>
        </p:spPr>
      </p:pic>
      <p:pic>
        <p:nvPicPr>
          <p:cNvPr id="7" name="Picture 6">
            <a:extLst>
              <a:ext uri="{FF2B5EF4-FFF2-40B4-BE49-F238E27FC236}">
                <a16:creationId xmlns:a16="http://schemas.microsoft.com/office/drawing/2014/main" id="{2DA35407-82B2-4DA3-AD59-FB455232DC13}"/>
              </a:ext>
            </a:extLst>
          </p:cNvPr>
          <p:cNvPicPr>
            <a:picLocks noChangeAspect="1"/>
          </p:cNvPicPr>
          <p:nvPr/>
        </p:nvPicPr>
        <p:blipFill>
          <a:blip r:embed="rId3"/>
          <a:stretch>
            <a:fillRect/>
          </a:stretch>
        </p:blipFill>
        <p:spPr>
          <a:xfrm>
            <a:off x="738374" y="3754700"/>
            <a:ext cx="10715249" cy="2791659"/>
          </a:xfrm>
          <a:prstGeom prst="rect">
            <a:avLst/>
          </a:prstGeom>
        </p:spPr>
      </p:pic>
    </p:spTree>
    <p:extLst>
      <p:ext uri="{BB962C8B-B14F-4D97-AF65-F5344CB8AC3E}">
        <p14:creationId xmlns:p14="http://schemas.microsoft.com/office/powerpoint/2010/main" val="4591829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112E95CE-6629-49C6-B439-2AC71363A370}"/>
              </a:ext>
            </a:extLst>
          </p:cNvPr>
          <p:cNvSpPr/>
          <p:nvPr/>
        </p:nvSpPr>
        <p:spPr>
          <a:xfrm>
            <a:off x="2482644" y="1160657"/>
            <a:ext cx="7226710" cy="4815389"/>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AU" dirty="0">
                <a:solidFill>
                  <a:schemeClr val="bg1">
                    <a:lumMod val="95000"/>
                    <a:lumOff val="5000"/>
                  </a:schemeClr>
                </a:solidFill>
              </a:rPr>
              <a:t>Through the use of authentication and authorisation, the users trust that their information and products are secure and only able to be altered or removed if that user has the authorisation.</a:t>
            </a:r>
          </a:p>
        </p:txBody>
      </p:sp>
      <p:sp>
        <p:nvSpPr>
          <p:cNvPr id="6" name="TextBox 5">
            <a:extLst>
              <a:ext uri="{FF2B5EF4-FFF2-40B4-BE49-F238E27FC236}">
                <a16:creationId xmlns:a16="http://schemas.microsoft.com/office/drawing/2014/main" id="{9D6EBC90-D22C-4350-B6FF-576D5A6CBFDF}"/>
              </a:ext>
            </a:extLst>
          </p:cNvPr>
          <p:cNvSpPr txBox="1"/>
          <p:nvPr/>
        </p:nvSpPr>
        <p:spPr>
          <a:xfrm>
            <a:off x="1820319" y="75042"/>
            <a:ext cx="8551361" cy="461665"/>
          </a:xfrm>
          <a:prstGeom prst="rect">
            <a:avLst/>
          </a:prstGeom>
          <a:noFill/>
        </p:spPr>
        <p:txBody>
          <a:bodyPr wrap="square">
            <a:spAutoFit/>
          </a:bodyPr>
          <a:lstStyle/>
          <a:p>
            <a:r>
              <a:rPr lang="en-AU" sz="2400" dirty="0"/>
              <a:t>Michael Dart – T2A2 – Marketplace Project | </a:t>
            </a:r>
            <a:r>
              <a:rPr lang="en-AU" sz="2400" dirty="0">
                <a:solidFill>
                  <a:schemeClr val="bg1">
                    <a:lumMod val="95000"/>
                    <a:lumOff val="5000"/>
                  </a:schemeClr>
                </a:solidFill>
              </a:rPr>
              <a:t>Why this application?</a:t>
            </a:r>
          </a:p>
        </p:txBody>
      </p:sp>
      <p:sp>
        <p:nvSpPr>
          <p:cNvPr id="13" name="TextBox 12">
            <a:extLst>
              <a:ext uri="{FF2B5EF4-FFF2-40B4-BE49-F238E27FC236}">
                <a16:creationId xmlns:a16="http://schemas.microsoft.com/office/drawing/2014/main" id="{AC966B59-35BE-4C3D-8C43-8524EBCDA56B}"/>
              </a:ext>
            </a:extLst>
          </p:cNvPr>
          <p:cNvSpPr txBox="1"/>
          <p:nvPr/>
        </p:nvSpPr>
        <p:spPr>
          <a:xfrm>
            <a:off x="3044558" y="1726860"/>
            <a:ext cx="6102882" cy="646331"/>
          </a:xfrm>
          <a:prstGeom prst="rect">
            <a:avLst/>
          </a:prstGeom>
          <a:noFill/>
        </p:spPr>
        <p:txBody>
          <a:bodyPr wrap="square">
            <a:spAutoFit/>
          </a:bodyPr>
          <a:lstStyle/>
          <a:p>
            <a:pPr algn="ctr"/>
            <a:r>
              <a:rPr lang="en-AU" dirty="0">
                <a:solidFill>
                  <a:schemeClr val="bg1">
                    <a:lumMod val="95000"/>
                    <a:lumOff val="5000"/>
                  </a:schemeClr>
                </a:solidFill>
              </a:rPr>
              <a:t>This application was developed to provide a safe way for aviation enthusiasts to sell and buy aircraft models. </a:t>
            </a:r>
          </a:p>
        </p:txBody>
      </p:sp>
      <p:sp>
        <p:nvSpPr>
          <p:cNvPr id="15" name="TextBox 14">
            <a:extLst>
              <a:ext uri="{FF2B5EF4-FFF2-40B4-BE49-F238E27FC236}">
                <a16:creationId xmlns:a16="http://schemas.microsoft.com/office/drawing/2014/main" id="{EBBD248D-EE32-4247-82AF-1378308BB8B7}"/>
              </a:ext>
            </a:extLst>
          </p:cNvPr>
          <p:cNvSpPr txBox="1"/>
          <p:nvPr/>
        </p:nvSpPr>
        <p:spPr>
          <a:xfrm>
            <a:off x="2933453" y="4703086"/>
            <a:ext cx="6102882" cy="646331"/>
          </a:xfrm>
          <a:prstGeom prst="rect">
            <a:avLst/>
          </a:prstGeom>
          <a:noFill/>
        </p:spPr>
        <p:txBody>
          <a:bodyPr wrap="square">
            <a:spAutoFit/>
          </a:bodyPr>
          <a:lstStyle/>
          <a:p>
            <a:pPr algn="ctr"/>
            <a:r>
              <a:rPr lang="en-AU" dirty="0">
                <a:solidFill>
                  <a:schemeClr val="bg1">
                    <a:lumMod val="95000"/>
                    <a:lumOff val="5000"/>
                  </a:schemeClr>
                </a:solidFill>
              </a:rPr>
              <a:t>Payments are processed using a third party provider with a robust and safe tool that is PCI compliant</a:t>
            </a:r>
          </a:p>
        </p:txBody>
      </p:sp>
    </p:spTree>
    <p:extLst>
      <p:ext uri="{BB962C8B-B14F-4D97-AF65-F5344CB8AC3E}">
        <p14:creationId xmlns:p14="http://schemas.microsoft.com/office/powerpoint/2010/main" val="21196142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DFFB9D7-817B-4022-BAE1-C1D237E0B1B6}"/>
              </a:ext>
            </a:extLst>
          </p:cNvPr>
          <p:cNvPicPr>
            <a:picLocks noChangeAspect="1"/>
          </p:cNvPicPr>
          <p:nvPr/>
        </p:nvPicPr>
        <p:blipFill>
          <a:blip r:embed="rId2"/>
          <a:stretch>
            <a:fillRect/>
          </a:stretch>
        </p:blipFill>
        <p:spPr>
          <a:xfrm>
            <a:off x="2318357" y="1407602"/>
            <a:ext cx="2490689" cy="4362573"/>
          </a:xfrm>
          <a:prstGeom prst="rect">
            <a:avLst/>
          </a:prstGeom>
        </p:spPr>
      </p:pic>
      <p:sp>
        <p:nvSpPr>
          <p:cNvPr id="5" name="TextBox 4">
            <a:extLst>
              <a:ext uri="{FF2B5EF4-FFF2-40B4-BE49-F238E27FC236}">
                <a16:creationId xmlns:a16="http://schemas.microsoft.com/office/drawing/2014/main" id="{B660DD02-4A07-404C-B58E-72B68178B957}"/>
              </a:ext>
            </a:extLst>
          </p:cNvPr>
          <p:cNvSpPr txBox="1"/>
          <p:nvPr/>
        </p:nvSpPr>
        <p:spPr>
          <a:xfrm>
            <a:off x="1352426" y="112177"/>
            <a:ext cx="9816526" cy="461665"/>
          </a:xfrm>
          <a:prstGeom prst="rect">
            <a:avLst/>
          </a:prstGeom>
          <a:noFill/>
        </p:spPr>
        <p:txBody>
          <a:bodyPr wrap="square">
            <a:spAutoFit/>
          </a:bodyPr>
          <a:lstStyle/>
          <a:p>
            <a:r>
              <a:rPr lang="en-AU" sz="2400" dirty="0"/>
              <a:t>Michael Dart – T2A2 – Marketplace Project | </a:t>
            </a:r>
            <a:r>
              <a:rPr lang="en-AU" sz="2400" dirty="0">
                <a:solidFill>
                  <a:schemeClr val="bg1">
                    <a:lumMod val="95000"/>
                    <a:lumOff val="5000"/>
                  </a:schemeClr>
                </a:solidFill>
              </a:rPr>
              <a:t>The Application - Authentication</a:t>
            </a:r>
          </a:p>
        </p:txBody>
      </p:sp>
      <p:pic>
        <p:nvPicPr>
          <p:cNvPr id="9" name="Picture 8">
            <a:extLst>
              <a:ext uri="{FF2B5EF4-FFF2-40B4-BE49-F238E27FC236}">
                <a16:creationId xmlns:a16="http://schemas.microsoft.com/office/drawing/2014/main" id="{99F95587-4FC9-42C6-A545-D489BFB3824C}"/>
              </a:ext>
            </a:extLst>
          </p:cNvPr>
          <p:cNvPicPr>
            <a:picLocks noChangeAspect="1"/>
          </p:cNvPicPr>
          <p:nvPr/>
        </p:nvPicPr>
        <p:blipFill>
          <a:blip r:embed="rId3"/>
          <a:stretch>
            <a:fillRect/>
          </a:stretch>
        </p:blipFill>
        <p:spPr>
          <a:xfrm>
            <a:off x="5073354" y="1407601"/>
            <a:ext cx="2490689" cy="4362573"/>
          </a:xfrm>
          <a:prstGeom prst="rect">
            <a:avLst/>
          </a:prstGeom>
        </p:spPr>
      </p:pic>
      <p:pic>
        <p:nvPicPr>
          <p:cNvPr id="11" name="Picture 10">
            <a:extLst>
              <a:ext uri="{FF2B5EF4-FFF2-40B4-BE49-F238E27FC236}">
                <a16:creationId xmlns:a16="http://schemas.microsoft.com/office/drawing/2014/main" id="{6C99E327-6B97-456F-B2E8-7ABCEFC26914}"/>
              </a:ext>
            </a:extLst>
          </p:cNvPr>
          <p:cNvPicPr>
            <a:picLocks noChangeAspect="1"/>
          </p:cNvPicPr>
          <p:nvPr/>
        </p:nvPicPr>
        <p:blipFill>
          <a:blip r:embed="rId4"/>
          <a:stretch>
            <a:fillRect/>
          </a:stretch>
        </p:blipFill>
        <p:spPr>
          <a:xfrm>
            <a:off x="7828352" y="1411960"/>
            <a:ext cx="2490689" cy="4358216"/>
          </a:xfrm>
          <a:prstGeom prst="rect">
            <a:avLst/>
          </a:prstGeom>
        </p:spPr>
      </p:pic>
      <p:cxnSp>
        <p:nvCxnSpPr>
          <p:cNvPr id="16" name="Straight Arrow Connector 15">
            <a:extLst>
              <a:ext uri="{FF2B5EF4-FFF2-40B4-BE49-F238E27FC236}">
                <a16:creationId xmlns:a16="http://schemas.microsoft.com/office/drawing/2014/main" id="{91C24E81-3471-4E5A-BF6F-30BDAACE9083}"/>
              </a:ext>
            </a:extLst>
          </p:cNvPr>
          <p:cNvCxnSpPr>
            <a:cxnSpLocks/>
            <a:stCxn id="19" idx="3"/>
          </p:cNvCxnSpPr>
          <p:nvPr/>
        </p:nvCxnSpPr>
        <p:spPr>
          <a:xfrm>
            <a:off x="1705449" y="3342574"/>
            <a:ext cx="1011116" cy="30530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9" name="TextBox 18">
            <a:extLst>
              <a:ext uri="{FF2B5EF4-FFF2-40B4-BE49-F238E27FC236}">
                <a16:creationId xmlns:a16="http://schemas.microsoft.com/office/drawing/2014/main" id="{8B81D4EB-CFB6-46B5-B4DA-EC5151079745}"/>
              </a:ext>
            </a:extLst>
          </p:cNvPr>
          <p:cNvSpPr txBox="1"/>
          <p:nvPr/>
        </p:nvSpPr>
        <p:spPr>
          <a:xfrm>
            <a:off x="123886" y="2834742"/>
            <a:ext cx="1581563" cy="1015663"/>
          </a:xfrm>
          <a:prstGeom prst="rect">
            <a:avLst/>
          </a:prstGeom>
          <a:noFill/>
        </p:spPr>
        <p:txBody>
          <a:bodyPr wrap="square">
            <a:spAutoFit/>
          </a:bodyPr>
          <a:lstStyle/>
          <a:p>
            <a:pPr algn="ctr"/>
            <a:r>
              <a:rPr lang="en-AU" sz="1200" dirty="0"/>
              <a:t>Main Login – Can enter Email Address and Password to Login with the ability to remember the user</a:t>
            </a:r>
          </a:p>
        </p:txBody>
      </p:sp>
      <p:cxnSp>
        <p:nvCxnSpPr>
          <p:cNvPr id="24" name="Straight Arrow Connector 23">
            <a:extLst>
              <a:ext uri="{FF2B5EF4-FFF2-40B4-BE49-F238E27FC236}">
                <a16:creationId xmlns:a16="http://schemas.microsoft.com/office/drawing/2014/main" id="{5ECB0003-F194-4FCC-B49E-52D6DB23B332}"/>
              </a:ext>
            </a:extLst>
          </p:cNvPr>
          <p:cNvCxnSpPr>
            <a:cxnSpLocks/>
            <a:stCxn id="19" idx="3"/>
          </p:cNvCxnSpPr>
          <p:nvPr/>
        </p:nvCxnSpPr>
        <p:spPr>
          <a:xfrm>
            <a:off x="1705449" y="3342574"/>
            <a:ext cx="1011116" cy="65088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20F906C1-D4C1-4664-8189-F27A899DCB71}"/>
              </a:ext>
            </a:extLst>
          </p:cNvPr>
          <p:cNvCxnSpPr>
            <a:cxnSpLocks/>
            <a:stCxn id="19" idx="3"/>
          </p:cNvCxnSpPr>
          <p:nvPr/>
        </p:nvCxnSpPr>
        <p:spPr>
          <a:xfrm>
            <a:off x="1705449" y="3342574"/>
            <a:ext cx="1011116" cy="112525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6" name="Connector: Curved 35">
            <a:extLst>
              <a:ext uri="{FF2B5EF4-FFF2-40B4-BE49-F238E27FC236}">
                <a16:creationId xmlns:a16="http://schemas.microsoft.com/office/drawing/2014/main" id="{4E10DBE4-4E7E-4D03-B9A3-990AE070EB08}"/>
              </a:ext>
            </a:extLst>
          </p:cNvPr>
          <p:cNvCxnSpPr>
            <a:cxnSpLocks/>
            <a:stCxn id="19" idx="2"/>
          </p:cNvCxnSpPr>
          <p:nvPr/>
        </p:nvCxnSpPr>
        <p:spPr>
          <a:xfrm rot="16200000" flipH="1">
            <a:off x="1532021" y="3233051"/>
            <a:ext cx="1053975" cy="2288681"/>
          </a:xfrm>
          <a:prstGeom prst="curvedConnector2">
            <a:avLst/>
          </a:prstGeom>
          <a:ln>
            <a:tailEnd type="triangle"/>
          </a:ln>
        </p:spPr>
        <p:style>
          <a:lnRef idx="1">
            <a:schemeClr val="dk1"/>
          </a:lnRef>
          <a:fillRef idx="0">
            <a:schemeClr val="dk1"/>
          </a:fillRef>
          <a:effectRef idx="0">
            <a:schemeClr val="dk1"/>
          </a:effectRef>
          <a:fontRef idx="minor">
            <a:schemeClr val="tx1"/>
          </a:fontRef>
        </p:style>
      </p:cxnSp>
      <p:sp>
        <p:nvSpPr>
          <p:cNvPr id="50" name="TextBox 49">
            <a:extLst>
              <a:ext uri="{FF2B5EF4-FFF2-40B4-BE49-F238E27FC236}">
                <a16:creationId xmlns:a16="http://schemas.microsoft.com/office/drawing/2014/main" id="{5AC51F02-CDE9-456B-8CB1-27B2AA4E7E76}"/>
              </a:ext>
            </a:extLst>
          </p:cNvPr>
          <p:cNvSpPr txBox="1"/>
          <p:nvPr/>
        </p:nvSpPr>
        <p:spPr>
          <a:xfrm>
            <a:off x="4231533" y="6118928"/>
            <a:ext cx="1319759" cy="646331"/>
          </a:xfrm>
          <a:prstGeom prst="rect">
            <a:avLst/>
          </a:prstGeom>
          <a:noFill/>
        </p:spPr>
        <p:txBody>
          <a:bodyPr wrap="square">
            <a:spAutoFit/>
          </a:bodyPr>
          <a:lstStyle/>
          <a:p>
            <a:pPr algn="ctr"/>
            <a:r>
              <a:rPr lang="en-AU" sz="1200" dirty="0"/>
              <a:t>Sign Up and Forgot Your Password functions</a:t>
            </a:r>
          </a:p>
        </p:txBody>
      </p:sp>
      <p:cxnSp>
        <p:nvCxnSpPr>
          <p:cNvPr id="51" name="Connector: Curved 50">
            <a:extLst>
              <a:ext uri="{FF2B5EF4-FFF2-40B4-BE49-F238E27FC236}">
                <a16:creationId xmlns:a16="http://schemas.microsoft.com/office/drawing/2014/main" id="{D4E252B9-2B9D-4CB8-BA49-7EC47B4F8725}"/>
              </a:ext>
            </a:extLst>
          </p:cNvPr>
          <p:cNvCxnSpPr>
            <a:cxnSpLocks/>
            <a:stCxn id="50" idx="1"/>
            <a:endCxn id="3" idx="2"/>
          </p:cNvCxnSpPr>
          <p:nvPr/>
        </p:nvCxnSpPr>
        <p:spPr>
          <a:xfrm rot="10800000">
            <a:off x="3563703" y="5770176"/>
            <a:ext cx="667831" cy="671919"/>
          </a:xfrm>
          <a:prstGeom prst="curvedConnector2">
            <a:avLst/>
          </a:prstGeom>
          <a:ln>
            <a:tailEnd type="triangle"/>
          </a:ln>
        </p:spPr>
        <p:style>
          <a:lnRef idx="1">
            <a:schemeClr val="dk1"/>
          </a:lnRef>
          <a:fillRef idx="0">
            <a:schemeClr val="dk1"/>
          </a:fillRef>
          <a:effectRef idx="0">
            <a:schemeClr val="dk1"/>
          </a:effectRef>
          <a:fontRef idx="minor">
            <a:schemeClr val="tx1"/>
          </a:fontRef>
        </p:style>
      </p:cxnSp>
      <p:sp>
        <p:nvSpPr>
          <p:cNvPr id="56" name="TextBox 55">
            <a:extLst>
              <a:ext uri="{FF2B5EF4-FFF2-40B4-BE49-F238E27FC236}">
                <a16:creationId xmlns:a16="http://schemas.microsoft.com/office/drawing/2014/main" id="{664CA85A-EB49-4913-AF14-DEAA2F21D6C5}"/>
              </a:ext>
            </a:extLst>
          </p:cNvPr>
          <p:cNvSpPr txBox="1"/>
          <p:nvPr/>
        </p:nvSpPr>
        <p:spPr>
          <a:xfrm>
            <a:off x="6260690" y="6211263"/>
            <a:ext cx="2694530" cy="461666"/>
          </a:xfrm>
          <a:prstGeom prst="rect">
            <a:avLst/>
          </a:prstGeom>
          <a:noFill/>
        </p:spPr>
        <p:txBody>
          <a:bodyPr wrap="square">
            <a:spAutoFit/>
          </a:bodyPr>
          <a:lstStyle/>
          <a:p>
            <a:pPr algn="ctr"/>
            <a:r>
              <a:rPr lang="en-AU" sz="1200" dirty="0"/>
              <a:t>Back to Login Page (Main Page) function for other authentication processes </a:t>
            </a:r>
          </a:p>
        </p:txBody>
      </p:sp>
      <p:cxnSp>
        <p:nvCxnSpPr>
          <p:cNvPr id="57" name="Straight Arrow Connector 56">
            <a:extLst>
              <a:ext uri="{FF2B5EF4-FFF2-40B4-BE49-F238E27FC236}">
                <a16:creationId xmlns:a16="http://schemas.microsoft.com/office/drawing/2014/main" id="{DFA8DDEC-F343-4FBE-8B90-E1C37CDBC4E0}"/>
              </a:ext>
            </a:extLst>
          </p:cNvPr>
          <p:cNvCxnSpPr>
            <a:cxnSpLocks/>
            <a:stCxn id="56" idx="0"/>
          </p:cNvCxnSpPr>
          <p:nvPr/>
        </p:nvCxnSpPr>
        <p:spPr>
          <a:xfrm flipV="1">
            <a:off x="7607955" y="4377391"/>
            <a:ext cx="1465741" cy="183387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0" name="Straight Arrow Connector 59">
            <a:extLst>
              <a:ext uri="{FF2B5EF4-FFF2-40B4-BE49-F238E27FC236}">
                <a16:creationId xmlns:a16="http://schemas.microsoft.com/office/drawing/2014/main" id="{A2A0322B-5268-4722-9C44-08F4201CAFDF}"/>
              </a:ext>
            </a:extLst>
          </p:cNvPr>
          <p:cNvCxnSpPr>
            <a:cxnSpLocks/>
            <a:stCxn id="56" idx="0"/>
          </p:cNvCxnSpPr>
          <p:nvPr/>
        </p:nvCxnSpPr>
        <p:spPr>
          <a:xfrm flipH="1" flipV="1">
            <a:off x="6453893" y="5724007"/>
            <a:ext cx="1154062" cy="4872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5" name="TextBox 64">
            <a:extLst>
              <a:ext uri="{FF2B5EF4-FFF2-40B4-BE49-F238E27FC236}">
                <a16:creationId xmlns:a16="http://schemas.microsoft.com/office/drawing/2014/main" id="{653E0634-3253-47DF-888D-2AA867FF26A8}"/>
              </a:ext>
            </a:extLst>
          </p:cNvPr>
          <p:cNvSpPr txBox="1"/>
          <p:nvPr/>
        </p:nvSpPr>
        <p:spPr>
          <a:xfrm>
            <a:off x="5078561" y="764658"/>
            <a:ext cx="2364257" cy="461669"/>
          </a:xfrm>
          <a:prstGeom prst="rect">
            <a:avLst/>
          </a:prstGeom>
          <a:noFill/>
        </p:spPr>
        <p:txBody>
          <a:bodyPr wrap="square">
            <a:spAutoFit/>
          </a:bodyPr>
          <a:lstStyle/>
          <a:p>
            <a:pPr algn="ctr"/>
            <a:r>
              <a:rPr lang="en-AU" sz="1200" dirty="0"/>
              <a:t>Ability for the User to Sign up with only a username and password</a:t>
            </a:r>
          </a:p>
        </p:txBody>
      </p:sp>
      <p:cxnSp>
        <p:nvCxnSpPr>
          <p:cNvPr id="66" name="Straight Arrow Connector 65">
            <a:extLst>
              <a:ext uri="{FF2B5EF4-FFF2-40B4-BE49-F238E27FC236}">
                <a16:creationId xmlns:a16="http://schemas.microsoft.com/office/drawing/2014/main" id="{DEE9C9A7-4AD1-4650-935C-C11CAFF26FFF}"/>
              </a:ext>
            </a:extLst>
          </p:cNvPr>
          <p:cNvCxnSpPr>
            <a:cxnSpLocks/>
            <a:stCxn id="65" idx="2"/>
          </p:cNvCxnSpPr>
          <p:nvPr/>
        </p:nvCxnSpPr>
        <p:spPr>
          <a:xfrm>
            <a:off x="6260690" y="1226327"/>
            <a:ext cx="34264" cy="29211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1" name="TextBox 70">
            <a:extLst>
              <a:ext uri="{FF2B5EF4-FFF2-40B4-BE49-F238E27FC236}">
                <a16:creationId xmlns:a16="http://schemas.microsoft.com/office/drawing/2014/main" id="{35AEDF06-D9B3-4A7D-9BC5-D0618F7473DD}"/>
              </a:ext>
            </a:extLst>
          </p:cNvPr>
          <p:cNvSpPr txBox="1"/>
          <p:nvPr/>
        </p:nvSpPr>
        <p:spPr>
          <a:xfrm>
            <a:off x="7959989" y="811794"/>
            <a:ext cx="2227413" cy="276999"/>
          </a:xfrm>
          <a:prstGeom prst="rect">
            <a:avLst/>
          </a:prstGeom>
          <a:noFill/>
        </p:spPr>
        <p:txBody>
          <a:bodyPr wrap="square">
            <a:spAutoFit/>
          </a:bodyPr>
          <a:lstStyle/>
          <a:p>
            <a:pPr algn="ctr"/>
            <a:r>
              <a:rPr lang="en-AU" sz="1200" dirty="0"/>
              <a:t>Forgot your password function</a:t>
            </a:r>
          </a:p>
        </p:txBody>
      </p:sp>
      <p:cxnSp>
        <p:nvCxnSpPr>
          <p:cNvPr id="72" name="Straight Arrow Connector 71">
            <a:extLst>
              <a:ext uri="{FF2B5EF4-FFF2-40B4-BE49-F238E27FC236}">
                <a16:creationId xmlns:a16="http://schemas.microsoft.com/office/drawing/2014/main" id="{3A4C5B3A-94EF-4281-9A0E-C7494E68A648}"/>
              </a:ext>
            </a:extLst>
          </p:cNvPr>
          <p:cNvCxnSpPr>
            <a:cxnSpLocks/>
            <a:stCxn id="71" idx="2"/>
            <a:endCxn id="11" idx="0"/>
          </p:cNvCxnSpPr>
          <p:nvPr/>
        </p:nvCxnSpPr>
        <p:spPr>
          <a:xfrm>
            <a:off x="9073696" y="1088793"/>
            <a:ext cx="1" cy="32316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8" name="TextBox 77">
            <a:extLst>
              <a:ext uri="{FF2B5EF4-FFF2-40B4-BE49-F238E27FC236}">
                <a16:creationId xmlns:a16="http://schemas.microsoft.com/office/drawing/2014/main" id="{C9FBDF10-FB10-43BF-BCF6-9462D0D0498D}"/>
              </a:ext>
            </a:extLst>
          </p:cNvPr>
          <p:cNvSpPr txBox="1"/>
          <p:nvPr/>
        </p:nvSpPr>
        <p:spPr>
          <a:xfrm>
            <a:off x="1447508" y="782378"/>
            <a:ext cx="2477982" cy="461665"/>
          </a:xfrm>
          <a:prstGeom prst="rect">
            <a:avLst/>
          </a:prstGeom>
          <a:noFill/>
        </p:spPr>
        <p:txBody>
          <a:bodyPr wrap="square">
            <a:spAutoFit/>
          </a:bodyPr>
          <a:lstStyle/>
          <a:p>
            <a:pPr algn="ctr"/>
            <a:r>
              <a:rPr lang="en-AU" sz="1200" dirty="0"/>
              <a:t>Messages to the audience to identify parts where a user is required</a:t>
            </a:r>
          </a:p>
        </p:txBody>
      </p:sp>
      <p:cxnSp>
        <p:nvCxnSpPr>
          <p:cNvPr id="79" name="Straight Arrow Connector 78">
            <a:extLst>
              <a:ext uri="{FF2B5EF4-FFF2-40B4-BE49-F238E27FC236}">
                <a16:creationId xmlns:a16="http://schemas.microsoft.com/office/drawing/2014/main" id="{E6F0BDE8-553B-4FD8-8636-1C7CFC2ED0C3}"/>
              </a:ext>
            </a:extLst>
          </p:cNvPr>
          <p:cNvCxnSpPr>
            <a:cxnSpLocks/>
            <a:stCxn id="78" idx="2"/>
          </p:cNvCxnSpPr>
          <p:nvPr/>
        </p:nvCxnSpPr>
        <p:spPr>
          <a:xfrm>
            <a:off x="2686499" y="1244043"/>
            <a:ext cx="416562" cy="20252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3" name="Rectangle: Rounded Corners 82">
            <a:extLst>
              <a:ext uri="{FF2B5EF4-FFF2-40B4-BE49-F238E27FC236}">
                <a16:creationId xmlns:a16="http://schemas.microsoft.com/office/drawing/2014/main" id="{021161BC-1248-4649-9167-0B5D67FC8B3C}"/>
              </a:ext>
            </a:extLst>
          </p:cNvPr>
          <p:cNvSpPr/>
          <p:nvPr/>
        </p:nvSpPr>
        <p:spPr>
          <a:xfrm>
            <a:off x="10539438" y="2753500"/>
            <a:ext cx="1551531" cy="118577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AU" sz="1200" dirty="0"/>
              <a:t>Authentication has been implemented with the use of a third party provider </a:t>
            </a:r>
            <a:r>
              <a:rPr lang="en-AU" sz="1200" b="1" dirty="0"/>
              <a:t>– </a:t>
            </a:r>
            <a:r>
              <a:rPr lang="en-AU" sz="1200" b="1" i="1" dirty="0"/>
              <a:t>Devise</a:t>
            </a:r>
          </a:p>
        </p:txBody>
      </p:sp>
    </p:spTree>
    <p:extLst>
      <p:ext uri="{BB962C8B-B14F-4D97-AF65-F5344CB8AC3E}">
        <p14:creationId xmlns:p14="http://schemas.microsoft.com/office/powerpoint/2010/main" val="25031251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06D20AE-2F60-4D8D-8754-B9BAC9E06606}"/>
              </a:ext>
            </a:extLst>
          </p:cNvPr>
          <p:cNvSpPr txBox="1"/>
          <p:nvPr/>
        </p:nvSpPr>
        <p:spPr>
          <a:xfrm>
            <a:off x="1038040" y="92740"/>
            <a:ext cx="10115919" cy="461665"/>
          </a:xfrm>
          <a:prstGeom prst="rect">
            <a:avLst/>
          </a:prstGeom>
          <a:noFill/>
        </p:spPr>
        <p:txBody>
          <a:bodyPr wrap="square">
            <a:spAutoFit/>
          </a:bodyPr>
          <a:lstStyle/>
          <a:p>
            <a:r>
              <a:rPr lang="en-AU" sz="2400" dirty="0"/>
              <a:t>Michael Dart – T2A2 – Marketplace Project | </a:t>
            </a:r>
            <a:r>
              <a:rPr lang="en-AU" sz="2400" dirty="0">
                <a:solidFill>
                  <a:schemeClr val="bg1">
                    <a:lumMod val="95000"/>
                    <a:lumOff val="5000"/>
                  </a:schemeClr>
                </a:solidFill>
              </a:rPr>
              <a:t>The Application – Main Dashboard</a:t>
            </a:r>
          </a:p>
        </p:txBody>
      </p:sp>
      <p:pic>
        <p:nvPicPr>
          <p:cNvPr id="5" name="Picture 4">
            <a:extLst>
              <a:ext uri="{FF2B5EF4-FFF2-40B4-BE49-F238E27FC236}">
                <a16:creationId xmlns:a16="http://schemas.microsoft.com/office/drawing/2014/main" id="{F3ED9A07-DBF0-4795-9F81-E840F2DB19E5}"/>
              </a:ext>
            </a:extLst>
          </p:cNvPr>
          <p:cNvPicPr>
            <a:picLocks noChangeAspect="1"/>
          </p:cNvPicPr>
          <p:nvPr/>
        </p:nvPicPr>
        <p:blipFill>
          <a:blip r:embed="rId2"/>
          <a:stretch>
            <a:fillRect/>
          </a:stretch>
        </p:blipFill>
        <p:spPr>
          <a:xfrm>
            <a:off x="1519479" y="1395528"/>
            <a:ext cx="9153039" cy="4066944"/>
          </a:xfrm>
          <a:prstGeom prst="rect">
            <a:avLst/>
          </a:prstGeom>
        </p:spPr>
      </p:pic>
      <p:sp>
        <p:nvSpPr>
          <p:cNvPr id="7" name="TextBox 6">
            <a:extLst>
              <a:ext uri="{FF2B5EF4-FFF2-40B4-BE49-F238E27FC236}">
                <a16:creationId xmlns:a16="http://schemas.microsoft.com/office/drawing/2014/main" id="{10A45FD5-4462-44A6-B319-13BCCD4D6FED}"/>
              </a:ext>
            </a:extLst>
          </p:cNvPr>
          <p:cNvSpPr txBox="1"/>
          <p:nvPr/>
        </p:nvSpPr>
        <p:spPr>
          <a:xfrm>
            <a:off x="7356248" y="692904"/>
            <a:ext cx="3797711" cy="276999"/>
          </a:xfrm>
          <a:prstGeom prst="rect">
            <a:avLst/>
          </a:prstGeom>
          <a:noFill/>
        </p:spPr>
        <p:txBody>
          <a:bodyPr wrap="square">
            <a:spAutoFit/>
          </a:bodyPr>
          <a:lstStyle/>
          <a:p>
            <a:pPr algn="ctr"/>
            <a:r>
              <a:rPr lang="en-AU" sz="1200" dirty="0"/>
              <a:t>Log-Out function | Display to the user of who is logged in</a:t>
            </a:r>
          </a:p>
        </p:txBody>
      </p:sp>
      <p:cxnSp>
        <p:nvCxnSpPr>
          <p:cNvPr id="8" name="Straight Arrow Connector 7">
            <a:extLst>
              <a:ext uri="{FF2B5EF4-FFF2-40B4-BE49-F238E27FC236}">
                <a16:creationId xmlns:a16="http://schemas.microsoft.com/office/drawing/2014/main" id="{7FA78674-D0A0-4F62-B01F-79E2EADD696B}"/>
              </a:ext>
            </a:extLst>
          </p:cNvPr>
          <p:cNvCxnSpPr>
            <a:cxnSpLocks/>
            <a:stCxn id="12" idx="2"/>
          </p:cNvCxnSpPr>
          <p:nvPr/>
        </p:nvCxnSpPr>
        <p:spPr>
          <a:xfrm>
            <a:off x="5630920" y="1108403"/>
            <a:ext cx="309730" cy="22485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 name="TextBox 11">
            <a:extLst>
              <a:ext uri="{FF2B5EF4-FFF2-40B4-BE49-F238E27FC236}">
                <a16:creationId xmlns:a16="http://schemas.microsoft.com/office/drawing/2014/main" id="{707184A0-8E7C-4EC0-B7D9-0BA2750BA3AB}"/>
              </a:ext>
            </a:extLst>
          </p:cNvPr>
          <p:cNvSpPr txBox="1"/>
          <p:nvPr/>
        </p:nvSpPr>
        <p:spPr>
          <a:xfrm>
            <a:off x="4223938" y="554405"/>
            <a:ext cx="2813964" cy="553998"/>
          </a:xfrm>
          <a:prstGeom prst="rect">
            <a:avLst/>
          </a:prstGeom>
          <a:noFill/>
        </p:spPr>
        <p:txBody>
          <a:bodyPr wrap="square">
            <a:spAutoFit/>
          </a:bodyPr>
          <a:lstStyle/>
          <a:p>
            <a:pPr algn="ctr"/>
            <a:r>
              <a:rPr lang="en-AU" sz="1200" dirty="0"/>
              <a:t>Further messages provided thanks with the help of the third party provide - Devise</a:t>
            </a:r>
            <a:r>
              <a:rPr lang="en-AU" sz="1800" dirty="0"/>
              <a:t> </a:t>
            </a:r>
          </a:p>
        </p:txBody>
      </p:sp>
      <p:cxnSp>
        <p:nvCxnSpPr>
          <p:cNvPr id="16" name="Straight Arrow Connector 15">
            <a:extLst>
              <a:ext uri="{FF2B5EF4-FFF2-40B4-BE49-F238E27FC236}">
                <a16:creationId xmlns:a16="http://schemas.microsoft.com/office/drawing/2014/main" id="{DAD1CFA3-12DD-48D9-93B6-0D1D4CEE637C}"/>
              </a:ext>
            </a:extLst>
          </p:cNvPr>
          <p:cNvCxnSpPr>
            <a:cxnSpLocks/>
          </p:cNvCxnSpPr>
          <p:nvPr/>
        </p:nvCxnSpPr>
        <p:spPr>
          <a:xfrm>
            <a:off x="9739835" y="1039153"/>
            <a:ext cx="241873" cy="84864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46B43685-D306-4D99-A372-704EE3AA2466}"/>
              </a:ext>
            </a:extLst>
          </p:cNvPr>
          <p:cNvCxnSpPr>
            <a:cxnSpLocks/>
          </p:cNvCxnSpPr>
          <p:nvPr/>
        </p:nvCxnSpPr>
        <p:spPr>
          <a:xfrm>
            <a:off x="8098832" y="962385"/>
            <a:ext cx="1015671" cy="84864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2" name="TextBox 21">
            <a:extLst>
              <a:ext uri="{FF2B5EF4-FFF2-40B4-BE49-F238E27FC236}">
                <a16:creationId xmlns:a16="http://schemas.microsoft.com/office/drawing/2014/main" id="{FC8D3665-EC23-4D5E-A65C-FCD19434089F}"/>
              </a:ext>
            </a:extLst>
          </p:cNvPr>
          <p:cNvSpPr txBox="1"/>
          <p:nvPr/>
        </p:nvSpPr>
        <p:spPr>
          <a:xfrm>
            <a:off x="-119315" y="2741298"/>
            <a:ext cx="1679843" cy="1200329"/>
          </a:xfrm>
          <a:prstGeom prst="rect">
            <a:avLst/>
          </a:prstGeom>
          <a:noFill/>
        </p:spPr>
        <p:txBody>
          <a:bodyPr wrap="square">
            <a:spAutoFit/>
          </a:bodyPr>
          <a:lstStyle/>
          <a:p>
            <a:pPr algn="ctr"/>
            <a:r>
              <a:rPr lang="en-AU" sz="1200" dirty="0"/>
              <a:t>Authorisation Implemented on the Main Dashboard through the use of roles (see difference on </a:t>
            </a:r>
            <a:br>
              <a:rPr lang="en-AU" sz="1200" dirty="0"/>
            </a:br>
            <a:r>
              <a:rPr lang="en-AU" sz="1200" dirty="0"/>
              <a:t>next slide)</a:t>
            </a:r>
          </a:p>
        </p:txBody>
      </p:sp>
      <p:cxnSp>
        <p:nvCxnSpPr>
          <p:cNvPr id="24" name="Straight Arrow Connector 23">
            <a:extLst>
              <a:ext uri="{FF2B5EF4-FFF2-40B4-BE49-F238E27FC236}">
                <a16:creationId xmlns:a16="http://schemas.microsoft.com/office/drawing/2014/main" id="{4CF76EA0-C34C-4B9E-8E37-40342B1D8A12}"/>
              </a:ext>
            </a:extLst>
          </p:cNvPr>
          <p:cNvCxnSpPr>
            <a:cxnSpLocks/>
          </p:cNvCxnSpPr>
          <p:nvPr/>
        </p:nvCxnSpPr>
        <p:spPr>
          <a:xfrm>
            <a:off x="1386348" y="3150255"/>
            <a:ext cx="1929089" cy="59374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1" name="TextBox 30">
            <a:extLst>
              <a:ext uri="{FF2B5EF4-FFF2-40B4-BE49-F238E27FC236}">
                <a16:creationId xmlns:a16="http://schemas.microsoft.com/office/drawing/2014/main" id="{C17B1EF6-5693-4709-860E-E4760606C855}"/>
              </a:ext>
            </a:extLst>
          </p:cNvPr>
          <p:cNvSpPr txBox="1"/>
          <p:nvPr/>
        </p:nvSpPr>
        <p:spPr>
          <a:xfrm>
            <a:off x="1813510" y="955830"/>
            <a:ext cx="2544098" cy="276999"/>
          </a:xfrm>
          <a:prstGeom prst="rect">
            <a:avLst/>
          </a:prstGeom>
          <a:noFill/>
        </p:spPr>
        <p:txBody>
          <a:bodyPr wrap="square">
            <a:spAutoFit/>
          </a:bodyPr>
          <a:lstStyle/>
          <a:p>
            <a:pPr algn="ctr"/>
            <a:r>
              <a:rPr lang="en-AU" sz="1200" dirty="0"/>
              <a:t>User can create and view their profile</a:t>
            </a:r>
          </a:p>
        </p:txBody>
      </p:sp>
      <p:cxnSp>
        <p:nvCxnSpPr>
          <p:cNvPr id="32" name="Straight Arrow Connector 31">
            <a:extLst>
              <a:ext uri="{FF2B5EF4-FFF2-40B4-BE49-F238E27FC236}">
                <a16:creationId xmlns:a16="http://schemas.microsoft.com/office/drawing/2014/main" id="{B098C2EC-B922-4334-A7C6-3E79FB186044}"/>
              </a:ext>
            </a:extLst>
          </p:cNvPr>
          <p:cNvCxnSpPr>
            <a:cxnSpLocks/>
          </p:cNvCxnSpPr>
          <p:nvPr/>
        </p:nvCxnSpPr>
        <p:spPr>
          <a:xfrm>
            <a:off x="3199322" y="1163579"/>
            <a:ext cx="277073" cy="177386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6" name="TextBox 35">
            <a:extLst>
              <a:ext uri="{FF2B5EF4-FFF2-40B4-BE49-F238E27FC236}">
                <a16:creationId xmlns:a16="http://schemas.microsoft.com/office/drawing/2014/main" id="{A557E4AD-BB99-4E27-A8DD-5E62D67F1288}"/>
              </a:ext>
            </a:extLst>
          </p:cNvPr>
          <p:cNvSpPr txBox="1"/>
          <p:nvPr/>
        </p:nvSpPr>
        <p:spPr>
          <a:xfrm>
            <a:off x="4394969" y="5746783"/>
            <a:ext cx="3476195" cy="276999"/>
          </a:xfrm>
          <a:prstGeom prst="rect">
            <a:avLst/>
          </a:prstGeom>
          <a:noFill/>
        </p:spPr>
        <p:txBody>
          <a:bodyPr wrap="square">
            <a:spAutoFit/>
          </a:bodyPr>
          <a:lstStyle/>
          <a:p>
            <a:pPr algn="ctr"/>
            <a:r>
              <a:rPr lang="en-AU" sz="1200" dirty="0"/>
              <a:t>All users can access other areas</a:t>
            </a:r>
          </a:p>
        </p:txBody>
      </p:sp>
      <p:cxnSp>
        <p:nvCxnSpPr>
          <p:cNvPr id="37" name="Straight Arrow Connector 36">
            <a:extLst>
              <a:ext uri="{FF2B5EF4-FFF2-40B4-BE49-F238E27FC236}">
                <a16:creationId xmlns:a16="http://schemas.microsoft.com/office/drawing/2014/main" id="{342169D7-1125-4992-8032-73DB6B099BF3}"/>
              </a:ext>
            </a:extLst>
          </p:cNvPr>
          <p:cNvCxnSpPr>
            <a:cxnSpLocks/>
            <a:stCxn id="36" idx="0"/>
          </p:cNvCxnSpPr>
          <p:nvPr/>
        </p:nvCxnSpPr>
        <p:spPr>
          <a:xfrm flipV="1">
            <a:off x="6133067" y="3452921"/>
            <a:ext cx="1819555" cy="229386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9" name="Straight Arrow Connector 38">
            <a:extLst>
              <a:ext uri="{FF2B5EF4-FFF2-40B4-BE49-F238E27FC236}">
                <a16:creationId xmlns:a16="http://schemas.microsoft.com/office/drawing/2014/main" id="{1802A0C1-84CF-42F0-A2E3-8A16F80B1CB9}"/>
              </a:ext>
            </a:extLst>
          </p:cNvPr>
          <p:cNvCxnSpPr>
            <a:cxnSpLocks/>
            <a:stCxn id="36" idx="0"/>
          </p:cNvCxnSpPr>
          <p:nvPr/>
        </p:nvCxnSpPr>
        <p:spPr>
          <a:xfrm flipH="1" flipV="1">
            <a:off x="3928971" y="4979057"/>
            <a:ext cx="2204096" cy="7677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369530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8A4C33E-9943-4EA5-A9C3-BD7093759885}"/>
              </a:ext>
            </a:extLst>
          </p:cNvPr>
          <p:cNvSpPr txBox="1"/>
          <p:nvPr/>
        </p:nvSpPr>
        <p:spPr>
          <a:xfrm>
            <a:off x="1025258" y="98639"/>
            <a:ext cx="10141483" cy="461665"/>
          </a:xfrm>
          <a:prstGeom prst="rect">
            <a:avLst/>
          </a:prstGeom>
          <a:noFill/>
        </p:spPr>
        <p:txBody>
          <a:bodyPr wrap="square">
            <a:spAutoFit/>
          </a:bodyPr>
          <a:lstStyle/>
          <a:p>
            <a:r>
              <a:rPr lang="en-AU" sz="2400" dirty="0"/>
              <a:t>Michael Dart – T2A2 – Marketplace Project | </a:t>
            </a:r>
            <a:r>
              <a:rPr lang="en-AU" sz="2400" dirty="0">
                <a:solidFill>
                  <a:schemeClr val="bg1">
                    <a:lumMod val="95000"/>
                    <a:lumOff val="5000"/>
                  </a:schemeClr>
                </a:solidFill>
              </a:rPr>
              <a:t>The Application – Main Dashboard</a:t>
            </a:r>
          </a:p>
        </p:txBody>
      </p:sp>
      <p:pic>
        <p:nvPicPr>
          <p:cNvPr id="5" name="Picture 4">
            <a:extLst>
              <a:ext uri="{FF2B5EF4-FFF2-40B4-BE49-F238E27FC236}">
                <a16:creationId xmlns:a16="http://schemas.microsoft.com/office/drawing/2014/main" id="{B96616C0-F763-4275-A946-0A94C11E574E}"/>
              </a:ext>
            </a:extLst>
          </p:cNvPr>
          <p:cNvPicPr>
            <a:picLocks noChangeAspect="1"/>
          </p:cNvPicPr>
          <p:nvPr/>
        </p:nvPicPr>
        <p:blipFill>
          <a:blip r:embed="rId2"/>
          <a:stretch>
            <a:fillRect/>
          </a:stretch>
        </p:blipFill>
        <p:spPr>
          <a:xfrm>
            <a:off x="1144191" y="1704273"/>
            <a:ext cx="9903616" cy="3685427"/>
          </a:xfrm>
          <a:prstGeom prst="rect">
            <a:avLst/>
          </a:prstGeom>
        </p:spPr>
      </p:pic>
      <p:pic>
        <p:nvPicPr>
          <p:cNvPr id="9" name="Picture 8">
            <a:extLst>
              <a:ext uri="{FF2B5EF4-FFF2-40B4-BE49-F238E27FC236}">
                <a16:creationId xmlns:a16="http://schemas.microsoft.com/office/drawing/2014/main" id="{B7953601-DFA8-48BC-A75A-7C0599B44B4C}"/>
              </a:ext>
            </a:extLst>
          </p:cNvPr>
          <p:cNvPicPr>
            <a:picLocks noChangeAspect="1"/>
          </p:cNvPicPr>
          <p:nvPr/>
        </p:nvPicPr>
        <p:blipFill>
          <a:blip r:embed="rId3"/>
          <a:stretch>
            <a:fillRect/>
          </a:stretch>
        </p:blipFill>
        <p:spPr>
          <a:xfrm>
            <a:off x="4808892" y="4863393"/>
            <a:ext cx="3569501" cy="1439443"/>
          </a:xfrm>
          <a:prstGeom prst="rect">
            <a:avLst/>
          </a:prstGeom>
        </p:spPr>
      </p:pic>
      <p:sp>
        <p:nvSpPr>
          <p:cNvPr id="11" name="TextBox 10">
            <a:extLst>
              <a:ext uri="{FF2B5EF4-FFF2-40B4-BE49-F238E27FC236}">
                <a16:creationId xmlns:a16="http://schemas.microsoft.com/office/drawing/2014/main" id="{DC0E6A09-81D4-4F45-88BD-86AE710A64DC}"/>
              </a:ext>
            </a:extLst>
          </p:cNvPr>
          <p:cNvSpPr txBox="1"/>
          <p:nvPr/>
        </p:nvSpPr>
        <p:spPr>
          <a:xfrm>
            <a:off x="1281952" y="6208430"/>
            <a:ext cx="2623421" cy="461665"/>
          </a:xfrm>
          <a:prstGeom prst="rect">
            <a:avLst/>
          </a:prstGeom>
          <a:noFill/>
        </p:spPr>
        <p:txBody>
          <a:bodyPr wrap="square">
            <a:spAutoFit/>
          </a:bodyPr>
          <a:lstStyle/>
          <a:p>
            <a:pPr algn="ctr"/>
            <a:r>
              <a:rPr lang="en-AU" sz="1200" dirty="0"/>
              <a:t>View All Profiles Function has been removed for any unauthorised users</a:t>
            </a:r>
          </a:p>
        </p:txBody>
      </p:sp>
      <p:sp>
        <p:nvSpPr>
          <p:cNvPr id="13" name="TextBox 12">
            <a:extLst>
              <a:ext uri="{FF2B5EF4-FFF2-40B4-BE49-F238E27FC236}">
                <a16:creationId xmlns:a16="http://schemas.microsoft.com/office/drawing/2014/main" id="{2B1F3B8C-F666-4F00-B5DD-F75E5DA60526}"/>
              </a:ext>
            </a:extLst>
          </p:cNvPr>
          <p:cNvSpPr txBox="1"/>
          <p:nvPr/>
        </p:nvSpPr>
        <p:spPr>
          <a:xfrm>
            <a:off x="1491378" y="5556433"/>
            <a:ext cx="1638229" cy="461665"/>
          </a:xfrm>
          <a:prstGeom prst="rect">
            <a:avLst/>
          </a:prstGeom>
          <a:noFill/>
        </p:spPr>
        <p:txBody>
          <a:bodyPr wrap="square">
            <a:spAutoFit/>
          </a:bodyPr>
          <a:lstStyle/>
          <a:p>
            <a:pPr algn="ctr"/>
            <a:r>
              <a:rPr lang="en-AU" sz="1200" dirty="0"/>
              <a:t>Normal User vs. Admin User (using Roles)</a:t>
            </a:r>
          </a:p>
        </p:txBody>
      </p:sp>
      <p:cxnSp>
        <p:nvCxnSpPr>
          <p:cNvPr id="14" name="Straight Arrow Connector 13">
            <a:extLst>
              <a:ext uri="{FF2B5EF4-FFF2-40B4-BE49-F238E27FC236}">
                <a16:creationId xmlns:a16="http://schemas.microsoft.com/office/drawing/2014/main" id="{ED783D7A-CF44-4558-A0CE-C374D10827F0}"/>
              </a:ext>
            </a:extLst>
          </p:cNvPr>
          <p:cNvCxnSpPr>
            <a:cxnSpLocks/>
            <a:stCxn id="13" idx="0"/>
          </p:cNvCxnSpPr>
          <p:nvPr/>
        </p:nvCxnSpPr>
        <p:spPr>
          <a:xfrm flipV="1">
            <a:off x="2310493" y="4017461"/>
            <a:ext cx="1028610" cy="153897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ECBAB18A-3747-46C3-9713-8271FD10B24F}"/>
              </a:ext>
            </a:extLst>
          </p:cNvPr>
          <p:cNvCxnSpPr>
            <a:cxnSpLocks/>
            <a:stCxn id="13" idx="3"/>
          </p:cNvCxnSpPr>
          <p:nvPr/>
        </p:nvCxnSpPr>
        <p:spPr>
          <a:xfrm>
            <a:off x="3129607" y="5787266"/>
            <a:ext cx="2074542" cy="4719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FE547DF4-8F2D-42C3-9DF1-1294260B8896}"/>
              </a:ext>
            </a:extLst>
          </p:cNvPr>
          <p:cNvCxnSpPr>
            <a:cxnSpLocks/>
            <a:stCxn id="13" idx="2"/>
            <a:endCxn id="11" idx="0"/>
          </p:cNvCxnSpPr>
          <p:nvPr/>
        </p:nvCxnSpPr>
        <p:spPr>
          <a:xfrm>
            <a:off x="2310493" y="6018098"/>
            <a:ext cx="283170" cy="190332"/>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27" name="TextBox 26">
            <a:extLst>
              <a:ext uri="{FF2B5EF4-FFF2-40B4-BE49-F238E27FC236}">
                <a16:creationId xmlns:a16="http://schemas.microsoft.com/office/drawing/2014/main" id="{B4B8C06C-8DB7-4DED-8ECD-50073B4FFCBB}"/>
              </a:ext>
            </a:extLst>
          </p:cNvPr>
          <p:cNvSpPr txBox="1"/>
          <p:nvPr/>
        </p:nvSpPr>
        <p:spPr>
          <a:xfrm>
            <a:off x="8124886" y="994685"/>
            <a:ext cx="2322872" cy="473615"/>
          </a:xfrm>
          <a:prstGeom prst="rect">
            <a:avLst/>
          </a:prstGeom>
          <a:noFill/>
        </p:spPr>
        <p:txBody>
          <a:bodyPr wrap="square">
            <a:spAutoFit/>
          </a:bodyPr>
          <a:lstStyle/>
          <a:p>
            <a:pPr algn="ctr"/>
            <a:r>
              <a:rPr lang="en-AU" sz="1200" dirty="0"/>
              <a:t>To verify different authorisation, you can see it is a different user</a:t>
            </a:r>
          </a:p>
        </p:txBody>
      </p:sp>
      <p:cxnSp>
        <p:nvCxnSpPr>
          <p:cNvPr id="31" name="Straight Arrow Connector 30">
            <a:extLst>
              <a:ext uri="{FF2B5EF4-FFF2-40B4-BE49-F238E27FC236}">
                <a16:creationId xmlns:a16="http://schemas.microsoft.com/office/drawing/2014/main" id="{3E0DC8C6-9AD4-4B32-9243-DDB2CEC4FCBE}"/>
              </a:ext>
            </a:extLst>
          </p:cNvPr>
          <p:cNvCxnSpPr>
            <a:cxnSpLocks/>
            <a:stCxn id="27" idx="2"/>
          </p:cNvCxnSpPr>
          <p:nvPr/>
        </p:nvCxnSpPr>
        <p:spPr>
          <a:xfrm>
            <a:off x="9286322" y="1468300"/>
            <a:ext cx="966757" cy="61417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5" name="Rectangle: Rounded Corners 34">
            <a:extLst>
              <a:ext uri="{FF2B5EF4-FFF2-40B4-BE49-F238E27FC236}">
                <a16:creationId xmlns:a16="http://schemas.microsoft.com/office/drawing/2014/main" id="{D569ABF3-36C6-451D-84B0-F939883BFDF5}"/>
              </a:ext>
            </a:extLst>
          </p:cNvPr>
          <p:cNvSpPr/>
          <p:nvPr/>
        </p:nvSpPr>
        <p:spPr>
          <a:xfrm>
            <a:off x="10545337" y="5556433"/>
            <a:ext cx="1551531" cy="118577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AU" sz="1200" dirty="0"/>
              <a:t>Authorisation has been implemented with the use of a third party provider </a:t>
            </a:r>
            <a:r>
              <a:rPr lang="en-AU" sz="1200" b="1" dirty="0"/>
              <a:t>– </a:t>
            </a:r>
            <a:r>
              <a:rPr lang="en-AU" sz="1200" b="1" i="1" dirty="0" err="1"/>
              <a:t>Rolify</a:t>
            </a:r>
            <a:endParaRPr lang="en-AU" sz="1200" b="1" i="1" dirty="0"/>
          </a:p>
        </p:txBody>
      </p:sp>
    </p:spTree>
    <p:extLst>
      <p:ext uri="{BB962C8B-B14F-4D97-AF65-F5344CB8AC3E}">
        <p14:creationId xmlns:p14="http://schemas.microsoft.com/office/powerpoint/2010/main" val="41502677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CD1227F-7372-4AB0-83D8-0039D451A7FE}"/>
              </a:ext>
            </a:extLst>
          </p:cNvPr>
          <p:cNvSpPr txBox="1"/>
          <p:nvPr/>
        </p:nvSpPr>
        <p:spPr>
          <a:xfrm>
            <a:off x="2500219" y="0"/>
            <a:ext cx="7722503" cy="830997"/>
          </a:xfrm>
          <a:prstGeom prst="rect">
            <a:avLst/>
          </a:prstGeom>
          <a:noFill/>
        </p:spPr>
        <p:txBody>
          <a:bodyPr wrap="square">
            <a:spAutoFit/>
          </a:bodyPr>
          <a:lstStyle/>
          <a:p>
            <a:r>
              <a:rPr lang="en-AU" sz="2400" dirty="0"/>
              <a:t>Michael Dart – T2A2 – Marketplace Project | </a:t>
            </a:r>
            <a:r>
              <a:rPr lang="en-AU" sz="2400" dirty="0">
                <a:solidFill>
                  <a:schemeClr val="bg1">
                    <a:lumMod val="95000"/>
                    <a:lumOff val="5000"/>
                  </a:schemeClr>
                </a:solidFill>
              </a:rPr>
              <a:t>The Application</a:t>
            </a:r>
          </a:p>
          <a:p>
            <a:pPr algn="ctr"/>
            <a:r>
              <a:rPr lang="en-AU" sz="2400" dirty="0">
                <a:solidFill>
                  <a:schemeClr val="bg1">
                    <a:lumMod val="95000"/>
                    <a:lumOff val="5000"/>
                  </a:schemeClr>
                </a:solidFill>
              </a:rPr>
              <a:t>Creating Profiles and Products</a:t>
            </a:r>
          </a:p>
        </p:txBody>
      </p:sp>
      <p:pic>
        <p:nvPicPr>
          <p:cNvPr id="5" name="Picture 4">
            <a:extLst>
              <a:ext uri="{FF2B5EF4-FFF2-40B4-BE49-F238E27FC236}">
                <a16:creationId xmlns:a16="http://schemas.microsoft.com/office/drawing/2014/main" id="{53FFACCE-1458-4571-A252-D6884089FFCA}"/>
              </a:ext>
            </a:extLst>
          </p:cNvPr>
          <p:cNvPicPr>
            <a:picLocks noChangeAspect="1"/>
          </p:cNvPicPr>
          <p:nvPr/>
        </p:nvPicPr>
        <p:blipFill>
          <a:blip r:embed="rId2"/>
          <a:stretch>
            <a:fillRect/>
          </a:stretch>
        </p:blipFill>
        <p:spPr>
          <a:xfrm>
            <a:off x="1875995" y="1544292"/>
            <a:ext cx="6102882" cy="2898789"/>
          </a:xfrm>
          <a:prstGeom prst="rect">
            <a:avLst/>
          </a:prstGeom>
        </p:spPr>
      </p:pic>
      <p:sp>
        <p:nvSpPr>
          <p:cNvPr id="7" name="TextBox 6">
            <a:extLst>
              <a:ext uri="{FF2B5EF4-FFF2-40B4-BE49-F238E27FC236}">
                <a16:creationId xmlns:a16="http://schemas.microsoft.com/office/drawing/2014/main" id="{74344FFF-1502-4EBE-8D09-902F70CE8E8F}"/>
              </a:ext>
            </a:extLst>
          </p:cNvPr>
          <p:cNvSpPr txBox="1"/>
          <p:nvPr/>
        </p:nvSpPr>
        <p:spPr>
          <a:xfrm>
            <a:off x="7900711" y="956812"/>
            <a:ext cx="1856822" cy="461665"/>
          </a:xfrm>
          <a:prstGeom prst="rect">
            <a:avLst/>
          </a:prstGeom>
          <a:noFill/>
        </p:spPr>
        <p:txBody>
          <a:bodyPr wrap="square">
            <a:spAutoFit/>
          </a:bodyPr>
          <a:lstStyle/>
          <a:p>
            <a:pPr algn="ctr"/>
            <a:r>
              <a:rPr lang="en-AU" sz="1200" dirty="0"/>
              <a:t>User’s can create a profile or a product to sell</a:t>
            </a:r>
          </a:p>
        </p:txBody>
      </p:sp>
      <p:cxnSp>
        <p:nvCxnSpPr>
          <p:cNvPr id="8" name="Straight Arrow Connector 7">
            <a:extLst>
              <a:ext uri="{FF2B5EF4-FFF2-40B4-BE49-F238E27FC236}">
                <a16:creationId xmlns:a16="http://schemas.microsoft.com/office/drawing/2014/main" id="{3280BFD5-2BF5-4056-8323-8C56A6E16A81}"/>
              </a:ext>
            </a:extLst>
          </p:cNvPr>
          <p:cNvCxnSpPr>
            <a:cxnSpLocks/>
            <a:stCxn id="7" idx="1"/>
          </p:cNvCxnSpPr>
          <p:nvPr/>
        </p:nvCxnSpPr>
        <p:spPr>
          <a:xfrm flipH="1">
            <a:off x="5568991" y="1187645"/>
            <a:ext cx="2331720" cy="134317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0" name="Picture 9">
            <a:extLst>
              <a:ext uri="{FF2B5EF4-FFF2-40B4-BE49-F238E27FC236}">
                <a16:creationId xmlns:a16="http://schemas.microsoft.com/office/drawing/2014/main" id="{CB6CE224-6D2A-4FDE-BD45-862F912311DE}"/>
              </a:ext>
            </a:extLst>
          </p:cNvPr>
          <p:cNvPicPr>
            <a:picLocks noChangeAspect="1"/>
          </p:cNvPicPr>
          <p:nvPr/>
        </p:nvPicPr>
        <p:blipFill>
          <a:blip r:embed="rId3"/>
          <a:stretch>
            <a:fillRect/>
          </a:stretch>
        </p:blipFill>
        <p:spPr>
          <a:xfrm>
            <a:off x="5657480" y="3577411"/>
            <a:ext cx="6174659" cy="3019964"/>
          </a:xfrm>
          <a:prstGeom prst="rect">
            <a:avLst/>
          </a:prstGeom>
        </p:spPr>
      </p:pic>
      <p:cxnSp>
        <p:nvCxnSpPr>
          <p:cNvPr id="13" name="Straight Arrow Connector 12">
            <a:extLst>
              <a:ext uri="{FF2B5EF4-FFF2-40B4-BE49-F238E27FC236}">
                <a16:creationId xmlns:a16="http://schemas.microsoft.com/office/drawing/2014/main" id="{55839551-61F8-4316-8B20-466E35B76AF2}"/>
              </a:ext>
            </a:extLst>
          </p:cNvPr>
          <p:cNvCxnSpPr>
            <a:cxnSpLocks/>
            <a:endCxn id="10" idx="0"/>
          </p:cNvCxnSpPr>
          <p:nvPr/>
        </p:nvCxnSpPr>
        <p:spPr>
          <a:xfrm>
            <a:off x="8744809" y="1507638"/>
            <a:ext cx="1" cy="206977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8" name="TextBox 17">
            <a:extLst>
              <a:ext uri="{FF2B5EF4-FFF2-40B4-BE49-F238E27FC236}">
                <a16:creationId xmlns:a16="http://schemas.microsoft.com/office/drawing/2014/main" id="{D5595740-358B-494E-B1CF-94C5A7B0DDD5}"/>
              </a:ext>
            </a:extLst>
          </p:cNvPr>
          <p:cNvSpPr txBox="1"/>
          <p:nvPr/>
        </p:nvSpPr>
        <p:spPr>
          <a:xfrm>
            <a:off x="2972905" y="4689757"/>
            <a:ext cx="2322872" cy="646331"/>
          </a:xfrm>
          <a:prstGeom prst="rect">
            <a:avLst/>
          </a:prstGeom>
          <a:noFill/>
        </p:spPr>
        <p:txBody>
          <a:bodyPr wrap="square">
            <a:spAutoFit/>
          </a:bodyPr>
          <a:lstStyle/>
          <a:p>
            <a:pPr algn="ctr"/>
            <a:r>
              <a:rPr lang="en-AU" sz="1200" dirty="0"/>
              <a:t>Images can be uploaded along with the product details and stored in cloud service provider</a:t>
            </a:r>
          </a:p>
        </p:txBody>
      </p:sp>
      <p:cxnSp>
        <p:nvCxnSpPr>
          <p:cNvPr id="19" name="Straight Arrow Connector 18">
            <a:extLst>
              <a:ext uri="{FF2B5EF4-FFF2-40B4-BE49-F238E27FC236}">
                <a16:creationId xmlns:a16="http://schemas.microsoft.com/office/drawing/2014/main" id="{BE7795F2-9094-4A56-9C1B-6550DBD01EC4}"/>
              </a:ext>
            </a:extLst>
          </p:cNvPr>
          <p:cNvCxnSpPr>
            <a:cxnSpLocks/>
            <a:stCxn id="18" idx="3"/>
          </p:cNvCxnSpPr>
          <p:nvPr/>
        </p:nvCxnSpPr>
        <p:spPr>
          <a:xfrm>
            <a:off x="5295777" y="5012923"/>
            <a:ext cx="2998716" cy="126399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3" name="Rectangle: Rounded Corners 22">
            <a:extLst>
              <a:ext uri="{FF2B5EF4-FFF2-40B4-BE49-F238E27FC236}">
                <a16:creationId xmlns:a16="http://schemas.microsoft.com/office/drawing/2014/main" id="{CAD85C50-1760-4925-B7A6-702BBC92BAAE}"/>
              </a:ext>
            </a:extLst>
          </p:cNvPr>
          <p:cNvSpPr/>
          <p:nvPr/>
        </p:nvSpPr>
        <p:spPr>
          <a:xfrm>
            <a:off x="359861" y="5411605"/>
            <a:ext cx="1551531" cy="118577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AU" sz="1200" dirty="0"/>
              <a:t>Cloud storage has been implemented with the use of a third party provider </a:t>
            </a:r>
            <a:r>
              <a:rPr lang="en-AU" sz="1200" b="1" dirty="0"/>
              <a:t>– </a:t>
            </a:r>
            <a:r>
              <a:rPr lang="en-AU" sz="1200" b="1" i="1" dirty="0" err="1"/>
              <a:t>Cloudinary</a:t>
            </a:r>
            <a:endParaRPr lang="en-AU" sz="1200" b="1" i="1" dirty="0"/>
          </a:p>
        </p:txBody>
      </p:sp>
      <p:sp>
        <p:nvSpPr>
          <p:cNvPr id="25" name="TextBox 24">
            <a:extLst>
              <a:ext uri="{FF2B5EF4-FFF2-40B4-BE49-F238E27FC236}">
                <a16:creationId xmlns:a16="http://schemas.microsoft.com/office/drawing/2014/main" id="{77A84E30-B7EE-4150-AC78-69C34D1EDBD1}"/>
              </a:ext>
            </a:extLst>
          </p:cNvPr>
          <p:cNvSpPr txBox="1"/>
          <p:nvPr/>
        </p:nvSpPr>
        <p:spPr>
          <a:xfrm>
            <a:off x="2892159" y="5766378"/>
            <a:ext cx="2322870" cy="830997"/>
          </a:xfrm>
          <a:prstGeom prst="rect">
            <a:avLst/>
          </a:prstGeom>
          <a:noFill/>
        </p:spPr>
        <p:txBody>
          <a:bodyPr wrap="square">
            <a:spAutoFit/>
          </a:bodyPr>
          <a:lstStyle/>
          <a:p>
            <a:pPr algn="ctr"/>
            <a:r>
              <a:rPr lang="en-AU" sz="1200" b="1" dirty="0">
                <a:solidFill>
                  <a:srgbClr val="FFC000"/>
                </a:solidFill>
              </a:rPr>
              <a:t>Images are kept secure by encrypting any API and Secret Keys – the file is kept away from remote repositories </a:t>
            </a:r>
          </a:p>
        </p:txBody>
      </p:sp>
    </p:spTree>
    <p:extLst>
      <p:ext uri="{BB962C8B-B14F-4D97-AF65-F5344CB8AC3E}">
        <p14:creationId xmlns:p14="http://schemas.microsoft.com/office/powerpoint/2010/main" val="134091856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157</TotalTime>
  <Words>675</Words>
  <Application>Microsoft Office PowerPoint</Application>
  <PresentationFormat>Widescreen</PresentationFormat>
  <Paragraphs>55</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Tw Cen MT</vt:lpstr>
      <vt:lpstr>Circuit</vt:lpstr>
      <vt:lpstr>Michael dart – t2a2 Marketplace project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Michael dart – t2a2 Marketplace project</dc:title>
  <dc:creator>Michael Dart</dc:creator>
  <cp:lastModifiedBy>Michael Dart</cp:lastModifiedBy>
  <cp:revision>28</cp:revision>
  <dcterms:created xsi:type="dcterms:W3CDTF">2021-03-18T10:07:39Z</dcterms:created>
  <dcterms:modified xsi:type="dcterms:W3CDTF">2021-03-18T13:08:25Z</dcterms:modified>
</cp:coreProperties>
</file>