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7" r:id="rId4"/>
    <p:sldId id="259" r:id="rId5"/>
    <p:sldId id="268" r:id="rId6"/>
    <p:sldId id="261" r:id="rId7"/>
    <p:sldId id="278" r:id="rId8"/>
    <p:sldId id="263" r:id="rId9"/>
    <p:sldId id="270" r:id="rId10"/>
    <p:sldId id="266" r:id="rId11"/>
    <p:sldId id="279" r:id="rId12"/>
    <p:sldId id="265" r:id="rId13"/>
    <p:sldId id="272" r:id="rId14"/>
    <p:sldId id="264" r:id="rId15"/>
    <p:sldId id="280" r:id="rId16"/>
    <p:sldId id="267" r:id="rId17"/>
    <p:sldId id="281" r:id="rId18"/>
    <p:sldId id="262" r:id="rId19"/>
    <p:sldId id="282" r:id="rId20"/>
    <p:sldId id="284" r:id="rId21"/>
    <p:sldId id="283" r:id="rId22"/>
    <p:sldId id="258" r:id="rId23"/>
    <p:sldId id="269" r:id="rId24"/>
    <p:sldId id="271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2916A-7DCF-48FE-B121-4E8BEA20BE2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E3C94-FEEA-4880-B40B-2AFFE26D5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F5528-6ED1-30CC-A91B-FEDB3182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9DA1D1-6D2D-9569-D02E-32609D06C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AB2BA9-6260-3A07-B189-7BF2248D2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02B94-37DA-6BC2-B990-E049B53D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3C94-FEEA-4880-B40B-2AFFE26D5B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02970-1CC8-B9EE-82BF-E2C182750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783B9-8AE2-A44F-2AD0-C1A6A0815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294FBA-3624-B618-1AF9-35A748A03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32A02-DD77-100B-A92F-CA05290C9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3C94-FEEA-4880-B40B-2AFFE26D5B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867E-8BE9-3FD3-1FC0-942411D67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9F7D01-E5A7-87FA-9131-BA462CC8C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DB8FD8-79F0-40E2-D55F-326A1999E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3EA52-F69C-ECA0-13C4-B19645C40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3C94-FEEA-4880-B40B-2AFFE26D5B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1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F4E9F-EF07-1239-50C7-35729A614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26578A-A9D7-A8EC-E28C-E8979FFAE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7285E-1857-3005-8A62-4FFF2DD16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2007B-7499-413A-F8D8-EE7070993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3C94-FEEA-4880-B40B-2AFFE26D5B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8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FB968-C960-4CE0-7BF4-B2507F891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191EA0-5B6C-87E0-8041-26C45553F3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BFD7A1-25B0-CDC1-9354-48017890D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050EA-8A9E-EF5D-08BC-E4807C832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3C94-FEEA-4880-B40B-2AFFE26D5B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8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C1653-1360-2130-C314-5A263E21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A6334-D1B2-2675-5C60-DAA7EEBA0D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231A4-E618-A422-3EAC-76EB35A6C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B7AF-5F33-947F-1803-4C1F3D3F9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3C94-FEEA-4880-B40B-2AFFE26D5B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3C94-FEEA-4880-B40B-2AFFE26D5B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9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3C94-FEEA-4880-B40B-2AFFE26D5B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8C2-024C-4490-943B-04AD83C5629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872D-3550-4C20-92C6-9BF740AC53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5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8C2-024C-4490-943B-04AD83C5629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872D-3550-4C20-92C6-9BF740AC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8C2-024C-4490-943B-04AD83C5629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872D-3550-4C20-92C6-9BF740AC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3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8C2-024C-4490-943B-04AD83C5629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872D-3550-4C20-92C6-9BF740AC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8C2-024C-4490-943B-04AD83C5629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872D-3550-4C20-92C6-9BF740AC535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6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8C2-024C-4490-943B-04AD83C5629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872D-3550-4C20-92C6-9BF740AC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8C2-024C-4490-943B-04AD83C5629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872D-3550-4C20-92C6-9BF740AC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8C2-024C-4490-943B-04AD83C5629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872D-3550-4C20-92C6-9BF740AC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8C2-024C-4490-943B-04AD83C5629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872D-3550-4C20-92C6-9BF740AC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E4D8C2-024C-4490-943B-04AD83C5629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B9872D-3550-4C20-92C6-9BF740AC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D8C2-024C-4490-943B-04AD83C5629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872D-3550-4C20-92C6-9BF740AC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E4D8C2-024C-4490-943B-04AD83C5629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B9872D-3550-4C20-92C6-9BF740AC535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9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340E-C8F6-B5A7-3698-97A01FAC9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238" y="725178"/>
            <a:ext cx="10741794" cy="3566160"/>
          </a:xfrm>
        </p:spPr>
        <p:txBody>
          <a:bodyPr>
            <a:normAutofit/>
          </a:bodyPr>
          <a:lstStyle/>
          <a:p>
            <a:r>
              <a:rPr lang="en-US" sz="7200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43998-AD80-44DC-E974-B52C7A7B3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991" y="4532623"/>
            <a:ext cx="10058400" cy="1143000"/>
          </a:xfrm>
        </p:spPr>
        <p:txBody>
          <a:bodyPr/>
          <a:lstStyle/>
          <a:p>
            <a:r>
              <a:rPr lang="en-US" dirty="0"/>
              <a:t>By: Malcolm Darukhanawalla</a:t>
            </a:r>
          </a:p>
        </p:txBody>
      </p:sp>
    </p:spTree>
    <p:extLst>
      <p:ext uri="{BB962C8B-B14F-4D97-AF65-F5344CB8AC3E}">
        <p14:creationId xmlns:p14="http://schemas.microsoft.com/office/powerpoint/2010/main" val="240921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F120F-612B-120E-9BD7-12DA3414A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F9554-5546-4857-B833-7A6B5955F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4792A4-CF92-D2D2-CEE4-FB53C724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EA94-6459-711B-65E3-F240A427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Business Question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2F015-DDB1-078C-B82C-A7FDE894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EAB9-5127-53D4-F6D6-B1EDC33D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Determine the top teams with the best performance based on win rates in close games decided by 5 points or fewer in regular season and playoffs. Breakdown by season.</a:t>
            </a:r>
          </a:p>
        </p:txBody>
      </p:sp>
    </p:spTree>
    <p:extLst>
      <p:ext uri="{BB962C8B-B14F-4D97-AF65-F5344CB8AC3E}">
        <p14:creationId xmlns:p14="http://schemas.microsoft.com/office/powerpoint/2010/main" val="183351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B05A2-C293-E3C2-86B0-5F15AC5FB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4460BC-A741-4B01-9CC4-C9103345CC69}"/>
              </a:ext>
            </a:extLst>
          </p:cNvPr>
          <p:cNvSpPr txBox="1"/>
          <p:nvPr/>
        </p:nvSpPr>
        <p:spPr>
          <a:xfrm>
            <a:off x="462223" y="783841"/>
            <a:ext cx="1157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Visualization 5: Win % vs Season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27ABE-DE5E-CFB9-0FB7-7571C7B9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5" y="1871718"/>
            <a:ext cx="11925719" cy="868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AF442F-DF76-B22C-61E8-B5099F9A0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05" y="2944548"/>
            <a:ext cx="11883851" cy="850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4BC1A8-030D-C5D9-1FCA-645078748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4" y="4023351"/>
            <a:ext cx="11883851" cy="799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179943-A798-DC18-84CC-EF9434C3A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899" y="4915611"/>
            <a:ext cx="10590963" cy="4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9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E90F85-595D-4EEB-EC05-B84B73DD1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DB4BBD-64B0-8FBC-16E7-AF8743B4F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618567-A247-FACF-FD42-2DACE8E8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061FC-E3F8-0185-CA2F-C4D4A998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Business Question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335F46-F9A8-E975-0A6D-DAE5679F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685B-0762-ADB9-11A3-F4FCA156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Calculate the percentage of games where the total score matched exactly with the line. Breakdown by season.</a:t>
            </a:r>
          </a:p>
        </p:txBody>
      </p:sp>
    </p:spTree>
    <p:extLst>
      <p:ext uri="{BB962C8B-B14F-4D97-AF65-F5344CB8AC3E}">
        <p14:creationId xmlns:p14="http://schemas.microsoft.com/office/powerpoint/2010/main" val="376019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7B091-2D65-419E-3040-127BCFD93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a line&#10;&#10;Description automatically generated">
            <a:extLst>
              <a:ext uri="{FF2B5EF4-FFF2-40B4-BE49-F238E27FC236}">
                <a16:creationId xmlns:a16="http://schemas.microsoft.com/office/drawing/2014/main" id="{EAD4627A-C64A-9BC7-184E-524D353B0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58" y="604077"/>
            <a:ext cx="10680084" cy="5649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83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D2BA81-9FBF-0C79-982F-4F406AF4B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AB6C09-B30B-4BA6-6A4B-4B3D3CD20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6FDB0-75DA-580C-C3E2-3B35C16ED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2BD54-402F-CEC3-4290-30C815B4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Business Question 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7E72F-C543-D62C-4257-666EEE556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93CB-6B29-7ECC-307C-0021A9C59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Which team had the most games where they covered the spread as an underdog per season? Breakdown by season.</a:t>
            </a:r>
          </a:p>
        </p:txBody>
      </p:sp>
    </p:spTree>
    <p:extLst>
      <p:ext uri="{BB962C8B-B14F-4D97-AF65-F5344CB8AC3E}">
        <p14:creationId xmlns:p14="http://schemas.microsoft.com/office/powerpoint/2010/main" val="231459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D888E-A49F-4A40-0F0D-22EF3338E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85F63F-0BAD-0FDF-D8C3-1CD8F7F8EDC7}"/>
              </a:ext>
            </a:extLst>
          </p:cNvPr>
          <p:cNvSpPr txBox="1"/>
          <p:nvPr/>
        </p:nvSpPr>
        <p:spPr>
          <a:xfrm>
            <a:off x="462223" y="783841"/>
            <a:ext cx="1157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Visualization 7: # of Games vs Season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0D221-8BEB-1706-62EC-D7E7CC33C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6" y="2996355"/>
            <a:ext cx="11925717" cy="865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D93AD-C3E5-8DCD-2758-0641B3881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06" y="4043164"/>
            <a:ext cx="11967587" cy="8719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921915-E516-6268-7317-06BF7F65E9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563" b="-1"/>
          <a:stretch/>
        </p:blipFill>
        <p:spPr>
          <a:xfrm>
            <a:off x="112207" y="2021173"/>
            <a:ext cx="11967586" cy="7936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AC0FAD-0AB9-C491-5F4C-91E60D64F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656" y="5096615"/>
            <a:ext cx="10691447" cy="4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C1502C-BC57-4325-D393-E777996C4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86E222-83D1-5AB1-28A5-0415C3B87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7BDA0-3D0B-2CF1-F63C-10BE41878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C2179-6D70-2D30-5405-946229EE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Business Question 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78F68A-B008-3F96-EB4B-5A2F408D4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56BC-1899-36FF-1806-F4C28BC9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By season and team, identify how often second half betting results differed from full game betting results.</a:t>
            </a:r>
          </a:p>
        </p:txBody>
      </p:sp>
    </p:spTree>
    <p:extLst>
      <p:ext uri="{BB962C8B-B14F-4D97-AF65-F5344CB8AC3E}">
        <p14:creationId xmlns:p14="http://schemas.microsoft.com/office/powerpoint/2010/main" val="94782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E7B47-B561-8734-3F8B-276D7C03B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81BA96-7CCD-3872-3A4A-AABBDC396260}"/>
              </a:ext>
            </a:extLst>
          </p:cNvPr>
          <p:cNvSpPr txBox="1"/>
          <p:nvPr/>
        </p:nvSpPr>
        <p:spPr>
          <a:xfrm>
            <a:off x="462223" y="783841"/>
            <a:ext cx="1157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Visualization 8: # of Games vs Season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36E0D-2C09-294D-325D-72F5043F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25" y="2396249"/>
            <a:ext cx="11877150" cy="831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19793-F26E-1F23-8210-EBFAEAE9F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74" y="3887571"/>
            <a:ext cx="11877150" cy="102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50219-D703-5955-EBFE-E6C743990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B934FA-3203-909A-18DF-4FCCBD4F7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04BA13-CDF8-722E-0A03-A6467D5C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D7632-0504-B151-0172-E207AEFB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Business Question 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E7B87-04D9-54E8-2BF4-7B85CE67B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C913-B9BB-3AF1-EF64-AA24EE2A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Is there a statistically significant difference in average home scores versus away scores during the playoffs, and where?</a:t>
            </a:r>
          </a:p>
        </p:txBody>
      </p:sp>
    </p:spTree>
    <p:extLst>
      <p:ext uri="{BB962C8B-B14F-4D97-AF65-F5344CB8AC3E}">
        <p14:creationId xmlns:p14="http://schemas.microsoft.com/office/powerpoint/2010/main" val="2080759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F2C95-3AA5-F482-B819-221A4328A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A22F55-C364-77FC-4940-EE43DDF500AB}"/>
              </a:ext>
            </a:extLst>
          </p:cNvPr>
          <p:cNvSpPr txBox="1"/>
          <p:nvPr/>
        </p:nvSpPr>
        <p:spPr>
          <a:xfrm>
            <a:off x="308149" y="152285"/>
            <a:ext cx="1157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Visualization 9: Average Home and Away Scores vs Season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586FE-71BF-020D-3E6A-28AE0AC1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5" y="769120"/>
            <a:ext cx="10691447" cy="1753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A9E15-9220-FC82-0340-3BE5B054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71" y="2482452"/>
            <a:ext cx="10691447" cy="1799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28869-282B-1842-4EEB-B34F91108C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68"/>
          <a:stretch/>
        </p:blipFill>
        <p:spPr>
          <a:xfrm>
            <a:off x="720131" y="4181732"/>
            <a:ext cx="10761785" cy="1799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FC55F9-FF4E-A84E-6B09-184C9973DB7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" r="6484" b="11968"/>
          <a:stretch/>
        </p:blipFill>
        <p:spPr>
          <a:xfrm>
            <a:off x="1998053" y="5883347"/>
            <a:ext cx="9366634" cy="4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8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D94AC-2AAD-23C5-A6F7-7266058C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Business Question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2CEBA-88A1-634B-EDFB-19520393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Which teams had the highest average scoring margin during regular season games compared to playoff games? Breakdown by season.</a:t>
            </a:r>
          </a:p>
        </p:txBody>
      </p:sp>
    </p:spTree>
    <p:extLst>
      <p:ext uri="{BB962C8B-B14F-4D97-AF65-F5344CB8AC3E}">
        <p14:creationId xmlns:p14="http://schemas.microsoft.com/office/powerpoint/2010/main" val="322889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79661-D92F-0B0E-DF6C-371874609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B2518-613B-1BCB-45BA-26D7E0669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E520-9528-D0E7-EC81-5728F0C53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Appendix: Full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737809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graph&#10;&#10;Description automatically generated">
            <a:extLst>
              <a:ext uri="{FF2B5EF4-FFF2-40B4-BE49-F238E27FC236}">
                <a16:creationId xmlns:a16="http://schemas.microsoft.com/office/drawing/2014/main" id="{1BCA50DB-56ED-0A44-FA4A-85BDFA90EE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00"/>
          <a:stretch/>
        </p:blipFill>
        <p:spPr bwMode="auto">
          <a:xfrm>
            <a:off x="545432" y="-9832"/>
            <a:ext cx="5393353" cy="63262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A05CB2BE-4A52-E961-5CB7-F358577608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18"/>
          <a:stretch/>
        </p:blipFill>
        <p:spPr bwMode="auto">
          <a:xfrm>
            <a:off x="6253216" y="4855"/>
            <a:ext cx="5054129" cy="63262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1770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F66EA-C43B-EE96-8D39-1D2E1F20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C1588B-6F01-A592-E486-8C317FEC48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30"/>
          <a:stretch/>
        </p:blipFill>
        <p:spPr bwMode="auto">
          <a:xfrm>
            <a:off x="101299" y="0"/>
            <a:ext cx="5721985" cy="62708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DB7C8C3-CC19-62E9-14B6-EEDA1FE1B2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6"/>
          <a:stretch/>
        </p:blipFill>
        <p:spPr bwMode="auto">
          <a:xfrm>
            <a:off x="5823284" y="0"/>
            <a:ext cx="6246796" cy="6326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6966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1F14B-4F4A-CD1E-92A5-2EB764FA1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paper with blue lines&#10;&#10;Description automatically generated">
            <a:extLst>
              <a:ext uri="{FF2B5EF4-FFF2-40B4-BE49-F238E27FC236}">
                <a16:creationId xmlns:a16="http://schemas.microsoft.com/office/drawing/2014/main" id="{AD6C75E1-893A-CF1A-B943-597750C010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89"/>
          <a:stretch/>
        </p:blipFill>
        <p:spPr bwMode="auto">
          <a:xfrm>
            <a:off x="436344" y="9619"/>
            <a:ext cx="5659655" cy="63170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A white paper with blue lines&#10;&#10;Description automatically generated">
            <a:extLst>
              <a:ext uri="{FF2B5EF4-FFF2-40B4-BE49-F238E27FC236}">
                <a16:creationId xmlns:a16="http://schemas.microsoft.com/office/drawing/2014/main" id="{B3FD2EE0-B3B1-DF4B-C2EB-E13776865D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9" b="-1"/>
          <a:stretch/>
        </p:blipFill>
        <p:spPr bwMode="auto">
          <a:xfrm>
            <a:off x="6095999" y="-1"/>
            <a:ext cx="5593073" cy="63170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9425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E31E6-7087-756E-4854-0F98881BF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E0E4B5B4-C65F-E835-19BC-C9249883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58"/>
          <a:stretch/>
        </p:blipFill>
        <p:spPr bwMode="auto">
          <a:xfrm>
            <a:off x="375383" y="-1"/>
            <a:ext cx="5668188" cy="63045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A28AFAD8-F79D-6419-DD42-967B644830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88"/>
          <a:stretch/>
        </p:blipFill>
        <p:spPr bwMode="auto">
          <a:xfrm>
            <a:off x="6192250" y="9624"/>
            <a:ext cx="5592194" cy="63272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3684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ABDB0-9066-EFF2-D57F-4E8C5C878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22E2BF-F16D-BB97-50FD-255EE99C1D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8"/>
          <a:stretch/>
        </p:blipFill>
        <p:spPr bwMode="auto">
          <a:xfrm>
            <a:off x="6160176" y="1552"/>
            <a:ext cx="5601218" cy="6316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C281820A-71BF-AF5B-6EB2-BC33E8FF5C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96"/>
          <a:stretch/>
        </p:blipFill>
        <p:spPr bwMode="auto">
          <a:xfrm>
            <a:off x="424201" y="-1"/>
            <a:ext cx="5601219" cy="631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3559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FEA75-4140-0A04-4B0E-CBF5A40B3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grid with orange lines&#10;&#10;Description automatically generated">
            <a:extLst>
              <a:ext uri="{FF2B5EF4-FFF2-40B4-BE49-F238E27FC236}">
                <a16:creationId xmlns:a16="http://schemas.microsoft.com/office/drawing/2014/main" id="{360829CB-3562-69B6-6BDC-77C635EF05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89"/>
          <a:stretch/>
        </p:blipFill>
        <p:spPr bwMode="auto">
          <a:xfrm>
            <a:off x="995196" y="0"/>
            <a:ext cx="4727845" cy="6324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A white grid with orange lines&#10;&#10;Description automatically generated">
            <a:extLst>
              <a:ext uri="{FF2B5EF4-FFF2-40B4-BE49-F238E27FC236}">
                <a16:creationId xmlns:a16="http://schemas.microsoft.com/office/drawing/2014/main" id="{B2C443A1-0F4B-BCA0-7816-202C108D70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6" b="45273"/>
          <a:stretch/>
        </p:blipFill>
        <p:spPr bwMode="auto">
          <a:xfrm>
            <a:off x="6295698" y="0"/>
            <a:ext cx="4944650" cy="6324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638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9116B-2558-D24A-1736-8EB353C57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grid with orange lines&#10;&#10;Description automatically generated">
            <a:extLst>
              <a:ext uri="{FF2B5EF4-FFF2-40B4-BE49-F238E27FC236}">
                <a16:creationId xmlns:a16="http://schemas.microsoft.com/office/drawing/2014/main" id="{DB1F5556-A229-E0E4-62D0-1178D4263A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87" b="18267"/>
          <a:stretch/>
        </p:blipFill>
        <p:spPr bwMode="auto">
          <a:xfrm>
            <a:off x="152815" y="0"/>
            <a:ext cx="5725471" cy="63257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white grid with orange lines&#10;&#10;Description automatically generated">
            <a:extLst>
              <a:ext uri="{FF2B5EF4-FFF2-40B4-BE49-F238E27FC236}">
                <a16:creationId xmlns:a16="http://schemas.microsoft.com/office/drawing/2014/main" id="{A213BF4F-912A-389E-E127-7E39332F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73" b="1"/>
          <a:stretch/>
        </p:blipFill>
        <p:spPr bwMode="auto">
          <a:xfrm>
            <a:off x="6313716" y="0"/>
            <a:ext cx="5707668" cy="53122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663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46348-6D74-3BC0-5815-BBCBB22E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52FD9A-E394-A405-94F7-C56F0831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2" y="2031014"/>
            <a:ext cx="11449015" cy="1279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D8E71-1F9C-3772-237D-C25D61D6D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22" y="3310480"/>
            <a:ext cx="11449014" cy="1313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D66729-FC2A-9C8B-5812-34D5973057EF}"/>
              </a:ext>
            </a:extLst>
          </p:cNvPr>
          <p:cNvSpPr txBox="1"/>
          <p:nvPr/>
        </p:nvSpPr>
        <p:spPr>
          <a:xfrm>
            <a:off x="462223" y="783841"/>
            <a:ext cx="1157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Visualization 1: Average Scoring Margin vs Season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1599B0-DB4D-E8D6-BBC5-3A7B87AD5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912" y="4698050"/>
            <a:ext cx="9375112" cy="4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6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A2BDA9-1AA4-6153-8E49-437CF3EA2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08B09-D695-02AB-5FE7-1CBD0496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Business Question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D872-BDD5-89D9-3503-ABD48B30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What percentage of games in a season resulted in the favorite failing to cover the spread? Breakdown by season.</a:t>
            </a:r>
          </a:p>
        </p:txBody>
      </p:sp>
    </p:spTree>
    <p:extLst>
      <p:ext uri="{BB962C8B-B14F-4D97-AF65-F5344CB8AC3E}">
        <p14:creationId xmlns:p14="http://schemas.microsoft.com/office/powerpoint/2010/main" val="52555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289B8-E857-9FAC-08BF-A67FEF2ED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lines&#10;&#10;Description automatically generated">
            <a:extLst>
              <a:ext uri="{FF2B5EF4-FFF2-40B4-BE49-F238E27FC236}">
                <a16:creationId xmlns:a16="http://schemas.microsoft.com/office/drawing/2014/main" id="{93605494-D3DA-339E-07A5-51C43090F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51" y="301452"/>
            <a:ext cx="9351498" cy="590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65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59FD5E-3B67-4DD6-B714-A4195E392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97DE95-73CD-3AF4-C0A7-2B178AF89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3406B-95B6-3E62-0ED6-575E920F2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DFACB-FC55-7187-9AA4-A811DA47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Business Question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A3ABA3-B9E2-EF8A-7508-0FEFB2208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F97-5E6E-62F8-020E-88D394C1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By team, identify percentage of games where the underdog covered the second half spread but not the full-game spread. Breakdown by season.</a:t>
            </a:r>
          </a:p>
        </p:txBody>
      </p:sp>
    </p:spTree>
    <p:extLst>
      <p:ext uri="{BB962C8B-B14F-4D97-AF65-F5344CB8AC3E}">
        <p14:creationId xmlns:p14="http://schemas.microsoft.com/office/powerpoint/2010/main" val="248010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7AB31-7373-E5E0-71D5-CA871BC19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816651-BC10-138C-41AF-AF6B2226463E}"/>
              </a:ext>
            </a:extLst>
          </p:cNvPr>
          <p:cNvSpPr txBox="1"/>
          <p:nvPr/>
        </p:nvSpPr>
        <p:spPr>
          <a:xfrm>
            <a:off x="462223" y="783841"/>
            <a:ext cx="1157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Visualization 3: % of Games vs Season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BD905-C4DF-FE1C-DAA6-5C7C1085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33" y="2380866"/>
            <a:ext cx="11674133" cy="739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536A7-3ABA-B991-B636-F203B44E4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32" y="3368133"/>
            <a:ext cx="11674133" cy="739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BEC009-6B40-C0F9-F809-E7A87CE1A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527" y="4355149"/>
            <a:ext cx="10299561" cy="4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5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5C4C51-2D61-4A7F-659D-899671AB6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755A68-C3B1-9776-7BBB-1CB1F1A37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138D4-4196-4A1B-9BE6-262CEBA85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45C9D-12E0-F357-1641-42A5B146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Business Question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9C1296-32CF-1C5D-B2D0-14E079FC6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0A08-7DA5-0C70-2353-2568D029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What is the average point differential games played during the playoffs versus regular-season games? Breakdown by season.</a:t>
            </a:r>
          </a:p>
        </p:txBody>
      </p:sp>
    </p:spTree>
    <p:extLst>
      <p:ext uri="{BB962C8B-B14F-4D97-AF65-F5344CB8AC3E}">
        <p14:creationId xmlns:p14="http://schemas.microsoft.com/office/powerpoint/2010/main" val="102109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C07F-5396-9613-5E24-B79278116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B9156B35-1635-C6E4-BAF2-F0E8DE510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4" y="671281"/>
            <a:ext cx="11252391" cy="5515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5257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3749</TotalTime>
  <Words>292</Words>
  <Application>Microsoft Office PowerPoint</Application>
  <PresentationFormat>Widescreen</PresentationFormat>
  <Paragraphs>36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Calibri</vt:lpstr>
      <vt:lpstr>Calibri Light</vt:lpstr>
      <vt:lpstr>Retrospect</vt:lpstr>
      <vt:lpstr>Final Project Presentation</vt:lpstr>
      <vt:lpstr>Business Question 1</vt:lpstr>
      <vt:lpstr>PowerPoint Presentation</vt:lpstr>
      <vt:lpstr>Business Question 2</vt:lpstr>
      <vt:lpstr>PowerPoint Presentation</vt:lpstr>
      <vt:lpstr>Business Question 3</vt:lpstr>
      <vt:lpstr>PowerPoint Presentation</vt:lpstr>
      <vt:lpstr>Business Question 4</vt:lpstr>
      <vt:lpstr>PowerPoint Presentation</vt:lpstr>
      <vt:lpstr>Business Question 5</vt:lpstr>
      <vt:lpstr>PowerPoint Presentation</vt:lpstr>
      <vt:lpstr>Business Question 6</vt:lpstr>
      <vt:lpstr>PowerPoint Presentation</vt:lpstr>
      <vt:lpstr>Business Question 7</vt:lpstr>
      <vt:lpstr>PowerPoint Presentation</vt:lpstr>
      <vt:lpstr>Business Question 8</vt:lpstr>
      <vt:lpstr>PowerPoint Presentation</vt:lpstr>
      <vt:lpstr>Business Question 9</vt:lpstr>
      <vt:lpstr>PowerPoint Presentation</vt:lpstr>
      <vt:lpstr>Conclusion</vt:lpstr>
      <vt:lpstr>Appendix: Full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Malcolm Darukhanawalla</dc:creator>
  <cp:lastModifiedBy>Malcolm Darukhanawalla</cp:lastModifiedBy>
  <cp:revision>6</cp:revision>
  <dcterms:created xsi:type="dcterms:W3CDTF">2024-12-06T02:31:21Z</dcterms:created>
  <dcterms:modified xsi:type="dcterms:W3CDTF">2024-12-09T20:34:13Z</dcterms:modified>
</cp:coreProperties>
</file>