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75" r:id="rId9"/>
    <p:sldId id="27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914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DC93-97D6-42BF-A281-AD5E1D3A99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B32D0-8FAC-4C7C-8454-136496C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8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6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1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6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6"/>
            <a:ext cx="7315200" cy="1154097"/>
          </a:xfrm>
          <a:prstGeom prst="rect">
            <a:avLst/>
          </a:prstGeom>
        </p:spPr>
        <p:txBody>
          <a:bodyPr vert="horz" lIns="91439" tIns="45720" rIns="91439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A974CF4-DD0F-4209-9F9A-3A277B180DB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548797"/>
            <a:ext cx="941203" cy="301752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855957"/>
            <a:ext cx="2246489" cy="301227"/>
          </a:xfrm>
          <a:prstGeom prst="rect">
            <a:avLst/>
          </a:prstGeom>
        </p:spPr>
        <p:txBody>
          <a:bodyPr vert="horz" lIns="91439" tIns="0" rIns="91439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394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9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17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94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93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91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90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89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87" indent="-182879" algn="l" defTabSz="914394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7315200" cy="2209800"/>
          </a:xfrm>
        </p:spPr>
        <p:txBody>
          <a:bodyPr/>
          <a:lstStyle/>
          <a:p>
            <a:r>
              <a:rPr lang="en-US" dirty="0" smtClean="0"/>
              <a:t>Presentation on</a:t>
            </a:r>
            <a:br>
              <a:rPr lang="en-US" dirty="0" smtClean="0"/>
            </a:br>
            <a:r>
              <a:rPr lang="en-US" dirty="0" smtClean="0"/>
              <a:t>Android Based Application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7315200" cy="3263162"/>
          </a:xfrm>
        </p:spPr>
        <p:txBody>
          <a:bodyPr>
            <a:normAutofit/>
          </a:bodyPr>
          <a:lstStyle/>
          <a:p>
            <a:r>
              <a:rPr lang="en-US" sz="3600" dirty="0"/>
              <a:t>Academic Guidance</a:t>
            </a:r>
          </a:p>
        </p:txBody>
      </p:sp>
    </p:spTree>
    <p:extLst>
      <p:ext uri="{BB962C8B-B14F-4D97-AF65-F5344CB8AC3E}">
        <p14:creationId xmlns:p14="http://schemas.microsoft.com/office/powerpoint/2010/main" val="27591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38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Why </a:t>
            </a:r>
            <a:r>
              <a:rPr lang="en-GB" sz="3600" dirty="0" smtClean="0"/>
              <a:t>we have made</a:t>
            </a:r>
            <a:r>
              <a:rPr lang="en-GB" sz="3600" dirty="0" smtClean="0"/>
              <a:t> </a:t>
            </a:r>
            <a:r>
              <a:rPr lang="en-GB" sz="3600" dirty="0"/>
              <a:t>this Application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48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7315200" cy="1154097"/>
          </a:xfrm>
        </p:spPr>
        <p:txBody>
          <a:bodyPr>
            <a:normAutofit/>
          </a:bodyPr>
          <a:lstStyle/>
          <a:p>
            <a:r>
              <a:rPr lang="en-GB" sz="3600" dirty="0"/>
              <a:t>Limitations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1"/>
            <a:ext cx="7315200" cy="353952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+mj-lt"/>
              </a:rPr>
              <a:t>It demands  certain of android OS version.</a:t>
            </a:r>
          </a:p>
          <a:p>
            <a:r>
              <a:rPr lang="en-US" sz="2500" dirty="0">
                <a:latin typeface="+mj-lt"/>
              </a:rPr>
              <a:t>It is developed only for android operating system</a:t>
            </a:r>
            <a:r>
              <a:rPr lang="en-US" sz="2500" dirty="0" smtClean="0">
                <a:latin typeface="+mj-lt"/>
              </a:rPr>
              <a:t>.</a:t>
            </a:r>
          </a:p>
          <a:p>
            <a:r>
              <a:rPr lang="en-US" sz="2500" dirty="0">
                <a:latin typeface="+mj-lt"/>
              </a:rPr>
              <a:t>S</a:t>
            </a:r>
            <a:r>
              <a:rPr lang="en-US" sz="2500" dirty="0" smtClean="0">
                <a:latin typeface="+mj-lt"/>
              </a:rPr>
              <a:t>ingle </a:t>
            </a:r>
            <a:r>
              <a:rPr lang="en-US" sz="2500" dirty="0">
                <a:latin typeface="+mj-lt"/>
              </a:rPr>
              <a:t>host SQLite database </a:t>
            </a:r>
            <a:r>
              <a:rPr lang="en-US" sz="2500" dirty="0" smtClean="0">
                <a:latin typeface="+mj-lt"/>
              </a:rPr>
              <a:t>is used in </a:t>
            </a:r>
            <a:r>
              <a:rPr lang="en-US" sz="2500" dirty="0">
                <a:latin typeface="+mj-lt"/>
              </a:rPr>
              <a:t>this </a:t>
            </a:r>
            <a:r>
              <a:rPr lang="en-US" sz="2500" dirty="0" smtClean="0">
                <a:latin typeface="+mj-lt"/>
              </a:rPr>
              <a:t>app.</a:t>
            </a:r>
            <a:endParaRPr lang="en-US" sz="2500" dirty="0">
              <a:latin typeface="+mj-lt"/>
            </a:endParaRPr>
          </a:p>
          <a:p>
            <a:pPr marL="45720" indent="0">
              <a:buNone/>
            </a:pP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1154097"/>
          </a:xfrm>
        </p:spPr>
        <p:txBody>
          <a:bodyPr>
            <a:normAutofit/>
          </a:bodyPr>
          <a:lstStyle/>
          <a:p>
            <a:r>
              <a:rPr lang="en-GB" sz="3600" dirty="0"/>
              <a:t>Security: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1"/>
            <a:ext cx="7315200" cy="353952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+mj-lt"/>
              </a:rPr>
              <a:t>No one can log in without sign up.</a:t>
            </a:r>
          </a:p>
          <a:p>
            <a:r>
              <a:rPr lang="en-US" sz="2500" dirty="0">
                <a:latin typeface="+mj-lt"/>
              </a:rPr>
              <a:t>Entry restriction based on department.</a:t>
            </a:r>
          </a:p>
          <a:p>
            <a:r>
              <a:rPr lang="en-US" sz="2500" dirty="0" smtClean="0">
                <a:latin typeface="+mj-lt"/>
              </a:rPr>
              <a:t>Does </a:t>
            </a:r>
            <a:r>
              <a:rPr lang="en-US" sz="2500" dirty="0">
                <a:latin typeface="+mj-lt"/>
              </a:rPr>
              <a:t>not </a:t>
            </a:r>
            <a:r>
              <a:rPr lang="en-US" sz="2500" dirty="0" smtClean="0">
                <a:latin typeface="+mj-lt"/>
              </a:rPr>
              <a:t>come </a:t>
            </a:r>
            <a:r>
              <a:rPr lang="en-US" sz="2500" dirty="0">
                <a:latin typeface="+mj-lt"/>
              </a:rPr>
              <a:t>up any </a:t>
            </a:r>
            <a:r>
              <a:rPr lang="en-US" sz="2500" dirty="0" smtClean="0">
                <a:latin typeface="+mj-lt"/>
              </a:rPr>
              <a:t>advertisement </a:t>
            </a:r>
            <a:r>
              <a:rPr lang="en-US" sz="2500" dirty="0">
                <a:latin typeface="+mj-lt"/>
              </a:rPr>
              <a:t>during user use.</a:t>
            </a:r>
          </a:p>
        </p:txBody>
      </p:sp>
    </p:spTree>
    <p:extLst>
      <p:ext uri="{BB962C8B-B14F-4D97-AF65-F5344CB8AC3E}">
        <p14:creationId xmlns:p14="http://schemas.microsoft.com/office/powerpoint/2010/main" val="129711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3539527"/>
          </a:xfrm>
        </p:spPr>
        <p:txBody>
          <a:bodyPr>
            <a:normAutofit/>
          </a:bodyPr>
          <a:lstStyle/>
          <a:p>
            <a:r>
              <a:rPr lang="en-US" sz="2500" dirty="0"/>
              <a:t>To make a complete app </a:t>
            </a:r>
            <a:r>
              <a:rPr lang="en-US" sz="2500" dirty="0" smtClean="0"/>
              <a:t>with </a:t>
            </a:r>
            <a:r>
              <a:rPr lang="en-US" sz="2500" dirty="0"/>
              <a:t>all kind of academic </a:t>
            </a:r>
            <a:r>
              <a:rPr lang="en-US" sz="2500" dirty="0" smtClean="0"/>
              <a:t>guidance</a:t>
            </a:r>
            <a:r>
              <a:rPr lang="en-US" sz="2500" dirty="0"/>
              <a:t>.</a:t>
            </a:r>
            <a:endParaRPr lang="en-US" sz="2500" dirty="0" smtClean="0">
              <a:latin typeface="+mj-lt"/>
            </a:endParaRPr>
          </a:p>
          <a:p>
            <a:r>
              <a:rPr lang="en-US" sz="2500" dirty="0" smtClean="0">
                <a:latin typeface="+mj-lt"/>
              </a:rPr>
              <a:t>To develop </a:t>
            </a:r>
            <a:r>
              <a:rPr lang="en-US" sz="2500" dirty="0">
                <a:latin typeface="+mj-lt"/>
              </a:rPr>
              <a:t>the app for whole University</a:t>
            </a:r>
            <a:r>
              <a:rPr lang="en-US" sz="2500" dirty="0" smtClean="0">
                <a:latin typeface="+mj-lt"/>
              </a:rPr>
              <a:t>.</a:t>
            </a:r>
          </a:p>
          <a:p>
            <a:r>
              <a:rPr lang="en-US" sz="2500" dirty="0" smtClean="0">
                <a:latin typeface="+mj-lt"/>
              </a:rPr>
              <a:t>Increase  </a:t>
            </a:r>
            <a:r>
              <a:rPr lang="en-US" sz="2500" dirty="0">
                <a:latin typeface="+mj-lt"/>
              </a:rPr>
              <a:t>technologies compatible ( iOs, windows</a:t>
            </a:r>
            <a:r>
              <a:rPr lang="en-US" sz="2500" dirty="0" smtClean="0">
                <a:latin typeface="+mj-lt"/>
              </a:rPr>
              <a:t>).</a:t>
            </a:r>
          </a:p>
          <a:p>
            <a:pPr marL="45720" indent="0">
              <a:buNone/>
            </a:pP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0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733800"/>
            <a:ext cx="5562600" cy="115409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162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2"/>
            <a:ext cx="7315200" cy="1066799"/>
          </a:xfrm>
        </p:spPr>
        <p:txBody>
          <a:bodyPr>
            <a:normAutofit fontScale="90000"/>
          </a:bodyPr>
          <a:lstStyle/>
          <a:p>
            <a:r>
              <a:rPr lang="en-US" dirty="0"/>
              <a:t>Academic Guidance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315200" cy="4343400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sz="4500" dirty="0">
                <a:latin typeface="+mj-lt"/>
              </a:rPr>
              <a:t> Supervisor :</a:t>
            </a:r>
          </a:p>
          <a:p>
            <a:pPr marL="45720" indent="0">
              <a:buNone/>
            </a:pPr>
            <a:endParaRPr lang="en-US" sz="4500" u="sng" dirty="0">
              <a:latin typeface="+mj-lt"/>
            </a:endParaRPr>
          </a:p>
          <a:p>
            <a:pPr marL="45720" indent="0">
              <a:buNone/>
            </a:pPr>
            <a:r>
              <a:rPr lang="en-US" sz="4500" dirty="0">
                <a:latin typeface="+mj-lt"/>
              </a:rPr>
              <a:t>  </a:t>
            </a:r>
            <a:r>
              <a:rPr lang="en-US" sz="4500" dirty="0" smtClean="0">
                <a:latin typeface="+mj-lt"/>
              </a:rPr>
              <a:t>Md. Minhazul </a:t>
            </a:r>
            <a:r>
              <a:rPr lang="en-US" sz="4500" dirty="0">
                <a:latin typeface="+mj-lt"/>
              </a:rPr>
              <a:t>Haque Bhuiyan</a:t>
            </a:r>
          </a:p>
          <a:p>
            <a:pPr>
              <a:buNone/>
            </a:pPr>
            <a:r>
              <a:rPr lang="en-US" sz="4500" dirty="0">
                <a:latin typeface="+mj-lt"/>
              </a:rPr>
              <a:t>  Senior Lecturer, </a:t>
            </a:r>
            <a:br>
              <a:rPr lang="en-US" sz="4500" dirty="0">
                <a:latin typeface="+mj-lt"/>
              </a:rPr>
            </a:br>
            <a:r>
              <a:rPr lang="en-US" sz="4500" dirty="0">
                <a:latin typeface="+mj-lt"/>
              </a:rPr>
              <a:t>Department of Computer Science &amp; Engineering</a:t>
            </a:r>
            <a:br>
              <a:rPr lang="en-US" sz="4500" dirty="0">
                <a:latin typeface="+mj-lt"/>
              </a:rPr>
            </a:br>
            <a:r>
              <a:rPr lang="en-US" sz="4500" dirty="0">
                <a:latin typeface="+mj-lt"/>
              </a:rPr>
              <a:t>Leading University , Sylhet.</a:t>
            </a:r>
            <a:endParaRPr lang="en-US" sz="4500" dirty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endParaRPr lang="en-US" sz="4500" dirty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endParaRPr lang="en-US" sz="4500" dirty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US" sz="4500" dirty="0">
                <a:latin typeface="+mj-lt"/>
                <a:ea typeface="Adobe Fan Heiti Std B" pitchFamily="34" charset="-128"/>
              </a:rPr>
              <a:t>  We are deeply thankful to our Project Supervisor for his great supervision and guidance on completing our project in time. </a:t>
            </a:r>
            <a:endParaRPr lang="en-US" sz="4500" dirty="0">
              <a:latin typeface="+mj-lt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9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315200" cy="838199"/>
          </a:xfrm>
        </p:spPr>
        <p:txBody>
          <a:bodyPr>
            <a:normAutofit/>
          </a:bodyPr>
          <a:lstStyle/>
          <a:p>
            <a:r>
              <a:rPr lang="en-US" sz="3600" dirty="0"/>
              <a:t>Academic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458200" cy="48615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+mj-lt"/>
                <a:cs typeface="Times New Roman" pitchFamily="18" charset="0"/>
              </a:rPr>
              <a:t>Submitted By </a:t>
            </a:r>
          </a:p>
          <a:p>
            <a:pPr>
              <a:buNone/>
            </a:pPr>
            <a:endParaRPr lang="en-US" sz="2500" u="sng" dirty="0">
              <a:latin typeface="+mj-lt"/>
              <a:cs typeface="Times New Roman" pitchFamily="18" charset="0"/>
            </a:endParaRPr>
          </a:p>
          <a:p>
            <a:r>
              <a:rPr lang="en-US" sz="2500" dirty="0">
                <a:latin typeface="+mj-lt"/>
                <a:cs typeface="Times New Roman" pitchFamily="18" charset="0"/>
              </a:rPr>
              <a:t>Adil Ahmed Chowdhury (</a:t>
            </a:r>
            <a:r>
              <a:rPr lang="en-US" sz="2500" dirty="0" smtClean="0">
                <a:latin typeface="+mj-lt"/>
                <a:cs typeface="Times New Roman" pitchFamily="18" charset="0"/>
              </a:rPr>
              <a:t>1412020027) </a:t>
            </a:r>
            <a:r>
              <a:rPr lang="en-US" sz="2500" dirty="0">
                <a:latin typeface="+mj-lt"/>
                <a:cs typeface="Times New Roman" pitchFamily="18" charset="0"/>
              </a:rPr>
              <a:t>(Section: A)</a:t>
            </a:r>
          </a:p>
          <a:p>
            <a:r>
              <a:rPr lang="en-US" sz="2500" dirty="0">
                <a:latin typeface="+mj-lt"/>
                <a:cs typeface="Times New Roman" pitchFamily="18" charset="0"/>
              </a:rPr>
              <a:t>Ahnaf Ar Rafi (1412020076) (Section : B)</a:t>
            </a:r>
          </a:p>
          <a:p>
            <a:r>
              <a:rPr lang="en-US" sz="2500" dirty="0">
                <a:latin typeface="+mj-lt"/>
                <a:cs typeface="Times New Roman" pitchFamily="18" charset="0"/>
              </a:rPr>
              <a:t>Gazi Muhammad Akil (1412020028) (Section : A)</a:t>
            </a:r>
          </a:p>
          <a:p>
            <a:pPr algn="ctr">
              <a:buNone/>
            </a:pPr>
            <a:endParaRPr lang="en-US" sz="25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500" dirty="0">
                <a:latin typeface="+mj-lt"/>
                <a:cs typeface="Times New Roman" pitchFamily="18" charset="0"/>
              </a:rPr>
              <a:t>CSE 35</a:t>
            </a:r>
            <a:r>
              <a:rPr lang="en-US" sz="2500" baseline="30000" dirty="0">
                <a:latin typeface="+mj-lt"/>
                <a:cs typeface="Times New Roman" pitchFamily="18" charset="0"/>
              </a:rPr>
              <a:t>th</a:t>
            </a:r>
            <a:r>
              <a:rPr lang="en-US" sz="2500" dirty="0">
                <a:latin typeface="+mj-lt"/>
                <a:cs typeface="Times New Roman" pitchFamily="18" charset="0"/>
              </a:rPr>
              <a:t> Batch, Leading University , Sylhet.</a:t>
            </a:r>
            <a:endParaRPr lang="en-GB" sz="2500" dirty="0">
              <a:latin typeface="+mj-lt"/>
            </a:endParaRP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9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2"/>
            <a:ext cx="7315200" cy="761999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3886200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latin typeface="+mj-lt"/>
                <a:cs typeface="Times New Roman" pitchFamily="18" charset="0"/>
              </a:rPr>
              <a:t>In this modern world the use of smart phones has rapidly increased .To keep pace with it  We are going to develop an android app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for academic guidance.</a:t>
            </a:r>
          </a:p>
          <a:p>
            <a:pPr marL="45720" indent="0" algn="just">
              <a:buNone/>
            </a:pPr>
            <a:r>
              <a:rPr lang="en-US" sz="2500" dirty="0" smtClean="0">
                <a:latin typeface="+mj-lt"/>
                <a:cs typeface="Times New Roman" pitchFamily="18" charset="0"/>
              </a:rPr>
              <a:t> </a:t>
            </a:r>
          </a:p>
          <a:p>
            <a:pPr algn="just"/>
            <a:r>
              <a:rPr lang="en-US" sz="2500" dirty="0" smtClean="0">
                <a:latin typeface="+mj-lt"/>
                <a:cs typeface="Times New Roman" pitchFamily="18" charset="0"/>
              </a:rPr>
              <a:t>This app will help to develop communication level between teachers and students. Any student can easily get the short notice and academic materials. 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3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914399"/>
          </a:xfrm>
        </p:spPr>
        <p:txBody>
          <a:bodyPr>
            <a:normAutofit/>
          </a:bodyPr>
          <a:lstStyle/>
          <a:p>
            <a:r>
              <a:rPr lang="en-GB" sz="3600" dirty="0"/>
              <a:t>User Requirements: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r>
              <a:rPr lang="en-US" sz="2500" dirty="0">
                <a:latin typeface="+mj-lt"/>
              </a:rPr>
              <a:t>Android OS Supported </a:t>
            </a:r>
            <a:r>
              <a:rPr lang="en-US" sz="2500" dirty="0" smtClean="0">
                <a:latin typeface="+mj-lt"/>
              </a:rPr>
              <a:t>Smartphone.</a:t>
            </a:r>
          </a:p>
          <a:p>
            <a:r>
              <a:rPr lang="en-US" sz="2500" dirty="0" smtClean="0">
                <a:latin typeface="+mj-lt"/>
              </a:rPr>
              <a:t>User has to be a </a:t>
            </a:r>
            <a:r>
              <a:rPr lang="en-US" sz="2500" dirty="0">
                <a:latin typeface="+mj-lt"/>
              </a:rPr>
              <a:t>s</a:t>
            </a:r>
            <a:r>
              <a:rPr lang="en-US" sz="2500" dirty="0" smtClean="0">
                <a:latin typeface="+mj-lt"/>
              </a:rPr>
              <a:t>tudent or a faculty member of Leading University.</a:t>
            </a:r>
          </a:p>
          <a:p>
            <a:endParaRPr lang="en-US" sz="2500" dirty="0">
              <a:latin typeface="+mj-lt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7315200" cy="1219199"/>
          </a:xfrm>
        </p:spPr>
        <p:txBody>
          <a:bodyPr>
            <a:normAutofit/>
          </a:bodyPr>
          <a:lstStyle/>
          <a:p>
            <a:r>
              <a:rPr lang="en-GB" sz="3600" dirty="0"/>
              <a:t>Key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1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>
                <a:latin typeface="+mj-lt"/>
              </a:rPr>
              <a:t>Contact information about faculty members. </a:t>
            </a:r>
          </a:p>
          <a:p>
            <a:pPr lvl="0"/>
            <a:r>
              <a:rPr lang="en-US" sz="2700" dirty="0">
                <a:latin typeface="+mj-lt"/>
              </a:rPr>
              <a:t>Contact information about students. </a:t>
            </a:r>
          </a:p>
          <a:p>
            <a:pPr lvl="0"/>
            <a:r>
              <a:rPr lang="en-US" sz="2700" dirty="0">
                <a:latin typeface="+mj-lt"/>
              </a:rPr>
              <a:t>One tap Phone calling option between teachers and students. </a:t>
            </a:r>
          </a:p>
          <a:p>
            <a:pPr lvl="0"/>
            <a:r>
              <a:rPr lang="en-US" sz="2700" dirty="0">
                <a:latin typeface="+mj-lt"/>
              </a:rPr>
              <a:t>Post a short notice or message. </a:t>
            </a:r>
          </a:p>
          <a:p>
            <a:pPr lvl="0"/>
            <a:r>
              <a:rPr lang="en-US" sz="2700" dirty="0">
                <a:latin typeface="+mj-lt"/>
              </a:rPr>
              <a:t>Course list. </a:t>
            </a:r>
          </a:p>
          <a:p>
            <a:pPr lvl="0"/>
            <a:r>
              <a:rPr lang="en-US" sz="2700" dirty="0">
                <a:latin typeface="+mj-lt"/>
              </a:rPr>
              <a:t>Academic books. </a:t>
            </a:r>
          </a:p>
          <a:p>
            <a:pPr lvl="0"/>
            <a:r>
              <a:rPr lang="en-US" sz="2700" dirty="0">
                <a:latin typeface="+mj-lt"/>
              </a:rPr>
              <a:t>Class routine. </a:t>
            </a:r>
          </a:p>
          <a:p>
            <a:pPr lvl="0"/>
            <a:r>
              <a:rPr lang="en-US" sz="2700" dirty="0">
                <a:latin typeface="+mj-lt"/>
              </a:rPr>
              <a:t>Exam routine.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8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799"/>
          </a:xfrm>
        </p:spPr>
        <p:txBody>
          <a:bodyPr>
            <a:normAutofit/>
          </a:bodyPr>
          <a:lstStyle/>
          <a:p>
            <a:r>
              <a:rPr lang="en-GB" sz="3600" dirty="0"/>
              <a:t>System Requirements: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pPr lvl="0"/>
            <a:r>
              <a:rPr lang="en-US" sz="2500" dirty="0">
                <a:latin typeface="+mj-lt"/>
              </a:rPr>
              <a:t>Android </a:t>
            </a:r>
            <a:r>
              <a:rPr lang="en-US" sz="2500">
                <a:latin typeface="+mj-lt"/>
              </a:rPr>
              <a:t>Studio  </a:t>
            </a:r>
            <a:r>
              <a:rPr lang="en-US" sz="2500" smtClean="0">
                <a:latin typeface="+mj-lt"/>
              </a:rPr>
              <a:t>2.2</a:t>
            </a:r>
            <a:endParaRPr lang="en-GB" sz="2500" dirty="0">
              <a:latin typeface="+mj-lt"/>
            </a:endParaRPr>
          </a:p>
          <a:p>
            <a:pPr lvl="0"/>
            <a:r>
              <a:rPr lang="en-US" sz="2500" dirty="0">
                <a:latin typeface="+mj-lt"/>
              </a:rPr>
              <a:t>Android SDK</a:t>
            </a:r>
            <a:endParaRPr lang="en-GB" sz="2500" dirty="0">
              <a:latin typeface="+mj-lt"/>
            </a:endParaRPr>
          </a:p>
          <a:p>
            <a:pPr lvl="0"/>
            <a:r>
              <a:rPr lang="en-US" sz="2500" dirty="0">
                <a:latin typeface="+mj-lt"/>
              </a:rPr>
              <a:t>Java</a:t>
            </a:r>
            <a:endParaRPr lang="en-GB" sz="2500" dirty="0">
              <a:latin typeface="+mj-lt"/>
            </a:endParaRPr>
          </a:p>
          <a:p>
            <a:pPr lvl="0"/>
            <a:r>
              <a:rPr lang="en-US" sz="2500" dirty="0">
                <a:latin typeface="+mj-lt"/>
              </a:rPr>
              <a:t>XML</a:t>
            </a:r>
          </a:p>
          <a:p>
            <a:pPr lvl="0"/>
            <a:r>
              <a:rPr lang="en-US" sz="2500" dirty="0">
                <a:latin typeface="+mj-lt"/>
              </a:rPr>
              <a:t>MS Word</a:t>
            </a:r>
            <a:endParaRPr lang="en-GB" sz="2500" dirty="0">
              <a:latin typeface="+mj-lt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500" dirty="0">
                <a:latin typeface="+mj-lt"/>
              </a:rPr>
              <a:t>Adobe Photoshop</a:t>
            </a:r>
            <a:endParaRPr lang="en-GB" sz="2500" dirty="0">
              <a:latin typeface="+mj-lt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609600"/>
            <a:ext cx="1066800" cy="647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609600"/>
            <a:ext cx="1066800" cy="647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Sign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6018" y="623455"/>
            <a:ext cx="1066800" cy="647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Sign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1360" y="614796"/>
            <a:ext cx="1066800" cy="647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SQLite</a:t>
            </a:r>
          </a:p>
          <a:p>
            <a:pPr algn="ctr" defTabSz="914279"/>
            <a:r>
              <a:rPr lang="en-US" dirty="0">
                <a:solidFill>
                  <a:prstClr val="black"/>
                </a:solidFill>
              </a:rPr>
              <a:t>Database</a:t>
            </a: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1158240" y="933450"/>
            <a:ext cx="518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28160" y="923059"/>
            <a:ext cx="518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938646"/>
            <a:ext cx="518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4333703" y="1638300"/>
            <a:ext cx="2128058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Progress to</a:t>
            </a:r>
          </a:p>
          <a:p>
            <a:pPr algn="ctr" defTabSz="914279"/>
            <a:r>
              <a:rPr lang="en-US" dirty="0">
                <a:solidFill>
                  <a:prstClr val="black"/>
                </a:solidFill>
              </a:rPr>
              <a:t>Start an </a:t>
            </a:r>
            <a:r>
              <a:rPr lang="en-US" dirty="0" smtClean="0">
                <a:solidFill>
                  <a:prstClr val="black"/>
                </a:solidFill>
              </a:rPr>
              <a:t>App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3420" y="3446318"/>
            <a:ext cx="178308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Departments</a:t>
            </a:r>
          </a:p>
        </p:txBody>
      </p:sp>
      <p:cxnSp>
        <p:nvCxnSpPr>
          <p:cNvPr id="16" name="Straight Arrow Connector 15"/>
          <p:cNvCxnSpPr>
            <a:stCxn id="13" idx="4"/>
            <a:endCxn id="14" idx="0"/>
          </p:cNvCxnSpPr>
          <p:nvPr/>
        </p:nvCxnSpPr>
        <p:spPr>
          <a:xfrm flipH="1">
            <a:off x="5394962" y="3086103"/>
            <a:ext cx="2771" cy="360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6656081" y="3458441"/>
            <a:ext cx="2133600" cy="54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Action Bar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0725" y="4369490"/>
            <a:ext cx="3911138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Batch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68982" y="4017821"/>
            <a:ext cx="0" cy="337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7038422" y="4355523"/>
            <a:ext cx="94488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sz="1400" dirty="0">
                <a:solidFill>
                  <a:prstClr val="black"/>
                </a:solidFill>
              </a:rPr>
              <a:t>About</a:t>
            </a:r>
          </a:p>
          <a:p>
            <a:pPr algn="ctr" defTabSz="914279"/>
            <a:r>
              <a:rPr lang="en-US" sz="1400" dirty="0">
                <a:solidFill>
                  <a:prstClr val="black"/>
                </a:solidFill>
              </a:rPr>
              <a:t>Developer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11626" y="4355523"/>
            <a:ext cx="886691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sz="1500" dirty="0">
                <a:solidFill>
                  <a:prstClr val="black"/>
                </a:solidFill>
              </a:rPr>
              <a:t>About</a:t>
            </a:r>
          </a:p>
          <a:p>
            <a:pPr algn="ctr" defTabSz="914279"/>
            <a:r>
              <a:rPr lang="en-US" sz="1500" dirty="0">
                <a:solidFill>
                  <a:prstClr val="black"/>
                </a:solidFill>
              </a:rPr>
              <a:t>app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14521" y="4355523"/>
            <a:ext cx="906087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sz="1500" dirty="0">
                <a:solidFill>
                  <a:prstClr val="black"/>
                </a:solidFill>
              </a:rPr>
              <a:t>Teachers</a:t>
            </a:r>
          </a:p>
          <a:p>
            <a:pPr algn="ctr" defTabSz="914279"/>
            <a:r>
              <a:rPr lang="en-US" sz="1500" dirty="0">
                <a:solidFill>
                  <a:prstClr val="black"/>
                </a:solidFill>
              </a:rPr>
              <a:t>Info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66015" y="5231823"/>
            <a:ext cx="906087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sz="1600" dirty="0">
                <a:solidFill>
                  <a:prstClr val="black"/>
                </a:solidFill>
              </a:rPr>
              <a:t>Students</a:t>
            </a:r>
          </a:p>
          <a:p>
            <a:pPr algn="ctr" defTabSz="914279"/>
            <a:r>
              <a:rPr lang="en-US" sz="1600" dirty="0">
                <a:solidFill>
                  <a:prstClr val="black"/>
                </a:solidFill>
              </a:rPr>
              <a:t>Info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31775" y="5231824"/>
            <a:ext cx="906087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Books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7017" y="5231823"/>
            <a:ext cx="906087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Course</a:t>
            </a:r>
          </a:p>
          <a:p>
            <a:pPr algn="ctr" defTabSz="914279"/>
            <a:r>
              <a:rPr lang="en-US" dirty="0">
                <a:solidFill>
                  <a:prstClr val="black"/>
                </a:solidFill>
              </a:rPr>
              <a:t>List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09010" y="5231823"/>
            <a:ext cx="906087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Routine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1304" y="5231823"/>
            <a:ext cx="906087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Notice</a:t>
            </a:r>
          </a:p>
        </p:txBody>
      </p:sp>
      <p:cxnSp>
        <p:nvCxnSpPr>
          <p:cNvPr id="33" name="Straight Arrow Connector 32"/>
          <p:cNvCxnSpPr>
            <a:stCxn id="30" idx="0"/>
          </p:cNvCxnSpPr>
          <p:nvPr/>
        </p:nvCxnSpPr>
        <p:spPr>
          <a:xfrm flipV="1">
            <a:off x="1862051" y="4927023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152698" y="4927024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68191" y="4927024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668982" y="494099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90058" y="4953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8" name="Rectangle 37"/>
          <p:cNvSpPr/>
          <p:nvPr/>
        </p:nvSpPr>
        <p:spPr>
          <a:xfrm>
            <a:off x="8107680" y="4355523"/>
            <a:ext cx="94488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2" tIns="20001" rIns="40002" bIns="20001" spcCol="0" rtlCol="0" anchor="ctr"/>
          <a:lstStyle/>
          <a:p>
            <a:pPr algn="ctr" defTabSz="914279"/>
            <a:r>
              <a:rPr lang="en-US" dirty="0">
                <a:solidFill>
                  <a:prstClr val="black"/>
                </a:solidFill>
              </a:rPr>
              <a:t>Sign </a:t>
            </a:r>
          </a:p>
          <a:p>
            <a:pPr algn="ctr" defTabSz="914279"/>
            <a:r>
              <a:rPr lang="en-US" dirty="0">
                <a:solidFill>
                  <a:prstClr val="black"/>
                </a:solidFill>
              </a:rPr>
              <a:t>up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67562" y="4017821"/>
            <a:ext cx="0" cy="337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10862" y="4000502"/>
            <a:ext cx="0" cy="33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11142" y="4000502"/>
            <a:ext cx="0" cy="33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80120" y="4000502"/>
            <a:ext cx="0" cy="33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>
            <a:stCxn id="14" idx="3"/>
            <a:endCxn id="17" idx="1"/>
          </p:cNvCxnSpPr>
          <p:nvPr/>
        </p:nvCxnSpPr>
        <p:spPr>
          <a:xfrm>
            <a:off x="6286502" y="3732068"/>
            <a:ext cx="3695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30640" y="228602"/>
            <a:ext cx="0" cy="4109605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4840" y="228600"/>
            <a:ext cx="8305800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24840" y="22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97732" y="1257300"/>
            <a:ext cx="8314" cy="367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2806" y="6185348"/>
            <a:ext cx="4920062" cy="651870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solidFill>
                  <a:schemeClr val="bg1"/>
                </a:solidFill>
              </a:rPr>
              <a:t>Data Flow Diagram</a:t>
            </a:r>
            <a:endParaRPr lang="en-US" sz="3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432560" y="1571625"/>
            <a:ext cx="1280160" cy="9525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dirty="0">
                <a:solidFill>
                  <a:prstClr val="black"/>
                </a:solidFill>
              </a:rPr>
              <a:t>Sign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4720" y="1733550"/>
            <a:ext cx="176784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dirty="0">
                <a:solidFill>
                  <a:prstClr val="black"/>
                </a:solidFill>
              </a:rPr>
              <a:t>Contacts</a:t>
            </a:r>
          </a:p>
        </p:txBody>
      </p:sp>
      <p:sp>
        <p:nvSpPr>
          <p:cNvPr id="6" name="Diamond 5"/>
          <p:cNvSpPr/>
          <p:nvPr/>
        </p:nvSpPr>
        <p:spPr>
          <a:xfrm>
            <a:off x="6011732" y="1571625"/>
            <a:ext cx="1280160" cy="9525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dirty="0">
                <a:solidFill>
                  <a:prstClr val="black"/>
                </a:solidFill>
              </a:rPr>
              <a:t>Sign In</a:t>
            </a:r>
          </a:p>
        </p:txBody>
      </p:sp>
      <p:sp>
        <p:nvSpPr>
          <p:cNvPr id="7" name="Oval 6"/>
          <p:cNvSpPr/>
          <p:nvPr/>
        </p:nvSpPr>
        <p:spPr>
          <a:xfrm>
            <a:off x="3825240" y="342900"/>
            <a:ext cx="1066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u="sng" dirty="0">
                <a:solidFill>
                  <a:prstClr val="black"/>
                </a:solidFill>
              </a:rPr>
              <a:t>id</a:t>
            </a:r>
          </a:p>
        </p:txBody>
      </p:sp>
      <p:sp>
        <p:nvSpPr>
          <p:cNvPr id="8" name="Oval 7"/>
          <p:cNvSpPr/>
          <p:nvPr/>
        </p:nvSpPr>
        <p:spPr>
          <a:xfrm>
            <a:off x="2563906" y="342900"/>
            <a:ext cx="1066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dirty="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9" name="Oval 8"/>
          <p:cNvSpPr/>
          <p:nvPr/>
        </p:nvSpPr>
        <p:spPr>
          <a:xfrm>
            <a:off x="5242560" y="342900"/>
            <a:ext cx="1066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dirty="0">
                <a:solidFill>
                  <a:prstClr val="black"/>
                </a:solidFill>
              </a:rPr>
              <a:t>pass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712720" y="204787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242560" y="2047875"/>
            <a:ext cx="769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97308" y="952500"/>
            <a:ext cx="848061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5" idx="0"/>
            <a:endCxn id="7" idx="4"/>
          </p:cNvCxnSpPr>
          <p:nvPr/>
        </p:nvCxnSpPr>
        <p:spPr>
          <a:xfrm flipV="1">
            <a:off x="4358640" y="952500"/>
            <a:ext cx="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endCxn id="9" idx="4"/>
          </p:cNvCxnSpPr>
          <p:nvPr/>
        </p:nvCxnSpPr>
        <p:spPr>
          <a:xfrm flipV="1">
            <a:off x="4876800" y="952500"/>
            <a:ext cx="89916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Diamond 29"/>
          <p:cNvSpPr/>
          <p:nvPr/>
        </p:nvSpPr>
        <p:spPr>
          <a:xfrm>
            <a:off x="1493520" y="4610100"/>
            <a:ext cx="1280160" cy="9525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sz="1500" dirty="0">
                <a:solidFill>
                  <a:prstClr val="black"/>
                </a:solidFill>
              </a:rPr>
              <a:t>Post notice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35680" y="4772025"/>
            <a:ext cx="176784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dirty="0">
                <a:solidFill>
                  <a:prstClr val="black"/>
                </a:solidFill>
              </a:rPr>
              <a:t>User post</a:t>
            </a:r>
          </a:p>
        </p:txBody>
      </p:sp>
      <p:sp>
        <p:nvSpPr>
          <p:cNvPr id="32" name="Diamond 31"/>
          <p:cNvSpPr/>
          <p:nvPr/>
        </p:nvSpPr>
        <p:spPr>
          <a:xfrm>
            <a:off x="6072692" y="4610100"/>
            <a:ext cx="1280160" cy="9525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sz="1500" dirty="0">
                <a:solidFill>
                  <a:prstClr val="black"/>
                </a:solidFill>
              </a:rPr>
              <a:t>View notice</a:t>
            </a:r>
          </a:p>
        </p:txBody>
      </p:sp>
      <p:sp>
        <p:nvSpPr>
          <p:cNvPr id="34" name="Oval 33"/>
          <p:cNvSpPr/>
          <p:nvPr/>
        </p:nvSpPr>
        <p:spPr>
          <a:xfrm>
            <a:off x="2624866" y="3381375"/>
            <a:ext cx="1066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sz="1600" u="sng" dirty="0">
                <a:solidFill>
                  <a:prstClr val="black"/>
                </a:solidFill>
              </a:rPr>
              <a:t>ID</a:t>
            </a:r>
          </a:p>
        </p:txBody>
      </p:sp>
      <p:sp>
        <p:nvSpPr>
          <p:cNvPr id="35" name="Oval 34"/>
          <p:cNvSpPr/>
          <p:nvPr/>
        </p:nvSpPr>
        <p:spPr>
          <a:xfrm>
            <a:off x="5303520" y="3381375"/>
            <a:ext cx="1066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0005" tIns="20003" rIns="40005" bIns="20003" rtlCol="0" anchor="ctr"/>
          <a:lstStyle/>
          <a:p>
            <a:pPr algn="ctr" defTabSz="914274"/>
            <a:r>
              <a:rPr lang="en-US" sz="1600" dirty="0">
                <a:solidFill>
                  <a:prstClr val="black"/>
                </a:solidFill>
              </a:rPr>
              <a:t>ITEM 1</a:t>
            </a:r>
          </a:p>
        </p:txBody>
      </p: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>
          <a:xfrm>
            <a:off x="2773680" y="508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31" idx="3"/>
            <a:endCxn id="32" idx="1"/>
          </p:cNvCxnSpPr>
          <p:nvPr/>
        </p:nvCxnSpPr>
        <p:spPr>
          <a:xfrm>
            <a:off x="5303520" y="5086350"/>
            <a:ext cx="769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158268" y="3990975"/>
            <a:ext cx="848061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>
            <a:endCxn id="35" idx="4"/>
          </p:cNvCxnSpPr>
          <p:nvPr/>
        </p:nvCxnSpPr>
        <p:spPr>
          <a:xfrm flipV="1">
            <a:off x="4937760" y="3990975"/>
            <a:ext cx="89916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277" y="6323028"/>
            <a:ext cx="3986523" cy="534972"/>
          </a:xfrm>
        </p:spPr>
        <p:txBody>
          <a:bodyPr>
            <a:noAutofit/>
          </a:bodyPr>
          <a:lstStyle/>
          <a:p>
            <a:r>
              <a:rPr lang="en-US" sz="3700" dirty="0" smtClean="0">
                <a:solidFill>
                  <a:schemeClr val="bg1"/>
                </a:solidFill>
              </a:rPr>
              <a:t>E-R DIAGRAM</a:t>
            </a:r>
            <a:endParaRPr lang="en-US" sz="3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348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Presentation on Android Based Application </vt:lpstr>
      <vt:lpstr>Academic Guidance </vt:lpstr>
      <vt:lpstr>Academic Guidance</vt:lpstr>
      <vt:lpstr>Project Overview</vt:lpstr>
      <vt:lpstr>User Requirements:</vt:lpstr>
      <vt:lpstr>Key Features</vt:lpstr>
      <vt:lpstr>System Requirements:</vt:lpstr>
      <vt:lpstr>Data Flow Diagram</vt:lpstr>
      <vt:lpstr>E-R DIAGRAM</vt:lpstr>
      <vt:lpstr>Why we have made this Application ?</vt:lpstr>
      <vt:lpstr>Limitations</vt:lpstr>
      <vt:lpstr>Security: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Android Based Application</dc:title>
  <dc:creator>akil</dc:creator>
  <cp:lastModifiedBy>akil</cp:lastModifiedBy>
  <cp:revision>73</cp:revision>
  <dcterms:created xsi:type="dcterms:W3CDTF">2017-01-23T13:52:59Z</dcterms:created>
  <dcterms:modified xsi:type="dcterms:W3CDTF">2017-01-27T17:29:55Z</dcterms:modified>
</cp:coreProperties>
</file>