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7"/>
  </p:notesMasterIdLst>
  <p:sldIdLst>
    <p:sldId id="283" r:id="rId3"/>
    <p:sldId id="257" r:id="rId4"/>
    <p:sldId id="258" r:id="rId5"/>
    <p:sldId id="259" r:id="rId6"/>
    <p:sldId id="262" r:id="rId7"/>
    <p:sldId id="263" r:id="rId8"/>
    <p:sldId id="260" r:id="rId9"/>
    <p:sldId id="282" r:id="rId10"/>
    <p:sldId id="264" r:id="rId11"/>
    <p:sldId id="267" r:id="rId12"/>
    <p:sldId id="268" r:id="rId13"/>
    <p:sldId id="269" r:id="rId14"/>
    <p:sldId id="278" r:id="rId15"/>
    <p:sldId id="279" r:id="rId16"/>
    <p:sldId id="280" r:id="rId17"/>
    <p:sldId id="270" r:id="rId18"/>
    <p:sldId id="271" r:id="rId19"/>
    <p:sldId id="284" r:id="rId20"/>
    <p:sldId id="275" r:id="rId21"/>
    <p:sldId id="276" r:id="rId22"/>
    <p:sldId id="277" r:id="rId23"/>
    <p:sldId id="272" r:id="rId24"/>
    <p:sldId id="274"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BF4D4C23-D152-4E37-9436-86A360B95D99}">
          <p14:sldIdLst>
            <p14:sldId id="283"/>
            <p14:sldId id="257"/>
            <p14:sldId id="258"/>
            <p14:sldId id="259"/>
            <p14:sldId id="262"/>
            <p14:sldId id="263"/>
            <p14:sldId id="260"/>
            <p14:sldId id="282"/>
            <p14:sldId id="264"/>
            <p14:sldId id="267"/>
            <p14:sldId id="268"/>
            <p14:sldId id="269"/>
            <p14:sldId id="278"/>
            <p14:sldId id="279"/>
            <p14:sldId id="280"/>
            <p14:sldId id="270"/>
            <p14:sldId id="271"/>
            <p14:sldId id="284"/>
            <p14:sldId id="275"/>
            <p14:sldId id="276"/>
            <p14:sldId id="277"/>
            <p14:sldId id="272"/>
            <p14:sldId id="274"/>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98" autoAdjust="0"/>
  </p:normalViewPr>
  <p:slideViewPr>
    <p:cSldViewPr snapToGrid="0">
      <p:cViewPr varScale="1">
        <p:scale>
          <a:sx n="48" d="100"/>
          <a:sy n="48" d="100"/>
        </p:scale>
        <p:origin x="53" y="5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754693-A014-4636-90B1-357FCDA46BDF}" type="datetimeFigureOut">
              <a:rPr lang="en-US" smtClean="0"/>
              <a:t>5/15/2024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4A5B5F-8E0C-4939-B05D-6464FE376898}" type="slidenum">
              <a:rPr lang="en-US" smtClean="0"/>
              <a:t>‹#›</a:t>
            </a:fld>
            <a:endParaRPr lang="en-US"/>
          </a:p>
        </p:txBody>
      </p:sp>
    </p:spTree>
    <p:extLst>
      <p:ext uri="{BB962C8B-B14F-4D97-AF65-F5344CB8AC3E}">
        <p14:creationId xmlns:p14="http://schemas.microsoft.com/office/powerpoint/2010/main" val="1176169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BC23B-FA0D-52B7-41D7-8D2D828EE0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43A1AF-7107-1D13-80B2-9199ED2CA9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9F41DE-708E-1706-D229-0259B990C741}"/>
              </a:ext>
            </a:extLst>
          </p:cNvPr>
          <p:cNvSpPr>
            <a:spLocks noGrp="1"/>
          </p:cNvSpPr>
          <p:nvPr>
            <p:ph type="dt" sz="half" idx="10"/>
          </p:nvPr>
        </p:nvSpPr>
        <p:spPr/>
        <p:txBody>
          <a:bodyPr/>
          <a:lstStyle/>
          <a:p>
            <a:fld id="{6F44786C-F277-4E2C-8688-9B11A068F67C}" type="datetimeFigureOut">
              <a:rPr lang="en-US" smtClean="0"/>
              <a:t>5/15/2024</a:t>
            </a:fld>
            <a:endParaRPr lang="en-US"/>
          </a:p>
        </p:txBody>
      </p:sp>
      <p:sp>
        <p:nvSpPr>
          <p:cNvPr id="5" name="Footer Placeholder 4">
            <a:extLst>
              <a:ext uri="{FF2B5EF4-FFF2-40B4-BE49-F238E27FC236}">
                <a16:creationId xmlns:a16="http://schemas.microsoft.com/office/drawing/2014/main" id="{44F575B0-FDBC-1008-C3EF-A2CEF6CA8C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E3123D-17A3-409B-BD2A-B691258BEA2A}"/>
              </a:ext>
            </a:extLst>
          </p:cNvPr>
          <p:cNvSpPr>
            <a:spLocks noGrp="1"/>
          </p:cNvSpPr>
          <p:nvPr>
            <p:ph type="sldNum" sz="quarter" idx="12"/>
          </p:nvPr>
        </p:nvSpPr>
        <p:spPr/>
        <p:txBody>
          <a:bodyPr/>
          <a:lstStyle/>
          <a:p>
            <a:fld id="{C8C5107F-9524-443D-A4FE-61ACC2BA1D04}" type="slidenum">
              <a:rPr lang="en-US" smtClean="0"/>
              <a:t>‹#›</a:t>
            </a:fld>
            <a:endParaRPr lang="en-US"/>
          </a:p>
        </p:txBody>
      </p:sp>
    </p:spTree>
    <p:extLst>
      <p:ext uri="{BB962C8B-B14F-4D97-AF65-F5344CB8AC3E}">
        <p14:creationId xmlns:p14="http://schemas.microsoft.com/office/powerpoint/2010/main" val="325705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FC380-F7E1-7392-5F91-D3A929289C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7F45F9-B44C-F2FC-C015-C113B645A6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1B6AC4-9DAF-008F-8DE4-3039EF277179}"/>
              </a:ext>
            </a:extLst>
          </p:cNvPr>
          <p:cNvSpPr>
            <a:spLocks noGrp="1"/>
          </p:cNvSpPr>
          <p:nvPr>
            <p:ph type="dt" sz="half" idx="10"/>
          </p:nvPr>
        </p:nvSpPr>
        <p:spPr/>
        <p:txBody>
          <a:bodyPr/>
          <a:lstStyle/>
          <a:p>
            <a:fld id="{6F44786C-F277-4E2C-8688-9B11A068F67C}" type="datetimeFigureOut">
              <a:rPr lang="en-US" smtClean="0"/>
              <a:t>5/15/2024</a:t>
            </a:fld>
            <a:endParaRPr lang="en-US"/>
          </a:p>
        </p:txBody>
      </p:sp>
      <p:sp>
        <p:nvSpPr>
          <p:cNvPr id="5" name="Footer Placeholder 4">
            <a:extLst>
              <a:ext uri="{FF2B5EF4-FFF2-40B4-BE49-F238E27FC236}">
                <a16:creationId xmlns:a16="http://schemas.microsoft.com/office/drawing/2014/main" id="{79FCDA66-42F0-1A5D-A7ED-ACFDC9B06F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5F52C-8515-3ED9-DA0D-F6477A73477C}"/>
              </a:ext>
            </a:extLst>
          </p:cNvPr>
          <p:cNvSpPr>
            <a:spLocks noGrp="1"/>
          </p:cNvSpPr>
          <p:nvPr>
            <p:ph type="sldNum" sz="quarter" idx="12"/>
          </p:nvPr>
        </p:nvSpPr>
        <p:spPr/>
        <p:txBody>
          <a:bodyPr/>
          <a:lstStyle/>
          <a:p>
            <a:fld id="{C8C5107F-9524-443D-A4FE-61ACC2BA1D04}" type="slidenum">
              <a:rPr lang="en-US" smtClean="0"/>
              <a:t>‹#›</a:t>
            </a:fld>
            <a:endParaRPr lang="en-US"/>
          </a:p>
        </p:txBody>
      </p:sp>
    </p:spTree>
    <p:extLst>
      <p:ext uri="{BB962C8B-B14F-4D97-AF65-F5344CB8AC3E}">
        <p14:creationId xmlns:p14="http://schemas.microsoft.com/office/powerpoint/2010/main" val="631554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DA2ABE-1276-5D66-1423-0532C9A445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8E431B-B8D5-4AB4-0755-7CDD6E1DCF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414466-E095-D200-67BD-F5C9C79736B9}"/>
              </a:ext>
            </a:extLst>
          </p:cNvPr>
          <p:cNvSpPr>
            <a:spLocks noGrp="1"/>
          </p:cNvSpPr>
          <p:nvPr>
            <p:ph type="dt" sz="half" idx="10"/>
          </p:nvPr>
        </p:nvSpPr>
        <p:spPr/>
        <p:txBody>
          <a:bodyPr/>
          <a:lstStyle/>
          <a:p>
            <a:fld id="{6F44786C-F277-4E2C-8688-9B11A068F67C}" type="datetimeFigureOut">
              <a:rPr lang="en-US" smtClean="0"/>
              <a:t>5/15/2024</a:t>
            </a:fld>
            <a:endParaRPr lang="en-US"/>
          </a:p>
        </p:txBody>
      </p:sp>
      <p:sp>
        <p:nvSpPr>
          <p:cNvPr id="5" name="Footer Placeholder 4">
            <a:extLst>
              <a:ext uri="{FF2B5EF4-FFF2-40B4-BE49-F238E27FC236}">
                <a16:creationId xmlns:a16="http://schemas.microsoft.com/office/drawing/2014/main" id="{D45329E3-7122-D887-9D4B-680BE4CE70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4BE83F-8CD6-901D-E19A-3F84E23C4955}"/>
              </a:ext>
            </a:extLst>
          </p:cNvPr>
          <p:cNvSpPr>
            <a:spLocks noGrp="1"/>
          </p:cNvSpPr>
          <p:nvPr>
            <p:ph type="sldNum" sz="quarter" idx="12"/>
          </p:nvPr>
        </p:nvSpPr>
        <p:spPr/>
        <p:txBody>
          <a:bodyPr/>
          <a:lstStyle/>
          <a:p>
            <a:fld id="{C8C5107F-9524-443D-A4FE-61ACC2BA1D04}" type="slidenum">
              <a:rPr lang="en-US" smtClean="0"/>
              <a:t>‹#›</a:t>
            </a:fld>
            <a:endParaRPr lang="en-US"/>
          </a:p>
        </p:txBody>
      </p:sp>
    </p:spTree>
    <p:extLst>
      <p:ext uri="{BB962C8B-B14F-4D97-AF65-F5344CB8AC3E}">
        <p14:creationId xmlns:p14="http://schemas.microsoft.com/office/powerpoint/2010/main" val="379673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C1001B0-8570-4C0B-861F-C3228B15C029}"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C1573-EDDE-49E8-8AC1-069B82F1A845}" type="slidenum">
              <a:rPr lang="en-US" smtClean="0"/>
              <a:t>‹#›</a:t>
            </a:fld>
            <a:endParaRPr lang="en-US"/>
          </a:p>
        </p:txBody>
      </p:sp>
    </p:spTree>
    <p:extLst>
      <p:ext uri="{BB962C8B-B14F-4D97-AF65-F5344CB8AC3E}">
        <p14:creationId xmlns:p14="http://schemas.microsoft.com/office/powerpoint/2010/main" val="2858095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1001B0-8570-4C0B-861F-C3228B15C029}"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C1573-EDDE-49E8-8AC1-069B82F1A845}" type="slidenum">
              <a:rPr lang="en-US" smtClean="0"/>
              <a:t>‹#›</a:t>
            </a:fld>
            <a:endParaRPr lang="en-US"/>
          </a:p>
        </p:txBody>
      </p:sp>
    </p:spTree>
    <p:extLst>
      <p:ext uri="{BB962C8B-B14F-4D97-AF65-F5344CB8AC3E}">
        <p14:creationId xmlns:p14="http://schemas.microsoft.com/office/powerpoint/2010/main" val="3800163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C1001B0-8570-4C0B-861F-C3228B15C029}"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C1573-EDDE-49E8-8AC1-069B82F1A845}" type="slidenum">
              <a:rPr lang="en-US" smtClean="0"/>
              <a:t>‹#›</a:t>
            </a:fld>
            <a:endParaRPr lang="en-US"/>
          </a:p>
        </p:txBody>
      </p:sp>
    </p:spTree>
    <p:extLst>
      <p:ext uri="{BB962C8B-B14F-4D97-AF65-F5344CB8AC3E}">
        <p14:creationId xmlns:p14="http://schemas.microsoft.com/office/powerpoint/2010/main" val="35115571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C1001B0-8570-4C0B-861F-C3228B15C029}" type="datetimeFigureOut">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2C1573-EDDE-49E8-8AC1-069B82F1A845}" type="slidenum">
              <a:rPr lang="en-US" smtClean="0"/>
              <a:t>‹#›</a:t>
            </a:fld>
            <a:endParaRPr lang="en-US"/>
          </a:p>
        </p:txBody>
      </p:sp>
    </p:spTree>
    <p:extLst>
      <p:ext uri="{BB962C8B-B14F-4D97-AF65-F5344CB8AC3E}">
        <p14:creationId xmlns:p14="http://schemas.microsoft.com/office/powerpoint/2010/main" val="12324442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1001B0-8570-4C0B-861F-C3228B15C029}" type="datetimeFigureOut">
              <a:rPr lang="en-US" smtClean="0"/>
              <a:t>5/15/2024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2C1573-EDDE-49E8-8AC1-069B82F1A845}" type="slidenum">
              <a:rPr lang="en-US" smtClean="0"/>
              <a:t>‹#›</a:t>
            </a:fld>
            <a:endParaRPr lang="en-US"/>
          </a:p>
        </p:txBody>
      </p:sp>
    </p:spTree>
    <p:extLst>
      <p:ext uri="{BB962C8B-B14F-4D97-AF65-F5344CB8AC3E}">
        <p14:creationId xmlns:p14="http://schemas.microsoft.com/office/powerpoint/2010/main" val="13574893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C1001B0-8570-4C0B-861F-C3228B15C029}" type="datetimeFigureOut">
              <a:rPr lang="en-US" smtClean="0"/>
              <a:t>5/15/2024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2C1573-EDDE-49E8-8AC1-069B82F1A845}" type="slidenum">
              <a:rPr lang="en-US" smtClean="0"/>
              <a:t>‹#›</a:t>
            </a:fld>
            <a:endParaRPr lang="en-US"/>
          </a:p>
        </p:txBody>
      </p:sp>
    </p:spTree>
    <p:extLst>
      <p:ext uri="{BB962C8B-B14F-4D97-AF65-F5344CB8AC3E}">
        <p14:creationId xmlns:p14="http://schemas.microsoft.com/office/powerpoint/2010/main" val="19724497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1001B0-8570-4C0B-861F-C3228B15C029}" type="datetimeFigureOut">
              <a:rPr lang="en-US" smtClean="0"/>
              <a:t>5/15/2024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2C1573-EDDE-49E8-8AC1-069B82F1A845}" type="slidenum">
              <a:rPr lang="en-US" smtClean="0"/>
              <a:t>‹#›</a:t>
            </a:fld>
            <a:endParaRPr lang="en-US"/>
          </a:p>
        </p:txBody>
      </p:sp>
    </p:spTree>
    <p:extLst>
      <p:ext uri="{BB962C8B-B14F-4D97-AF65-F5344CB8AC3E}">
        <p14:creationId xmlns:p14="http://schemas.microsoft.com/office/powerpoint/2010/main" val="18645223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C1001B0-8570-4C0B-861F-C3228B15C029}" type="datetimeFigureOut">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2C1573-EDDE-49E8-8AC1-069B82F1A845}" type="slidenum">
              <a:rPr lang="en-US" smtClean="0"/>
              <a:t>‹#›</a:t>
            </a:fld>
            <a:endParaRPr lang="en-US"/>
          </a:p>
        </p:txBody>
      </p:sp>
    </p:spTree>
    <p:extLst>
      <p:ext uri="{BB962C8B-B14F-4D97-AF65-F5344CB8AC3E}">
        <p14:creationId xmlns:p14="http://schemas.microsoft.com/office/powerpoint/2010/main" val="116735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CDC5B-B76C-18A6-D0F0-DC2FEBC8B3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C803E5-5EBD-C533-8C66-81C5B7D4C4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FA27D4-61D4-91AD-3E92-EFB71561D341}"/>
              </a:ext>
            </a:extLst>
          </p:cNvPr>
          <p:cNvSpPr>
            <a:spLocks noGrp="1"/>
          </p:cNvSpPr>
          <p:nvPr>
            <p:ph type="dt" sz="half" idx="10"/>
          </p:nvPr>
        </p:nvSpPr>
        <p:spPr/>
        <p:txBody>
          <a:bodyPr/>
          <a:lstStyle/>
          <a:p>
            <a:fld id="{6F44786C-F277-4E2C-8688-9B11A068F67C}" type="datetimeFigureOut">
              <a:rPr lang="en-US" smtClean="0"/>
              <a:t>5/15/2024</a:t>
            </a:fld>
            <a:endParaRPr lang="en-US"/>
          </a:p>
        </p:txBody>
      </p:sp>
      <p:sp>
        <p:nvSpPr>
          <p:cNvPr id="5" name="Footer Placeholder 4">
            <a:extLst>
              <a:ext uri="{FF2B5EF4-FFF2-40B4-BE49-F238E27FC236}">
                <a16:creationId xmlns:a16="http://schemas.microsoft.com/office/drawing/2014/main" id="{54C97FBA-54B2-6666-5D75-9F762CA343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BAA09F-7396-6C0C-252A-0F109BDFF738}"/>
              </a:ext>
            </a:extLst>
          </p:cNvPr>
          <p:cNvSpPr>
            <a:spLocks noGrp="1"/>
          </p:cNvSpPr>
          <p:nvPr>
            <p:ph type="sldNum" sz="quarter" idx="12"/>
          </p:nvPr>
        </p:nvSpPr>
        <p:spPr/>
        <p:txBody>
          <a:bodyPr/>
          <a:lstStyle/>
          <a:p>
            <a:fld id="{C8C5107F-9524-443D-A4FE-61ACC2BA1D04}" type="slidenum">
              <a:rPr lang="en-US" smtClean="0"/>
              <a:t>‹#›</a:t>
            </a:fld>
            <a:endParaRPr lang="en-US"/>
          </a:p>
        </p:txBody>
      </p:sp>
    </p:spTree>
    <p:extLst>
      <p:ext uri="{BB962C8B-B14F-4D97-AF65-F5344CB8AC3E}">
        <p14:creationId xmlns:p14="http://schemas.microsoft.com/office/powerpoint/2010/main" val="35168017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C1001B0-8570-4C0B-861F-C3228B15C029}" type="datetimeFigureOut">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2C1573-EDDE-49E8-8AC1-069B82F1A845}" type="slidenum">
              <a:rPr lang="en-US" smtClean="0"/>
              <a:t>‹#›</a:t>
            </a:fld>
            <a:endParaRPr lang="en-US"/>
          </a:p>
        </p:txBody>
      </p:sp>
    </p:spTree>
    <p:extLst>
      <p:ext uri="{BB962C8B-B14F-4D97-AF65-F5344CB8AC3E}">
        <p14:creationId xmlns:p14="http://schemas.microsoft.com/office/powerpoint/2010/main" val="42260110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1001B0-8570-4C0B-861F-C3228B15C029}"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C1573-EDDE-49E8-8AC1-069B82F1A845}" type="slidenum">
              <a:rPr lang="en-US" smtClean="0"/>
              <a:t>‹#›</a:t>
            </a:fld>
            <a:endParaRPr lang="en-US"/>
          </a:p>
        </p:txBody>
      </p:sp>
    </p:spTree>
    <p:extLst>
      <p:ext uri="{BB962C8B-B14F-4D97-AF65-F5344CB8AC3E}">
        <p14:creationId xmlns:p14="http://schemas.microsoft.com/office/powerpoint/2010/main" val="37801263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1001B0-8570-4C0B-861F-C3228B15C029}"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C1573-EDDE-49E8-8AC1-069B82F1A845}" type="slidenum">
              <a:rPr lang="en-US" smtClean="0"/>
              <a:t>‹#›</a:t>
            </a:fld>
            <a:endParaRPr lang="en-US"/>
          </a:p>
        </p:txBody>
      </p:sp>
    </p:spTree>
    <p:extLst>
      <p:ext uri="{BB962C8B-B14F-4D97-AF65-F5344CB8AC3E}">
        <p14:creationId xmlns:p14="http://schemas.microsoft.com/office/powerpoint/2010/main" val="2607567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AA462-2F92-AC24-4DE9-B4773D2160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A02063-7704-7F85-F982-AB13B0F460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312CAB-5C77-0569-B927-2B3AC088BE5A}"/>
              </a:ext>
            </a:extLst>
          </p:cNvPr>
          <p:cNvSpPr>
            <a:spLocks noGrp="1"/>
          </p:cNvSpPr>
          <p:nvPr>
            <p:ph type="dt" sz="half" idx="10"/>
          </p:nvPr>
        </p:nvSpPr>
        <p:spPr/>
        <p:txBody>
          <a:bodyPr/>
          <a:lstStyle/>
          <a:p>
            <a:fld id="{6F44786C-F277-4E2C-8688-9B11A068F67C}" type="datetimeFigureOut">
              <a:rPr lang="en-US" smtClean="0"/>
              <a:t>5/15/2024</a:t>
            </a:fld>
            <a:endParaRPr lang="en-US"/>
          </a:p>
        </p:txBody>
      </p:sp>
      <p:sp>
        <p:nvSpPr>
          <p:cNvPr id="5" name="Footer Placeholder 4">
            <a:extLst>
              <a:ext uri="{FF2B5EF4-FFF2-40B4-BE49-F238E27FC236}">
                <a16:creationId xmlns:a16="http://schemas.microsoft.com/office/drawing/2014/main" id="{0EA5291A-A378-DEC2-6C06-D4D0BE5200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691CD5-89F8-A4E4-E37A-A6A4E31F30BE}"/>
              </a:ext>
            </a:extLst>
          </p:cNvPr>
          <p:cNvSpPr>
            <a:spLocks noGrp="1"/>
          </p:cNvSpPr>
          <p:nvPr>
            <p:ph type="sldNum" sz="quarter" idx="12"/>
          </p:nvPr>
        </p:nvSpPr>
        <p:spPr/>
        <p:txBody>
          <a:bodyPr/>
          <a:lstStyle/>
          <a:p>
            <a:fld id="{C8C5107F-9524-443D-A4FE-61ACC2BA1D04}" type="slidenum">
              <a:rPr lang="en-US" smtClean="0"/>
              <a:t>‹#›</a:t>
            </a:fld>
            <a:endParaRPr lang="en-US"/>
          </a:p>
        </p:txBody>
      </p:sp>
    </p:spTree>
    <p:extLst>
      <p:ext uri="{BB962C8B-B14F-4D97-AF65-F5344CB8AC3E}">
        <p14:creationId xmlns:p14="http://schemas.microsoft.com/office/powerpoint/2010/main" val="49875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735BC-A31B-43B2-DF9D-5633CA975A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64D1A1-5791-DF17-9539-BCE8A1415D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5375B8-9C32-58BC-1A93-63D6A68ACF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BF482C-1E8C-9955-25F7-6269C85C3F79}"/>
              </a:ext>
            </a:extLst>
          </p:cNvPr>
          <p:cNvSpPr>
            <a:spLocks noGrp="1"/>
          </p:cNvSpPr>
          <p:nvPr>
            <p:ph type="dt" sz="half" idx="10"/>
          </p:nvPr>
        </p:nvSpPr>
        <p:spPr/>
        <p:txBody>
          <a:bodyPr/>
          <a:lstStyle/>
          <a:p>
            <a:fld id="{6F44786C-F277-4E2C-8688-9B11A068F67C}" type="datetimeFigureOut">
              <a:rPr lang="en-US" smtClean="0"/>
              <a:t>5/15/2024</a:t>
            </a:fld>
            <a:endParaRPr lang="en-US"/>
          </a:p>
        </p:txBody>
      </p:sp>
      <p:sp>
        <p:nvSpPr>
          <p:cNvPr id="6" name="Footer Placeholder 5">
            <a:extLst>
              <a:ext uri="{FF2B5EF4-FFF2-40B4-BE49-F238E27FC236}">
                <a16:creationId xmlns:a16="http://schemas.microsoft.com/office/drawing/2014/main" id="{13417927-5FA8-9744-5C22-3FEBB9B458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E7B5F1-945F-5EBB-3BF2-C9BC6E338BAA}"/>
              </a:ext>
            </a:extLst>
          </p:cNvPr>
          <p:cNvSpPr>
            <a:spLocks noGrp="1"/>
          </p:cNvSpPr>
          <p:nvPr>
            <p:ph type="sldNum" sz="quarter" idx="12"/>
          </p:nvPr>
        </p:nvSpPr>
        <p:spPr/>
        <p:txBody>
          <a:bodyPr/>
          <a:lstStyle/>
          <a:p>
            <a:fld id="{C8C5107F-9524-443D-A4FE-61ACC2BA1D04}" type="slidenum">
              <a:rPr lang="en-US" smtClean="0"/>
              <a:t>‹#›</a:t>
            </a:fld>
            <a:endParaRPr lang="en-US"/>
          </a:p>
        </p:txBody>
      </p:sp>
    </p:spTree>
    <p:extLst>
      <p:ext uri="{BB962C8B-B14F-4D97-AF65-F5344CB8AC3E}">
        <p14:creationId xmlns:p14="http://schemas.microsoft.com/office/powerpoint/2010/main" val="3992194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8C5AB-ABA7-9E9D-7E4C-679D2D902B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679D54-3033-CB6F-1CB6-295058CCEB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34402B-B784-112E-C9FE-9479CBB04B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CCF177-9ED1-5771-5BE9-2ED479BB66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A2A5DB-1020-50DA-EC2E-EE1C38418F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A974A2-3C45-6703-2F1F-ECA825EA80E3}"/>
              </a:ext>
            </a:extLst>
          </p:cNvPr>
          <p:cNvSpPr>
            <a:spLocks noGrp="1"/>
          </p:cNvSpPr>
          <p:nvPr>
            <p:ph type="dt" sz="half" idx="10"/>
          </p:nvPr>
        </p:nvSpPr>
        <p:spPr/>
        <p:txBody>
          <a:bodyPr/>
          <a:lstStyle/>
          <a:p>
            <a:fld id="{6F44786C-F277-4E2C-8688-9B11A068F67C}" type="datetimeFigureOut">
              <a:rPr lang="en-US" smtClean="0"/>
              <a:t>5/15/2024</a:t>
            </a:fld>
            <a:endParaRPr lang="en-US"/>
          </a:p>
        </p:txBody>
      </p:sp>
      <p:sp>
        <p:nvSpPr>
          <p:cNvPr id="8" name="Footer Placeholder 7">
            <a:extLst>
              <a:ext uri="{FF2B5EF4-FFF2-40B4-BE49-F238E27FC236}">
                <a16:creationId xmlns:a16="http://schemas.microsoft.com/office/drawing/2014/main" id="{08C0D398-9F71-361E-D52D-180D954801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BF10C6-4D53-4C88-6518-3578D3AC1868}"/>
              </a:ext>
            </a:extLst>
          </p:cNvPr>
          <p:cNvSpPr>
            <a:spLocks noGrp="1"/>
          </p:cNvSpPr>
          <p:nvPr>
            <p:ph type="sldNum" sz="quarter" idx="12"/>
          </p:nvPr>
        </p:nvSpPr>
        <p:spPr/>
        <p:txBody>
          <a:bodyPr/>
          <a:lstStyle/>
          <a:p>
            <a:fld id="{C8C5107F-9524-443D-A4FE-61ACC2BA1D04}" type="slidenum">
              <a:rPr lang="en-US" smtClean="0"/>
              <a:t>‹#›</a:t>
            </a:fld>
            <a:endParaRPr lang="en-US"/>
          </a:p>
        </p:txBody>
      </p:sp>
    </p:spTree>
    <p:extLst>
      <p:ext uri="{BB962C8B-B14F-4D97-AF65-F5344CB8AC3E}">
        <p14:creationId xmlns:p14="http://schemas.microsoft.com/office/powerpoint/2010/main" val="3035250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3869-67E9-B78F-E260-14DCBF8BF8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6A43E9-BFBF-1F00-036E-F782491EE860}"/>
              </a:ext>
            </a:extLst>
          </p:cNvPr>
          <p:cNvSpPr>
            <a:spLocks noGrp="1"/>
          </p:cNvSpPr>
          <p:nvPr>
            <p:ph type="dt" sz="half" idx="10"/>
          </p:nvPr>
        </p:nvSpPr>
        <p:spPr/>
        <p:txBody>
          <a:bodyPr/>
          <a:lstStyle/>
          <a:p>
            <a:fld id="{6F44786C-F277-4E2C-8688-9B11A068F67C}" type="datetimeFigureOut">
              <a:rPr lang="en-US" smtClean="0"/>
              <a:t>5/15/2024</a:t>
            </a:fld>
            <a:endParaRPr lang="en-US"/>
          </a:p>
        </p:txBody>
      </p:sp>
      <p:sp>
        <p:nvSpPr>
          <p:cNvPr id="4" name="Footer Placeholder 3">
            <a:extLst>
              <a:ext uri="{FF2B5EF4-FFF2-40B4-BE49-F238E27FC236}">
                <a16:creationId xmlns:a16="http://schemas.microsoft.com/office/drawing/2014/main" id="{B8B6B533-F6C7-2305-40C7-BE8DBE26F2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83641E-FF83-3F4D-F079-EACCAE1C3911}"/>
              </a:ext>
            </a:extLst>
          </p:cNvPr>
          <p:cNvSpPr>
            <a:spLocks noGrp="1"/>
          </p:cNvSpPr>
          <p:nvPr>
            <p:ph type="sldNum" sz="quarter" idx="12"/>
          </p:nvPr>
        </p:nvSpPr>
        <p:spPr/>
        <p:txBody>
          <a:bodyPr/>
          <a:lstStyle/>
          <a:p>
            <a:fld id="{C8C5107F-9524-443D-A4FE-61ACC2BA1D04}" type="slidenum">
              <a:rPr lang="en-US" smtClean="0"/>
              <a:t>‹#›</a:t>
            </a:fld>
            <a:endParaRPr lang="en-US"/>
          </a:p>
        </p:txBody>
      </p:sp>
    </p:spTree>
    <p:extLst>
      <p:ext uri="{BB962C8B-B14F-4D97-AF65-F5344CB8AC3E}">
        <p14:creationId xmlns:p14="http://schemas.microsoft.com/office/powerpoint/2010/main" val="3188165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3F8DA6-4F90-3D4E-4276-CE38513AD7B9}"/>
              </a:ext>
            </a:extLst>
          </p:cNvPr>
          <p:cNvSpPr>
            <a:spLocks noGrp="1"/>
          </p:cNvSpPr>
          <p:nvPr>
            <p:ph type="dt" sz="half" idx="10"/>
          </p:nvPr>
        </p:nvSpPr>
        <p:spPr/>
        <p:txBody>
          <a:bodyPr/>
          <a:lstStyle/>
          <a:p>
            <a:fld id="{6F44786C-F277-4E2C-8688-9B11A068F67C}" type="datetimeFigureOut">
              <a:rPr lang="en-US" smtClean="0"/>
              <a:t>5/15/2024</a:t>
            </a:fld>
            <a:endParaRPr lang="en-US"/>
          </a:p>
        </p:txBody>
      </p:sp>
      <p:sp>
        <p:nvSpPr>
          <p:cNvPr id="3" name="Footer Placeholder 2">
            <a:extLst>
              <a:ext uri="{FF2B5EF4-FFF2-40B4-BE49-F238E27FC236}">
                <a16:creationId xmlns:a16="http://schemas.microsoft.com/office/drawing/2014/main" id="{56603096-70EE-3CF0-BC49-CB43A7CE8A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8C045D-F8B8-3F0E-3245-E2BBA1A8BBB1}"/>
              </a:ext>
            </a:extLst>
          </p:cNvPr>
          <p:cNvSpPr>
            <a:spLocks noGrp="1"/>
          </p:cNvSpPr>
          <p:nvPr>
            <p:ph type="sldNum" sz="quarter" idx="12"/>
          </p:nvPr>
        </p:nvSpPr>
        <p:spPr/>
        <p:txBody>
          <a:bodyPr/>
          <a:lstStyle/>
          <a:p>
            <a:fld id="{C8C5107F-9524-443D-A4FE-61ACC2BA1D04}" type="slidenum">
              <a:rPr lang="en-US" smtClean="0"/>
              <a:t>‹#›</a:t>
            </a:fld>
            <a:endParaRPr lang="en-US"/>
          </a:p>
        </p:txBody>
      </p:sp>
    </p:spTree>
    <p:extLst>
      <p:ext uri="{BB962C8B-B14F-4D97-AF65-F5344CB8AC3E}">
        <p14:creationId xmlns:p14="http://schemas.microsoft.com/office/powerpoint/2010/main" val="569822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36F68-F780-3D62-68DD-DF07A57EE7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F66E43-5072-CC62-411E-418EFCB788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17FF30-B5ED-AF17-98D7-6FB86966F1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E5573B-E3E8-B2B6-5824-B8984B6137FB}"/>
              </a:ext>
            </a:extLst>
          </p:cNvPr>
          <p:cNvSpPr>
            <a:spLocks noGrp="1"/>
          </p:cNvSpPr>
          <p:nvPr>
            <p:ph type="dt" sz="half" idx="10"/>
          </p:nvPr>
        </p:nvSpPr>
        <p:spPr/>
        <p:txBody>
          <a:bodyPr/>
          <a:lstStyle/>
          <a:p>
            <a:fld id="{6F44786C-F277-4E2C-8688-9B11A068F67C}" type="datetimeFigureOut">
              <a:rPr lang="en-US" smtClean="0"/>
              <a:t>5/15/2024</a:t>
            </a:fld>
            <a:endParaRPr lang="en-US"/>
          </a:p>
        </p:txBody>
      </p:sp>
      <p:sp>
        <p:nvSpPr>
          <p:cNvPr id="6" name="Footer Placeholder 5">
            <a:extLst>
              <a:ext uri="{FF2B5EF4-FFF2-40B4-BE49-F238E27FC236}">
                <a16:creationId xmlns:a16="http://schemas.microsoft.com/office/drawing/2014/main" id="{CF940294-6156-D4BB-25D4-02A5FDC6B3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B71691-ED2B-100F-4905-286438A9A530}"/>
              </a:ext>
            </a:extLst>
          </p:cNvPr>
          <p:cNvSpPr>
            <a:spLocks noGrp="1"/>
          </p:cNvSpPr>
          <p:nvPr>
            <p:ph type="sldNum" sz="quarter" idx="12"/>
          </p:nvPr>
        </p:nvSpPr>
        <p:spPr/>
        <p:txBody>
          <a:bodyPr/>
          <a:lstStyle/>
          <a:p>
            <a:fld id="{C8C5107F-9524-443D-A4FE-61ACC2BA1D04}" type="slidenum">
              <a:rPr lang="en-US" smtClean="0"/>
              <a:t>‹#›</a:t>
            </a:fld>
            <a:endParaRPr lang="en-US"/>
          </a:p>
        </p:txBody>
      </p:sp>
    </p:spTree>
    <p:extLst>
      <p:ext uri="{BB962C8B-B14F-4D97-AF65-F5344CB8AC3E}">
        <p14:creationId xmlns:p14="http://schemas.microsoft.com/office/powerpoint/2010/main" val="3804021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E610D-947E-D59F-BDB4-1D26107BFF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797C17-43E3-90E0-AD25-FA18590DF5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F1E149-34A9-0CEC-E6DA-91F98D8478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D09741-C8E8-62B1-4DA6-13C5E94F0083}"/>
              </a:ext>
            </a:extLst>
          </p:cNvPr>
          <p:cNvSpPr>
            <a:spLocks noGrp="1"/>
          </p:cNvSpPr>
          <p:nvPr>
            <p:ph type="dt" sz="half" idx="10"/>
          </p:nvPr>
        </p:nvSpPr>
        <p:spPr/>
        <p:txBody>
          <a:bodyPr/>
          <a:lstStyle/>
          <a:p>
            <a:fld id="{6F44786C-F277-4E2C-8688-9B11A068F67C}" type="datetimeFigureOut">
              <a:rPr lang="en-US" smtClean="0"/>
              <a:t>5/15/2024</a:t>
            </a:fld>
            <a:endParaRPr lang="en-US"/>
          </a:p>
        </p:txBody>
      </p:sp>
      <p:sp>
        <p:nvSpPr>
          <p:cNvPr id="6" name="Footer Placeholder 5">
            <a:extLst>
              <a:ext uri="{FF2B5EF4-FFF2-40B4-BE49-F238E27FC236}">
                <a16:creationId xmlns:a16="http://schemas.microsoft.com/office/drawing/2014/main" id="{AD1DCFFB-4EA2-DC47-5C0F-F2C5897442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D52961-6966-9F0E-B5B0-B1685E13655D}"/>
              </a:ext>
            </a:extLst>
          </p:cNvPr>
          <p:cNvSpPr>
            <a:spLocks noGrp="1"/>
          </p:cNvSpPr>
          <p:nvPr>
            <p:ph type="sldNum" sz="quarter" idx="12"/>
          </p:nvPr>
        </p:nvSpPr>
        <p:spPr/>
        <p:txBody>
          <a:bodyPr/>
          <a:lstStyle/>
          <a:p>
            <a:fld id="{C8C5107F-9524-443D-A4FE-61ACC2BA1D04}" type="slidenum">
              <a:rPr lang="en-US" smtClean="0"/>
              <a:t>‹#›</a:t>
            </a:fld>
            <a:endParaRPr lang="en-US"/>
          </a:p>
        </p:txBody>
      </p:sp>
    </p:spTree>
    <p:extLst>
      <p:ext uri="{BB962C8B-B14F-4D97-AF65-F5344CB8AC3E}">
        <p14:creationId xmlns:p14="http://schemas.microsoft.com/office/powerpoint/2010/main" val="4277926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9CAF7-5104-BDEE-E02C-6B6B4CE91F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DC76DA-B351-1D06-F12D-BFC76428D7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66C2F0-EBCA-9E5E-C063-D5CEE70C4D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44786C-F277-4E2C-8688-9B11A068F67C}" type="datetimeFigureOut">
              <a:rPr lang="en-US" smtClean="0"/>
              <a:t>5/15/2024</a:t>
            </a:fld>
            <a:endParaRPr lang="en-US"/>
          </a:p>
        </p:txBody>
      </p:sp>
      <p:sp>
        <p:nvSpPr>
          <p:cNvPr id="5" name="Footer Placeholder 4">
            <a:extLst>
              <a:ext uri="{FF2B5EF4-FFF2-40B4-BE49-F238E27FC236}">
                <a16:creationId xmlns:a16="http://schemas.microsoft.com/office/drawing/2014/main" id="{0D387710-9AA9-92B7-A286-4962718F4F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A3039C-5B0D-3580-5DF2-85AD75E0B9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5107F-9524-443D-A4FE-61ACC2BA1D04}" type="slidenum">
              <a:rPr lang="en-US" smtClean="0"/>
              <a:t>‹#›</a:t>
            </a:fld>
            <a:endParaRPr lang="en-US"/>
          </a:p>
        </p:txBody>
      </p:sp>
    </p:spTree>
    <p:extLst>
      <p:ext uri="{BB962C8B-B14F-4D97-AF65-F5344CB8AC3E}">
        <p14:creationId xmlns:p14="http://schemas.microsoft.com/office/powerpoint/2010/main" val="1143916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1001B0-8570-4C0B-861F-C3228B15C029}" type="datetimeFigureOut">
              <a:rPr lang="en-US" smtClean="0"/>
              <a:t>5/15/2024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2C1573-EDDE-49E8-8AC1-069B82F1A845}" type="slidenum">
              <a:rPr lang="en-US" smtClean="0"/>
              <a:t>‹#›</a:t>
            </a:fld>
            <a:endParaRPr lang="en-US"/>
          </a:p>
        </p:txBody>
      </p:sp>
    </p:spTree>
    <p:extLst>
      <p:ext uri="{BB962C8B-B14F-4D97-AF65-F5344CB8AC3E}">
        <p14:creationId xmlns:p14="http://schemas.microsoft.com/office/powerpoint/2010/main" val="6875271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8AEE2-0BF2-99F1-E8A0-7E820B1767E0}"/>
              </a:ext>
            </a:extLst>
          </p:cNvPr>
          <p:cNvSpPr>
            <a:spLocks noGrp="1"/>
          </p:cNvSpPr>
          <p:nvPr>
            <p:ph type="ctrTitle"/>
          </p:nvPr>
        </p:nvSpPr>
        <p:spPr>
          <a:xfrm>
            <a:off x="418241" y="1761847"/>
            <a:ext cx="11552165" cy="1502197"/>
          </a:xfrm>
        </p:spPr>
        <p:txBody>
          <a:bodyPr>
            <a:noAutofit/>
          </a:bodyPr>
          <a:lstStyle/>
          <a:p>
            <a:r>
              <a:rPr lang="en-US" sz="3600" b="1" dirty="0">
                <a:solidFill>
                  <a:schemeClr val="accent6">
                    <a:lumMod val="60000"/>
                    <a:lumOff val="40000"/>
                  </a:schemeClr>
                </a:solidFill>
                <a:latin typeface="Biome Light"/>
                <a:cs typeface="Biome Light"/>
              </a:rPr>
              <a:t>Andhra Loyola Institute Of Engineering And        Technology           </a:t>
            </a:r>
            <a:br>
              <a:rPr lang="en-US" sz="3600" b="1" dirty="0">
                <a:latin typeface="Biome Light"/>
                <a:cs typeface="Biome Light"/>
              </a:rPr>
            </a:br>
            <a:br>
              <a:rPr lang="en-US" sz="3600" b="1" dirty="0">
                <a:latin typeface="Biome Light"/>
                <a:cs typeface="Biome Light"/>
              </a:rPr>
            </a:br>
            <a:r>
              <a:rPr lang="en-US" sz="3600" b="1" dirty="0"/>
              <a:t>Department of Electronics and Communication Engineering</a:t>
            </a:r>
            <a:br>
              <a:rPr lang="en-US" sz="3600" b="1" dirty="0">
                <a:latin typeface="Biome Light"/>
                <a:cs typeface="Biome Light"/>
              </a:rPr>
            </a:br>
            <a:endParaRPr lang="en-US" sz="3600" dirty="0"/>
          </a:p>
        </p:txBody>
      </p:sp>
      <p:sp>
        <p:nvSpPr>
          <p:cNvPr id="3" name="Subtitle 2">
            <a:extLst>
              <a:ext uri="{FF2B5EF4-FFF2-40B4-BE49-F238E27FC236}">
                <a16:creationId xmlns:a16="http://schemas.microsoft.com/office/drawing/2014/main" id="{B7F6B9E9-B69C-2144-4EF7-62AA56E7AADF}"/>
              </a:ext>
            </a:extLst>
          </p:cNvPr>
          <p:cNvSpPr>
            <a:spLocks noGrp="1"/>
          </p:cNvSpPr>
          <p:nvPr>
            <p:ph type="subTitle" idx="1"/>
          </p:nvPr>
        </p:nvSpPr>
        <p:spPr>
          <a:xfrm>
            <a:off x="1111045" y="2771724"/>
            <a:ext cx="10475901" cy="984640"/>
          </a:xfrm>
        </p:spPr>
        <p:txBody>
          <a:bodyPr/>
          <a:lstStyle/>
          <a:p>
            <a:r>
              <a:rPr lang="en-US" b="1" dirty="0"/>
              <a:t>Project title </a:t>
            </a:r>
            <a:r>
              <a:rPr lang="en-US" dirty="0"/>
              <a:t>: </a:t>
            </a:r>
            <a:r>
              <a:rPr lang="en-US" b="0" i="0" dirty="0">
                <a:solidFill>
                  <a:srgbClr val="FF0000"/>
                </a:solidFill>
                <a:effectLst/>
                <a:latin typeface="Söhne"/>
              </a:rPr>
              <a:t>Early Detection of Autism Spectrum Disorder Using Machine Learning                   Techniques</a:t>
            </a:r>
            <a:endParaRPr lang="en-US" dirty="0">
              <a:solidFill>
                <a:srgbClr val="FF0000"/>
              </a:solidFill>
            </a:endParaRPr>
          </a:p>
        </p:txBody>
      </p:sp>
      <p:pic>
        <p:nvPicPr>
          <p:cNvPr id="4" name="Picture 3" descr="A logo with blue and orange diamonds and a star&#10;&#10;Description automatically generated">
            <a:extLst>
              <a:ext uri="{FF2B5EF4-FFF2-40B4-BE49-F238E27FC236}">
                <a16:creationId xmlns:a16="http://schemas.microsoft.com/office/drawing/2014/main" id="{DAEE54A9-2534-3BDF-959B-4606D4F9F8A8}"/>
              </a:ext>
            </a:extLst>
          </p:cNvPr>
          <p:cNvPicPr>
            <a:picLocks noChangeAspect="1"/>
          </p:cNvPicPr>
          <p:nvPr/>
        </p:nvPicPr>
        <p:blipFill>
          <a:blip r:embed="rId2"/>
          <a:stretch>
            <a:fillRect/>
          </a:stretch>
        </p:blipFill>
        <p:spPr>
          <a:xfrm>
            <a:off x="4899816" y="3913240"/>
            <a:ext cx="2051590" cy="1893252"/>
          </a:xfrm>
          <a:prstGeom prst="rect">
            <a:avLst/>
          </a:prstGeom>
        </p:spPr>
      </p:pic>
      <p:sp>
        <p:nvSpPr>
          <p:cNvPr id="7" name="TextBox 6">
            <a:extLst>
              <a:ext uri="{FF2B5EF4-FFF2-40B4-BE49-F238E27FC236}">
                <a16:creationId xmlns:a16="http://schemas.microsoft.com/office/drawing/2014/main" id="{F743B072-55BB-E6D4-A212-59167340A18D}"/>
              </a:ext>
            </a:extLst>
          </p:cNvPr>
          <p:cNvSpPr txBox="1"/>
          <p:nvPr/>
        </p:nvSpPr>
        <p:spPr>
          <a:xfrm>
            <a:off x="418241" y="4755850"/>
            <a:ext cx="4809317"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Project Guide:   </a:t>
            </a:r>
            <a:r>
              <a:rPr lang="en-US" dirty="0"/>
              <a:t>Mr. </a:t>
            </a:r>
            <a:r>
              <a:rPr lang="sv-SE" dirty="0"/>
              <a:t>Md. Baig Mohammad</a:t>
            </a:r>
          </a:p>
          <a:p>
            <a:r>
              <a:rPr lang="sv-SE" dirty="0"/>
              <a:t> M. Tech, (Ph. D) </a:t>
            </a:r>
            <a:r>
              <a:rPr lang="en-US" dirty="0"/>
              <a:t> </a:t>
            </a:r>
          </a:p>
        </p:txBody>
      </p:sp>
      <p:sp>
        <p:nvSpPr>
          <p:cNvPr id="8" name="TextBox 7">
            <a:extLst>
              <a:ext uri="{FF2B5EF4-FFF2-40B4-BE49-F238E27FC236}">
                <a16:creationId xmlns:a16="http://schemas.microsoft.com/office/drawing/2014/main" id="{FBF2272C-5FBD-DAD1-8088-7B2D0858925D}"/>
              </a:ext>
            </a:extLst>
          </p:cNvPr>
          <p:cNvSpPr txBox="1"/>
          <p:nvPr/>
        </p:nvSpPr>
        <p:spPr>
          <a:xfrm>
            <a:off x="7500143" y="4435867"/>
            <a:ext cx="4470263" cy="1477328"/>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Batch Members: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20HP1A04C1 ( S.SIVA SHANKAR REDDY)</a:t>
            </a:r>
          </a:p>
          <a:p>
            <a:r>
              <a:rPr lang="en-US" dirty="0">
                <a:latin typeface="Times New Roman" panose="02020603050405020304" pitchFamily="18" charset="0"/>
                <a:cs typeface="Times New Roman" panose="02020603050405020304" pitchFamily="18" charset="0"/>
              </a:rPr>
              <a:t>21HP5A0414 (</a:t>
            </a:r>
            <a:r>
              <a:rPr lang="en-US" dirty="0" err="1">
                <a:latin typeface="Times New Roman" panose="02020603050405020304" pitchFamily="18" charset="0"/>
                <a:cs typeface="Times New Roman" panose="02020603050405020304" pitchFamily="18" charset="0"/>
              </a:rPr>
              <a:t>Ch.P.SURYA</a:t>
            </a:r>
            <a:r>
              <a:rPr lang="en-US" dirty="0">
                <a:latin typeface="Times New Roman" panose="02020603050405020304" pitchFamily="18" charset="0"/>
                <a:cs typeface="Times New Roman" panose="02020603050405020304" pitchFamily="18" charset="0"/>
              </a:rPr>
              <a:t> PRAKASH)</a:t>
            </a:r>
          </a:p>
          <a:p>
            <a:r>
              <a:rPr lang="en-US" dirty="0">
                <a:latin typeface="Times New Roman" panose="02020603050405020304" pitchFamily="18" charset="0"/>
                <a:cs typeface="Times New Roman" panose="02020603050405020304" pitchFamily="18" charset="0"/>
              </a:rPr>
              <a:t>20HP1A04A9 (MD ASIF SHAREIF)</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2462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1A222371-7D3F-302D-2564-3E41CCBB3E3C}"/>
              </a:ext>
            </a:extLst>
          </p:cNvPr>
          <p:cNvSpPr>
            <a:spLocks noGrp="1"/>
          </p:cNvSpPr>
          <p:nvPr>
            <p:ph idx="1"/>
          </p:nvPr>
        </p:nvSpPr>
        <p:spPr>
          <a:xfrm>
            <a:off x="414184" y="462987"/>
            <a:ext cx="6517557" cy="5932026"/>
          </a:xfrm>
        </p:spPr>
        <p:txBody>
          <a:bodyPr>
            <a:normAutofit lnSpcReduction="10000"/>
          </a:bodyPr>
          <a:lstStyle/>
          <a:p>
            <a:pPr marL="0" indent="0" algn="just">
              <a:buNone/>
            </a:pPr>
            <a:endParaRPr lang="en-US" b="1" i="0" dirty="0">
              <a:solidFill>
                <a:srgbClr val="0D0D0D"/>
              </a:solidFill>
              <a:effectLst/>
              <a:latin typeface="Söhne"/>
            </a:endParaRPr>
          </a:p>
          <a:p>
            <a:pPr marL="0" indent="0" algn="just">
              <a:buNone/>
            </a:pPr>
            <a:r>
              <a:rPr lang="en-US" b="1" i="0" dirty="0">
                <a:solidFill>
                  <a:srgbClr val="0D0D0D"/>
                </a:solidFill>
                <a:effectLst/>
                <a:latin typeface="Söhne"/>
              </a:rPr>
              <a:t>3.Decision Tree (DT): </a:t>
            </a:r>
            <a:r>
              <a:rPr lang="en-US" b="0" i="0" dirty="0">
                <a:solidFill>
                  <a:srgbClr val="0D0D0D"/>
                </a:solidFill>
                <a:effectLst/>
                <a:latin typeface="Söhne"/>
              </a:rPr>
              <a:t>Simple and interpretable algorithm splitting data based on significant attributes. Easy to interpret and visualize, suitable for small to medium-sized datasets</a:t>
            </a:r>
          </a:p>
          <a:p>
            <a:pPr marL="0" indent="0" algn="just">
              <a:buNone/>
            </a:pPr>
            <a:endParaRPr lang="en-US" dirty="0">
              <a:solidFill>
                <a:srgbClr val="0D0D0D"/>
              </a:solidFill>
              <a:latin typeface="Söhne"/>
            </a:endParaRPr>
          </a:p>
          <a:p>
            <a:pPr marL="0" indent="0" algn="just">
              <a:buNone/>
            </a:pPr>
            <a:endParaRPr lang="en-US" b="0" i="0" dirty="0">
              <a:solidFill>
                <a:srgbClr val="0D0D0D"/>
              </a:solidFill>
              <a:effectLst/>
              <a:latin typeface="Söhne"/>
            </a:endParaRPr>
          </a:p>
          <a:p>
            <a:pPr marL="0" indent="0" algn="just">
              <a:buNone/>
            </a:pPr>
            <a:r>
              <a:rPr lang="en-US" b="1" i="0" dirty="0">
                <a:solidFill>
                  <a:srgbClr val="0D0D0D"/>
                </a:solidFill>
                <a:effectLst/>
                <a:latin typeface="Söhne"/>
              </a:rPr>
              <a:t>4.K-Nearest Neighbors (KNN): </a:t>
            </a:r>
            <a:r>
              <a:rPr lang="en-US" b="0" i="0" dirty="0">
                <a:solidFill>
                  <a:srgbClr val="0D0D0D"/>
                </a:solidFill>
                <a:effectLst/>
                <a:latin typeface="Söhne"/>
              </a:rPr>
              <a:t>Instance-based learning classifying new instances based on proximity to neighbors. Effective for complex decision boundaries and suitable for both classification and regression tasks</a:t>
            </a:r>
            <a:endParaRPr lang="en-US" dirty="0"/>
          </a:p>
        </p:txBody>
      </p:sp>
      <p:pic>
        <p:nvPicPr>
          <p:cNvPr id="12" name="Picture 11">
            <a:extLst>
              <a:ext uri="{FF2B5EF4-FFF2-40B4-BE49-F238E27FC236}">
                <a16:creationId xmlns:a16="http://schemas.microsoft.com/office/drawing/2014/main" id="{95A0E1CC-53D6-0A34-8184-DD1C0EF0C6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2626" y="3352800"/>
            <a:ext cx="4365760" cy="2989006"/>
          </a:xfrm>
          <a:prstGeom prst="rect">
            <a:avLst/>
          </a:prstGeom>
        </p:spPr>
      </p:pic>
      <p:pic>
        <p:nvPicPr>
          <p:cNvPr id="14" name="Picture 13">
            <a:extLst>
              <a:ext uri="{FF2B5EF4-FFF2-40B4-BE49-F238E27FC236}">
                <a16:creationId xmlns:a16="http://schemas.microsoft.com/office/drawing/2014/main" id="{820D4B37-99BD-1B90-C566-C391D73A28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7880" y="260556"/>
            <a:ext cx="4114800" cy="2743200"/>
          </a:xfrm>
          <a:prstGeom prst="rect">
            <a:avLst/>
          </a:prstGeom>
        </p:spPr>
      </p:pic>
    </p:spTree>
    <p:extLst>
      <p:ext uri="{BB962C8B-B14F-4D97-AF65-F5344CB8AC3E}">
        <p14:creationId xmlns:p14="http://schemas.microsoft.com/office/powerpoint/2010/main" val="4243913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AF70A8-70CD-C836-0FD8-73D424710866}"/>
              </a:ext>
            </a:extLst>
          </p:cNvPr>
          <p:cNvSpPr>
            <a:spLocks noGrp="1"/>
          </p:cNvSpPr>
          <p:nvPr>
            <p:ph idx="1"/>
          </p:nvPr>
        </p:nvSpPr>
        <p:spPr>
          <a:xfrm>
            <a:off x="159774" y="894735"/>
            <a:ext cx="7676536" cy="5525729"/>
          </a:xfrm>
        </p:spPr>
        <p:txBody>
          <a:bodyPr/>
          <a:lstStyle/>
          <a:p>
            <a:pPr marL="0" indent="0">
              <a:buNone/>
            </a:pPr>
            <a:r>
              <a:rPr lang="en-US" b="1" i="0" dirty="0">
                <a:solidFill>
                  <a:srgbClr val="0D0D0D"/>
                </a:solidFill>
                <a:effectLst/>
                <a:latin typeface="Söhne"/>
              </a:rPr>
              <a:t>5.Gaussian Naïve Bayes (GNB): </a:t>
            </a:r>
            <a:r>
              <a:rPr lang="en-US" b="0" i="0" dirty="0">
                <a:solidFill>
                  <a:srgbClr val="0D0D0D"/>
                </a:solidFill>
                <a:effectLst/>
                <a:latin typeface="Söhne"/>
              </a:rPr>
              <a:t>Probabilistic classification assuming feature independence. Computationally efficient and performs well on continuous feature datasets</a:t>
            </a:r>
          </a:p>
          <a:p>
            <a:endParaRPr lang="en-US" dirty="0">
              <a:solidFill>
                <a:srgbClr val="0D0D0D"/>
              </a:solidFill>
              <a:latin typeface="Söhne"/>
            </a:endParaRPr>
          </a:p>
          <a:p>
            <a:pPr marL="0" indent="0">
              <a:buNone/>
            </a:pPr>
            <a:endParaRPr lang="en-US" b="0" i="0" dirty="0">
              <a:solidFill>
                <a:srgbClr val="0D0D0D"/>
              </a:solidFill>
              <a:effectLst/>
              <a:latin typeface="Söhne"/>
            </a:endParaRPr>
          </a:p>
          <a:p>
            <a:pPr marL="0" indent="0">
              <a:buNone/>
            </a:pPr>
            <a:r>
              <a:rPr lang="en-US" b="1" i="0" dirty="0">
                <a:solidFill>
                  <a:srgbClr val="0D0D0D"/>
                </a:solidFill>
                <a:effectLst/>
                <a:latin typeface="Söhne"/>
              </a:rPr>
              <a:t>6.Logistic Regression (LR): </a:t>
            </a:r>
            <a:r>
              <a:rPr lang="en-US" b="0" i="0" dirty="0">
                <a:solidFill>
                  <a:srgbClr val="0D0D0D"/>
                </a:solidFill>
                <a:effectLst/>
                <a:latin typeface="Söhne"/>
              </a:rPr>
              <a:t>Linear classification modeling probability of binary outcomes. Widely used in binary classification tasks and serves as a baseline model</a:t>
            </a:r>
            <a:endParaRPr lang="en-US" dirty="0"/>
          </a:p>
        </p:txBody>
      </p:sp>
      <p:pic>
        <p:nvPicPr>
          <p:cNvPr id="5" name="Picture 4">
            <a:extLst>
              <a:ext uri="{FF2B5EF4-FFF2-40B4-BE49-F238E27FC236}">
                <a16:creationId xmlns:a16="http://schemas.microsoft.com/office/drawing/2014/main" id="{2F4E2921-C698-EAD7-CE1F-481F12798E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6146" y="894735"/>
            <a:ext cx="4236476" cy="2222485"/>
          </a:xfrm>
          <a:prstGeom prst="rect">
            <a:avLst/>
          </a:prstGeom>
        </p:spPr>
      </p:pic>
      <p:pic>
        <p:nvPicPr>
          <p:cNvPr id="7" name="Picture 6">
            <a:extLst>
              <a:ext uri="{FF2B5EF4-FFF2-40B4-BE49-F238E27FC236}">
                <a16:creationId xmlns:a16="http://schemas.microsoft.com/office/drawing/2014/main" id="{055EFA2C-D38F-F0D8-93D9-D5996E7F64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5750" y="3429000"/>
            <a:ext cx="4236476" cy="3143304"/>
          </a:xfrm>
          <a:prstGeom prst="rect">
            <a:avLst/>
          </a:prstGeom>
        </p:spPr>
      </p:pic>
    </p:spTree>
    <p:extLst>
      <p:ext uri="{BB962C8B-B14F-4D97-AF65-F5344CB8AC3E}">
        <p14:creationId xmlns:p14="http://schemas.microsoft.com/office/powerpoint/2010/main" val="678371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004E05-7DB0-128E-BB12-701E301F620A}"/>
              </a:ext>
            </a:extLst>
          </p:cNvPr>
          <p:cNvSpPr>
            <a:spLocks noGrp="1"/>
          </p:cNvSpPr>
          <p:nvPr>
            <p:ph idx="1"/>
          </p:nvPr>
        </p:nvSpPr>
        <p:spPr>
          <a:xfrm>
            <a:off x="452284" y="458941"/>
            <a:ext cx="7676535" cy="6399059"/>
          </a:xfrm>
        </p:spPr>
        <p:txBody>
          <a:bodyPr>
            <a:normAutofit/>
          </a:bodyPr>
          <a:lstStyle/>
          <a:p>
            <a:pPr marL="0" indent="0">
              <a:buNone/>
            </a:pPr>
            <a:endParaRPr lang="en-US" b="1" i="0" dirty="0">
              <a:solidFill>
                <a:srgbClr val="0D0D0D"/>
              </a:solidFill>
              <a:effectLst/>
              <a:latin typeface="Söhne"/>
            </a:endParaRPr>
          </a:p>
          <a:p>
            <a:pPr marL="0" indent="0">
              <a:buNone/>
            </a:pPr>
            <a:r>
              <a:rPr lang="en-US" b="1" i="0" dirty="0">
                <a:solidFill>
                  <a:srgbClr val="0D0D0D"/>
                </a:solidFill>
                <a:effectLst/>
                <a:latin typeface="Söhne"/>
              </a:rPr>
              <a:t>7.Support Vector Machine (SVM):</a:t>
            </a:r>
            <a:r>
              <a:rPr lang="en-US" b="0" i="0" dirty="0">
                <a:solidFill>
                  <a:srgbClr val="0D0D0D"/>
                </a:solidFill>
                <a:effectLst/>
                <a:latin typeface="Söhne"/>
              </a:rPr>
              <a:t> Constructs hyperplanes for maximum margin separation. Effective in high-dimensional spaces and suitable for datasets with complex structures</a:t>
            </a:r>
          </a:p>
          <a:p>
            <a:pPr marL="0" indent="0">
              <a:buNone/>
            </a:pPr>
            <a:endParaRPr lang="en-US" dirty="0">
              <a:solidFill>
                <a:srgbClr val="0D0D0D"/>
              </a:solidFill>
              <a:latin typeface="Söhne"/>
            </a:endParaRPr>
          </a:p>
          <a:p>
            <a:pPr marL="0" indent="0">
              <a:buNone/>
            </a:pPr>
            <a:r>
              <a:rPr lang="en-US" b="1" i="0" dirty="0">
                <a:solidFill>
                  <a:srgbClr val="0D0D0D"/>
                </a:solidFill>
                <a:effectLst/>
                <a:latin typeface="Söhne"/>
              </a:rPr>
              <a:t>8.Linear Discriminant Analysis (LDA): </a:t>
            </a:r>
            <a:r>
              <a:rPr lang="en-US" b="0" i="0" dirty="0">
                <a:solidFill>
                  <a:srgbClr val="0D0D0D"/>
                </a:solidFill>
                <a:effectLst/>
                <a:latin typeface="Söhne"/>
              </a:rPr>
              <a:t>Dimensionality reduction and classification maximizing class separation. Useful for visualizing data in lower-dimensional spaces and reducing computational complexity</a:t>
            </a:r>
            <a:endParaRPr lang="en-US" dirty="0"/>
          </a:p>
        </p:txBody>
      </p:sp>
      <p:pic>
        <p:nvPicPr>
          <p:cNvPr id="5" name="Picture 4">
            <a:extLst>
              <a:ext uri="{FF2B5EF4-FFF2-40B4-BE49-F238E27FC236}">
                <a16:creationId xmlns:a16="http://schemas.microsoft.com/office/drawing/2014/main" id="{BFFEF3F4-78DA-1558-6861-38602B87C8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1006" y="564574"/>
            <a:ext cx="4372897" cy="2326116"/>
          </a:xfrm>
          <a:prstGeom prst="rect">
            <a:avLst/>
          </a:prstGeom>
        </p:spPr>
      </p:pic>
      <p:pic>
        <p:nvPicPr>
          <p:cNvPr id="7" name="Picture 6">
            <a:extLst>
              <a:ext uri="{FF2B5EF4-FFF2-40B4-BE49-F238E27FC236}">
                <a16:creationId xmlns:a16="http://schemas.microsoft.com/office/drawing/2014/main" id="{0ABE81E6-0C6C-1854-9A6F-FE981AB339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7063" y="3428999"/>
            <a:ext cx="3472653" cy="2324561"/>
          </a:xfrm>
          <a:prstGeom prst="rect">
            <a:avLst/>
          </a:prstGeom>
        </p:spPr>
      </p:pic>
    </p:spTree>
    <p:extLst>
      <p:ext uri="{BB962C8B-B14F-4D97-AF65-F5344CB8AC3E}">
        <p14:creationId xmlns:p14="http://schemas.microsoft.com/office/powerpoint/2010/main" val="3608745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7C75B-E57D-CCB0-59A9-47F1248138D4}"/>
              </a:ext>
            </a:extLst>
          </p:cNvPr>
          <p:cNvSpPr>
            <a:spLocks noGrp="1"/>
          </p:cNvSpPr>
          <p:nvPr>
            <p:ph type="title"/>
          </p:nvPr>
        </p:nvSpPr>
        <p:spPr>
          <a:xfrm>
            <a:off x="256309" y="18255"/>
            <a:ext cx="10515600" cy="1325563"/>
          </a:xfrm>
        </p:spPr>
        <p:txBody>
          <a:bodyPr/>
          <a:lstStyle/>
          <a:p>
            <a:r>
              <a:rPr lang="en-US" b="1" i="0" dirty="0">
                <a:solidFill>
                  <a:srgbClr val="0D0D0D"/>
                </a:solidFill>
                <a:effectLst/>
                <a:highlight>
                  <a:srgbClr val="FFFFFF"/>
                </a:highlight>
                <a:latin typeface="Söhne"/>
              </a:rPr>
              <a:t>Performance Evaluation Metrics</a:t>
            </a:r>
            <a:endParaRPr lang="en-US" dirty="0"/>
          </a:p>
        </p:txBody>
      </p:sp>
      <p:sp>
        <p:nvSpPr>
          <p:cNvPr id="3" name="Content Placeholder 2">
            <a:extLst>
              <a:ext uri="{FF2B5EF4-FFF2-40B4-BE49-F238E27FC236}">
                <a16:creationId xmlns:a16="http://schemas.microsoft.com/office/drawing/2014/main" id="{9C9F853F-FC62-DB33-21FA-10B218C6C25A}"/>
              </a:ext>
            </a:extLst>
          </p:cNvPr>
          <p:cNvSpPr>
            <a:spLocks noGrp="1"/>
          </p:cNvSpPr>
          <p:nvPr>
            <p:ph idx="1"/>
          </p:nvPr>
        </p:nvSpPr>
        <p:spPr>
          <a:xfrm>
            <a:off x="512617" y="1011309"/>
            <a:ext cx="11312237" cy="5399882"/>
          </a:xfrm>
        </p:spPr>
        <p:txBody>
          <a:bodyPr>
            <a:normAutofit/>
          </a:bodyPr>
          <a:lstStyle/>
          <a:p>
            <a:pPr algn="just">
              <a:buFont typeface="+mj-lt"/>
              <a:buAutoNum type="arabicPeriod"/>
            </a:pPr>
            <a:r>
              <a:rPr lang="en-US" b="1" i="0" dirty="0">
                <a:solidFill>
                  <a:srgbClr val="0D0D0D"/>
                </a:solidFill>
                <a:effectLst/>
                <a:highlight>
                  <a:srgbClr val="FFFFFF"/>
                </a:highlight>
                <a:latin typeface="Söhne"/>
              </a:rPr>
              <a:t>Accuracy</a:t>
            </a:r>
            <a:r>
              <a:rPr lang="en-US" b="0" i="0" dirty="0">
                <a:solidFill>
                  <a:srgbClr val="0D0D0D"/>
                </a:solidFill>
                <a:effectLst/>
                <a:highlight>
                  <a:srgbClr val="FFFFFF"/>
                </a:highlight>
                <a:latin typeface="Söhne"/>
              </a:rPr>
              <a:t>:</a:t>
            </a:r>
          </a:p>
          <a:p>
            <a:pPr marL="457200" lvl="1" indent="0" algn="just">
              <a:buNone/>
            </a:pPr>
            <a:r>
              <a:rPr lang="en-US" b="0" i="0" dirty="0">
                <a:solidFill>
                  <a:srgbClr val="0D0D0D"/>
                </a:solidFill>
                <a:effectLst/>
                <a:highlight>
                  <a:srgbClr val="FFFFFF"/>
                </a:highlight>
                <a:latin typeface="Söhne"/>
              </a:rPr>
              <a:t>Accuracy is a measure of how well the model correctly predicts the outcomes of the data. It is calculated as the ratio of the number of correct predictions to the total number of predictions made by the model</a:t>
            </a:r>
          </a:p>
          <a:p>
            <a:pPr marL="457200" lvl="1" indent="0" algn="just">
              <a:buNone/>
            </a:pPr>
            <a:endParaRPr lang="en-US" b="0" i="0" dirty="0">
              <a:solidFill>
                <a:srgbClr val="0D0D0D"/>
              </a:solidFill>
              <a:effectLst/>
              <a:highlight>
                <a:srgbClr val="FFFFFF"/>
              </a:highlight>
              <a:latin typeface="Söhne"/>
            </a:endParaRPr>
          </a:p>
          <a:p>
            <a:pPr marL="457200" lvl="1" indent="0" algn="just">
              <a:buNone/>
            </a:pPr>
            <a:endParaRPr lang="en-US" b="0" i="0" dirty="0">
              <a:solidFill>
                <a:srgbClr val="0D0D0D"/>
              </a:solidFill>
              <a:effectLst/>
              <a:highlight>
                <a:srgbClr val="FFFFFF"/>
              </a:highlight>
              <a:latin typeface="Söhne"/>
            </a:endParaRPr>
          </a:p>
          <a:p>
            <a:pPr marL="457200" lvl="1" indent="0" algn="just">
              <a:buNone/>
            </a:pPr>
            <a:r>
              <a:rPr lang="en-US" b="0" i="0" dirty="0">
                <a:solidFill>
                  <a:srgbClr val="0D0D0D"/>
                </a:solidFill>
                <a:effectLst/>
                <a:highlight>
                  <a:srgbClr val="FFFFFF"/>
                </a:highlight>
                <a:latin typeface="Söhne"/>
              </a:rPr>
              <a:t>Accuracy is a commonly used metric, but it may not be the most appropriate measure for imbalanced datasets, where one class is much more prevalent than the others.</a:t>
            </a:r>
          </a:p>
          <a:p>
            <a:pPr algn="just">
              <a:buFont typeface="+mj-lt"/>
              <a:buAutoNum type="arabicPeriod"/>
            </a:pPr>
            <a:r>
              <a:rPr lang="en-US" b="1" i="0" dirty="0">
                <a:solidFill>
                  <a:srgbClr val="0D0D0D"/>
                </a:solidFill>
                <a:effectLst/>
                <a:highlight>
                  <a:srgbClr val="FFFFFF"/>
                </a:highlight>
                <a:latin typeface="Söhne"/>
              </a:rPr>
              <a:t>Confusion Matrix</a:t>
            </a:r>
            <a:r>
              <a:rPr lang="en-US" b="0" i="0" dirty="0">
                <a:solidFill>
                  <a:srgbClr val="0D0D0D"/>
                </a:solidFill>
                <a:effectLst/>
                <a:highlight>
                  <a:srgbClr val="FFFFFF"/>
                </a:highlight>
                <a:latin typeface="Söhne"/>
              </a:rPr>
              <a:t>:</a:t>
            </a:r>
          </a:p>
          <a:p>
            <a:pPr marL="457200" lvl="1" indent="0" algn="just">
              <a:buNone/>
            </a:pPr>
            <a:r>
              <a:rPr lang="en-US" b="0" i="0" dirty="0">
                <a:solidFill>
                  <a:srgbClr val="0D0D0D"/>
                </a:solidFill>
                <a:effectLst/>
                <a:highlight>
                  <a:srgbClr val="FFFFFF"/>
                </a:highlight>
                <a:latin typeface="Söhne"/>
              </a:rPr>
              <a:t>A confusion matrix is a table that is used to evaluate the performance of a classification model. It summarizes the predictions made by the model on a test dataset, comparing them to the actual true values.</a:t>
            </a:r>
          </a:p>
          <a:p>
            <a:pPr marL="457200" lvl="1" indent="0" algn="just">
              <a:buNone/>
            </a:pPr>
            <a:r>
              <a:rPr lang="en-US" b="0" i="0" dirty="0">
                <a:solidFill>
                  <a:srgbClr val="0D0D0D"/>
                </a:solidFill>
                <a:effectLst/>
                <a:highlight>
                  <a:srgbClr val="FFFFFF"/>
                </a:highlight>
                <a:latin typeface="Söhne"/>
              </a:rPr>
              <a:t>It consists of four components: True Positive (TP), True Negative (TN), False Positive (FP), and False Negative (FN)</a:t>
            </a:r>
          </a:p>
          <a:p>
            <a:pPr algn="just"/>
            <a:endParaRPr lang="en-US" dirty="0"/>
          </a:p>
        </p:txBody>
      </p:sp>
      <p:pic>
        <p:nvPicPr>
          <p:cNvPr id="5" name="Picture 4">
            <a:extLst>
              <a:ext uri="{FF2B5EF4-FFF2-40B4-BE49-F238E27FC236}">
                <a16:creationId xmlns:a16="http://schemas.microsoft.com/office/drawing/2014/main" id="{8480A180-8AF0-1ECD-CE51-5A5E0441D8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5722" y="2750101"/>
            <a:ext cx="7317099" cy="545035"/>
          </a:xfrm>
          <a:prstGeom prst="rect">
            <a:avLst/>
          </a:prstGeom>
        </p:spPr>
      </p:pic>
    </p:spTree>
    <p:extLst>
      <p:ext uri="{BB962C8B-B14F-4D97-AF65-F5344CB8AC3E}">
        <p14:creationId xmlns:p14="http://schemas.microsoft.com/office/powerpoint/2010/main" val="3159909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7937A2-8F11-A44A-80AE-96B338886D5E}"/>
              </a:ext>
            </a:extLst>
          </p:cNvPr>
          <p:cNvSpPr>
            <a:spLocks noGrp="1"/>
          </p:cNvSpPr>
          <p:nvPr>
            <p:ph idx="1"/>
          </p:nvPr>
        </p:nvSpPr>
        <p:spPr>
          <a:xfrm>
            <a:off x="322118" y="270164"/>
            <a:ext cx="11031682" cy="5906799"/>
          </a:xfrm>
        </p:spPr>
        <p:txBody>
          <a:bodyPr>
            <a:normAutofit/>
          </a:bodyPr>
          <a:lstStyle/>
          <a:p>
            <a:pPr marL="0" indent="0" algn="just">
              <a:buNone/>
            </a:pPr>
            <a:r>
              <a:rPr lang="en-US" b="1" i="0" dirty="0">
                <a:solidFill>
                  <a:srgbClr val="0D0D0D"/>
                </a:solidFill>
                <a:effectLst/>
                <a:highlight>
                  <a:srgbClr val="FFFFFF"/>
                </a:highlight>
                <a:latin typeface="Söhne"/>
              </a:rPr>
              <a:t>3.Sensitivity (True Positive Rate or Recall)</a:t>
            </a:r>
            <a:r>
              <a:rPr lang="en-US" b="0" i="0" dirty="0">
                <a:solidFill>
                  <a:srgbClr val="0D0D0D"/>
                </a:solidFill>
                <a:effectLst/>
                <a:highlight>
                  <a:srgbClr val="FFFFFF"/>
                </a:highlight>
                <a:latin typeface="Söhne"/>
              </a:rPr>
              <a:t>:</a:t>
            </a:r>
          </a:p>
          <a:p>
            <a:pPr marL="0" indent="0" algn="just">
              <a:buNone/>
            </a:pPr>
            <a:r>
              <a:rPr lang="en-US" b="0" i="0" dirty="0">
                <a:solidFill>
                  <a:srgbClr val="0D0D0D"/>
                </a:solidFill>
                <a:effectLst/>
                <a:highlight>
                  <a:srgbClr val="FFFFFF"/>
                </a:highlight>
                <a:latin typeface="Söhne"/>
              </a:rPr>
              <a:t>Sensitivity measures the proportion of actual positive cases that were  correctly identified by the model</a:t>
            </a:r>
          </a:p>
          <a:p>
            <a:pPr marL="0" indent="0" algn="just">
              <a:buNone/>
            </a:pPr>
            <a:endParaRPr lang="en-US" dirty="0">
              <a:solidFill>
                <a:srgbClr val="0D0D0D"/>
              </a:solidFill>
              <a:highlight>
                <a:srgbClr val="FFFFFF"/>
              </a:highlight>
              <a:latin typeface="Söhne"/>
            </a:endParaRPr>
          </a:p>
          <a:p>
            <a:pPr marL="0" indent="0" algn="just">
              <a:buNone/>
            </a:pPr>
            <a:r>
              <a:rPr lang="en-US" b="0" i="0" dirty="0">
                <a:solidFill>
                  <a:srgbClr val="0D0D0D"/>
                </a:solidFill>
                <a:effectLst/>
                <a:highlight>
                  <a:srgbClr val="FFFFFF"/>
                </a:highlight>
                <a:latin typeface="Söhne"/>
              </a:rPr>
              <a:t>It is calculated as the ratio of True Positives to the sum of True Positives       and False Negatives</a:t>
            </a:r>
          </a:p>
          <a:p>
            <a:pPr marL="0" indent="0" algn="just">
              <a:buNone/>
            </a:pPr>
            <a:r>
              <a:rPr lang="en-US" b="1" i="0" dirty="0">
                <a:solidFill>
                  <a:srgbClr val="0D0D0D"/>
                </a:solidFill>
                <a:effectLst/>
                <a:highlight>
                  <a:srgbClr val="FFFFFF"/>
                </a:highlight>
                <a:latin typeface="Söhne"/>
              </a:rPr>
              <a:t>4.Specificity (True Negative Rate)</a:t>
            </a:r>
            <a:r>
              <a:rPr lang="en-US" b="0" i="0" dirty="0">
                <a:solidFill>
                  <a:srgbClr val="0D0D0D"/>
                </a:solidFill>
                <a:effectLst/>
                <a:highlight>
                  <a:srgbClr val="FFFFFF"/>
                </a:highlight>
                <a:latin typeface="Söhne"/>
              </a:rPr>
              <a:t>:</a:t>
            </a:r>
          </a:p>
          <a:p>
            <a:pPr marL="0" indent="0" algn="just">
              <a:buNone/>
            </a:pPr>
            <a:r>
              <a:rPr lang="en-US" b="0" i="0" dirty="0">
                <a:solidFill>
                  <a:srgbClr val="0D0D0D"/>
                </a:solidFill>
                <a:effectLst/>
                <a:highlight>
                  <a:srgbClr val="FFFFFF"/>
                </a:highlight>
                <a:latin typeface="Söhne"/>
              </a:rPr>
              <a:t> Specificity measures the proportion of actual negative cases that were     c    correctly identified by the model</a:t>
            </a:r>
          </a:p>
          <a:p>
            <a:pPr marL="0" indent="0" algn="just">
              <a:buNone/>
            </a:pPr>
            <a:endParaRPr lang="en-US" b="0" i="0" dirty="0">
              <a:solidFill>
                <a:srgbClr val="0D0D0D"/>
              </a:solidFill>
              <a:effectLst/>
              <a:highlight>
                <a:srgbClr val="FFFFFF"/>
              </a:highlight>
              <a:latin typeface="Söhne"/>
            </a:endParaRPr>
          </a:p>
          <a:p>
            <a:pPr marL="0" indent="0" algn="just">
              <a:buNone/>
            </a:pPr>
            <a:r>
              <a:rPr lang="en-US" b="0" i="0" dirty="0">
                <a:solidFill>
                  <a:srgbClr val="0D0D0D"/>
                </a:solidFill>
                <a:effectLst/>
                <a:highlight>
                  <a:srgbClr val="FFFFFF"/>
                </a:highlight>
                <a:latin typeface="Söhne"/>
              </a:rPr>
              <a:t>It is calculated as the ratio of True Negatives to the sum of True Negatives and False Positives</a:t>
            </a:r>
          </a:p>
          <a:p>
            <a:pPr algn="l">
              <a:buFont typeface="Arial" panose="020B0604020202020204" pitchFamily="34" charset="0"/>
              <a:buChar char="•"/>
            </a:pPr>
            <a:endParaRPr lang="en-US" b="0" i="0" dirty="0">
              <a:solidFill>
                <a:srgbClr val="0D0D0D"/>
              </a:solidFill>
              <a:effectLst/>
              <a:highlight>
                <a:srgbClr val="FFFFFF"/>
              </a:highlight>
              <a:latin typeface="Söhne"/>
            </a:endParaRPr>
          </a:p>
          <a:p>
            <a:endParaRPr lang="en-US" dirty="0"/>
          </a:p>
        </p:txBody>
      </p:sp>
      <p:pic>
        <p:nvPicPr>
          <p:cNvPr id="5" name="Picture 4">
            <a:extLst>
              <a:ext uri="{FF2B5EF4-FFF2-40B4-BE49-F238E27FC236}">
                <a16:creationId xmlns:a16="http://schemas.microsoft.com/office/drawing/2014/main" id="{295FDD0F-48D7-3C2F-0003-5C6C32E614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3127" y="1218926"/>
            <a:ext cx="2999509" cy="1008391"/>
          </a:xfrm>
          <a:prstGeom prst="rect">
            <a:avLst/>
          </a:prstGeom>
        </p:spPr>
      </p:pic>
      <p:pic>
        <p:nvPicPr>
          <p:cNvPr id="7" name="Picture 6">
            <a:extLst>
              <a:ext uri="{FF2B5EF4-FFF2-40B4-BE49-F238E27FC236}">
                <a16:creationId xmlns:a16="http://schemas.microsoft.com/office/drawing/2014/main" id="{703C62CE-7514-569E-4D06-C9EECE54B1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8102" y="4041590"/>
            <a:ext cx="3256380" cy="1008391"/>
          </a:xfrm>
          <a:prstGeom prst="rect">
            <a:avLst/>
          </a:prstGeom>
        </p:spPr>
      </p:pic>
    </p:spTree>
    <p:extLst>
      <p:ext uri="{BB962C8B-B14F-4D97-AF65-F5344CB8AC3E}">
        <p14:creationId xmlns:p14="http://schemas.microsoft.com/office/powerpoint/2010/main" val="3073472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0AEEC3-B916-63C0-2FBF-759C2B62898B}"/>
              </a:ext>
            </a:extLst>
          </p:cNvPr>
          <p:cNvSpPr>
            <a:spLocks noGrp="1"/>
          </p:cNvSpPr>
          <p:nvPr>
            <p:ph idx="1"/>
          </p:nvPr>
        </p:nvSpPr>
        <p:spPr>
          <a:xfrm>
            <a:off x="249382" y="197427"/>
            <a:ext cx="11554691" cy="6442364"/>
          </a:xfrm>
        </p:spPr>
        <p:txBody>
          <a:bodyPr>
            <a:normAutofit lnSpcReduction="10000"/>
          </a:bodyPr>
          <a:lstStyle/>
          <a:p>
            <a:pPr marL="0" indent="0" algn="l">
              <a:buNone/>
            </a:pPr>
            <a:endParaRPr lang="en-US" b="1" i="0" dirty="0">
              <a:solidFill>
                <a:srgbClr val="0D0D0D"/>
              </a:solidFill>
              <a:effectLst/>
              <a:highlight>
                <a:srgbClr val="FFFFFF"/>
              </a:highlight>
              <a:latin typeface="Söhne"/>
            </a:endParaRPr>
          </a:p>
          <a:p>
            <a:pPr marL="0" indent="0" algn="l">
              <a:buNone/>
            </a:pPr>
            <a:r>
              <a:rPr lang="en-US" b="1" i="0" dirty="0">
                <a:solidFill>
                  <a:srgbClr val="0D0D0D"/>
                </a:solidFill>
                <a:effectLst/>
                <a:highlight>
                  <a:srgbClr val="FFFFFF"/>
                </a:highlight>
                <a:latin typeface="Söhne"/>
              </a:rPr>
              <a:t>5.F1 Score</a:t>
            </a:r>
            <a:r>
              <a:rPr lang="en-US" b="0" i="0" dirty="0">
                <a:solidFill>
                  <a:srgbClr val="0D0D0D"/>
                </a:solidFill>
                <a:effectLst/>
                <a:highlight>
                  <a:srgbClr val="FFFFFF"/>
                </a:highlight>
                <a:latin typeface="Söhne"/>
              </a:rPr>
              <a:t>:</a:t>
            </a:r>
          </a:p>
          <a:p>
            <a:pPr marL="0" indent="0" algn="l">
              <a:buNone/>
            </a:pPr>
            <a:r>
              <a:rPr lang="en-US" b="0" i="0" dirty="0">
                <a:solidFill>
                  <a:srgbClr val="0D0D0D"/>
                </a:solidFill>
                <a:effectLst/>
                <a:highlight>
                  <a:srgbClr val="FFFFFF"/>
                </a:highlight>
                <a:latin typeface="Söhne"/>
              </a:rPr>
              <a:t>F1 Score is the harmonic mean of precision and recall. It provides a balance between precision and recall</a:t>
            </a:r>
          </a:p>
          <a:p>
            <a:pPr algn="l">
              <a:buFont typeface="Arial" panose="020B0604020202020204" pitchFamily="34" charset="0"/>
              <a:buChar char="•"/>
            </a:pPr>
            <a:endParaRPr lang="en-US" b="0" i="0" dirty="0">
              <a:solidFill>
                <a:srgbClr val="0D0D0D"/>
              </a:solidFill>
              <a:effectLst/>
              <a:highlight>
                <a:srgbClr val="FFFFFF"/>
              </a:highlight>
              <a:latin typeface="Söhne"/>
            </a:endParaRPr>
          </a:p>
          <a:p>
            <a:pPr algn="l">
              <a:buFont typeface="Arial" panose="020B0604020202020204" pitchFamily="34" charset="0"/>
              <a:buChar char="•"/>
            </a:pPr>
            <a:endParaRPr lang="en-US" b="0" i="0" dirty="0">
              <a:solidFill>
                <a:srgbClr val="0D0D0D"/>
              </a:solidFill>
              <a:effectLst/>
              <a:highlight>
                <a:srgbClr val="FFFFFF"/>
              </a:highlight>
              <a:latin typeface="Söhne"/>
            </a:endParaRPr>
          </a:p>
          <a:p>
            <a:pPr algn="l">
              <a:buFont typeface="Arial" panose="020B0604020202020204" pitchFamily="34" charset="0"/>
              <a:buChar char="•"/>
            </a:pPr>
            <a:endParaRPr lang="en-US" b="0" i="0" dirty="0">
              <a:solidFill>
                <a:srgbClr val="0D0D0D"/>
              </a:solidFill>
              <a:effectLst/>
              <a:highlight>
                <a:srgbClr val="FFFFFF"/>
              </a:highlight>
              <a:latin typeface="Söhne"/>
            </a:endParaRPr>
          </a:p>
          <a:p>
            <a:pPr marL="0" indent="0" algn="l">
              <a:buNone/>
            </a:pPr>
            <a:r>
              <a:rPr lang="en-US" b="1" i="0" dirty="0">
                <a:solidFill>
                  <a:srgbClr val="0D0D0D"/>
                </a:solidFill>
                <a:effectLst/>
                <a:highlight>
                  <a:srgbClr val="FFFFFF"/>
                </a:highlight>
                <a:latin typeface="Söhne"/>
              </a:rPr>
              <a:t>6.Area Under the ROC Curve (AUC-ROC):</a:t>
            </a:r>
            <a:endParaRPr lang="en-US" b="0" i="0" dirty="0">
              <a:solidFill>
                <a:srgbClr val="0D0D0D"/>
              </a:solidFill>
              <a:effectLst/>
              <a:highlight>
                <a:srgbClr val="FFFFFF"/>
              </a:highlight>
              <a:latin typeface="Söhne"/>
            </a:endParaRPr>
          </a:p>
          <a:p>
            <a:pPr marL="0" indent="0" algn="just">
              <a:buNone/>
            </a:pPr>
            <a:r>
              <a:rPr lang="en-US" b="0" i="0" dirty="0">
                <a:solidFill>
                  <a:srgbClr val="0D0D0D"/>
                </a:solidFill>
                <a:effectLst/>
                <a:highlight>
                  <a:srgbClr val="FFFFFF"/>
                </a:highlight>
                <a:latin typeface="Söhne"/>
              </a:rPr>
              <a:t>AUC-ROC measures the area under the Receiver Operating Characteristic (ROC) curve.</a:t>
            </a:r>
          </a:p>
          <a:p>
            <a:pPr marL="0" indent="0" algn="just">
              <a:buNone/>
            </a:pPr>
            <a:r>
              <a:rPr lang="en-US" b="0" i="0" dirty="0">
                <a:solidFill>
                  <a:srgbClr val="0D0D0D"/>
                </a:solidFill>
                <a:effectLst/>
                <a:highlight>
                  <a:srgbClr val="FFFFFF"/>
                </a:highlight>
                <a:latin typeface="Söhne"/>
              </a:rPr>
              <a:t>ROC curve is a graphical plot that illustrates the performance of a binary classifier system as its discrimination threshold is varied.</a:t>
            </a:r>
          </a:p>
          <a:p>
            <a:pPr marL="0" indent="0" algn="just">
              <a:buNone/>
            </a:pPr>
            <a:r>
              <a:rPr lang="en-US" b="0" i="0" dirty="0">
                <a:solidFill>
                  <a:srgbClr val="0D0D0D"/>
                </a:solidFill>
                <a:effectLst/>
                <a:highlight>
                  <a:srgbClr val="FFFFFF"/>
                </a:highlight>
                <a:latin typeface="Söhne"/>
              </a:rPr>
              <a:t>AUC-ROC provides an aggregate measure of performance across all possible classification thresholds</a:t>
            </a:r>
          </a:p>
          <a:p>
            <a:endParaRPr lang="en-US" dirty="0"/>
          </a:p>
        </p:txBody>
      </p:sp>
      <p:pic>
        <p:nvPicPr>
          <p:cNvPr id="5" name="Picture 4">
            <a:extLst>
              <a:ext uri="{FF2B5EF4-FFF2-40B4-BE49-F238E27FC236}">
                <a16:creationId xmlns:a16="http://schemas.microsoft.com/office/drawing/2014/main" id="{6D230CBF-387B-E62A-5F1C-DCB8F768FF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82" y="1932711"/>
            <a:ext cx="5798127" cy="1158923"/>
          </a:xfrm>
          <a:prstGeom prst="rect">
            <a:avLst/>
          </a:prstGeom>
        </p:spPr>
      </p:pic>
    </p:spTree>
    <p:extLst>
      <p:ext uri="{BB962C8B-B14F-4D97-AF65-F5344CB8AC3E}">
        <p14:creationId xmlns:p14="http://schemas.microsoft.com/office/powerpoint/2010/main" val="398912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01675-E2E4-435A-E6BA-8448291079B6}"/>
              </a:ext>
            </a:extLst>
          </p:cNvPr>
          <p:cNvSpPr>
            <a:spLocks noGrp="1"/>
          </p:cNvSpPr>
          <p:nvPr>
            <p:ph type="title"/>
          </p:nvPr>
        </p:nvSpPr>
        <p:spPr>
          <a:xfrm>
            <a:off x="297426" y="345461"/>
            <a:ext cx="8895735" cy="913069"/>
          </a:xfrm>
        </p:spPr>
        <p:txBody>
          <a:bodyPr/>
          <a:lstStyle/>
          <a:p>
            <a:r>
              <a:rPr lang="en-US" b="1" dirty="0"/>
              <a:t>THE PERSONS DATA IN THIS PROJECT</a:t>
            </a:r>
          </a:p>
        </p:txBody>
      </p:sp>
      <p:sp>
        <p:nvSpPr>
          <p:cNvPr id="3" name="Content Placeholder 2">
            <a:extLst>
              <a:ext uri="{FF2B5EF4-FFF2-40B4-BE49-F238E27FC236}">
                <a16:creationId xmlns:a16="http://schemas.microsoft.com/office/drawing/2014/main" id="{E9DE5074-B062-E1BA-2AB7-A3E9233D7BD4}"/>
              </a:ext>
            </a:extLst>
          </p:cNvPr>
          <p:cNvSpPr>
            <a:spLocks noGrp="1"/>
          </p:cNvSpPr>
          <p:nvPr>
            <p:ph idx="1"/>
          </p:nvPr>
        </p:nvSpPr>
        <p:spPr>
          <a:xfrm>
            <a:off x="696638" y="1258530"/>
            <a:ext cx="11100620" cy="5254009"/>
          </a:xfrm>
        </p:spPr>
        <p:txBody>
          <a:bodyPr>
            <a:normAutofit/>
          </a:bodyPr>
          <a:lstStyle/>
          <a:p>
            <a:pPr marL="0" indent="0" algn="just">
              <a:buNone/>
            </a:pPr>
            <a:r>
              <a:rPr lang="en-US" b="1" i="0" dirty="0">
                <a:solidFill>
                  <a:srgbClr val="0D0D0D"/>
                </a:solidFill>
                <a:effectLst/>
                <a:latin typeface="Söhne"/>
              </a:rPr>
              <a:t>Toddlers</a:t>
            </a:r>
            <a:r>
              <a:rPr lang="en-US" b="0" i="0" dirty="0">
                <a:solidFill>
                  <a:srgbClr val="0D0D0D"/>
                </a:solidFill>
                <a:effectLst/>
                <a:latin typeface="Söhne"/>
              </a:rPr>
              <a:t>: Dataset focusing on ASD diagnosis in toddlers, typically aged between 1 to 3 years old. Contains features relevant to early developmental milestones and behavioral patterns</a:t>
            </a:r>
          </a:p>
          <a:p>
            <a:pPr marL="0" indent="0" algn="just">
              <a:buNone/>
            </a:pPr>
            <a:r>
              <a:rPr lang="en-US" b="1" i="0" dirty="0">
                <a:solidFill>
                  <a:srgbClr val="0D0D0D"/>
                </a:solidFill>
                <a:effectLst/>
                <a:latin typeface="Söhne"/>
              </a:rPr>
              <a:t>Children</a:t>
            </a:r>
            <a:r>
              <a:rPr lang="en-US" b="0" i="0" dirty="0">
                <a:solidFill>
                  <a:srgbClr val="0D0D0D"/>
                </a:solidFill>
                <a:effectLst/>
                <a:latin typeface="Söhne"/>
              </a:rPr>
              <a:t>: Dataset targeting ASD diagnosis in children, covering a broader age range from preschool to pre-adolescent years. Includes features related to social interaction, communication skills, and behavioral traits</a:t>
            </a:r>
          </a:p>
          <a:p>
            <a:pPr marL="0" indent="0" algn="just">
              <a:buNone/>
            </a:pPr>
            <a:r>
              <a:rPr lang="en-US" b="1" i="0" dirty="0">
                <a:solidFill>
                  <a:srgbClr val="0D0D0D"/>
                </a:solidFill>
                <a:effectLst/>
                <a:latin typeface="Söhne"/>
              </a:rPr>
              <a:t>Adolescents</a:t>
            </a:r>
            <a:r>
              <a:rPr lang="en-US" b="0" i="0" dirty="0">
                <a:solidFill>
                  <a:srgbClr val="0D0D0D"/>
                </a:solidFill>
                <a:effectLst/>
                <a:latin typeface="Söhne"/>
              </a:rPr>
              <a:t>: Dataset specifically designed for ASD diagnosis in adolescents, typically aged between 12 to 18 years old. Features may include cognitive abilities, adaptive functioning, and emotional regulation</a:t>
            </a:r>
          </a:p>
          <a:p>
            <a:pPr marL="0" indent="0" algn="just">
              <a:buNone/>
            </a:pPr>
            <a:r>
              <a:rPr lang="en-US" b="1" i="0" dirty="0">
                <a:solidFill>
                  <a:srgbClr val="0D0D0D"/>
                </a:solidFill>
                <a:effectLst/>
                <a:latin typeface="Söhne"/>
              </a:rPr>
              <a:t>Adults</a:t>
            </a:r>
            <a:r>
              <a:rPr lang="en-US" b="0" i="0" dirty="0">
                <a:solidFill>
                  <a:srgbClr val="0D0D0D"/>
                </a:solidFill>
                <a:effectLst/>
                <a:latin typeface="Söhne"/>
              </a:rPr>
              <a:t>: Dataset focusing on ASD diagnosis in adults, typically aged 18 years and above. Features encompass various aspects of adult life, such as employment, relationships, and independent living skills</a:t>
            </a:r>
          </a:p>
          <a:p>
            <a:endParaRPr lang="en-US" dirty="0"/>
          </a:p>
        </p:txBody>
      </p:sp>
    </p:spTree>
    <p:extLst>
      <p:ext uri="{BB962C8B-B14F-4D97-AF65-F5344CB8AC3E}">
        <p14:creationId xmlns:p14="http://schemas.microsoft.com/office/powerpoint/2010/main" val="3596927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BC2A4-85D0-9CE0-E476-5B6490050E6D}"/>
              </a:ext>
            </a:extLst>
          </p:cNvPr>
          <p:cNvSpPr>
            <a:spLocks noGrp="1"/>
          </p:cNvSpPr>
          <p:nvPr>
            <p:ph type="title"/>
          </p:nvPr>
        </p:nvSpPr>
        <p:spPr>
          <a:xfrm>
            <a:off x="211281" y="159648"/>
            <a:ext cx="9365673" cy="760609"/>
          </a:xfrm>
        </p:spPr>
        <p:txBody>
          <a:bodyPr/>
          <a:lstStyle/>
          <a:p>
            <a:r>
              <a:rPr lang="en-US" dirty="0"/>
              <a:t>OUTPUT RESULTS:</a:t>
            </a:r>
          </a:p>
        </p:txBody>
      </p:sp>
      <p:sp>
        <p:nvSpPr>
          <p:cNvPr id="6" name="TextBox 5">
            <a:extLst>
              <a:ext uri="{FF2B5EF4-FFF2-40B4-BE49-F238E27FC236}">
                <a16:creationId xmlns:a16="http://schemas.microsoft.com/office/drawing/2014/main" id="{58E105BC-2772-E2F7-B11A-CAFC8C955494}"/>
              </a:ext>
            </a:extLst>
          </p:cNvPr>
          <p:cNvSpPr txBox="1"/>
          <p:nvPr/>
        </p:nvSpPr>
        <p:spPr>
          <a:xfrm>
            <a:off x="7990609" y="2057400"/>
            <a:ext cx="1111827" cy="1371600"/>
          </a:xfrm>
          <a:prstGeom prst="rect">
            <a:avLst/>
          </a:prstGeom>
          <a:noFill/>
        </p:spPr>
        <p:txBody>
          <a:bodyPr wrap="square" rtlCol="0">
            <a:spAutoFit/>
          </a:bodyPr>
          <a:lstStyle/>
          <a:p>
            <a:endParaRPr lang="en-US" dirty="0"/>
          </a:p>
        </p:txBody>
      </p:sp>
      <p:pic>
        <p:nvPicPr>
          <p:cNvPr id="7" name="Content Placeholder 6">
            <a:extLst>
              <a:ext uri="{FF2B5EF4-FFF2-40B4-BE49-F238E27FC236}">
                <a16:creationId xmlns:a16="http://schemas.microsoft.com/office/drawing/2014/main" id="{972541C5-FFCD-02E4-651C-18281B65BD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4616" y="920257"/>
            <a:ext cx="5939312" cy="4015425"/>
          </a:xfrm>
          <a:prstGeom prst="rect">
            <a:avLst/>
          </a:prstGeom>
        </p:spPr>
      </p:pic>
      <p:pic>
        <p:nvPicPr>
          <p:cNvPr id="12" name="Content Placeholder 10">
            <a:extLst>
              <a:ext uri="{FF2B5EF4-FFF2-40B4-BE49-F238E27FC236}">
                <a16:creationId xmlns:a16="http://schemas.microsoft.com/office/drawing/2014/main" id="{3D42FB9E-4C03-863D-BB9C-28B589EB21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9791" y="2188513"/>
            <a:ext cx="5320145" cy="4351338"/>
          </a:xfrm>
          <a:prstGeom prst="rect">
            <a:avLst/>
          </a:prstGeom>
        </p:spPr>
      </p:pic>
    </p:spTree>
    <p:extLst>
      <p:ext uri="{BB962C8B-B14F-4D97-AF65-F5344CB8AC3E}">
        <p14:creationId xmlns:p14="http://schemas.microsoft.com/office/powerpoint/2010/main" val="255861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0A864A8-405B-DE42-DAE2-312820B2573F}"/>
              </a:ext>
            </a:extLst>
          </p:cNvPr>
          <p:cNvPicPr>
            <a:picLocks noChangeAspect="1"/>
          </p:cNvPicPr>
          <p:nvPr/>
        </p:nvPicPr>
        <p:blipFill>
          <a:blip r:embed="rId2"/>
          <a:stretch>
            <a:fillRect/>
          </a:stretch>
        </p:blipFill>
        <p:spPr>
          <a:xfrm>
            <a:off x="436419" y="477830"/>
            <a:ext cx="11468100" cy="6203525"/>
          </a:xfrm>
          <a:prstGeom prst="rect">
            <a:avLst/>
          </a:prstGeom>
        </p:spPr>
      </p:pic>
      <p:sp>
        <p:nvSpPr>
          <p:cNvPr id="5" name="Content Placeholder 4">
            <a:extLst>
              <a:ext uri="{FF2B5EF4-FFF2-40B4-BE49-F238E27FC236}">
                <a16:creationId xmlns:a16="http://schemas.microsoft.com/office/drawing/2014/main" id="{C7B12749-E8E1-D080-CA14-86048DCA5A7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30874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31BAC-1970-2DE0-709A-7CAE676D8F96}"/>
              </a:ext>
            </a:extLst>
          </p:cNvPr>
          <p:cNvSpPr>
            <a:spLocks noGrp="1"/>
          </p:cNvSpPr>
          <p:nvPr>
            <p:ph type="title"/>
          </p:nvPr>
        </p:nvSpPr>
        <p:spPr/>
        <p:txBody>
          <a:bodyPr/>
          <a:lstStyle/>
          <a:p>
            <a:r>
              <a:rPr lang="en-US" b="1" dirty="0"/>
              <a:t>ADVANTAGES</a:t>
            </a:r>
          </a:p>
        </p:txBody>
      </p:sp>
      <p:sp>
        <p:nvSpPr>
          <p:cNvPr id="3" name="Content Placeholder 2">
            <a:extLst>
              <a:ext uri="{FF2B5EF4-FFF2-40B4-BE49-F238E27FC236}">
                <a16:creationId xmlns:a16="http://schemas.microsoft.com/office/drawing/2014/main" id="{CAB9DA86-D832-9433-A154-F05B280B20AB}"/>
              </a:ext>
            </a:extLst>
          </p:cNvPr>
          <p:cNvSpPr>
            <a:spLocks noGrp="1"/>
          </p:cNvSpPr>
          <p:nvPr>
            <p:ph idx="1"/>
          </p:nvPr>
        </p:nvSpPr>
        <p:spPr>
          <a:xfrm>
            <a:off x="568037" y="1815234"/>
            <a:ext cx="10515600" cy="4351338"/>
          </a:xfrm>
        </p:spPr>
        <p:txBody>
          <a:bodyPr/>
          <a:lstStyle/>
          <a:p>
            <a:pPr algn="just">
              <a:buFont typeface="+mj-lt"/>
              <a:buAutoNum type="arabicPeriod"/>
            </a:pPr>
            <a:r>
              <a:rPr lang="en-US" b="1" i="0" dirty="0">
                <a:solidFill>
                  <a:srgbClr val="0D0D0D"/>
                </a:solidFill>
                <a:effectLst/>
                <a:highlight>
                  <a:srgbClr val="FFFFFF"/>
                </a:highlight>
                <a:latin typeface="Söhne"/>
              </a:rPr>
              <a:t>Early Detection:</a:t>
            </a:r>
            <a:r>
              <a:rPr lang="en-US" b="0" i="0" dirty="0">
                <a:solidFill>
                  <a:srgbClr val="0D0D0D"/>
                </a:solidFill>
                <a:effectLst/>
                <a:highlight>
                  <a:srgbClr val="FFFFFF"/>
                </a:highlight>
                <a:latin typeface="Söhne"/>
              </a:rPr>
              <a:t> Early intervention can significantly improve outcomes for individuals with ASD.</a:t>
            </a:r>
          </a:p>
          <a:p>
            <a:pPr algn="just">
              <a:buFont typeface="+mj-lt"/>
              <a:buAutoNum type="arabicPeriod"/>
            </a:pPr>
            <a:r>
              <a:rPr lang="en-US" b="1" i="0" dirty="0">
                <a:solidFill>
                  <a:srgbClr val="0D0D0D"/>
                </a:solidFill>
                <a:effectLst/>
                <a:highlight>
                  <a:srgbClr val="FFFFFF"/>
                </a:highlight>
                <a:latin typeface="Söhne"/>
              </a:rPr>
              <a:t>High Accuracy:</a:t>
            </a:r>
            <a:r>
              <a:rPr lang="en-US" b="0" i="0" dirty="0">
                <a:solidFill>
                  <a:srgbClr val="0D0D0D"/>
                </a:solidFill>
                <a:effectLst/>
                <a:highlight>
                  <a:srgbClr val="FFFFFF"/>
                </a:highlight>
                <a:latin typeface="Söhne"/>
              </a:rPr>
              <a:t> Achieving high accuracy rates in predicting ASD, aiding in early diagnosis.</a:t>
            </a:r>
          </a:p>
          <a:p>
            <a:pPr algn="just">
              <a:buFont typeface="+mj-lt"/>
              <a:buAutoNum type="arabicPeriod"/>
            </a:pPr>
            <a:r>
              <a:rPr lang="en-US" b="1" i="0" dirty="0">
                <a:solidFill>
                  <a:srgbClr val="0D0D0D"/>
                </a:solidFill>
                <a:effectLst/>
                <a:highlight>
                  <a:srgbClr val="FFFFFF"/>
                </a:highlight>
                <a:latin typeface="Söhne"/>
              </a:rPr>
              <a:t>Versatility:</a:t>
            </a:r>
            <a:r>
              <a:rPr lang="en-US" b="0" i="0" dirty="0">
                <a:solidFill>
                  <a:srgbClr val="0D0D0D"/>
                </a:solidFill>
                <a:effectLst/>
                <a:highlight>
                  <a:srgbClr val="FFFFFF"/>
                </a:highlight>
                <a:latin typeface="Söhne"/>
              </a:rPr>
              <a:t> The proposed framework accommodates various Machine Learning techniques and datasets of different age groups, making it adaptable to diverse populations.</a:t>
            </a:r>
          </a:p>
          <a:p>
            <a:pPr algn="just">
              <a:buFont typeface="+mj-lt"/>
              <a:buAutoNum type="arabicPeriod"/>
            </a:pPr>
            <a:r>
              <a:rPr lang="en-US" b="1" i="0" dirty="0">
                <a:solidFill>
                  <a:srgbClr val="0D0D0D"/>
                </a:solidFill>
                <a:effectLst/>
                <a:highlight>
                  <a:srgbClr val="FFFFFF"/>
                </a:highlight>
                <a:latin typeface="Söhne"/>
              </a:rPr>
              <a:t>Feature Importance Analysis:</a:t>
            </a:r>
            <a:r>
              <a:rPr lang="en-US" b="0" i="0" dirty="0">
                <a:solidFill>
                  <a:srgbClr val="0D0D0D"/>
                </a:solidFill>
                <a:effectLst/>
                <a:highlight>
                  <a:srgbClr val="FFFFFF"/>
                </a:highlight>
                <a:latin typeface="Söhne"/>
              </a:rPr>
              <a:t> Detailed feature importance analysis helps in identifying critical factors contributing to ASD, aiding healthcare practitioners in decision-making</a:t>
            </a:r>
          </a:p>
          <a:p>
            <a:pPr algn="just"/>
            <a:endParaRPr lang="en-US" dirty="0"/>
          </a:p>
        </p:txBody>
      </p:sp>
    </p:spTree>
    <p:extLst>
      <p:ext uri="{BB962C8B-B14F-4D97-AF65-F5344CB8AC3E}">
        <p14:creationId xmlns:p14="http://schemas.microsoft.com/office/powerpoint/2010/main" val="3380526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AEED3-97E7-71D7-02BC-1FC65FCFAE89}"/>
              </a:ext>
            </a:extLst>
          </p:cNvPr>
          <p:cNvSpPr>
            <a:spLocks noGrp="1"/>
          </p:cNvSpPr>
          <p:nvPr>
            <p:ph type="title"/>
          </p:nvPr>
        </p:nvSpPr>
        <p:spPr>
          <a:xfrm>
            <a:off x="154747" y="0"/>
            <a:ext cx="10515600" cy="1325563"/>
          </a:xfrm>
        </p:spPr>
        <p:txBody>
          <a:bodyPr/>
          <a:lstStyle/>
          <a:p>
            <a:pPr algn="just"/>
            <a:r>
              <a:rPr lang="en-US" b="1" dirty="0"/>
              <a:t>ABSTRACT :</a:t>
            </a:r>
          </a:p>
        </p:txBody>
      </p:sp>
      <p:sp>
        <p:nvSpPr>
          <p:cNvPr id="3" name="Content Placeholder 2">
            <a:extLst>
              <a:ext uri="{FF2B5EF4-FFF2-40B4-BE49-F238E27FC236}">
                <a16:creationId xmlns:a16="http://schemas.microsoft.com/office/drawing/2014/main" id="{12590E79-C25C-A3C0-3E09-6C8128657D99}"/>
              </a:ext>
            </a:extLst>
          </p:cNvPr>
          <p:cNvSpPr>
            <a:spLocks noGrp="1"/>
          </p:cNvSpPr>
          <p:nvPr>
            <p:ph idx="1"/>
          </p:nvPr>
        </p:nvSpPr>
        <p:spPr>
          <a:xfrm>
            <a:off x="566584" y="1159813"/>
            <a:ext cx="11058832" cy="5604669"/>
          </a:xfrm>
        </p:spPr>
        <p:txBody>
          <a:bodyPr>
            <a:normAutofit fontScale="92500" lnSpcReduction="20000"/>
          </a:bodyPr>
          <a:lstStyle/>
          <a:p>
            <a:pPr marL="0" indent="0" algn="just">
              <a:buNone/>
            </a:pPr>
            <a:r>
              <a:rPr lang="en-US" b="0" i="0" dirty="0">
                <a:solidFill>
                  <a:srgbClr val="0D0D0D"/>
                </a:solidFill>
                <a:effectLst/>
                <a:latin typeface="Söhne"/>
              </a:rPr>
              <a:t>In </a:t>
            </a:r>
            <a:r>
              <a:rPr lang="en-US" b="0" i="0" dirty="0">
                <a:solidFill>
                  <a:srgbClr val="0D0D0D"/>
                </a:solidFill>
                <a:effectLst/>
                <a:latin typeface="Times New Roman" panose="02020603050405020304" pitchFamily="18" charset="0"/>
                <a:cs typeface="Times New Roman" panose="02020603050405020304" pitchFamily="18" charset="0"/>
              </a:rPr>
              <a:t>this project we propose Autism Spectrum Disorder (ASD) poses significant challenges to the affected individuals` daily lives, making early intervention crucial for mitigating its severity. we present a comprehensive framework aimed at evaluating various Machine Learning (ML) techniques for the early detection of ASD) with a focus on real-time prediction through a user-friendly graphical user interface (GUI).These strategies are applied to feature -scaled datasets, which are then subjected to classification using eight ML algorithms: Ada Boost (AB), Random Forest (RF), k-Nearest Neighbors (KNN), Gaussian Naive Bayes (GNB), Logistic Regression (LR), Support Vector Machine (SVM), and Linear Discriminant Analysis (LDA).</a:t>
            </a:r>
          </a:p>
          <a:p>
            <a:pPr marL="0" indent="0" algn="just">
              <a:buNone/>
            </a:pPr>
            <a:r>
              <a:rPr lang="en-US" b="0" i="0" dirty="0">
                <a:solidFill>
                  <a:srgbClr val="0D0D0D"/>
                </a:solidFill>
                <a:effectLst/>
                <a:latin typeface="Times New Roman" panose="02020603050405020304" pitchFamily="18" charset="0"/>
                <a:cs typeface="Times New Roman" panose="02020603050405020304" pitchFamily="18" charset="0"/>
              </a:rPr>
              <a:t>We conduct experiments on four standard ASD datasets representing different age groups (Toddlers, Adolescents, Children and Adults). To evaluate the classification outcomes, we employ various statistical measures such as Accuracy, Receiver Operating Curve (ROC) curve, F1 score, Specificity, Sensitivity Through this analysis, we identify the best-performing classification methods for each ASD dataset. Overall, our purposed framework Demonstrates promising results compared to existing approaches for the early detection of ASD.</a:t>
            </a:r>
            <a:endParaRPr lang="en-US" b="0" i="0" dirty="0">
              <a:solidFill>
                <a:srgbClr val="0D0D0D"/>
              </a:solidFill>
              <a:effectLst/>
              <a:latin typeface="Söhne"/>
            </a:endParaRPr>
          </a:p>
        </p:txBody>
      </p:sp>
    </p:spTree>
    <p:extLst>
      <p:ext uri="{BB962C8B-B14F-4D97-AF65-F5344CB8AC3E}">
        <p14:creationId xmlns:p14="http://schemas.microsoft.com/office/powerpoint/2010/main" val="1708992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7AE75-6DB0-33B4-9051-12A928A3E617}"/>
              </a:ext>
            </a:extLst>
          </p:cNvPr>
          <p:cNvSpPr>
            <a:spLocks noGrp="1"/>
          </p:cNvSpPr>
          <p:nvPr>
            <p:ph type="title"/>
          </p:nvPr>
        </p:nvSpPr>
        <p:spPr/>
        <p:txBody>
          <a:bodyPr/>
          <a:lstStyle/>
          <a:p>
            <a:r>
              <a:rPr lang="en-US" b="1" i="0" dirty="0">
                <a:solidFill>
                  <a:srgbClr val="0D0D0D"/>
                </a:solidFill>
                <a:effectLst/>
                <a:highlight>
                  <a:srgbClr val="FFFFFF"/>
                </a:highlight>
                <a:latin typeface="Söhne"/>
              </a:rPr>
              <a:t>Disadvantages:</a:t>
            </a:r>
            <a:endParaRPr lang="en-US" dirty="0"/>
          </a:p>
        </p:txBody>
      </p:sp>
      <p:sp>
        <p:nvSpPr>
          <p:cNvPr id="3" name="Content Placeholder 2">
            <a:extLst>
              <a:ext uri="{FF2B5EF4-FFF2-40B4-BE49-F238E27FC236}">
                <a16:creationId xmlns:a16="http://schemas.microsoft.com/office/drawing/2014/main" id="{C742962C-3D4A-D911-4130-09DFD5013A4F}"/>
              </a:ext>
            </a:extLst>
          </p:cNvPr>
          <p:cNvSpPr>
            <a:spLocks noGrp="1"/>
          </p:cNvSpPr>
          <p:nvPr>
            <p:ph idx="1"/>
          </p:nvPr>
        </p:nvSpPr>
        <p:spPr/>
        <p:txBody>
          <a:bodyPr/>
          <a:lstStyle/>
          <a:p>
            <a:pPr algn="l">
              <a:buFont typeface="+mj-lt"/>
              <a:buAutoNum type="arabicPeriod"/>
            </a:pPr>
            <a:r>
              <a:rPr lang="en-US" b="1" i="0" dirty="0">
                <a:solidFill>
                  <a:srgbClr val="0D0D0D"/>
                </a:solidFill>
                <a:effectLst/>
                <a:highlight>
                  <a:srgbClr val="FFFFFF"/>
                </a:highlight>
                <a:latin typeface="Söhne"/>
              </a:rPr>
              <a:t>Data Availability:</a:t>
            </a:r>
            <a:r>
              <a:rPr lang="en-US" b="0" i="0" dirty="0">
                <a:solidFill>
                  <a:srgbClr val="0D0D0D"/>
                </a:solidFill>
                <a:effectLst/>
                <a:highlight>
                  <a:srgbClr val="FFFFFF"/>
                </a:highlight>
                <a:latin typeface="Söhne"/>
              </a:rPr>
              <a:t> Limited availability of comprehensive ASD datasets may affect the generalizability of the results.</a:t>
            </a:r>
          </a:p>
          <a:p>
            <a:pPr algn="l">
              <a:buFont typeface="+mj-lt"/>
              <a:buAutoNum type="arabicPeriod"/>
            </a:pPr>
            <a:r>
              <a:rPr lang="en-US" b="1" i="0" dirty="0">
                <a:solidFill>
                  <a:srgbClr val="0D0D0D"/>
                </a:solidFill>
                <a:effectLst/>
                <a:highlight>
                  <a:srgbClr val="FFFFFF"/>
                </a:highlight>
                <a:latin typeface="Söhne"/>
              </a:rPr>
              <a:t>Model Complexity:</a:t>
            </a:r>
            <a:r>
              <a:rPr lang="en-US" b="0" i="0" dirty="0">
                <a:solidFill>
                  <a:srgbClr val="0D0D0D"/>
                </a:solidFill>
                <a:effectLst/>
                <a:highlight>
                  <a:srgbClr val="FFFFFF"/>
                </a:highlight>
                <a:latin typeface="Söhne"/>
              </a:rPr>
              <a:t> Some Machine Learning algorithms used in the framework may be complex and computationally intensive.</a:t>
            </a:r>
          </a:p>
          <a:p>
            <a:pPr algn="l">
              <a:buFont typeface="+mj-lt"/>
              <a:buAutoNum type="arabicPeriod"/>
            </a:pPr>
            <a:r>
              <a:rPr lang="en-US" b="1" i="0" dirty="0">
                <a:solidFill>
                  <a:srgbClr val="0D0D0D"/>
                </a:solidFill>
                <a:effectLst/>
                <a:highlight>
                  <a:srgbClr val="FFFFFF"/>
                </a:highlight>
                <a:latin typeface="Söhne"/>
              </a:rPr>
              <a:t>Interpretability:</a:t>
            </a:r>
            <a:r>
              <a:rPr lang="en-US" b="0" i="0" dirty="0">
                <a:solidFill>
                  <a:srgbClr val="0D0D0D"/>
                </a:solidFill>
                <a:effectLst/>
                <a:highlight>
                  <a:srgbClr val="FFFFFF"/>
                </a:highlight>
                <a:latin typeface="Söhne"/>
              </a:rPr>
              <a:t> Complex models might lack interpretability, making it challenging to understand the underlying factors contributing to ASD prediction.</a:t>
            </a:r>
          </a:p>
          <a:p>
            <a:pPr algn="l">
              <a:buFont typeface="+mj-lt"/>
              <a:buAutoNum type="arabicPeriod"/>
            </a:pPr>
            <a:r>
              <a:rPr lang="en-US" b="1" i="0" dirty="0">
                <a:solidFill>
                  <a:srgbClr val="0D0D0D"/>
                </a:solidFill>
                <a:effectLst/>
                <a:highlight>
                  <a:srgbClr val="FFFFFF"/>
                </a:highlight>
                <a:latin typeface="Söhne"/>
              </a:rPr>
              <a:t>Ethical Considerations:</a:t>
            </a:r>
            <a:r>
              <a:rPr lang="en-US" b="0" i="0" dirty="0">
                <a:solidFill>
                  <a:srgbClr val="0D0D0D"/>
                </a:solidFill>
                <a:effectLst/>
                <a:highlight>
                  <a:srgbClr val="FFFFFF"/>
                </a:highlight>
                <a:latin typeface="Söhne"/>
              </a:rPr>
              <a:t> There may be ethical considerations regarding the use of predictive models in healthcare, particularly concerning privacy and consent.</a:t>
            </a:r>
          </a:p>
          <a:p>
            <a:endParaRPr lang="en-US" dirty="0"/>
          </a:p>
        </p:txBody>
      </p:sp>
    </p:spTree>
    <p:extLst>
      <p:ext uri="{BB962C8B-B14F-4D97-AF65-F5344CB8AC3E}">
        <p14:creationId xmlns:p14="http://schemas.microsoft.com/office/powerpoint/2010/main" val="4241980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2C1A2-B399-7AC0-8E65-826CA2DD2504}"/>
              </a:ext>
            </a:extLst>
          </p:cNvPr>
          <p:cNvSpPr>
            <a:spLocks noGrp="1"/>
          </p:cNvSpPr>
          <p:nvPr>
            <p:ph type="title"/>
          </p:nvPr>
        </p:nvSpPr>
        <p:spPr/>
        <p:txBody>
          <a:bodyPr/>
          <a:lstStyle/>
          <a:p>
            <a:r>
              <a:rPr lang="en-US" b="1" i="0" dirty="0">
                <a:solidFill>
                  <a:srgbClr val="0D0D0D"/>
                </a:solidFill>
                <a:effectLst/>
                <a:highlight>
                  <a:srgbClr val="FFFFFF"/>
                </a:highlight>
                <a:latin typeface="Söhne"/>
              </a:rPr>
              <a:t>Future Scope:</a:t>
            </a:r>
            <a:endParaRPr lang="en-US" dirty="0"/>
          </a:p>
        </p:txBody>
      </p:sp>
      <p:sp>
        <p:nvSpPr>
          <p:cNvPr id="3" name="Content Placeholder 2">
            <a:extLst>
              <a:ext uri="{FF2B5EF4-FFF2-40B4-BE49-F238E27FC236}">
                <a16:creationId xmlns:a16="http://schemas.microsoft.com/office/drawing/2014/main" id="{DA24E58C-3062-B42A-6C10-B063E35837D0}"/>
              </a:ext>
            </a:extLst>
          </p:cNvPr>
          <p:cNvSpPr>
            <a:spLocks noGrp="1"/>
          </p:cNvSpPr>
          <p:nvPr>
            <p:ph idx="1"/>
          </p:nvPr>
        </p:nvSpPr>
        <p:spPr/>
        <p:txBody>
          <a:bodyPr>
            <a:normAutofit fontScale="77500" lnSpcReduction="20000"/>
          </a:bodyPr>
          <a:lstStyle/>
          <a:p>
            <a:pPr algn="l">
              <a:buFont typeface="+mj-lt"/>
              <a:buAutoNum type="arabicPeriod"/>
            </a:pPr>
            <a:r>
              <a:rPr lang="en-US" b="1" i="0" dirty="0">
                <a:solidFill>
                  <a:srgbClr val="0D0D0D"/>
                </a:solidFill>
                <a:effectLst/>
                <a:highlight>
                  <a:srgbClr val="FFFFFF"/>
                </a:highlight>
                <a:latin typeface="Söhne"/>
              </a:rPr>
              <a:t>Enhanced Feature Selection Techniques:</a:t>
            </a:r>
            <a:r>
              <a:rPr lang="en-US" b="0" i="0" dirty="0">
                <a:solidFill>
                  <a:srgbClr val="0D0D0D"/>
                </a:solidFill>
                <a:effectLst/>
                <a:highlight>
                  <a:srgbClr val="FFFFFF"/>
                </a:highlight>
                <a:latin typeface="Söhne"/>
              </a:rPr>
              <a:t> Further research could explore more advanced feature selection techniques to improve model performance and interpretability.</a:t>
            </a:r>
          </a:p>
          <a:p>
            <a:pPr algn="l">
              <a:buFont typeface="+mj-lt"/>
              <a:buAutoNum type="arabicPeriod"/>
            </a:pPr>
            <a:r>
              <a:rPr lang="en-US" b="1" i="0" dirty="0">
                <a:solidFill>
                  <a:srgbClr val="0D0D0D"/>
                </a:solidFill>
                <a:effectLst/>
                <a:highlight>
                  <a:srgbClr val="FFFFFF"/>
                </a:highlight>
                <a:latin typeface="Söhne"/>
              </a:rPr>
              <a:t>Integration of Multi-Modal Data:</a:t>
            </a:r>
            <a:r>
              <a:rPr lang="en-US" b="0" i="0" dirty="0">
                <a:solidFill>
                  <a:srgbClr val="0D0D0D"/>
                </a:solidFill>
                <a:effectLst/>
                <a:highlight>
                  <a:srgbClr val="FFFFFF"/>
                </a:highlight>
                <a:latin typeface="Söhne"/>
              </a:rPr>
              <a:t> Incorporating multi-modal data such as genetic, imaging, and behavioral data could enhance the accuracy and robustness of ASD prediction models.</a:t>
            </a:r>
          </a:p>
          <a:p>
            <a:pPr algn="l">
              <a:buFont typeface="+mj-lt"/>
              <a:buAutoNum type="arabicPeriod"/>
            </a:pPr>
            <a:r>
              <a:rPr lang="en-US" b="1" i="0" dirty="0">
                <a:solidFill>
                  <a:srgbClr val="0D0D0D"/>
                </a:solidFill>
                <a:effectLst/>
                <a:highlight>
                  <a:srgbClr val="FFFFFF"/>
                </a:highlight>
                <a:latin typeface="Söhne"/>
              </a:rPr>
              <a:t>Longitudinal Studies:</a:t>
            </a:r>
            <a:r>
              <a:rPr lang="en-US" b="0" i="0" dirty="0">
                <a:solidFill>
                  <a:srgbClr val="0D0D0D"/>
                </a:solidFill>
                <a:effectLst/>
                <a:highlight>
                  <a:srgbClr val="FFFFFF"/>
                </a:highlight>
                <a:latin typeface="Söhne"/>
              </a:rPr>
              <a:t> Conducting longitudinal studies to track individuals with ASD over time could provide insights into the progression of the disorder and the effectiveness of interventions.</a:t>
            </a:r>
          </a:p>
          <a:p>
            <a:pPr algn="l">
              <a:buFont typeface="+mj-lt"/>
              <a:buAutoNum type="arabicPeriod"/>
            </a:pPr>
            <a:r>
              <a:rPr lang="en-US" b="1" i="0" dirty="0">
                <a:solidFill>
                  <a:srgbClr val="0D0D0D"/>
                </a:solidFill>
                <a:effectLst/>
                <a:highlight>
                  <a:srgbClr val="FFFFFF"/>
                </a:highlight>
                <a:latin typeface="Söhne"/>
              </a:rPr>
              <a:t>Clinical Implementation:</a:t>
            </a:r>
            <a:r>
              <a:rPr lang="en-US" b="0" i="0" dirty="0">
                <a:solidFill>
                  <a:srgbClr val="0D0D0D"/>
                </a:solidFill>
                <a:effectLst/>
                <a:highlight>
                  <a:srgbClr val="FFFFFF"/>
                </a:highlight>
                <a:latin typeface="Söhne"/>
              </a:rPr>
              <a:t> The framework could be further developed for practical implementation in clinical settings, potentially leading to the development of decision support systems for healthcare practitioners.</a:t>
            </a:r>
          </a:p>
          <a:p>
            <a:pPr algn="l">
              <a:buFont typeface="+mj-lt"/>
              <a:buAutoNum type="arabicPeriod"/>
            </a:pPr>
            <a:r>
              <a:rPr lang="en-US" b="1" i="0" dirty="0">
                <a:solidFill>
                  <a:srgbClr val="0D0D0D"/>
                </a:solidFill>
                <a:effectLst/>
                <a:highlight>
                  <a:srgbClr val="FFFFFF"/>
                </a:highlight>
                <a:latin typeface="Söhne"/>
              </a:rPr>
              <a:t>Ethical Guidelines:</a:t>
            </a:r>
            <a:r>
              <a:rPr lang="en-US" b="0" i="0" dirty="0">
                <a:solidFill>
                  <a:srgbClr val="0D0D0D"/>
                </a:solidFill>
                <a:effectLst/>
                <a:highlight>
                  <a:srgbClr val="FFFFFF"/>
                </a:highlight>
                <a:latin typeface="Söhne"/>
              </a:rPr>
              <a:t> Establishing ethical guidelines for the use of predictive models in ASD diagnosis and intervention to address concerns regarding privacy, consent, and algorithmic bias</a:t>
            </a:r>
          </a:p>
          <a:p>
            <a:endParaRPr lang="en-US" dirty="0"/>
          </a:p>
        </p:txBody>
      </p:sp>
    </p:spTree>
    <p:extLst>
      <p:ext uri="{BB962C8B-B14F-4D97-AF65-F5344CB8AC3E}">
        <p14:creationId xmlns:p14="http://schemas.microsoft.com/office/powerpoint/2010/main" val="3163819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E214B-B31B-764E-72C4-2294E5D2BCDB}"/>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96936383-47CC-D241-CA86-C5B17AFBCD49}"/>
              </a:ext>
            </a:extLst>
          </p:cNvPr>
          <p:cNvSpPr>
            <a:spLocks noGrp="1"/>
          </p:cNvSpPr>
          <p:nvPr>
            <p:ph idx="1"/>
          </p:nvPr>
        </p:nvSpPr>
        <p:spPr>
          <a:xfrm>
            <a:off x="838200" y="1825625"/>
            <a:ext cx="10515600" cy="3868593"/>
          </a:xfrm>
        </p:spPr>
        <p:txBody>
          <a:bodyPr>
            <a:normAutofit fontScale="85000" lnSpcReduction="20000"/>
          </a:bodyPr>
          <a:lstStyle/>
          <a:p>
            <a:pPr marL="0" indent="0">
              <a:buNone/>
            </a:pPr>
            <a:r>
              <a:rPr lang="en-US" dirty="0">
                <a:solidFill>
                  <a:srgbClr val="0D0D0D"/>
                </a:solidFill>
                <a:highlight>
                  <a:srgbClr val="FFFFFF"/>
                </a:highlight>
                <a:latin typeface="Times New Roman" panose="02020603050405020304" pitchFamily="18" charset="0"/>
                <a:cs typeface="Times New Roman" panose="02020603050405020304" pitchFamily="18" charset="0"/>
              </a:rPr>
              <a:t>Our purpose </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early detection of Autism Spectrum Disorder (ASD) through Machine Learning (ML) techniques, coupled with a user-friendly graphical user interface (GUI), exhibits promising results. By employing feature-scaled datasets and applying eight different ML algorithms—Ada Boost (AB), Random Forest (RF), k-Nearest Neighbors (KNN), Gaussian Naive Bayes (GNB), Logistic Regression (LR), Support Vector Machine (SVM), and Linear Discriminant Analysis (LDA)—we conducted experiments on four standard ASD datasets representing various age groups. Through rigorous evaluation using statistical measures such as Accuracy, Receiver Operating Curve (ROC) curve, F1 score, Specificity, and Sensitivity, we identified the best-performing classification methods for each dataset. The outcomes indicate the effectiveness of our framework in early ASD detection, surpassing existing approaches. This underscores the significance of leveraging ML techniques for timely intervention and management of ASD, potentially improving the quality of life for affected individuals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0441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46C61-9750-D57E-B6BA-62A96E8AB54A}"/>
              </a:ext>
            </a:extLst>
          </p:cNvPr>
          <p:cNvSpPr>
            <a:spLocks noGrp="1"/>
          </p:cNvSpPr>
          <p:nvPr>
            <p:ph type="title"/>
          </p:nvPr>
        </p:nvSpPr>
        <p:spPr>
          <a:xfrm>
            <a:off x="244642" y="124691"/>
            <a:ext cx="10515600" cy="1325563"/>
          </a:xfrm>
        </p:spPr>
        <p:txBody>
          <a:bodyPr/>
          <a:lstStyle/>
          <a:p>
            <a:r>
              <a:rPr lang="en-US" b="1" dirty="0"/>
              <a:t>REFERANCE :</a:t>
            </a:r>
          </a:p>
        </p:txBody>
      </p:sp>
      <p:sp>
        <p:nvSpPr>
          <p:cNvPr id="3" name="Content Placeholder 2">
            <a:extLst>
              <a:ext uri="{FF2B5EF4-FFF2-40B4-BE49-F238E27FC236}">
                <a16:creationId xmlns:a16="http://schemas.microsoft.com/office/drawing/2014/main" id="{F9327AAA-BB84-F7F4-B161-A276801E5A1E}"/>
              </a:ext>
            </a:extLst>
          </p:cNvPr>
          <p:cNvSpPr>
            <a:spLocks noGrp="1"/>
          </p:cNvSpPr>
          <p:nvPr>
            <p:ph idx="1"/>
          </p:nvPr>
        </p:nvSpPr>
        <p:spPr>
          <a:xfrm>
            <a:off x="683248" y="1208550"/>
            <a:ext cx="11264110" cy="5232902"/>
          </a:xfrm>
        </p:spPr>
        <p:txBody>
          <a:bodyPr>
            <a:normAutofit lnSpcReduction="10000"/>
          </a:bodyPr>
          <a:lstStyle/>
          <a:p>
            <a:pPr marL="0" marR="0" indent="0" algn="just">
              <a:lnSpc>
                <a:spcPct val="150000"/>
              </a:lnSpc>
              <a:spcBef>
                <a:spcPts val="0"/>
              </a:spcBef>
              <a:spcAft>
                <a:spcPts val="0"/>
              </a:spcAft>
              <a:buNone/>
            </a:pPr>
            <a:r>
              <a:rPr lang="en-US" sz="1800" dirty="0">
                <a:effectLst/>
                <a:latin typeface="Algerian" panose="04020705040A02060702" pitchFamily="82"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 M. Bala, M. H. Ali, M. S. Satu, K. F. Hasan, and M. A. Moni, ‘‘Efficient machine learning models for early stage detection of autism spectrum disorder,’’ Algorithms, vol. 15, no. 5, p. 166, May 2022. </a:t>
            </a:r>
          </a:p>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[2] D. </a:t>
            </a:r>
            <a:r>
              <a:rPr lang="en-US" sz="1800" dirty="0" err="1">
                <a:effectLst/>
                <a:latin typeface="Times New Roman" panose="02020603050405020304" pitchFamily="18" charset="0"/>
                <a:ea typeface="Times New Roman" panose="02020603050405020304" pitchFamily="18" charset="0"/>
              </a:rPr>
              <a:t>Pietrucci</a:t>
            </a:r>
            <a:r>
              <a:rPr lang="en-US" sz="1800" dirty="0">
                <a:effectLst/>
                <a:latin typeface="Times New Roman" panose="02020603050405020304" pitchFamily="18" charset="0"/>
                <a:ea typeface="Times New Roman" panose="02020603050405020304" pitchFamily="18" charset="0"/>
              </a:rPr>
              <a:t>, A. </a:t>
            </a:r>
            <a:r>
              <a:rPr lang="en-US" sz="1800" dirty="0" err="1">
                <a:effectLst/>
                <a:latin typeface="Times New Roman" panose="02020603050405020304" pitchFamily="18" charset="0"/>
                <a:ea typeface="Times New Roman" panose="02020603050405020304" pitchFamily="18" charset="0"/>
              </a:rPr>
              <a:t>Teofani</a:t>
            </a:r>
            <a:r>
              <a:rPr lang="en-US" sz="1800" dirty="0">
                <a:effectLst/>
                <a:latin typeface="Times New Roman" panose="02020603050405020304" pitchFamily="18" charset="0"/>
                <a:ea typeface="Times New Roman" panose="02020603050405020304" pitchFamily="18" charset="0"/>
              </a:rPr>
              <a:t>, M. </a:t>
            </a:r>
            <a:r>
              <a:rPr lang="en-US" sz="1800" dirty="0" err="1">
                <a:effectLst/>
                <a:latin typeface="Times New Roman" panose="02020603050405020304" pitchFamily="18" charset="0"/>
                <a:ea typeface="Times New Roman" panose="02020603050405020304" pitchFamily="18" charset="0"/>
              </a:rPr>
              <a:t>Milanesi</a:t>
            </a:r>
            <a:r>
              <a:rPr lang="en-US" sz="1800" dirty="0">
                <a:effectLst/>
                <a:latin typeface="Times New Roman" panose="02020603050405020304" pitchFamily="18" charset="0"/>
                <a:ea typeface="Times New Roman" panose="02020603050405020304" pitchFamily="18" charset="0"/>
              </a:rPr>
              <a:t>, B. </a:t>
            </a:r>
            <a:r>
              <a:rPr lang="en-US" sz="1800" dirty="0" err="1">
                <a:effectLst/>
                <a:latin typeface="Times New Roman" panose="02020603050405020304" pitchFamily="18" charset="0"/>
                <a:ea typeface="Times New Roman" panose="02020603050405020304" pitchFamily="18" charset="0"/>
              </a:rPr>
              <a:t>Fosso</a:t>
            </a:r>
            <a:r>
              <a:rPr lang="en-US" sz="1800" dirty="0">
                <a:effectLst/>
                <a:latin typeface="Times New Roman" panose="02020603050405020304" pitchFamily="18" charset="0"/>
                <a:ea typeface="Times New Roman" panose="02020603050405020304" pitchFamily="18" charset="0"/>
              </a:rPr>
              <a:t>, L. </a:t>
            </a:r>
            <a:r>
              <a:rPr lang="en-US" sz="1800" dirty="0" err="1">
                <a:effectLst/>
                <a:latin typeface="Times New Roman" panose="02020603050405020304" pitchFamily="18" charset="0"/>
                <a:ea typeface="Times New Roman" panose="02020603050405020304" pitchFamily="18" charset="0"/>
              </a:rPr>
              <a:t>Putignani</a:t>
            </a:r>
            <a:r>
              <a:rPr lang="en-US" sz="1800" dirty="0">
                <a:effectLst/>
                <a:latin typeface="Times New Roman" panose="02020603050405020304" pitchFamily="18" charset="0"/>
                <a:ea typeface="Times New Roman" panose="02020603050405020304" pitchFamily="18" charset="0"/>
              </a:rPr>
              <a:t>, F. Messina, G. </a:t>
            </a:r>
            <a:r>
              <a:rPr lang="en-US" sz="1800" dirty="0" err="1">
                <a:effectLst/>
                <a:latin typeface="Times New Roman" panose="02020603050405020304" pitchFamily="18" charset="0"/>
                <a:ea typeface="Times New Roman" panose="02020603050405020304" pitchFamily="18" charset="0"/>
              </a:rPr>
              <a:t>Pesole</a:t>
            </a:r>
            <a:r>
              <a:rPr lang="en-US" sz="1800" dirty="0">
                <a:effectLst/>
                <a:latin typeface="Times New Roman" panose="02020603050405020304" pitchFamily="18" charset="0"/>
                <a:ea typeface="Times New Roman" panose="02020603050405020304" pitchFamily="18" charset="0"/>
              </a:rPr>
              <a:t>, A. </a:t>
            </a:r>
            <a:r>
              <a:rPr lang="en-US" sz="1800" dirty="0" err="1">
                <a:effectLst/>
                <a:latin typeface="Times New Roman" panose="02020603050405020304" pitchFamily="18" charset="0"/>
                <a:ea typeface="Times New Roman" panose="02020603050405020304" pitchFamily="18" charset="0"/>
              </a:rPr>
              <a:t>Desideri</a:t>
            </a:r>
            <a:r>
              <a:rPr lang="en-US" sz="1800" dirty="0">
                <a:effectLst/>
                <a:latin typeface="Times New Roman" panose="02020603050405020304" pitchFamily="18" charset="0"/>
                <a:ea typeface="Times New Roman" panose="02020603050405020304" pitchFamily="18" charset="0"/>
              </a:rPr>
              <a:t>, and G. </a:t>
            </a:r>
            <a:r>
              <a:rPr lang="en-US" sz="1800" dirty="0" err="1">
                <a:effectLst/>
                <a:latin typeface="Times New Roman" panose="02020603050405020304" pitchFamily="18" charset="0"/>
                <a:ea typeface="Times New Roman" panose="02020603050405020304" pitchFamily="18" charset="0"/>
              </a:rPr>
              <a:t>Chillemi</a:t>
            </a:r>
            <a:r>
              <a:rPr lang="en-US" sz="1800" dirty="0">
                <a:effectLst/>
                <a:latin typeface="Times New Roman" panose="02020603050405020304" pitchFamily="18" charset="0"/>
                <a:ea typeface="Times New Roman" panose="02020603050405020304" pitchFamily="18" charset="0"/>
              </a:rPr>
              <a:t>, ‘‘Machine learning data analysis highlights the role of </a:t>
            </a:r>
            <a:r>
              <a:rPr lang="en-US" sz="1800" dirty="0" err="1">
                <a:effectLst/>
                <a:latin typeface="Times New Roman" panose="02020603050405020304" pitchFamily="18" charset="0"/>
                <a:ea typeface="Times New Roman" panose="02020603050405020304" pitchFamily="18" charset="0"/>
              </a:rPr>
              <a:t>parasutterella</a:t>
            </a:r>
            <a:r>
              <a:rPr lang="en-US" sz="1800" dirty="0">
                <a:effectLst/>
                <a:latin typeface="Times New Roman" panose="02020603050405020304" pitchFamily="18" charset="0"/>
                <a:ea typeface="Times New Roman" panose="02020603050405020304" pitchFamily="18" charset="0"/>
              </a:rPr>
              <a:t> and </a:t>
            </a:r>
            <a:r>
              <a:rPr lang="en-US" sz="1800" dirty="0" err="1">
                <a:effectLst/>
                <a:latin typeface="Times New Roman" panose="02020603050405020304" pitchFamily="18" charset="0"/>
                <a:ea typeface="Times New Roman" panose="02020603050405020304" pitchFamily="18" charset="0"/>
              </a:rPr>
              <a:t>alloprevotella</a:t>
            </a:r>
            <a:r>
              <a:rPr lang="en-US" sz="1800" dirty="0">
                <a:effectLst/>
                <a:latin typeface="Times New Roman" panose="02020603050405020304" pitchFamily="18" charset="0"/>
                <a:ea typeface="Times New Roman" panose="02020603050405020304" pitchFamily="18" charset="0"/>
              </a:rPr>
              <a:t> in autism spectrum disorders,’’ Biomedicines, vol. 10, no. 8, p. 2028, Aug. 2022. </a:t>
            </a:r>
          </a:p>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[3] R. </a:t>
            </a:r>
            <a:r>
              <a:rPr lang="en-US" sz="1800" dirty="0" err="1">
                <a:effectLst/>
                <a:latin typeface="Times New Roman" panose="02020603050405020304" pitchFamily="18" charset="0"/>
                <a:ea typeface="Times New Roman" panose="02020603050405020304" pitchFamily="18" charset="0"/>
              </a:rPr>
              <a:t>Sreedasyam</a:t>
            </a:r>
            <a:r>
              <a:rPr lang="en-US" sz="1800" dirty="0">
                <a:effectLst/>
                <a:latin typeface="Times New Roman" panose="02020603050405020304" pitchFamily="18" charset="0"/>
                <a:ea typeface="Times New Roman" panose="02020603050405020304" pitchFamily="18" charset="0"/>
              </a:rPr>
              <a:t>, A. Rao, N. </a:t>
            </a:r>
            <a:r>
              <a:rPr lang="en-US" sz="1800" dirty="0" err="1">
                <a:effectLst/>
                <a:latin typeface="Times New Roman" panose="02020603050405020304" pitchFamily="18" charset="0"/>
                <a:ea typeface="Times New Roman" panose="02020603050405020304" pitchFamily="18" charset="0"/>
              </a:rPr>
              <a:t>Sachidanandan</a:t>
            </a:r>
            <a:r>
              <a:rPr lang="en-US" sz="1800" dirty="0">
                <a:effectLst/>
                <a:latin typeface="Times New Roman" panose="02020603050405020304" pitchFamily="18" charset="0"/>
                <a:ea typeface="Times New Roman" panose="02020603050405020304" pitchFamily="18" charset="0"/>
              </a:rPr>
              <a:t>, N. Sampath, and S. K. Vasudevan, ‘‘</a:t>
            </a:r>
            <a:r>
              <a:rPr lang="en-US" sz="1800" dirty="0" err="1">
                <a:effectLst/>
                <a:latin typeface="Times New Roman" panose="02020603050405020304" pitchFamily="18" charset="0"/>
                <a:ea typeface="Times New Roman" panose="02020603050405020304" pitchFamily="18" charset="0"/>
              </a:rPr>
              <a:t>Aarya</a:t>
            </a:r>
            <a:r>
              <a:rPr lang="en-US" sz="1800" dirty="0">
                <a:effectLst/>
                <a:latin typeface="Times New Roman" panose="02020603050405020304" pitchFamily="18" charset="0"/>
                <a:ea typeface="Times New Roman" panose="02020603050405020304" pitchFamily="18" charset="0"/>
              </a:rPr>
              <a:t>—A kinesthetic companion for children with autism spectrum disorder,’’ J. </a:t>
            </a:r>
            <a:r>
              <a:rPr lang="en-US" sz="1800" dirty="0" err="1">
                <a:effectLst/>
                <a:latin typeface="Times New Roman" panose="02020603050405020304" pitchFamily="18" charset="0"/>
                <a:ea typeface="Times New Roman" panose="02020603050405020304" pitchFamily="18" charset="0"/>
              </a:rPr>
              <a:t>Intell</a:t>
            </a:r>
            <a:r>
              <a:rPr lang="en-US" sz="1800" dirty="0">
                <a:effectLst/>
                <a:latin typeface="Times New Roman" panose="02020603050405020304" pitchFamily="18" charset="0"/>
                <a:ea typeface="Times New Roman" panose="02020603050405020304" pitchFamily="18" charset="0"/>
              </a:rPr>
              <a:t>. Fuzzy Syst., vol. 32, no. 4, pp. 2971–2976, Mar. 2017.</a:t>
            </a:r>
          </a:p>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[4] J. </a:t>
            </a:r>
            <a:r>
              <a:rPr lang="en-US" sz="1800" dirty="0" err="1">
                <a:effectLst/>
                <a:latin typeface="Times New Roman" panose="02020603050405020304" pitchFamily="18" charset="0"/>
                <a:ea typeface="Times New Roman" panose="02020603050405020304" pitchFamily="18" charset="0"/>
              </a:rPr>
              <a:t>Amudha</a:t>
            </a:r>
            <a:r>
              <a:rPr lang="en-US" sz="1800" dirty="0">
                <a:effectLst/>
                <a:latin typeface="Times New Roman" panose="02020603050405020304" pitchFamily="18" charset="0"/>
                <a:ea typeface="Times New Roman" panose="02020603050405020304" pitchFamily="18" charset="0"/>
              </a:rPr>
              <a:t> and H. Nandakumar, ‘‘A fuzzy based eye gaze point estimation approach to study the task behavior in autism spectrum disorder,’’ J. </a:t>
            </a:r>
            <a:r>
              <a:rPr lang="en-US" sz="1800" dirty="0" err="1">
                <a:effectLst/>
                <a:latin typeface="Times New Roman" panose="02020603050405020304" pitchFamily="18" charset="0"/>
                <a:ea typeface="Times New Roman" panose="02020603050405020304" pitchFamily="18" charset="0"/>
              </a:rPr>
              <a:t>Intell</a:t>
            </a:r>
            <a:r>
              <a:rPr lang="en-US" sz="1800" dirty="0">
                <a:effectLst/>
                <a:latin typeface="Times New Roman" panose="02020603050405020304" pitchFamily="18" charset="0"/>
                <a:ea typeface="Times New Roman" panose="02020603050405020304" pitchFamily="18" charset="0"/>
              </a:rPr>
              <a:t>. Fuzzy Syst., vol. 35, no. 2, pp. 1459–1469, Aug. 2018. \</a:t>
            </a:r>
          </a:p>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[5] H. </a:t>
            </a:r>
            <a:r>
              <a:rPr lang="en-US" sz="1800" dirty="0" err="1">
                <a:effectLst/>
                <a:latin typeface="Times New Roman" panose="02020603050405020304" pitchFamily="18" charset="0"/>
                <a:ea typeface="Times New Roman" panose="02020603050405020304" pitchFamily="18" charset="0"/>
              </a:rPr>
              <a:t>Chahkandi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Nejad</a:t>
            </a:r>
            <a:r>
              <a:rPr lang="en-US" sz="1800" dirty="0">
                <a:effectLst/>
                <a:latin typeface="Times New Roman" panose="02020603050405020304" pitchFamily="18" charset="0"/>
                <a:ea typeface="Times New Roman" panose="02020603050405020304" pitchFamily="18" charset="0"/>
              </a:rPr>
              <a:t>, O. Khayat, and J. </a:t>
            </a:r>
            <a:r>
              <a:rPr lang="en-US" sz="1800" dirty="0" err="1">
                <a:effectLst/>
                <a:latin typeface="Times New Roman" panose="02020603050405020304" pitchFamily="18" charset="0"/>
                <a:ea typeface="Times New Roman" panose="02020603050405020304" pitchFamily="18" charset="0"/>
              </a:rPr>
              <a:t>Razjouyan</a:t>
            </a:r>
            <a:r>
              <a:rPr lang="en-US" sz="1800" dirty="0">
                <a:effectLst/>
                <a:latin typeface="Times New Roman" panose="02020603050405020304" pitchFamily="18" charset="0"/>
                <a:ea typeface="Times New Roman" panose="02020603050405020304" pitchFamily="18" charset="0"/>
              </a:rPr>
              <a:t>, ‘‘Software development of an intelligent </a:t>
            </a:r>
            <a:r>
              <a:rPr lang="en-US" sz="1800" dirty="0" err="1">
                <a:effectLst/>
                <a:latin typeface="Times New Roman" panose="02020603050405020304" pitchFamily="18" charset="0"/>
                <a:ea typeface="Times New Roman" panose="02020603050405020304" pitchFamily="18" charset="0"/>
              </a:rPr>
              <a:t>spirography</a:t>
            </a:r>
            <a:r>
              <a:rPr lang="en-US" sz="1800" dirty="0">
                <a:effectLst/>
                <a:latin typeface="Times New Roman" panose="02020603050405020304" pitchFamily="18" charset="0"/>
                <a:ea typeface="Times New Roman" panose="02020603050405020304" pitchFamily="18" charset="0"/>
              </a:rPr>
              <a:t> test system for neurological disorder detection and quantification,’’ J. </a:t>
            </a:r>
            <a:r>
              <a:rPr lang="en-US" sz="1800" dirty="0" err="1">
                <a:effectLst/>
                <a:latin typeface="Times New Roman" panose="02020603050405020304" pitchFamily="18" charset="0"/>
                <a:ea typeface="Times New Roman" panose="02020603050405020304" pitchFamily="18" charset="0"/>
              </a:rPr>
              <a:t>Intell</a:t>
            </a:r>
            <a:r>
              <a:rPr lang="en-US" sz="1800" dirty="0">
                <a:effectLst/>
                <a:latin typeface="Times New Roman" panose="02020603050405020304" pitchFamily="18" charset="0"/>
                <a:ea typeface="Times New Roman" panose="02020603050405020304" pitchFamily="18" charset="0"/>
              </a:rPr>
              <a:t>. Fuzzy Syst., vol. 28, no. 5, pp. 2149–2157, Jun. 2015. [6] F. Z. Subah, K. Deb, P. K. Dhar, and T. </a:t>
            </a:r>
            <a:r>
              <a:rPr lang="en-US" sz="1800" dirty="0" err="1">
                <a:effectLst/>
                <a:latin typeface="Times New Roman" panose="02020603050405020304" pitchFamily="18" charset="0"/>
                <a:ea typeface="Times New Roman" panose="02020603050405020304" pitchFamily="18" charset="0"/>
              </a:rPr>
              <a:t>Koshiba</a:t>
            </a:r>
            <a:r>
              <a:rPr lang="en-US" sz="1800" dirty="0">
                <a:effectLst/>
                <a:latin typeface="Times New Roman" panose="02020603050405020304" pitchFamily="18" charset="0"/>
                <a:ea typeface="Times New Roman" panose="02020603050405020304" pitchFamily="18" charset="0"/>
              </a:rPr>
              <a:t>, ‘‘A deep learning approach to predict autism spectrum disorder using multisite resting-state fMRI,’’ Appl. Sci., vol. 11, no. 8, p. 3636, Apr. 2021</a:t>
            </a:r>
          </a:p>
        </p:txBody>
      </p:sp>
    </p:spTree>
    <p:extLst>
      <p:ext uri="{BB962C8B-B14F-4D97-AF65-F5344CB8AC3E}">
        <p14:creationId xmlns:p14="http://schemas.microsoft.com/office/powerpoint/2010/main" val="297067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869D17-9558-50FC-74FF-B285888AAD11}"/>
              </a:ext>
            </a:extLst>
          </p:cNvPr>
          <p:cNvSpPr>
            <a:spLocks noGrp="1"/>
          </p:cNvSpPr>
          <p:nvPr>
            <p:ph idx="1"/>
          </p:nvPr>
        </p:nvSpPr>
        <p:spPr>
          <a:xfrm>
            <a:off x="635668" y="602285"/>
            <a:ext cx="10920663" cy="6102608"/>
          </a:xfrm>
        </p:spPr>
        <p:txBody>
          <a:bodyPr>
            <a:normAutofit/>
          </a:bodyPr>
          <a:lstStyle/>
          <a:p>
            <a:pPr marL="0" marR="0" indent="0" algn="just">
              <a:spcBef>
                <a:spcPts val="0"/>
              </a:spcBef>
              <a:spcAft>
                <a:spcPts val="0"/>
              </a:spcAft>
              <a:buNone/>
            </a:pPr>
            <a:r>
              <a:rPr lang="en-US" sz="2400" dirty="0">
                <a:effectLst/>
                <a:latin typeface="Times New Roman" panose="02020603050405020304" pitchFamily="18" charset="0"/>
                <a:ea typeface="Times New Roman" panose="02020603050405020304" pitchFamily="18" charset="0"/>
              </a:rPr>
              <a:t>[6] F. </a:t>
            </a:r>
            <a:r>
              <a:rPr lang="en-US" sz="2400" dirty="0" err="1">
                <a:effectLst/>
                <a:latin typeface="Times New Roman" panose="02020603050405020304" pitchFamily="18" charset="0"/>
                <a:ea typeface="Times New Roman" panose="02020603050405020304" pitchFamily="18" charset="0"/>
              </a:rPr>
              <a:t>Thabtah</a:t>
            </a:r>
            <a:r>
              <a:rPr lang="en-US" sz="2400" dirty="0">
                <a:effectLst/>
                <a:latin typeface="Times New Roman" panose="02020603050405020304" pitchFamily="18" charset="0"/>
                <a:ea typeface="Times New Roman" panose="02020603050405020304" pitchFamily="18" charset="0"/>
              </a:rPr>
              <a:t>, F. </a:t>
            </a:r>
            <a:r>
              <a:rPr lang="en-US" sz="2400" dirty="0" err="1">
                <a:effectLst/>
                <a:latin typeface="Times New Roman" panose="02020603050405020304" pitchFamily="18" charset="0"/>
                <a:ea typeface="Times New Roman" panose="02020603050405020304" pitchFamily="18" charset="0"/>
              </a:rPr>
              <a:t>Kamalov</a:t>
            </a:r>
            <a:r>
              <a:rPr lang="en-US" sz="2400" dirty="0">
                <a:effectLst/>
                <a:latin typeface="Times New Roman" panose="02020603050405020304" pitchFamily="18" charset="0"/>
                <a:ea typeface="Times New Roman" panose="02020603050405020304" pitchFamily="18" charset="0"/>
              </a:rPr>
              <a:t>, and K. Rajab, ‘‘A new computational intelligence</a:t>
            </a:r>
          </a:p>
          <a:p>
            <a:pPr marL="0" marR="0" indent="0" algn="just">
              <a:spcBef>
                <a:spcPts val="0"/>
              </a:spcBef>
              <a:spcAft>
                <a:spcPts val="0"/>
              </a:spcAft>
              <a:buNone/>
            </a:pPr>
            <a:r>
              <a:rPr lang="en-US" sz="2400" dirty="0">
                <a:effectLst/>
                <a:latin typeface="Times New Roman" panose="02020603050405020304" pitchFamily="18" charset="0"/>
                <a:ea typeface="Times New Roman" panose="02020603050405020304" pitchFamily="18" charset="0"/>
              </a:rPr>
              <a:t>approach to detect autistic features for autism screening,’’ Int. J. Med.</a:t>
            </a:r>
          </a:p>
          <a:p>
            <a:pPr marL="0" marR="0" indent="0" algn="just">
              <a:spcBef>
                <a:spcPts val="0"/>
              </a:spcBef>
              <a:spcAft>
                <a:spcPts val="0"/>
              </a:spcAft>
              <a:buNone/>
            </a:pPr>
            <a:r>
              <a:rPr lang="en-US" sz="2400" dirty="0">
                <a:effectLst/>
                <a:latin typeface="Times New Roman" panose="02020603050405020304" pitchFamily="18" charset="0"/>
                <a:ea typeface="Times New Roman" panose="02020603050405020304" pitchFamily="18" charset="0"/>
              </a:rPr>
              <a:t>Inform., vol. 117, pp. 112–124, Sep. 2018.</a:t>
            </a:r>
          </a:p>
          <a:p>
            <a:pPr marL="0" marR="0" indent="0" algn="just">
              <a:spcBef>
                <a:spcPts val="0"/>
              </a:spcBef>
              <a:spcAft>
                <a:spcPts val="0"/>
              </a:spcAft>
              <a:buNone/>
            </a:pPr>
            <a:r>
              <a:rPr lang="en-US" sz="2400" dirty="0">
                <a:effectLst/>
                <a:latin typeface="Times New Roman" panose="02020603050405020304" pitchFamily="18" charset="0"/>
                <a:ea typeface="Times New Roman" panose="02020603050405020304" pitchFamily="18" charset="0"/>
              </a:rPr>
              <a:t>[7] Kaggle. (2022). Autism Spectrum Disorder Detection Dataset for Toddlers.</a:t>
            </a:r>
          </a:p>
          <a:p>
            <a:pPr marL="0" marR="0" indent="0" algn="just">
              <a:spcBef>
                <a:spcPts val="0"/>
              </a:spcBef>
              <a:spcAft>
                <a:spcPts val="0"/>
              </a:spcAft>
              <a:buNone/>
            </a:pPr>
            <a:r>
              <a:rPr lang="en-US" sz="2400" dirty="0">
                <a:effectLst/>
                <a:latin typeface="Times New Roman" panose="02020603050405020304" pitchFamily="18" charset="0"/>
                <a:ea typeface="Times New Roman" panose="02020603050405020304" pitchFamily="18" charset="0"/>
              </a:rPr>
              <a:t>[Online]. Available: https://www.kaggle.com/fabdelja/autism-screeningfor-toddlers</a:t>
            </a:r>
          </a:p>
          <a:p>
            <a:pPr marL="0" marR="0" indent="0" algn="just">
              <a:spcBef>
                <a:spcPts val="0"/>
              </a:spcBef>
              <a:spcAft>
                <a:spcPts val="0"/>
              </a:spcAft>
              <a:buNone/>
            </a:pPr>
            <a:r>
              <a:rPr lang="en-US" sz="2400" dirty="0">
                <a:effectLst/>
                <a:latin typeface="Times New Roman" panose="02020603050405020304" pitchFamily="18" charset="0"/>
                <a:ea typeface="Times New Roman" panose="02020603050405020304" pitchFamily="18" charset="0"/>
              </a:rPr>
              <a:t>[8] UCI. (2022). UCI Machine Learning Repository: Autistic Spectrum Disorder Screening Data for Adolescent Data Set. [Online]. Available:</a:t>
            </a:r>
          </a:p>
          <a:p>
            <a:pPr marL="0" marR="0" indent="0" algn="just">
              <a:spcBef>
                <a:spcPts val="0"/>
              </a:spcBef>
              <a:spcAft>
                <a:spcPts val="0"/>
              </a:spcAft>
              <a:buNone/>
            </a:pPr>
            <a:r>
              <a:rPr lang="en-US" sz="2400" dirty="0">
                <a:effectLst/>
                <a:latin typeface="Times New Roman" panose="02020603050405020304" pitchFamily="18" charset="0"/>
                <a:ea typeface="Times New Roman" panose="02020603050405020304" pitchFamily="18" charset="0"/>
              </a:rPr>
              <a:t>https://shorturl.at/fhxCZ</a:t>
            </a:r>
          </a:p>
          <a:p>
            <a:pPr marL="0" marR="0" indent="0" algn="just">
              <a:spcBef>
                <a:spcPts val="0"/>
              </a:spcBef>
              <a:spcAft>
                <a:spcPts val="0"/>
              </a:spcAft>
              <a:buNone/>
            </a:pPr>
            <a:r>
              <a:rPr lang="en-US" sz="2400" dirty="0">
                <a:effectLst/>
                <a:latin typeface="Times New Roman" panose="02020603050405020304" pitchFamily="18" charset="0"/>
                <a:ea typeface="Times New Roman" panose="02020603050405020304" pitchFamily="18" charset="0"/>
              </a:rPr>
              <a:t>[9] UCI. (2022). UCI Machine Learning Repository: Autism Screening Adult Data Set. [Online]. Available: https://archive.ics.uci.edu/</a:t>
            </a:r>
          </a:p>
          <a:p>
            <a:pPr marL="0" marR="0" indent="0" algn="just">
              <a:spcBef>
                <a:spcPts val="0"/>
              </a:spcBef>
              <a:spcAft>
                <a:spcPts val="0"/>
              </a:spcAft>
              <a:buNone/>
            </a:pPr>
            <a:r>
              <a:rPr lang="en-US" sz="2400" dirty="0">
                <a:effectLst/>
                <a:latin typeface="Times New Roman" panose="02020603050405020304" pitchFamily="18" charset="0"/>
                <a:ea typeface="Times New Roman" panose="02020603050405020304" pitchFamily="18" charset="0"/>
              </a:rPr>
              <a:t>ml/datasets/</a:t>
            </a:r>
            <a:r>
              <a:rPr lang="en-US" sz="2400" dirty="0" err="1">
                <a:effectLst/>
                <a:latin typeface="Times New Roman" panose="02020603050405020304" pitchFamily="18" charset="0"/>
                <a:ea typeface="Times New Roman" panose="02020603050405020304" pitchFamily="18" charset="0"/>
              </a:rPr>
              <a:t>Autism+Screening+Adult</a:t>
            </a:r>
            <a:endParaRPr lang="en-US" sz="24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US" sz="2400" dirty="0">
                <a:effectLst/>
                <a:latin typeface="Times New Roman" panose="02020603050405020304" pitchFamily="18" charset="0"/>
                <a:ea typeface="Times New Roman" panose="02020603050405020304" pitchFamily="18" charset="0"/>
              </a:rPr>
              <a:t>[10] UCI. (2022). UCI Machine Learning Repository: Autistic Spectrum</a:t>
            </a:r>
          </a:p>
          <a:p>
            <a:pPr marL="0" marR="0" indent="0" algn="just">
              <a:spcBef>
                <a:spcPts val="0"/>
              </a:spcBef>
              <a:spcAft>
                <a:spcPts val="0"/>
              </a:spcAft>
              <a:buNone/>
            </a:pPr>
            <a:r>
              <a:rPr lang="en-US" sz="2400" dirty="0">
                <a:effectLst/>
                <a:latin typeface="Times New Roman" panose="02020603050405020304" pitchFamily="18" charset="0"/>
                <a:ea typeface="Times New Roman" panose="02020603050405020304" pitchFamily="18" charset="0"/>
              </a:rPr>
              <a:t>Disorder Screening Data for Children Data Set. [Online]. Available:</a:t>
            </a:r>
          </a:p>
          <a:p>
            <a:pPr marL="0" marR="0" indent="0" algn="just">
              <a:spcBef>
                <a:spcPts val="0"/>
              </a:spcBef>
              <a:spcAft>
                <a:spcPts val="0"/>
              </a:spcAft>
              <a:buNone/>
            </a:pPr>
            <a:r>
              <a:rPr lang="en-US" sz="2400" dirty="0">
                <a:effectLst/>
                <a:latin typeface="Times New Roman" panose="02020603050405020304" pitchFamily="18" charset="0"/>
                <a:ea typeface="Times New Roman" panose="02020603050405020304" pitchFamily="18" charset="0"/>
              </a:rPr>
              <a:t>https://shorturl.at/fiwLU</a:t>
            </a:r>
            <a:endParaRPr lang="en-US" sz="2400" dirty="0"/>
          </a:p>
        </p:txBody>
      </p:sp>
    </p:spTree>
    <p:extLst>
      <p:ext uri="{BB962C8B-B14F-4D97-AF65-F5344CB8AC3E}">
        <p14:creationId xmlns:p14="http://schemas.microsoft.com/office/powerpoint/2010/main" val="3551835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E6BEF-F7F7-1E23-58F8-73C88C9D1396}"/>
              </a:ext>
            </a:extLst>
          </p:cNvPr>
          <p:cNvSpPr>
            <a:spLocks noGrp="1"/>
          </p:cNvSpPr>
          <p:nvPr>
            <p:ph type="title"/>
          </p:nvPr>
        </p:nvSpPr>
        <p:spPr>
          <a:xfrm>
            <a:off x="216310" y="88490"/>
            <a:ext cx="10515600" cy="1325563"/>
          </a:xfrm>
        </p:spPr>
        <p:txBody>
          <a:bodyPr/>
          <a:lstStyle/>
          <a:p>
            <a:r>
              <a:rPr lang="en-US" b="1"/>
              <a:t>WHAT IS AUTISM SPECTRUM DISORDER (ASD)</a:t>
            </a:r>
          </a:p>
        </p:txBody>
      </p:sp>
      <p:sp>
        <p:nvSpPr>
          <p:cNvPr id="3" name="Content Placeholder 2">
            <a:extLst>
              <a:ext uri="{FF2B5EF4-FFF2-40B4-BE49-F238E27FC236}">
                <a16:creationId xmlns:a16="http://schemas.microsoft.com/office/drawing/2014/main" id="{86FB6C1B-E3D1-5ACD-7B5F-0B4F5D4FCFD5}"/>
              </a:ext>
            </a:extLst>
          </p:cNvPr>
          <p:cNvSpPr>
            <a:spLocks noGrp="1"/>
          </p:cNvSpPr>
          <p:nvPr>
            <p:ph idx="1"/>
          </p:nvPr>
        </p:nvSpPr>
        <p:spPr>
          <a:xfrm>
            <a:off x="478094" y="1325563"/>
            <a:ext cx="11235812" cy="5334000"/>
          </a:xfrm>
        </p:spPr>
        <p:txBody>
          <a:bodyPr>
            <a:normAutofit lnSpcReduction="10000"/>
          </a:bodyPr>
          <a:lstStyle/>
          <a:p>
            <a:pPr marL="0" indent="0" algn="just">
              <a:buNone/>
            </a:pPr>
            <a:r>
              <a:rPr lang="en-US" sz="3300" b="1" dirty="0">
                <a:solidFill>
                  <a:srgbClr val="0D0D0D"/>
                </a:solidFill>
                <a:latin typeface="Times New Roman" panose="02020603050405020304" pitchFamily="18" charset="0"/>
                <a:cs typeface="Times New Roman" panose="02020603050405020304" pitchFamily="18" charset="0"/>
              </a:rPr>
              <a:t>Definition </a:t>
            </a:r>
            <a:r>
              <a:rPr lang="en-US" dirty="0">
                <a:latin typeface="Times New Roman" panose="02020603050405020304" pitchFamily="18" charset="0"/>
                <a:cs typeface="Times New Roman" panose="02020603050405020304" pitchFamily="18" charset="0"/>
              </a:rPr>
              <a:t>: ASD encompasses a range of conditions characterized by  challenges in social interaction, communication, and behavior. It's often  diagnosed in early childhood and lasts throughout a person's life</a:t>
            </a:r>
          </a:p>
          <a:p>
            <a:pPr marL="0" indent="0" algn="just">
              <a:buNone/>
            </a:pPr>
            <a:r>
              <a:rPr lang="en-US" sz="3300" b="1" dirty="0">
                <a:solidFill>
                  <a:srgbClr val="0D0D0D"/>
                </a:solidFill>
                <a:latin typeface="Times New Roman" panose="02020603050405020304" pitchFamily="18" charset="0"/>
                <a:cs typeface="Times New Roman" panose="02020603050405020304" pitchFamily="18" charset="0"/>
              </a:rPr>
              <a:t>Impact</a:t>
            </a:r>
            <a:r>
              <a:rPr lang="en-US" dirty="0">
                <a:latin typeface="Times New Roman" panose="02020603050405020304" pitchFamily="18" charset="0"/>
                <a:cs typeface="Times New Roman" panose="02020603050405020304" pitchFamily="18" charset="0"/>
              </a:rPr>
              <a:t>: ASD affects individuals differently, influencing their ability to  interact socially, communicate effectively, and adapt to change. It can lead  to difficulties in forming relationships, succeeding in school or work, and  navigating everyday situations</a:t>
            </a:r>
          </a:p>
          <a:p>
            <a:pPr marL="0" indent="0" algn="just">
              <a:buNone/>
            </a:pPr>
            <a:r>
              <a:rPr lang="en-US" sz="3300" b="1" dirty="0">
                <a:solidFill>
                  <a:srgbClr val="0D0D0D"/>
                </a:solidFill>
                <a:latin typeface="Times New Roman" panose="02020603050405020304" pitchFamily="18" charset="0"/>
                <a:cs typeface="Times New Roman" panose="02020603050405020304" pitchFamily="18" charset="0"/>
              </a:rPr>
              <a:t>Significance</a:t>
            </a:r>
            <a:r>
              <a:rPr lang="en-US" dirty="0">
                <a:latin typeface="Times New Roman" panose="02020603050405020304" pitchFamily="18" charset="0"/>
                <a:cs typeface="Times New Roman" panose="02020603050405020304" pitchFamily="18" charset="0"/>
              </a:rPr>
              <a:t> </a:t>
            </a:r>
            <a:r>
              <a:rPr lang="en-US" sz="3300" b="1" dirty="0">
                <a:solidFill>
                  <a:srgbClr val="0D0D0D"/>
                </a:solidFill>
                <a:latin typeface="Times New Roman" panose="02020603050405020304" pitchFamily="18" charset="0"/>
                <a:cs typeface="Times New Roman" panose="02020603050405020304" pitchFamily="18" charset="0"/>
              </a:rPr>
              <a:t>of</a:t>
            </a:r>
            <a:r>
              <a:rPr lang="en-US" dirty="0">
                <a:latin typeface="Times New Roman" panose="02020603050405020304" pitchFamily="18" charset="0"/>
                <a:cs typeface="Times New Roman" panose="02020603050405020304" pitchFamily="18" charset="0"/>
              </a:rPr>
              <a:t> </a:t>
            </a:r>
            <a:r>
              <a:rPr lang="en-US" sz="3300" b="1" dirty="0">
                <a:solidFill>
                  <a:srgbClr val="0D0D0D"/>
                </a:solidFill>
                <a:latin typeface="Times New Roman" panose="02020603050405020304" pitchFamily="18" charset="0"/>
                <a:cs typeface="Times New Roman" panose="02020603050405020304" pitchFamily="18" charset="0"/>
              </a:rPr>
              <a:t>Early</a:t>
            </a:r>
            <a:r>
              <a:rPr lang="en-US" dirty="0">
                <a:latin typeface="Times New Roman" panose="02020603050405020304" pitchFamily="18" charset="0"/>
                <a:cs typeface="Times New Roman" panose="02020603050405020304" pitchFamily="18" charset="0"/>
              </a:rPr>
              <a:t> </a:t>
            </a:r>
            <a:r>
              <a:rPr lang="en-US" sz="3300" b="1" dirty="0">
                <a:solidFill>
                  <a:srgbClr val="0D0D0D"/>
                </a:solidFill>
                <a:latin typeface="Times New Roman" panose="02020603050405020304" pitchFamily="18" charset="0"/>
                <a:cs typeface="Times New Roman" panose="02020603050405020304" pitchFamily="18" charset="0"/>
              </a:rPr>
              <a:t>Intervention </a:t>
            </a:r>
            <a:r>
              <a:rPr lang="en-US" dirty="0">
                <a:latin typeface="Times New Roman" panose="02020603050405020304" pitchFamily="18" charset="0"/>
                <a:cs typeface="Times New Roman" panose="02020603050405020304" pitchFamily="18" charset="0"/>
              </a:rPr>
              <a:t>: Timely intervention is pivotal in improving outcomes for individuals with ASD. Early detection enables access to tailored interventions and support services, fostering skill development, enhancing social communication, and addressing behavioral challenges. Intervening during critical developmental periods can positively influence long-term prognosis and quality of life</a:t>
            </a:r>
          </a:p>
        </p:txBody>
      </p:sp>
    </p:spTree>
    <p:extLst>
      <p:ext uri="{BB962C8B-B14F-4D97-AF65-F5344CB8AC3E}">
        <p14:creationId xmlns:p14="http://schemas.microsoft.com/office/powerpoint/2010/main" val="1216323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4DD11-E562-9D3C-2D1E-92EDCC8FADA8}"/>
              </a:ext>
            </a:extLst>
          </p:cNvPr>
          <p:cNvSpPr>
            <a:spLocks noGrp="1"/>
          </p:cNvSpPr>
          <p:nvPr>
            <p:ph type="title"/>
          </p:nvPr>
        </p:nvSpPr>
        <p:spPr>
          <a:xfrm>
            <a:off x="189271" y="247138"/>
            <a:ext cx="10515600" cy="1325563"/>
          </a:xfrm>
        </p:spPr>
        <p:txBody>
          <a:bodyPr/>
          <a:lstStyle/>
          <a:p>
            <a:r>
              <a:rPr lang="en-US" b="1" i="0">
                <a:solidFill>
                  <a:srgbClr val="0D0D0D"/>
                </a:solidFill>
                <a:effectLst/>
                <a:latin typeface="Söhne"/>
              </a:rPr>
              <a:t>Introduction to Machine Learning (ML)</a:t>
            </a:r>
            <a:endParaRPr lang="en-US"/>
          </a:p>
        </p:txBody>
      </p:sp>
      <p:sp>
        <p:nvSpPr>
          <p:cNvPr id="3" name="Content Placeholder 2">
            <a:extLst>
              <a:ext uri="{FF2B5EF4-FFF2-40B4-BE49-F238E27FC236}">
                <a16:creationId xmlns:a16="http://schemas.microsoft.com/office/drawing/2014/main" id="{AD08942B-F94A-7102-C37A-66D09E397EDB}"/>
              </a:ext>
            </a:extLst>
          </p:cNvPr>
          <p:cNvSpPr>
            <a:spLocks noGrp="1"/>
          </p:cNvSpPr>
          <p:nvPr>
            <p:ph idx="1"/>
          </p:nvPr>
        </p:nvSpPr>
        <p:spPr>
          <a:xfrm>
            <a:off x="390832" y="1572701"/>
            <a:ext cx="11611897" cy="4515311"/>
          </a:xfrm>
        </p:spPr>
        <p:txBody>
          <a:bodyPr>
            <a:normAutofit lnSpcReduction="10000"/>
          </a:bodyPr>
          <a:lstStyle/>
          <a:p>
            <a:pPr marL="0" indent="0" algn="just">
              <a:buNone/>
            </a:pPr>
            <a:r>
              <a:rPr lang="en-US" b="1" i="0" dirty="0">
                <a:solidFill>
                  <a:srgbClr val="0D0D0D"/>
                </a:solidFill>
                <a:effectLst/>
                <a:latin typeface="Times New Roman" panose="02020603050405020304" pitchFamily="18" charset="0"/>
                <a:cs typeface="Times New Roman" panose="02020603050405020304" pitchFamily="18" charset="0"/>
              </a:rPr>
              <a:t>Definition</a:t>
            </a:r>
            <a:r>
              <a:rPr lang="en-US" b="0" i="0" dirty="0">
                <a:solidFill>
                  <a:srgbClr val="0D0D0D"/>
                </a:solidFill>
                <a:effectLst/>
                <a:latin typeface="Times New Roman" panose="02020603050405020304" pitchFamily="18" charset="0"/>
                <a:cs typeface="Times New Roman" panose="02020603050405020304" pitchFamily="18" charset="0"/>
              </a:rPr>
              <a:t>: Machine Learning (ML) is a subfield of artificial intelligence (AI) that focuses on the development of algorithms and models capable of learning from data to make predictions or decisions without being explicitly programmed</a:t>
            </a:r>
          </a:p>
          <a:p>
            <a:pPr marL="0" indent="0" algn="just">
              <a:buNone/>
            </a:pPr>
            <a:r>
              <a:rPr lang="en-US" b="1" i="0" dirty="0">
                <a:solidFill>
                  <a:srgbClr val="0D0D0D"/>
                </a:solidFill>
                <a:effectLst/>
                <a:latin typeface="Times New Roman" panose="02020603050405020304" pitchFamily="18" charset="0"/>
                <a:cs typeface="Times New Roman" panose="02020603050405020304" pitchFamily="18" charset="0"/>
              </a:rPr>
              <a:t>Core Concept</a:t>
            </a:r>
            <a:r>
              <a:rPr lang="en-US" b="0" i="0" dirty="0">
                <a:solidFill>
                  <a:srgbClr val="0D0D0D"/>
                </a:solidFill>
                <a:effectLst/>
                <a:latin typeface="Times New Roman" panose="02020603050405020304" pitchFamily="18" charset="0"/>
                <a:cs typeface="Times New Roman" panose="02020603050405020304" pitchFamily="18" charset="0"/>
              </a:rPr>
              <a:t>: ML algorithms learn patterns and relationships from labeled or unlabeled data, allowing them to generalize and make predictions on unseen data</a:t>
            </a:r>
          </a:p>
          <a:p>
            <a:pPr marL="0" indent="0" algn="just">
              <a:buNone/>
            </a:pPr>
            <a:r>
              <a:rPr lang="en-US" b="1" i="0" dirty="0">
                <a:solidFill>
                  <a:srgbClr val="0D0D0D"/>
                </a:solidFill>
                <a:effectLst/>
                <a:latin typeface="Times New Roman" panose="02020603050405020304" pitchFamily="18" charset="0"/>
                <a:cs typeface="Times New Roman" panose="02020603050405020304" pitchFamily="18" charset="0"/>
              </a:rPr>
              <a:t>Applications</a:t>
            </a:r>
            <a:r>
              <a:rPr lang="en-US" b="0" i="0" dirty="0">
                <a:solidFill>
                  <a:srgbClr val="0D0D0D"/>
                </a:solidFill>
                <a:effectLst/>
                <a:latin typeface="Times New Roman" panose="02020603050405020304" pitchFamily="18" charset="0"/>
                <a:cs typeface="Times New Roman" panose="02020603050405020304" pitchFamily="18" charset="0"/>
              </a:rPr>
              <a:t>: ML techniques are widely applied across various domains, including healthcare, finance, marketing, and natural language processing. In healthcare, ML is used for disease diagnosis, treatment planning, and personalized medicine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181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BE549-C7F7-5D67-74EF-D897040F3AC5}"/>
              </a:ext>
            </a:extLst>
          </p:cNvPr>
          <p:cNvSpPr>
            <a:spLocks noGrp="1"/>
          </p:cNvSpPr>
          <p:nvPr>
            <p:ph type="title"/>
          </p:nvPr>
        </p:nvSpPr>
        <p:spPr>
          <a:xfrm>
            <a:off x="172766" y="593662"/>
            <a:ext cx="10515600" cy="1325563"/>
          </a:xfrm>
        </p:spPr>
        <p:txBody>
          <a:bodyPr>
            <a:normAutofit fontScale="90000"/>
          </a:bodyPr>
          <a:lstStyle/>
          <a:p>
            <a:r>
              <a:rPr lang="en-US" b="1" dirty="0"/>
              <a:t>Why Machine Learning for Early Detection of ASD?</a:t>
            </a:r>
            <a:br>
              <a:rPr lang="en-US" dirty="0"/>
            </a:br>
            <a:br>
              <a:rPr lang="en-US" dirty="0"/>
            </a:br>
            <a:endParaRPr lang="en-US" dirty="0"/>
          </a:p>
        </p:txBody>
      </p:sp>
      <p:sp>
        <p:nvSpPr>
          <p:cNvPr id="6" name="TextBox 5">
            <a:extLst>
              <a:ext uri="{FF2B5EF4-FFF2-40B4-BE49-F238E27FC236}">
                <a16:creationId xmlns:a16="http://schemas.microsoft.com/office/drawing/2014/main" id="{E1CB0500-E676-B627-E1E3-295AD2ADD3DA}"/>
              </a:ext>
            </a:extLst>
          </p:cNvPr>
          <p:cNvSpPr txBox="1"/>
          <p:nvPr/>
        </p:nvSpPr>
        <p:spPr>
          <a:xfrm>
            <a:off x="330083" y="1158120"/>
            <a:ext cx="11861917" cy="5478423"/>
          </a:xfrm>
          <a:prstGeom prst="rect">
            <a:avLst/>
          </a:prstGeom>
          <a:noFill/>
        </p:spPr>
        <p:txBody>
          <a:bodyPr wrap="square" rtlCol="0">
            <a:spAutoFit/>
          </a:bodyPr>
          <a:lstStyle/>
          <a:p>
            <a:pPr algn="just"/>
            <a:r>
              <a:rPr lang="en-US" sz="2500" b="0" i="0" dirty="0">
                <a:solidFill>
                  <a:srgbClr val="1F1F1F"/>
                </a:solidFill>
                <a:effectLst/>
                <a:latin typeface="Times New Roman" panose="02020603050405020304" pitchFamily="18" charset="0"/>
                <a:cs typeface="Times New Roman" panose="02020603050405020304" pitchFamily="18" charset="0"/>
              </a:rPr>
              <a:t>Machine learning algorithms can analyze large datasets to identify patterns associated with ASD</a:t>
            </a:r>
          </a:p>
          <a:p>
            <a:pPr algn="just"/>
            <a:endParaRPr lang="en-US" sz="2500" b="0" i="0" dirty="0">
              <a:solidFill>
                <a:srgbClr val="1F1F1F"/>
              </a:solidFill>
              <a:effectLst/>
              <a:latin typeface="Times New Roman" panose="02020603050405020304" pitchFamily="18" charset="0"/>
              <a:cs typeface="Times New Roman" panose="02020603050405020304" pitchFamily="18" charset="0"/>
            </a:endParaRPr>
          </a:p>
          <a:p>
            <a:pPr algn="just"/>
            <a:r>
              <a:rPr lang="en-US" sz="2500" b="0" i="0" dirty="0">
                <a:solidFill>
                  <a:srgbClr val="1F1F1F"/>
                </a:solidFill>
                <a:effectLst/>
                <a:latin typeface="Times New Roman" panose="02020603050405020304" pitchFamily="18" charset="0"/>
                <a:cs typeface="Times New Roman" panose="02020603050405020304" pitchFamily="18" charset="0"/>
              </a:rPr>
              <a:t>This can aid in developing more accurate and efficient screening tools.</a:t>
            </a:r>
          </a:p>
          <a:p>
            <a:pPr algn="just"/>
            <a:endParaRPr lang="en-US" sz="2500" b="0" i="0" dirty="0">
              <a:solidFill>
                <a:srgbClr val="1F1F1F"/>
              </a:solidFill>
              <a:effectLst/>
              <a:latin typeface="Times New Roman" panose="02020603050405020304" pitchFamily="18" charset="0"/>
              <a:cs typeface="Times New Roman" panose="02020603050405020304" pitchFamily="18" charset="0"/>
            </a:endParaRPr>
          </a:p>
          <a:p>
            <a:pPr algn="just"/>
            <a:r>
              <a:rPr lang="en-US" sz="2500" b="0" i="0" dirty="0">
                <a:solidFill>
                  <a:srgbClr val="1F1F1F"/>
                </a:solidFill>
                <a:effectLst/>
                <a:latin typeface="Times New Roman" panose="02020603050405020304" pitchFamily="18" charset="0"/>
                <a:cs typeface="Times New Roman" panose="02020603050405020304" pitchFamily="18" charset="0"/>
              </a:rPr>
              <a:t>Early detection of ASD leads to earlier intervention, improving a person's quality of life.</a:t>
            </a:r>
          </a:p>
          <a:p>
            <a:pPr algn="just"/>
            <a:endParaRPr lang="en-US" sz="2500" b="0" i="0" dirty="0">
              <a:solidFill>
                <a:srgbClr val="1F1F1F"/>
              </a:solidFill>
              <a:effectLst/>
              <a:latin typeface="Times New Roman" panose="02020603050405020304" pitchFamily="18" charset="0"/>
              <a:cs typeface="Times New Roman" panose="02020603050405020304" pitchFamily="18" charset="0"/>
            </a:endParaRPr>
          </a:p>
          <a:p>
            <a:pPr algn="just"/>
            <a:r>
              <a:rPr lang="en-US" sz="2500" b="0" i="0" dirty="0">
                <a:solidFill>
                  <a:srgbClr val="0D0D0D"/>
                </a:solidFill>
                <a:effectLst/>
                <a:latin typeface="Times New Roman" panose="02020603050405020304" pitchFamily="18" charset="0"/>
                <a:cs typeface="Times New Roman" panose="02020603050405020304" pitchFamily="18" charset="0"/>
              </a:rPr>
              <a:t>ML algorithms analyze individual characteristics and behaviors to personalize risk assessments. This tailors screening and interventions, enhancing accuracy and effectiveness.</a:t>
            </a:r>
          </a:p>
          <a:p>
            <a:pPr algn="just"/>
            <a:endParaRPr lang="en-US" sz="2500" b="0" i="0" dirty="0">
              <a:solidFill>
                <a:srgbClr val="0D0D0D"/>
              </a:solidFill>
              <a:effectLst/>
              <a:latin typeface="Times New Roman" panose="02020603050405020304" pitchFamily="18" charset="0"/>
              <a:cs typeface="Times New Roman" panose="02020603050405020304" pitchFamily="18" charset="0"/>
            </a:endParaRPr>
          </a:p>
          <a:p>
            <a:pPr algn="just"/>
            <a:r>
              <a:rPr lang="en-US" sz="2500" b="0" i="0" dirty="0">
                <a:solidFill>
                  <a:srgbClr val="0D0D0D"/>
                </a:solidFill>
                <a:effectLst/>
                <a:latin typeface="Times New Roman" panose="02020603050405020304" pitchFamily="18" charset="0"/>
                <a:cs typeface="Times New Roman" panose="02020603050405020304" pitchFamily="18" charset="0"/>
              </a:rPr>
              <a:t>ML models continuously learn from new data, refining ASD </a:t>
            </a:r>
            <a:r>
              <a:rPr lang="en-US" sz="2800" b="0" i="0" dirty="0">
                <a:solidFill>
                  <a:srgbClr val="0D0D0D"/>
                </a:solidFill>
                <a:effectLst/>
                <a:latin typeface="Times New Roman" panose="02020603050405020304" pitchFamily="18" charset="0"/>
                <a:cs typeface="Times New Roman" panose="02020603050405020304" pitchFamily="18" charset="0"/>
              </a:rPr>
              <a:t>detection</a:t>
            </a:r>
            <a:r>
              <a:rPr lang="en-US" sz="2500" b="0" i="0" dirty="0">
                <a:solidFill>
                  <a:srgbClr val="0D0D0D"/>
                </a:solidFill>
                <a:effectLst/>
                <a:latin typeface="Times New Roman" panose="02020603050405020304" pitchFamily="18" charset="0"/>
                <a:cs typeface="Times New Roman" panose="02020603050405020304" pitchFamily="18" charset="0"/>
              </a:rPr>
              <a:t> methods over time This iterative process ensures improved accuracy and reliability in early detection efforts</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023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6C1B62-1082-CC37-5684-C16C7AD4EAE7}"/>
              </a:ext>
            </a:extLst>
          </p:cNvPr>
          <p:cNvSpPr>
            <a:spLocks noGrp="1"/>
          </p:cNvSpPr>
          <p:nvPr>
            <p:ph idx="1"/>
          </p:nvPr>
        </p:nvSpPr>
        <p:spPr>
          <a:xfrm>
            <a:off x="562898" y="934064"/>
            <a:ext cx="6939116" cy="6248400"/>
          </a:xfrm>
        </p:spPr>
        <p:txBody>
          <a:bodyPr/>
          <a:lstStyle/>
          <a:p>
            <a:pPr marL="0" indent="0">
              <a:buNone/>
            </a:pPr>
            <a:endParaRPr lang="en-US" sz="2800" b="0" i="0" dirty="0">
              <a:solidFill>
                <a:srgbClr val="1F1F1F"/>
              </a:solidFill>
              <a:effectLst/>
              <a:latin typeface="Google Sans"/>
            </a:endParaRPr>
          </a:p>
          <a:p>
            <a:pPr marL="0" indent="0">
              <a:buNone/>
            </a:pPr>
            <a:r>
              <a:rPr lang="en-US" sz="2800" b="0" i="0" dirty="0">
                <a:solidFill>
                  <a:srgbClr val="1F1F1F"/>
                </a:solidFill>
                <a:effectLst/>
                <a:latin typeface="Google Sans"/>
              </a:rPr>
              <a:t>Machine learning (ML) is a type of artificial intelligence that allows computers to learn without explicit programming. ML algorithms can analyze large datasets of data to identify patterns that may be associated with ASD. This information can then be used to develop more accurate and efficient screening tools for ASD. Early detection of ASD is crucial for getting appropriate interventions that can improve a person's quality of life</a:t>
            </a:r>
          </a:p>
          <a:p>
            <a:endParaRPr lang="en-US" dirty="0"/>
          </a:p>
        </p:txBody>
      </p:sp>
      <p:pic>
        <p:nvPicPr>
          <p:cNvPr id="4" name="Picture 3">
            <a:extLst>
              <a:ext uri="{FF2B5EF4-FFF2-40B4-BE49-F238E27FC236}">
                <a16:creationId xmlns:a16="http://schemas.microsoft.com/office/drawing/2014/main" id="{DD200158-1629-5B83-EEA1-47E16AE118E8}"/>
              </a:ext>
            </a:extLst>
          </p:cNvPr>
          <p:cNvPicPr>
            <a:picLocks noChangeAspect="1"/>
          </p:cNvPicPr>
          <p:nvPr/>
        </p:nvPicPr>
        <p:blipFill>
          <a:blip r:embed="rId2"/>
          <a:stretch>
            <a:fillRect/>
          </a:stretch>
        </p:blipFill>
        <p:spPr>
          <a:xfrm>
            <a:off x="7625822" y="108154"/>
            <a:ext cx="4566178" cy="6626943"/>
          </a:xfrm>
          <a:prstGeom prst="rect">
            <a:avLst/>
          </a:prstGeom>
        </p:spPr>
      </p:pic>
    </p:spTree>
    <p:extLst>
      <p:ext uri="{BB962C8B-B14F-4D97-AF65-F5344CB8AC3E}">
        <p14:creationId xmlns:p14="http://schemas.microsoft.com/office/powerpoint/2010/main" val="1029352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8" y="327742"/>
            <a:ext cx="9003890" cy="706590"/>
          </a:xfrm>
        </p:spPr>
        <p:txBody>
          <a:bodyPr>
            <a:normAutofit/>
          </a:bodyPr>
          <a:lstStyle/>
          <a:p>
            <a:r>
              <a:rPr lang="en-US" sz="2800" b="1">
                <a:latin typeface="Times New Roman" panose="02020603050405020304" pitchFamily="18" charset="0"/>
                <a:cs typeface="Times New Roman" panose="02020603050405020304" pitchFamily="18" charset="0"/>
              </a:rPr>
              <a:t>Sequential workflow for detecting ASD at an early stage</a:t>
            </a:r>
          </a:p>
        </p:txBody>
      </p:sp>
      <p:pic>
        <p:nvPicPr>
          <p:cNvPr id="4" name="Picture 3">
            <a:extLst>
              <a:ext uri="{FF2B5EF4-FFF2-40B4-BE49-F238E27FC236}">
                <a16:creationId xmlns:a16="http://schemas.microsoft.com/office/drawing/2014/main" id="{D09926C5-201F-41B6-BEF3-55F581C5D544}"/>
              </a:ext>
            </a:extLst>
          </p:cNvPr>
          <p:cNvPicPr>
            <a:picLocks noChangeAspect="1"/>
          </p:cNvPicPr>
          <p:nvPr/>
        </p:nvPicPr>
        <p:blipFill>
          <a:blip r:embed="rId2"/>
          <a:stretch>
            <a:fillRect/>
          </a:stretch>
        </p:blipFill>
        <p:spPr>
          <a:xfrm>
            <a:off x="3078218" y="983137"/>
            <a:ext cx="6035563" cy="5509737"/>
          </a:xfrm>
          <a:prstGeom prst="rect">
            <a:avLst/>
          </a:prstGeom>
        </p:spPr>
      </p:pic>
      <p:sp>
        <p:nvSpPr>
          <p:cNvPr id="7" name="Content Placeholder 6">
            <a:extLst>
              <a:ext uri="{FF2B5EF4-FFF2-40B4-BE49-F238E27FC236}">
                <a16:creationId xmlns:a16="http://schemas.microsoft.com/office/drawing/2014/main" id="{20E31C64-E4FE-BC93-6270-52587A697C64}"/>
              </a:ext>
            </a:extLst>
          </p:cNvPr>
          <p:cNvSpPr>
            <a:spLocks noGrp="1"/>
          </p:cNvSpPr>
          <p:nvPr>
            <p:ph idx="1"/>
          </p:nvPr>
        </p:nvSpPr>
        <p:spPr>
          <a:xfrm>
            <a:off x="838200" y="983138"/>
            <a:ext cx="10515600" cy="5625480"/>
          </a:xfrm>
        </p:spPr>
        <p:txBody>
          <a:bodyPr/>
          <a:lstStyle/>
          <a:p>
            <a:endParaRPr lang="en-US" dirty="0"/>
          </a:p>
        </p:txBody>
      </p:sp>
    </p:spTree>
    <p:extLst>
      <p:ext uri="{BB962C8B-B14F-4D97-AF65-F5344CB8AC3E}">
        <p14:creationId xmlns:p14="http://schemas.microsoft.com/office/powerpoint/2010/main" val="3597737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0A3DA42-391F-DC31-CB36-5913E7BE0398}"/>
              </a:ext>
            </a:extLst>
          </p:cNvPr>
          <p:cNvSpPr txBox="1"/>
          <p:nvPr/>
        </p:nvSpPr>
        <p:spPr>
          <a:xfrm>
            <a:off x="1045654" y="1484298"/>
            <a:ext cx="10799983" cy="4832092"/>
          </a:xfrm>
          <a:prstGeom prst="rect">
            <a:avLst/>
          </a:prstGeom>
          <a:noFill/>
        </p:spPr>
        <p:txBody>
          <a:bodyPr wrap="square">
            <a:spAutoFit/>
          </a:bodyPr>
          <a:lstStyle/>
          <a:p>
            <a:pPr algn="just"/>
            <a:r>
              <a:rPr lang="en-US" sz="2800" b="0" i="0" dirty="0">
                <a:solidFill>
                  <a:srgbClr val="0D0D0D"/>
                </a:solidFill>
                <a:effectLst/>
                <a:highlight>
                  <a:srgbClr val="FFFFFF"/>
                </a:highlight>
                <a:latin typeface="Söhne"/>
              </a:rPr>
              <a:t>Python, introduced by Guido van Rossum in 1991, is a high-level programming language known for its simplicity and dynamic semantics. It allows developers to express concepts concisely and is widely used in domains like web development, data science, and artificial intelligence</a:t>
            </a:r>
          </a:p>
          <a:p>
            <a:pPr algn="just"/>
            <a:endParaRPr lang="en-US" sz="2800" b="0" i="0" dirty="0">
              <a:solidFill>
                <a:srgbClr val="0D0D0D"/>
              </a:solidFill>
              <a:effectLst/>
              <a:highlight>
                <a:srgbClr val="FFFFFF"/>
              </a:highlight>
              <a:latin typeface="Söhne"/>
            </a:endParaRPr>
          </a:p>
          <a:p>
            <a:pPr algn="just"/>
            <a:r>
              <a:rPr lang="en-US" sz="2800" b="0" i="0" dirty="0">
                <a:solidFill>
                  <a:srgbClr val="0D0D0D"/>
                </a:solidFill>
                <a:effectLst/>
                <a:highlight>
                  <a:srgbClr val="FFFFFF"/>
                </a:highlight>
                <a:latin typeface="Söhne"/>
              </a:rPr>
              <a:t>Python's rich library ecosystem, including Scikit-learn, TensorFlow, and </a:t>
            </a:r>
            <a:r>
              <a:rPr lang="en-US" sz="2800" b="0" i="0" dirty="0" err="1">
                <a:solidFill>
                  <a:srgbClr val="0D0D0D"/>
                </a:solidFill>
                <a:effectLst/>
                <a:highlight>
                  <a:srgbClr val="FFFFFF"/>
                </a:highlight>
                <a:latin typeface="Söhne"/>
              </a:rPr>
              <a:t>PyTorch</a:t>
            </a:r>
            <a:r>
              <a:rPr lang="en-US" sz="2800" b="0" i="0" dirty="0">
                <a:solidFill>
                  <a:srgbClr val="0D0D0D"/>
                </a:solidFill>
                <a:effectLst/>
                <a:highlight>
                  <a:srgbClr val="FFFFFF"/>
                </a:highlight>
                <a:latin typeface="Söhne"/>
              </a:rPr>
              <a:t>, provides robust tools for machine learning tasks</a:t>
            </a:r>
          </a:p>
          <a:p>
            <a:pPr algn="just"/>
            <a:endParaRPr lang="en-US" sz="2800" b="0" i="0" dirty="0">
              <a:solidFill>
                <a:srgbClr val="0D0D0D"/>
              </a:solidFill>
              <a:effectLst/>
              <a:highlight>
                <a:srgbClr val="FFFFFF"/>
              </a:highlight>
              <a:latin typeface="Söhne"/>
            </a:endParaRPr>
          </a:p>
          <a:p>
            <a:pPr algn="just"/>
            <a:r>
              <a:rPr lang="en-US" sz="2800" b="0" i="0" dirty="0">
                <a:solidFill>
                  <a:srgbClr val="0D0D0D"/>
                </a:solidFill>
                <a:effectLst/>
                <a:highlight>
                  <a:srgbClr val="FFFFFF"/>
                </a:highlight>
                <a:latin typeface="Söhne"/>
              </a:rPr>
              <a:t>Python's active community support and ease of integration with other technologies make it the ideal language for rapid prototyping, experimentation, and deployment of ML solutions.</a:t>
            </a:r>
            <a:endParaRPr lang="en-US" sz="2800" dirty="0"/>
          </a:p>
        </p:txBody>
      </p:sp>
      <p:sp>
        <p:nvSpPr>
          <p:cNvPr id="9" name="TextBox 8">
            <a:extLst>
              <a:ext uri="{FF2B5EF4-FFF2-40B4-BE49-F238E27FC236}">
                <a16:creationId xmlns:a16="http://schemas.microsoft.com/office/drawing/2014/main" id="{4BFE8E5D-9780-5320-16FC-CF9562424FE9}"/>
              </a:ext>
            </a:extLst>
          </p:cNvPr>
          <p:cNvSpPr txBox="1"/>
          <p:nvPr/>
        </p:nvSpPr>
        <p:spPr>
          <a:xfrm>
            <a:off x="550171" y="541610"/>
            <a:ext cx="9336505" cy="707886"/>
          </a:xfrm>
          <a:prstGeom prst="rect">
            <a:avLst/>
          </a:prstGeom>
          <a:noFill/>
        </p:spPr>
        <p:txBody>
          <a:bodyPr wrap="square" rtlCol="0">
            <a:spAutoFit/>
          </a:bodyPr>
          <a:lstStyle/>
          <a:p>
            <a:r>
              <a:rPr lang="en-US" sz="4000" b="1" i="0" dirty="0">
                <a:solidFill>
                  <a:srgbClr val="0D0D0D"/>
                </a:solidFill>
                <a:effectLst/>
                <a:highlight>
                  <a:srgbClr val="FFFFFF"/>
                </a:highlight>
                <a:latin typeface="Söhne"/>
              </a:rPr>
              <a:t>Why Python for Machine Learning</a:t>
            </a:r>
            <a:r>
              <a:rPr lang="en-US" sz="4000" b="1" dirty="0">
                <a:solidFill>
                  <a:srgbClr val="0D0D0D"/>
                </a:solidFill>
                <a:highlight>
                  <a:srgbClr val="FFFFFF"/>
                </a:highlight>
                <a:latin typeface="Söhne"/>
              </a:rPr>
              <a:t>?</a:t>
            </a:r>
            <a:endParaRPr lang="en-US" b="1" dirty="0"/>
          </a:p>
        </p:txBody>
      </p:sp>
    </p:spTree>
    <p:extLst>
      <p:ext uri="{BB962C8B-B14F-4D97-AF65-F5344CB8AC3E}">
        <p14:creationId xmlns:p14="http://schemas.microsoft.com/office/powerpoint/2010/main" val="2914979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010D6-3D47-D780-3E77-59D736C202DB}"/>
              </a:ext>
            </a:extLst>
          </p:cNvPr>
          <p:cNvSpPr>
            <a:spLocks noGrp="1"/>
          </p:cNvSpPr>
          <p:nvPr>
            <p:ph type="title"/>
          </p:nvPr>
        </p:nvSpPr>
        <p:spPr>
          <a:xfrm>
            <a:off x="169606" y="0"/>
            <a:ext cx="10515600" cy="1325563"/>
          </a:xfrm>
        </p:spPr>
        <p:txBody>
          <a:bodyPr/>
          <a:lstStyle/>
          <a:p>
            <a:r>
              <a:rPr lang="en-US" b="1" i="0">
                <a:solidFill>
                  <a:srgbClr val="0D0D0D"/>
                </a:solidFill>
                <a:effectLst/>
                <a:latin typeface="Söhne"/>
              </a:rPr>
              <a:t>ML algorithms used in this projects</a:t>
            </a:r>
            <a:endParaRPr lang="en-US"/>
          </a:p>
        </p:txBody>
      </p:sp>
      <p:sp>
        <p:nvSpPr>
          <p:cNvPr id="3" name="Content Placeholder 2">
            <a:extLst>
              <a:ext uri="{FF2B5EF4-FFF2-40B4-BE49-F238E27FC236}">
                <a16:creationId xmlns:a16="http://schemas.microsoft.com/office/drawing/2014/main" id="{842FAD2C-6479-706C-3B2E-C45C5D82F656}"/>
              </a:ext>
            </a:extLst>
          </p:cNvPr>
          <p:cNvSpPr>
            <a:spLocks noGrp="1"/>
          </p:cNvSpPr>
          <p:nvPr>
            <p:ph idx="1"/>
          </p:nvPr>
        </p:nvSpPr>
        <p:spPr>
          <a:xfrm>
            <a:off x="484238" y="1406166"/>
            <a:ext cx="6368845" cy="5053628"/>
          </a:xfrm>
        </p:spPr>
        <p:txBody>
          <a:bodyPr>
            <a:normAutofit/>
          </a:bodyPr>
          <a:lstStyle/>
          <a:p>
            <a:pPr marL="0" indent="0" algn="just">
              <a:buNone/>
            </a:pPr>
            <a:r>
              <a:rPr lang="en-US" b="1" i="0" dirty="0">
                <a:solidFill>
                  <a:srgbClr val="0D0D0D"/>
                </a:solidFill>
                <a:effectLst/>
                <a:latin typeface="Söhne"/>
              </a:rPr>
              <a:t>1.Ada Boost (AB): </a:t>
            </a:r>
            <a:r>
              <a:rPr lang="en-US" b="0" i="0" dirty="0">
                <a:solidFill>
                  <a:srgbClr val="0D0D0D"/>
                </a:solidFill>
                <a:effectLst/>
                <a:latin typeface="Söhne"/>
              </a:rPr>
              <a:t>Ensemble learning method combining weak classifiers for robust classification. Effective for handling complex datasets and skewed distributions</a:t>
            </a:r>
          </a:p>
          <a:p>
            <a:pPr marL="514350" indent="-514350" algn="just">
              <a:buFont typeface="+mj-lt"/>
              <a:buAutoNum type="arabicPeriod"/>
            </a:pPr>
            <a:endParaRPr lang="en-US" b="0" i="0" dirty="0">
              <a:solidFill>
                <a:srgbClr val="0D0D0D"/>
              </a:solidFill>
              <a:effectLst/>
              <a:latin typeface="Söhne"/>
            </a:endParaRPr>
          </a:p>
          <a:p>
            <a:pPr marL="514350" indent="-514350" algn="just">
              <a:buFont typeface="+mj-lt"/>
              <a:buAutoNum type="arabicPeriod"/>
            </a:pPr>
            <a:endParaRPr lang="en-US" b="0" i="0" dirty="0">
              <a:solidFill>
                <a:srgbClr val="0D0D0D"/>
              </a:solidFill>
              <a:effectLst/>
              <a:latin typeface="Söhne"/>
            </a:endParaRPr>
          </a:p>
          <a:p>
            <a:pPr marL="0" indent="0" algn="just">
              <a:buNone/>
            </a:pPr>
            <a:r>
              <a:rPr lang="en-US" b="1" i="0" dirty="0">
                <a:solidFill>
                  <a:srgbClr val="0D0D0D"/>
                </a:solidFill>
                <a:effectLst/>
                <a:latin typeface="Söhne"/>
              </a:rPr>
              <a:t>2.Random Forest (RF): </a:t>
            </a:r>
            <a:r>
              <a:rPr lang="en-US" b="0" i="0" dirty="0">
                <a:solidFill>
                  <a:srgbClr val="0D0D0D"/>
                </a:solidFill>
                <a:effectLst/>
                <a:latin typeface="Söhne"/>
              </a:rPr>
              <a:t>Ensemble learning method using multiple decision trees to reduce overfitting. Robust to outliers and noise, performs well on large datasets</a:t>
            </a:r>
            <a:endParaRPr lang="en-US" dirty="0"/>
          </a:p>
        </p:txBody>
      </p:sp>
      <p:pic>
        <p:nvPicPr>
          <p:cNvPr id="5" name="Picture 4">
            <a:extLst>
              <a:ext uri="{FF2B5EF4-FFF2-40B4-BE49-F238E27FC236}">
                <a16:creationId xmlns:a16="http://schemas.microsoft.com/office/drawing/2014/main" id="{6AF48A78-4F21-7431-7462-161FBCE48D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084" y="1042221"/>
            <a:ext cx="5073446" cy="2526889"/>
          </a:xfrm>
          <a:prstGeom prst="rect">
            <a:avLst/>
          </a:prstGeom>
        </p:spPr>
      </p:pic>
      <p:pic>
        <p:nvPicPr>
          <p:cNvPr id="7" name="Picture 6">
            <a:extLst>
              <a:ext uri="{FF2B5EF4-FFF2-40B4-BE49-F238E27FC236}">
                <a16:creationId xmlns:a16="http://schemas.microsoft.com/office/drawing/2014/main" id="{55D7FC57-7F7C-E213-E2A2-19D845C360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3083" y="4070556"/>
            <a:ext cx="5004619" cy="2389238"/>
          </a:xfrm>
          <a:prstGeom prst="rect">
            <a:avLst/>
          </a:prstGeom>
        </p:spPr>
      </p:pic>
    </p:spTree>
    <p:extLst>
      <p:ext uri="{BB962C8B-B14F-4D97-AF65-F5344CB8AC3E}">
        <p14:creationId xmlns:p14="http://schemas.microsoft.com/office/powerpoint/2010/main" val="9981161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1570</TotalTime>
  <Words>2528</Words>
  <Application>Microsoft Office PowerPoint</Application>
  <PresentationFormat>Widescreen</PresentationFormat>
  <Paragraphs>125</Paragraphs>
  <Slides>24</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24</vt:i4>
      </vt:variant>
    </vt:vector>
  </HeadingPairs>
  <TitlesOfParts>
    <vt:vector size="34" baseType="lpstr">
      <vt:lpstr>Algerian</vt:lpstr>
      <vt:lpstr>Arial</vt:lpstr>
      <vt:lpstr>Biome Light</vt:lpstr>
      <vt:lpstr>Calibri</vt:lpstr>
      <vt:lpstr>Calibri Light</vt:lpstr>
      <vt:lpstr>Google Sans</vt:lpstr>
      <vt:lpstr>Söhne</vt:lpstr>
      <vt:lpstr>Times New Roman</vt:lpstr>
      <vt:lpstr>Office Theme</vt:lpstr>
      <vt:lpstr>1_Office Theme</vt:lpstr>
      <vt:lpstr>Andhra Loyola Institute Of Engineering And        Technology             Department of Electronics and Communication Engineering </vt:lpstr>
      <vt:lpstr>ABSTRACT :</vt:lpstr>
      <vt:lpstr>WHAT IS AUTISM SPECTRUM DISORDER (ASD)</vt:lpstr>
      <vt:lpstr>Introduction to Machine Learning (ML)</vt:lpstr>
      <vt:lpstr>Why Machine Learning for Early Detection of ASD?  </vt:lpstr>
      <vt:lpstr>PowerPoint Presentation</vt:lpstr>
      <vt:lpstr>Sequential workflow for detecting ASD at an early stage</vt:lpstr>
      <vt:lpstr>PowerPoint Presentation</vt:lpstr>
      <vt:lpstr>ML algorithms used in this projects</vt:lpstr>
      <vt:lpstr>PowerPoint Presentation</vt:lpstr>
      <vt:lpstr>PowerPoint Presentation</vt:lpstr>
      <vt:lpstr>PowerPoint Presentation</vt:lpstr>
      <vt:lpstr>Performance Evaluation Metrics</vt:lpstr>
      <vt:lpstr>PowerPoint Presentation</vt:lpstr>
      <vt:lpstr>PowerPoint Presentation</vt:lpstr>
      <vt:lpstr>THE PERSONS DATA IN THIS PROJECT</vt:lpstr>
      <vt:lpstr>OUTPUT RESULTS:</vt:lpstr>
      <vt:lpstr>PowerPoint Presentation</vt:lpstr>
      <vt:lpstr>ADVANTAGES</vt:lpstr>
      <vt:lpstr>Disadvantages:</vt:lpstr>
      <vt:lpstr>Future Scope:</vt:lpstr>
      <vt:lpstr>CONCLUSION</vt:lpstr>
      <vt:lpstr>REFERANCE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Andhra Loyola Institute Of Engineering And Technology  Department of Electronics and Communication Engineering</dc:title>
  <dc:creator>Md Asif</dc:creator>
  <cp:lastModifiedBy>Md Asif</cp:lastModifiedBy>
  <cp:revision>7</cp:revision>
  <dcterms:created xsi:type="dcterms:W3CDTF">2024-03-14T11:20:26Z</dcterms:created>
  <dcterms:modified xsi:type="dcterms:W3CDTF">2024-05-16T13:00:48Z</dcterms:modified>
</cp:coreProperties>
</file>