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embeddedFontLst>
    <p:embeddedFont>
      <p:font typeface="Roboto" panose="020B0604020202020204"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23A5822-C091-4615-9588-1ECCFAA400E7}">
  <a:tblStyle styleId="{623A5822-C091-4615-9588-1ECCFAA400E7}"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780" y="4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c6f9e470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c6f9e470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8c1f1b2ca6_0_98: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8c1f1b2ca6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8c1f1b2ca6_0_37: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8c1f1b2ca6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8c1f1b2ca6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8c1f1b2ca6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c6f9e470d_0_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c6f9e470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c6f9e470d_0_37: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c6f9e470d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8c1f1b2ca6_0_12: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8c1f1b2ca6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8c1f1b2ca6_0_2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8c1f1b2ca6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8c1f1b2ca6_0_28: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8c1f1b2ca6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c6f9e470d_0_43: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c6f9e470d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c6f9e470d_0_47: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c6f9e470d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8c1f1b2ca6_0_9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8c1f1b2ca6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1600"/>
              </a:spcBef>
              <a:spcAft>
                <a:spcPts val="0"/>
              </a:spcAft>
              <a:buClr>
                <a:schemeClr val="lt1"/>
              </a:buClr>
              <a:buSzPts val="1400"/>
              <a:buChar char="○"/>
              <a:defRPr>
                <a:solidFill>
                  <a:schemeClr val="lt1"/>
                </a:solidFill>
              </a:defRPr>
            </a:lvl2pPr>
            <a:lvl3pPr marL="1371600" lvl="2" indent="-317500" algn="ctr">
              <a:spcBef>
                <a:spcPts val="1600"/>
              </a:spcBef>
              <a:spcAft>
                <a:spcPts val="0"/>
              </a:spcAft>
              <a:buClr>
                <a:schemeClr val="lt1"/>
              </a:buClr>
              <a:buSzPts val="1400"/>
              <a:buChar char="■"/>
              <a:defRPr>
                <a:solidFill>
                  <a:schemeClr val="lt1"/>
                </a:solidFill>
              </a:defRPr>
            </a:lvl3pPr>
            <a:lvl4pPr marL="1828800" lvl="3" indent="-317500" algn="ctr">
              <a:spcBef>
                <a:spcPts val="1600"/>
              </a:spcBef>
              <a:spcAft>
                <a:spcPts val="0"/>
              </a:spcAft>
              <a:buClr>
                <a:schemeClr val="lt1"/>
              </a:buClr>
              <a:buSzPts val="1400"/>
              <a:buChar char="●"/>
              <a:defRPr>
                <a:solidFill>
                  <a:schemeClr val="lt1"/>
                </a:solidFill>
              </a:defRPr>
            </a:lvl4pPr>
            <a:lvl5pPr marL="2286000" lvl="4" indent="-317500" algn="ctr">
              <a:spcBef>
                <a:spcPts val="1600"/>
              </a:spcBef>
              <a:spcAft>
                <a:spcPts val="0"/>
              </a:spcAft>
              <a:buClr>
                <a:schemeClr val="lt1"/>
              </a:buClr>
              <a:buSzPts val="1400"/>
              <a:buChar char="○"/>
              <a:defRPr>
                <a:solidFill>
                  <a:schemeClr val="lt1"/>
                </a:solidFill>
              </a:defRPr>
            </a:lvl5pPr>
            <a:lvl6pPr marL="2743200" lvl="5" indent="-317500" algn="ctr">
              <a:spcBef>
                <a:spcPts val="1600"/>
              </a:spcBef>
              <a:spcAft>
                <a:spcPts val="0"/>
              </a:spcAft>
              <a:buClr>
                <a:schemeClr val="lt1"/>
              </a:buClr>
              <a:buSzPts val="1400"/>
              <a:buChar char="■"/>
              <a:defRPr>
                <a:solidFill>
                  <a:schemeClr val="lt1"/>
                </a:solidFill>
              </a:defRPr>
            </a:lvl6pPr>
            <a:lvl7pPr marL="3200400" lvl="6" indent="-317500" algn="ctr">
              <a:spcBef>
                <a:spcPts val="1600"/>
              </a:spcBef>
              <a:spcAft>
                <a:spcPts val="0"/>
              </a:spcAft>
              <a:buClr>
                <a:schemeClr val="lt1"/>
              </a:buClr>
              <a:buSzPts val="1400"/>
              <a:buChar char="●"/>
              <a:defRPr>
                <a:solidFill>
                  <a:schemeClr val="lt1"/>
                </a:solidFill>
              </a:defRPr>
            </a:lvl7pPr>
            <a:lvl8pPr marL="3657600" lvl="7" indent="-317500" algn="ctr">
              <a:spcBef>
                <a:spcPts val="1600"/>
              </a:spcBef>
              <a:spcAft>
                <a:spcPts val="0"/>
              </a:spcAft>
              <a:buClr>
                <a:schemeClr val="lt1"/>
              </a:buClr>
              <a:buSzPts val="1400"/>
              <a:buChar char="○"/>
              <a:defRPr>
                <a:solidFill>
                  <a:schemeClr val="lt1"/>
                </a:solidFill>
              </a:defRPr>
            </a:lvl8pPr>
            <a:lvl9pPr marL="4114800" lvl="8" indent="-317500" algn="ctr">
              <a:spcBef>
                <a:spcPts val="1600"/>
              </a:spcBef>
              <a:spcAft>
                <a:spcPts val="160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1743750" y="194525"/>
            <a:ext cx="6750300" cy="83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E-COMMERCE WEBSITE</a:t>
            </a:r>
            <a:endParaRPr/>
          </a:p>
        </p:txBody>
      </p:sp>
      <p:graphicFrame>
        <p:nvGraphicFramePr>
          <p:cNvPr id="86" name="Google Shape;86;p13"/>
          <p:cNvGraphicFramePr/>
          <p:nvPr/>
        </p:nvGraphicFramePr>
        <p:xfrm>
          <a:off x="1836050" y="1889450"/>
          <a:ext cx="6096000" cy="1854175"/>
        </p:xfrm>
        <a:graphic>
          <a:graphicData uri="http://schemas.openxmlformats.org/drawingml/2006/table">
            <a:tbl>
              <a:tblPr>
                <a:noFill/>
                <a:tableStyleId>{623A5822-C091-4615-9588-1ECCFAA400E7}</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1475">
                <a:tc>
                  <a:txBody>
                    <a:bodyPr/>
                    <a:lstStyle/>
                    <a:p>
                      <a:pPr marL="0" marR="0" lvl="0" indent="0" algn="l" rtl="0">
                        <a:lnSpc>
                          <a:spcPct val="100000"/>
                        </a:lnSpc>
                        <a:spcBef>
                          <a:spcPts val="0"/>
                        </a:spcBef>
                        <a:spcAft>
                          <a:spcPts val="0"/>
                        </a:spcAft>
                        <a:buClr>
                          <a:srgbClr val="FFFFFF"/>
                        </a:buClr>
                        <a:buSzPts val="1800"/>
                        <a:buFont typeface="Arial"/>
                        <a:buNone/>
                      </a:pPr>
                      <a:r>
                        <a:rPr lang="en" sz="1800" b="1" i="0" u="none" strike="noStrike" cap="none">
                          <a:solidFill>
                            <a:srgbClr val="FFFFFF"/>
                          </a:solidFill>
                          <a:latin typeface="Arial"/>
                          <a:ea typeface="Arial"/>
                          <a:cs typeface="Arial"/>
                          <a:sym typeface="Arial"/>
                        </a:rPr>
                        <a:t>Name </a:t>
                      </a:r>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2D2D8A"/>
                    </a:solidFill>
                  </a:tcPr>
                </a:tc>
                <a:tc>
                  <a:txBody>
                    <a:bodyPr/>
                    <a:lstStyle/>
                    <a:p>
                      <a:pPr marL="0" marR="0" lvl="0" indent="0" algn="l" rtl="0">
                        <a:lnSpc>
                          <a:spcPct val="100000"/>
                        </a:lnSpc>
                        <a:spcBef>
                          <a:spcPts val="0"/>
                        </a:spcBef>
                        <a:spcAft>
                          <a:spcPts val="0"/>
                        </a:spcAft>
                        <a:buClr>
                          <a:srgbClr val="FFFFFF"/>
                        </a:buClr>
                        <a:buSzPts val="1800"/>
                        <a:buFont typeface="Arial"/>
                        <a:buNone/>
                      </a:pPr>
                      <a:r>
                        <a:rPr lang="en" sz="1800" b="1" i="0" u="none" strike="noStrike" cap="none">
                          <a:solidFill>
                            <a:srgbClr val="FFFFFF"/>
                          </a:solidFill>
                          <a:latin typeface="Arial"/>
                          <a:ea typeface="Arial"/>
                          <a:cs typeface="Arial"/>
                          <a:sym typeface="Arial"/>
                        </a:rPr>
                        <a:t>ID</a:t>
                      </a:r>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2D2D8A"/>
                    </a:solidFill>
                  </a:tcPr>
                </a:tc>
                <a:extLst>
                  <a:ext uri="{0D108BD9-81ED-4DB2-BD59-A6C34878D82A}">
                    <a16:rowId xmlns:a16="http://schemas.microsoft.com/office/drawing/2014/main" val="10000"/>
                  </a:ext>
                </a:extLst>
              </a:tr>
              <a:tr h="369875">
                <a:tc>
                  <a:txBody>
                    <a:bodyPr/>
                    <a:lstStyle/>
                    <a:p>
                      <a:pPr marL="0" marR="0" lvl="0" indent="0" algn="l" rtl="0">
                        <a:spcBef>
                          <a:spcPts val="0"/>
                        </a:spcBef>
                        <a:spcAft>
                          <a:spcPts val="0"/>
                        </a:spcAft>
                        <a:buNone/>
                      </a:pPr>
                      <a:r>
                        <a:rPr lang="en" sz="1800">
                          <a:solidFill>
                            <a:srgbClr val="000000"/>
                          </a:solidFill>
                        </a:rPr>
                        <a:t>Md. Asif Zaman</a:t>
                      </a:r>
                      <a:endParaRPr sz="1800">
                        <a:solidFill>
                          <a:srgbClr val="000000"/>
                        </a:solidFill>
                        <a:latin typeface="Arial"/>
                        <a:ea typeface="Arial"/>
                        <a:cs typeface="Arial"/>
                        <a:sym typeface="Arial"/>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 sz="1800"/>
                        <a:t>1420374042</a:t>
                      </a:r>
                      <a:endParaRPr sz="1800">
                        <a:solidFill>
                          <a:srgbClr val="000000"/>
                        </a:solidFill>
                        <a:latin typeface="Arial"/>
                        <a:ea typeface="Arial"/>
                        <a:cs typeface="Arial"/>
                        <a:sym typeface="Arial"/>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r h="371475">
                <a:tc>
                  <a:txBody>
                    <a:bodyPr/>
                    <a:lstStyle/>
                    <a:p>
                      <a:pPr marL="0" marR="0" lvl="0" indent="0" algn="l" rtl="0">
                        <a:spcBef>
                          <a:spcPts val="0"/>
                        </a:spcBef>
                        <a:spcAft>
                          <a:spcPts val="0"/>
                        </a:spcAft>
                        <a:buNone/>
                      </a:pPr>
                      <a:r>
                        <a:rPr lang="en" sz="1800">
                          <a:solidFill>
                            <a:srgbClr val="000000"/>
                          </a:solidFill>
                        </a:rPr>
                        <a:t>Sourav Das Shuvho</a:t>
                      </a:r>
                      <a:endParaRPr sz="1800">
                        <a:solidFill>
                          <a:srgbClr val="000000"/>
                        </a:solidFill>
                        <a:latin typeface="Arial"/>
                        <a:ea typeface="Arial"/>
                        <a:cs typeface="Arial"/>
                        <a:sym typeface="Arial"/>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 sz="1800">
                          <a:solidFill>
                            <a:srgbClr val="000000"/>
                          </a:solidFill>
                        </a:rPr>
                        <a:t>1632227642</a:t>
                      </a:r>
                      <a:endParaRPr sz="1800">
                        <a:solidFill>
                          <a:srgbClr val="000000"/>
                        </a:solidFill>
                        <a:latin typeface="Arial"/>
                        <a:ea typeface="Arial"/>
                        <a:cs typeface="Arial"/>
                        <a:sym typeface="Arial"/>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FFFFFF"/>
                    </a:solidFill>
                  </a:tcPr>
                </a:tc>
                <a:extLst>
                  <a:ext uri="{0D108BD9-81ED-4DB2-BD59-A6C34878D82A}">
                    <a16:rowId xmlns:a16="http://schemas.microsoft.com/office/drawing/2014/main" val="10002"/>
                  </a:ext>
                </a:extLst>
              </a:tr>
              <a:tr h="371475">
                <a:tc>
                  <a:txBody>
                    <a:bodyPr/>
                    <a:lstStyle/>
                    <a:p>
                      <a:pPr marL="0" marR="0" lvl="0" indent="0" algn="l" rtl="0">
                        <a:spcBef>
                          <a:spcPts val="0"/>
                        </a:spcBef>
                        <a:spcAft>
                          <a:spcPts val="0"/>
                        </a:spcAft>
                        <a:buNone/>
                      </a:pPr>
                      <a:r>
                        <a:rPr lang="en" sz="1800">
                          <a:solidFill>
                            <a:srgbClr val="000000"/>
                          </a:solidFill>
                        </a:rPr>
                        <a:t>Md. Shamim Mia</a:t>
                      </a:r>
                      <a:endParaRPr sz="1800">
                        <a:solidFill>
                          <a:srgbClr val="000000"/>
                        </a:solidFill>
                        <a:latin typeface="Arial"/>
                        <a:ea typeface="Arial"/>
                        <a:cs typeface="Arial"/>
                        <a:sym typeface="Arial"/>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 sz="1800"/>
                        <a:t>1722001042</a:t>
                      </a:r>
                      <a:endParaRPr sz="1800">
                        <a:solidFill>
                          <a:srgbClr val="000000"/>
                        </a:solidFill>
                        <a:latin typeface="Arial"/>
                        <a:ea typeface="Arial"/>
                        <a:cs typeface="Arial"/>
                        <a:sym typeface="Arial"/>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FFFFFF"/>
                    </a:solidFill>
                  </a:tcPr>
                </a:tc>
                <a:extLst>
                  <a:ext uri="{0D108BD9-81ED-4DB2-BD59-A6C34878D82A}">
                    <a16:rowId xmlns:a16="http://schemas.microsoft.com/office/drawing/2014/main" val="10003"/>
                  </a:ext>
                </a:extLst>
              </a:tr>
              <a:tr h="369875">
                <a:tc>
                  <a:txBody>
                    <a:bodyPr/>
                    <a:lstStyle/>
                    <a:p>
                      <a:pPr marL="0" marR="0" lvl="0" indent="0" algn="l" rtl="0">
                        <a:spcBef>
                          <a:spcPts val="0"/>
                        </a:spcBef>
                        <a:spcAft>
                          <a:spcPts val="0"/>
                        </a:spcAft>
                        <a:buNone/>
                      </a:pPr>
                      <a:r>
                        <a:rPr lang="en" sz="1800">
                          <a:solidFill>
                            <a:srgbClr val="000000"/>
                          </a:solidFill>
                        </a:rPr>
                        <a:t>Nusrat Ameen Barsha</a:t>
                      </a:r>
                      <a:endParaRPr sz="1800">
                        <a:solidFill>
                          <a:srgbClr val="000000"/>
                        </a:solidFill>
                        <a:latin typeface="Arial"/>
                        <a:ea typeface="Arial"/>
                        <a:cs typeface="Arial"/>
                        <a:sym typeface="Arial"/>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 sz="1800">
                          <a:solidFill>
                            <a:srgbClr val="000000"/>
                          </a:solidFill>
                        </a:rPr>
                        <a:t>1731689042</a:t>
                      </a:r>
                      <a:endParaRPr sz="1800">
                        <a:solidFill>
                          <a:srgbClr val="000000"/>
                        </a:solidFill>
                        <a:latin typeface="Arial"/>
                        <a:ea typeface="Arial"/>
                        <a:cs typeface="Arial"/>
                        <a:sym typeface="Arial"/>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FFFFFF"/>
                    </a:solidFill>
                  </a:tcPr>
                </a:tc>
                <a:extLst>
                  <a:ext uri="{0D108BD9-81ED-4DB2-BD59-A6C34878D82A}">
                    <a16:rowId xmlns:a16="http://schemas.microsoft.com/office/drawing/2014/main" val="10004"/>
                  </a:ext>
                </a:extLst>
              </a:tr>
            </a:tbl>
          </a:graphicData>
        </a:graphic>
      </p:graphicFrame>
      <p:sp>
        <p:nvSpPr>
          <p:cNvPr id="87" name="Google Shape;87;p13"/>
          <p:cNvSpPr txBox="1"/>
          <p:nvPr/>
        </p:nvSpPr>
        <p:spPr>
          <a:xfrm>
            <a:off x="1836050" y="1033325"/>
            <a:ext cx="5557500" cy="31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                                                 </a:t>
            </a:r>
            <a:r>
              <a:rPr lang="en" sz="2100">
                <a:solidFill>
                  <a:srgbClr val="FFFFFF"/>
                </a:solidFill>
                <a:latin typeface="Roboto"/>
                <a:ea typeface="Roboto"/>
                <a:cs typeface="Roboto"/>
                <a:sym typeface="Roboto"/>
              </a:rPr>
              <a:t>Group - 3</a:t>
            </a:r>
            <a:endParaRPr sz="2100">
              <a:solidFill>
                <a:srgbClr val="FFFFFF"/>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2"/>
          <p:cNvSpPr txBox="1">
            <a:spLocks noGrp="1"/>
          </p:cNvSpPr>
          <p:nvPr>
            <p:ph type="body" idx="4294967295"/>
          </p:nvPr>
        </p:nvSpPr>
        <p:spPr>
          <a:xfrm>
            <a:off x="340923" y="2336550"/>
            <a:ext cx="1455600" cy="4704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600">
                <a:solidFill>
                  <a:schemeClr val="lt1"/>
                </a:solidFill>
              </a:rPr>
              <a:t>Application Features</a:t>
            </a:r>
            <a:endParaRPr sz="1600">
              <a:solidFill>
                <a:schemeClr val="lt1"/>
              </a:solidFill>
            </a:endParaRPr>
          </a:p>
        </p:txBody>
      </p:sp>
      <p:sp>
        <p:nvSpPr>
          <p:cNvPr id="154" name="Google Shape;154;p22"/>
          <p:cNvSpPr txBox="1"/>
          <p:nvPr/>
        </p:nvSpPr>
        <p:spPr>
          <a:xfrm>
            <a:off x="340925" y="1241975"/>
            <a:ext cx="8252400" cy="3826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pic>
        <p:nvPicPr>
          <p:cNvPr id="155" name="Google Shape;155;p22"/>
          <p:cNvPicPr preferRelativeResize="0"/>
          <p:nvPr/>
        </p:nvPicPr>
        <p:blipFill>
          <a:blip r:embed="rId3">
            <a:alphaModFix/>
          </a:blip>
          <a:stretch>
            <a:fillRect/>
          </a:stretch>
        </p:blipFill>
        <p:spPr>
          <a:xfrm>
            <a:off x="1437125" y="0"/>
            <a:ext cx="6280908" cy="5143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3" descr="Background pointer shape in timeline graphic"/>
          <p:cNvSpPr/>
          <p:nvPr/>
        </p:nvSpPr>
        <p:spPr>
          <a:xfrm>
            <a:off x="1975200" y="455225"/>
            <a:ext cx="5193600" cy="585900"/>
          </a:xfrm>
          <a:prstGeom prst="homePlate">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r>
              <a:rPr lang="en"/>
              <a:t> </a:t>
            </a:r>
            <a:r>
              <a:rPr lang="en">
                <a:solidFill>
                  <a:srgbClr val="FFFFFF"/>
                </a:solidFill>
              </a:rPr>
              <a:t>                   </a:t>
            </a:r>
            <a:r>
              <a:rPr lang="en" sz="2000">
                <a:solidFill>
                  <a:srgbClr val="FFFFFF"/>
                </a:solidFill>
              </a:rPr>
              <a:t> Programming Languages</a:t>
            </a:r>
            <a:endParaRPr sz="2000">
              <a:solidFill>
                <a:srgbClr val="FFFFFF"/>
              </a:solidFill>
            </a:endParaRPr>
          </a:p>
        </p:txBody>
      </p:sp>
      <p:sp>
        <p:nvSpPr>
          <p:cNvPr id="161" name="Google Shape;161;p23"/>
          <p:cNvSpPr txBox="1">
            <a:spLocks noGrp="1"/>
          </p:cNvSpPr>
          <p:nvPr>
            <p:ph type="body" idx="4294967295"/>
          </p:nvPr>
        </p:nvSpPr>
        <p:spPr>
          <a:xfrm>
            <a:off x="340923" y="2336550"/>
            <a:ext cx="1455600" cy="4704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600">
                <a:solidFill>
                  <a:schemeClr val="lt1"/>
                </a:solidFill>
              </a:rPr>
              <a:t>Application Features</a:t>
            </a:r>
            <a:endParaRPr sz="1600">
              <a:solidFill>
                <a:schemeClr val="lt1"/>
              </a:solidFill>
            </a:endParaRPr>
          </a:p>
        </p:txBody>
      </p:sp>
      <p:sp>
        <p:nvSpPr>
          <p:cNvPr id="162" name="Google Shape;162;p23"/>
          <p:cNvSpPr txBox="1"/>
          <p:nvPr/>
        </p:nvSpPr>
        <p:spPr>
          <a:xfrm>
            <a:off x="152725" y="1241975"/>
            <a:ext cx="8252400" cy="3826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3200"/>
          </a:p>
          <a:p>
            <a:pPr marL="0" lvl="0" indent="0" algn="l" rtl="0">
              <a:spcBef>
                <a:spcPts val="0"/>
              </a:spcBef>
              <a:spcAft>
                <a:spcPts val="0"/>
              </a:spcAft>
              <a:buNone/>
            </a:pPr>
            <a:endParaRPr sz="3200"/>
          </a:p>
          <a:p>
            <a:pPr marL="0" lvl="0" indent="0" algn="l" rtl="0">
              <a:spcBef>
                <a:spcPts val="0"/>
              </a:spcBef>
              <a:spcAft>
                <a:spcPts val="0"/>
              </a:spcAft>
              <a:buNone/>
            </a:pPr>
            <a:endParaRPr sz="2400"/>
          </a:p>
          <a:p>
            <a:pPr marL="0" lvl="0" indent="0" algn="l" rtl="0">
              <a:spcBef>
                <a:spcPts val="0"/>
              </a:spcBef>
              <a:spcAft>
                <a:spcPts val="0"/>
              </a:spcAft>
              <a:buNone/>
            </a:pPr>
            <a:endParaRPr>
              <a:latin typeface="Roboto"/>
              <a:ea typeface="Roboto"/>
              <a:cs typeface="Roboto"/>
              <a:sym typeface="Roboto"/>
            </a:endParaRPr>
          </a:p>
          <a:p>
            <a:pPr marL="0" lvl="0" indent="0" algn="l" rtl="0">
              <a:spcBef>
                <a:spcPts val="0"/>
              </a:spcBef>
              <a:spcAft>
                <a:spcPts val="0"/>
              </a:spcAft>
              <a:buNone/>
            </a:pPr>
            <a:endParaRPr sz="3200"/>
          </a:p>
        </p:txBody>
      </p:sp>
      <p:sp>
        <p:nvSpPr>
          <p:cNvPr id="163" name="Google Shape;163;p23" descr="Background pointer shape in timeline graphic"/>
          <p:cNvSpPr/>
          <p:nvPr/>
        </p:nvSpPr>
        <p:spPr>
          <a:xfrm>
            <a:off x="935800" y="1573600"/>
            <a:ext cx="2451300" cy="585900"/>
          </a:xfrm>
          <a:prstGeom prst="homePlate">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r>
              <a:rPr lang="en" sz="2000">
                <a:solidFill>
                  <a:srgbClr val="FFFFFF"/>
                </a:solidFill>
              </a:rPr>
              <a:t>Front-end</a:t>
            </a:r>
            <a:endParaRPr sz="2000">
              <a:solidFill>
                <a:srgbClr val="FFFFFF"/>
              </a:solidFill>
            </a:endParaRPr>
          </a:p>
        </p:txBody>
      </p:sp>
      <p:sp>
        <p:nvSpPr>
          <p:cNvPr id="164" name="Google Shape;164;p23" descr="Background pointer shape in timeline graphic"/>
          <p:cNvSpPr/>
          <p:nvPr/>
        </p:nvSpPr>
        <p:spPr>
          <a:xfrm>
            <a:off x="5617000" y="1573600"/>
            <a:ext cx="2451300" cy="585900"/>
          </a:xfrm>
          <a:prstGeom prst="homePlate">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r>
              <a:rPr lang="en" sz="2000">
                <a:solidFill>
                  <a:srgbClr val="FFFFFF"/>
                </a:solidFill>
              </a:rPr>
              <a:t>Back-end</a:t>
            </a:r>
            <a:endParaRPr sz="2000">
              <a:solidFill>
                <a:srgbClr val="FFFFFF"/>
              </a:solidFill>
            </a:endParaRPr>
          </a:p>
        </p:txBody>
      </p:sp>
      <p:sp>
        <p:nvSpPr>
          <p:cNvPr id="165" name="Google Shape;165;p23"/>
          <p:cNvSpPr txBox="1"/>
          <p:nvPr/>
        </p:nvSpPr>
        <p:spPr>
          <a:xfrm>
            <a:off x="5650000" y="2446300"/>
            <a:ext cx="2385300" cy="2383500"/>
          </a:xfrm>
          <a:prstGeom prst="rect">
            <a:avLst/>
          </a:prstGeom>
          <a:noFill/>
          <a:ln>
            <a:noFill/>
          </a:ln>
        </p:spPr>
        <p:txBody>
          <a:bodyPr spcFirstLastPara="1" wrap="square" lIns="91425" tIns="91425" rIns="91425" bIns="91425" anchor="t" anchorCtr="0">
            <a:noAutofit/>
          </a:bodyPr>
          <a:lstStyle/>
          <a:p>
            <a:pPr marL="457200" lvl="0" indent="-381000" algn="l" rtl="0">
              <a:spcBef>
                <a:spcPts val="0"/>
              </a:spcBef>
              <a:spcAft>
                <a:spcPts val="0"/>
              </a:spcAft>
              <a:buSzPts val="2400"/>
              <a:buChar char="●"/>
            </a:pPr>
            <a:r>
              <a:rPr lang="en" sz="2400"/>
              <a:t>Laravel</a:t>
            </a:r>
            <a:endParaRPr sz="2400"/>
          </a:p>
          <a:p>
            <a:pPr marL="457200" lvl="0" indent="-381000" algn="l" rtl="0">
              <a:spcBef>
                <a:spcPts val="0"/>
              </a:spcBef>
              <a:spcAft>
                <a:spcPts val="0"/>
              </a:spcAft>
              <a:buSzPts val="2400"/>
              <a:buChar char="●"/>
            </a:pPr>
            <a:r>
              <a:rPr lang="en" sz="2400"/>
              <a:t>PHP </a:t>
            </a:r>
            <a:endParaRPr sz="2400"/>
          </a:p>
          <a:p>
            <a:pPr marL="457200" lvl="0" indent="-381000" algn="l" rtl="0">
              <a:spcBef>
                <a:spcPts val="0"/>
              </a:spcBef>
              <a:spcAft>
                <a:spcPts val="0"/>
              </a:spcAft>
              <a:buSzPts val="2400"/>
              <a:buChar char="●"/>
            </a:pPr>
            <a:r>
              <a:rPr lang="en" sz="2400"/>
              <a:t>MYSQL</a:t>
            </a:r>
            <a:endParaRPr sz="2400"/>
          </a:p>
          <a:p>
            <a:pPr marL="0" lvl="0" indent="0" algn="l" rtl="0">
              <a:spcBef>
                <a:spcPts val="0"/>
              </a:spcBef>
              <a:spcAft>
                <a:spcPts val="0"/>
              </a:spcAft>
              <a:buNone/>
            </a:pPr>
            <a:endParaRPr>
              <a:latin typeface="Roboto"/>
              <a:ea typeface="Roboto"/>
              <a:cs typeface="Roboto"/>
              <a:sym typeface="Roboto"/>
            </a:endParaRPr>
          </a:p>
        </p:txBody>
      </p:sp>
      <p:sp>
        <p:nvSpPr>
          <p:cNvPr id="166" name="Google Shape;166;p23"/>
          <p:cNvSpPr txBox="1"/>
          <p:nvPr/>
        </p:nvSpPr>
        <p:spPr>
          <a:xfrm>
            <a:off x="935800" y="2571750"/>
            <a:ext cx="2385300" cy="2383500"/>
          </a:xfrm>
          <a:prstGeom prst="rect">
            <a:avLst/>
          </a:prstGeom>
          <a:noFill/>
          <a:ln>
            <a:noFill/>
          </a:ln>
        </p:spPr>
        <p:txBody>
          <a:bodyPr spcFirstLastPara="1" wrap="square" lIns="91425" tIns="91425" rIns="91425" bIns="91425" anchor="t" anchorCtr="0">
            <a:noAutofit/>
          </a:bodyPr>
          <a:lstStyle/>
          <a:p>
            <a:pPr marL="457200" lvl="0" indent="-361950" algn="l" rtl="0">
              <a:spcBef>
                <a:spcPts val="0"/>
              </a:spcBef>
              <a:spcAft>
                <a:spcPts val="0"/>
              </a:spcAft>
              <a:buSzPts val="2100"/>
              <a:buChar char="●"/>
            </a:pPr>
            <a:r>
              <a:rPr lang="en" sz="2100"/>
              <a:t>HTML</a:t>
            </a:r>
            <a:endParaRPr sz="1300" b="1"/>
          </a:p>
          <a:p>
            <a:pPr marL="457200" lvl="0" indent="-355600" algn="l" rtl="0">
              <a:spcBef>
                <a:spcPts val="640"/>
              </a:spcBef>
              <a:spcAft>
                <a:spcPts val="0"/>
              </a:spcAft>
              <a:buSzPts val="2000"/>
              <a:buChar char="●"/>
            </a:pPr>
            <a:r>
              <a:rPr lang="en" sz="2000"/>
              <a:t>CSS</a:t>
            </a:r>
            <a:endParaRPr sz="1200" b="1"/>
          </a:p>
          <a:p>
            <a:pPr marL="457200" lvl="0" indent="-355600" algn="l" rtl="0">
              <a:spcBef>
                <a:spcPts val="640"/>
              </a:spcBef>
              <a:spcAft>
                <a:spcPts val="0"/>
              </a:spcAft>
              <a:buSzPts val="2000"/>
              <a:buChar char="●"/>
            </a:pPr>
            <a:r>
              <a:rPr lang="en" sz="2000"/>
              <a:t>Bootstrap</a:t>
            </a:r>
            <a:endParaRPr sz="2000"/>
          </a:p>
          <a:p>
            <a:pPr marL="457200" lvl="0" indent="-342900" algn="l" rtl="0">
              <a:spcBef>
                <a:spcPts val="0"/>
              </a:spcBef>
              <a:spcAft>
                <a:spcPts val="0"/>
              </a:spcAft>
              <a:buSzPts val="1800"/>
              <a:buChar char="●"/>
            </a:pPr>
            <a:r>
              <a:rPr lang="en" sz="2000"/>
              <a:t>Javascrip</a:t>
            </a:r>
            <a:r>
              <a:rPr lang="en" sz="2100"/>
              <a:t>t</a:t>
            </a:r>
            <a:endParaRPr sz="1300" b="1"/>
          </a:p>
          <a:p>
            <a:pPr marL="457200" lvl="0" indent="-361950" algn="l" rtl="0">
              <a:spcBef>
                <a:spcPts val="640"/>
              </a:spcBef>
              <a:spcAft>
                <a:spcPts val="0"/>
              </a:spcAft>
              <a:buSzPts val="2100"/>
              <a:buChar char="●"/>
            </a:pPr>
            <a:r>
              <a:rPr lang="en" sz="2100"/>
              <a:t>React</a:t>
            </a:r>
            <a:endParaRPr sz="1300"/>
          </a:p>
          <a:p>
            <a:pPr marL="0" lvl="0" indent="0" algn="l" rtl="0">
              <a:spcBef>
                <a:spcPts val="0"/>
              </a:spcBef>
              <a:spcAft>
                <a:spcPts val="0"/>
              </a:spcAft>
              <a:buNone/>
            </a:pPr>
            <a:endParaRPr>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graphicFrame>
        <p:nvGraphicFramePr>
          <p:cNvPr id="172" name="Google Shape;172;p24"/>
          <p:cNvGraphicFramePr/>
          <p:nvPr>
            <p:extLst>
              <p:ext uri="{D42A27DB-BD31-4B8C-83A1-F6EECF244321}">
                <p14:modId xmlns:p14="http://schemas.microsoft.com/office/powerpoint/2010/main" val="3674223997"/>
              </p:ext>
            </p:extLst>
          </p:nvPr>
        </p:nvGraphicFramePr>
        <p:xfrm>
          <a:off x="0" y="0"/>
          <a:ext cx="9143997" cy="5143503"/>
        </p:xfrm>
        <a:graphic>
          <a:graphicData uri="http://schemas.openxmlformats.org/drawingml/2006/table">
            <a:tbl>
              <a:tblPr>
                <a:noFill/>
                <a:tableStyleId>{623A5822-C091-4615-9588-1ECCFAA400E7}</a:tableStyleId>
              </a:tblPr>
              <a:tblGrid>
                <a:gridCol w="1454516">
                  <a:extLst>
                    <a:ext uri="{9D8B030D-6E8A-4147-A177-3AD203B41FA5}">
                      <a16:colId xmlns:a16="http://schemas.microsoft.com/office/drawing/2014/main" val="20000"/>
                    </a:ext>
                  </a:extLst>
                </a:gridCol>
                <a:gridCol w="577321">
                  <a:extLst>
                    <a:ext uri="{9D8B030D-6E8A-4147-A177-3AD203B41FA5}">
                      <a16:colId xmlns:a16="http://schemas.microsoft.com/office/drawing/2014/main" val="20001"/>
                    </a:ext>
                  </a:extLst>
                </a:gridCol>
                <a:gridCol w="646266">
                  <a:extLst>
                    <a:ext uri="{9D8B030D-6E8A-4147-A177-3AD203B41FA5}">
                      <a16:colId xmlns:a16="http://schemas.microsoft.com/office/drawing/2014/main" val="20002"/>
                    </a:ext>
                  </a:extLst>
                </a:gridCol>
                <a:gridCol w="646266">
                  <a:extLst>
                    <a:ext uri="{9D8B030D-6E8A-4147-A177-3AD203B41FA5}">
                      <a16:colId xmlns:a16="http://schemas.microsoft.com/office/drawing/2014/main" val="20003"/>
                    </a:ext>
                  </a:extLst>
                </a:gridCol>
                <a:gridCol w="646266">
                  <a:extLst>
                    <a:ext uri="{9D8B030D-6E8A-4147-A177-3AD203B41FA5}">
                      <a16:colId xmlns:a16="http://schemas.microsoft.com/office/drawing/2014/main" val="20004"/>
                    </a:ext>
                  </a:extLst>
                </a:gridCol>
                <a:gridCol w="647883">
                  <a:extLst>
                    <a:ext uri="{9D8B030D-6E8A-4147-A177-3AD203B41FA5}">
                      <a16:colId xmlns:a16="http://schemas.microsoft.com/office/drawing/2014/main" val="20005"/>
                    </a:ext>
                  </a:extLst>
                </a:gridCol>
                <a:gridCol w="646266">
                  <a:extLst>
                    <a:ext uri="{9D8B030D-6E8A-4147-A177-3AD203B41FA5}">
                      <a16:colId xmlns:a16="http://schemas.microsoft.com/office/drawing/2014/main" val="20006"/>
                    </a:ext>
                  </a:extLst>
                </a:gridCol>
                <a:gridCol w="646266">
                  <a:extLst>
                    <a:ext uri="{9D8B030D-6E8A-4147-A177-3AD203B41FA5}">
                      <a16:colId xmlns:a16="http://schemas.microsoft.com/office/drawing/2014/main" val="20007"/>
                    </a:ext>
                  </a:extLst>
                </a:gridCol>
                <a:gridCol w="646266">
                  <a:extLst>
                    <a:ext uri="{9D8B030D-6E8A-4147-A177-3AD203B41FA5}">
                      <a16:colId xmlns:a16="http://schemas.microsoft.com/office/drawing/2014/main" val="20008"/>
                    </a:ext>
                  </a:extLst>
                </a:gridCol>
                <a:gridCol w="646266">
                  <a:extLst>
                    <a:ext uri="{9D8B030D-6E8A-4147-A177-3AD203B41FA5}">
                      <a16:colId xmlns:a16="http://schemas.microsoft.com/office/drawing/2014/main" val="20009"/>
                    </a:ext>
                  </a:extLst>
                </a:gridCol>
                <a:gridCol w="647883">
                  <a:extLst>
                    <a:ext uri="{9D8B030D-6E8A-4147-A177-3AD203B41FA5}">
                      <a16:colId xmlns:a16="http://schemas.microsoft.com/office/drawing/2014/main" val="20010"/>
                    </a:ext>
                  </a:extLst>
                </a:gridCol>
                <a:gridCol w="646266">
                  <a:extLst>
                    <a:ext uri="{9D8B030D-6E8A-4147-A177-3AD203B41FA5}">
                      <a16:colId xmlns:a16="http://schemas.microsoft.com/office/drawing/2014/main" val="20011"/>
                    </a:ext>
                  </a:extLst>
                </a:gridCol>
                <a:gridCol w="646266">
                  <a:extLst>
                    <a:ext uri="{9D8B030D-6E8A-4147-A177-3AD203B41FA5}">
                      <a16:colId xmlns:a16="http://schemas.microsoft.com/office/drawing/2014/main" val="20012"/>
                    </a:ext>
                  </a:extLst>
                </a:gridCol>
              </a:tblGrid>
              <a:tr h="412325">
                <a:tc rowSpan="2">
                  <a:txBody>
                    <a:bodyPr/>
                    <a:lstStyle/>
                    <a:p>
                      <a:pPr marL="0" marR="0" lvl="0" indent="0" algn="l" rtl="0">
                        <a:spcBef>
                          <a:spcPts val="0"/>
                        </a:spcBef>
                        <a:spcAft>
                          <a:spcPts val="0"/>
                        </a:spcAft>
                        <a:buNone/>
                      </a:pPr>
                      <a:r>
                        <a:rPr lang="en-US" sz="1800" b="0" dirty="0">
                          <a:solidFill>
                            <a:srgbClr val="000000"/>
                          </a:solidFill>
                          <a:latin typeface="Arial"/>
                          <a:ea typeface="Arial"/>
                          <a:cs typeface="Arial"/>
                          <a:sym typeface="Arial"/>
                        </a:rPr>
                        <a:t>Gannt Chart</a:t>
                      </a:r>
                    </a:p>
                    <a:p>
                      <a:pPr marL="0" marR="0" lvl="0" indent="0" algn="l" rtl="0">
                        <a:spcBef>
                          <a:spcPts val="0"/>
                        </a:spcBef>
                        <a:spcAft>
                          <a:spcPts val="0"/>
                        </a:spcAft>
                        <a:buNone/>
                      </a:pPr>
                      <a:r>
                        <a:rPr lang="en-US" sz="1800" b="0" dirty="0">
                          <a:solidFill>
                            <a:srgbClr val="000000"/>
                          </a:solidFill>
                          <a:latin typeface="Arial"/>
                          <a:ea typeface="Arial"/>
                          <a:cs typeface="Arial"/>
                          <a:sym typeface="Arial"/>
                        </a:rPr>
                        <a:t>(3 months</a:t>
                      </a:r>
                    </a:p>
                    <a:p>
                      <a:pPr marL="0" marR="0" lvl="0" indent="0" algn="l" rtl="0">
                        <a:spcBef>
                          <a:spcPts val="0"/>
                        </a:spcBef>
                        <a:spcAft>
                          <a:spcPts val="0"/>
                        </a:spcAft>
                        <a:buNone/>
                      </a:pPr>
                      <a:r>
                        <a:rPr lang="en-US" sz="1800" b="0" dirty="0">
                          <a:solidFill>
                            <a:srgbClr val="000000"/>
                          </a:solidFill>
                          <a:latin typeface="Arial"/>
                          <a:ea typeface="Arial"/>
                          <a:cs typeface="Arial"/>
                          <a:sym typeface="Arial"/>
                        </a:rPr>
                        <a:t>Activities)</a:t>
                      </a:r>
                      <a:endParaRPr sz="1800" b="0" dirty="0">
                        <a:solidFill>
                          <a:srgbClr val="000000"/>
                        </a:solidFill>
                        <a:latin typeface="Arial"/>
                        <a:ea typeface="Arial"/>
                        <a:cs typeface="Arial"/>
                        <a:sym typeface="Arial"/>
                      </a:endParaRPr>
                    </a:p>
                  </a:txBody>
                  <a:tcPr marL="91450" marR="91450" marT="45725" marB="45725"/>
                </a:tc>
                <a:tc gridSpan="4">
                  <a:txBody>
                    <a:bodyPr/>
                    <a:lstStyle/>
                    <a:p>
                      <a:pPr marL="0" marR="0" lvl="0" indent="0" algn="ctr" rtl="0">
                        <a:lnSpc>
                          <a:spcPct val="100000"/>
                        </a:lnSpc>
                        <a:spcBef>
                          <a:spcPts val="0"/>
                        </a:spcBef>
                        <a:spcAft>
                          <a:spcPts val="0"/>
                        </a:spcAft>
                        <a:buClr>
                          <a:srgbClr val="FFFFFF"/>
                        </a:buClr>
                        <a:buSzPts val="1800"/>
                        <a:buFont typeface="Arial"/>
                        <a:buNone/>
                      </a:pPr>
                      <a:r>
                        <a:rPr lang="en" sz="1800" b="1" i="0" u="none">
                          <a:solidFill>
                            <a:srgbClr val="FFFFFF"/>
                          </a:solidFill>
                          <a:latin typeface="Arial"/>
                          <a:ea typeface="Arial"/>
                          <a:cs typeface="Arial"/>
                          <a:sym typeface="Arial"/>
                        </a:rPr>
                        <a:t>July</a:t>
                      </a:r>
                      <a:endParaRPr/>
                    </a:p>
                  </a:txBody>
                  <a:tcPr marL="91450" marR="91450" marT="45725" marB="45725" anchor="ctr">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rgbClr val="FFC000"/>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lvl="0" indent="0" algn="ctr" rtl="0">
                        <a:lnSpc>
                          <a:spcPct val="100000"/>
                        </a:lnSpc>
                        <a:spcBef>
                          <a:spcPts val="0"/>
                        </a:spcBef>
                        <a:spcAft>
                          <a:spcPts val="0"/>
                        </a:spcAft>
                        <a:buClr>
                          <a:srgbClr val="FFFFFF"/>
                        </a:buClr>
                        <a:buSzPts val="1800"/>
                        <a:buFont typeface="Arial"/>
                        <a:buNone/>
                      </a:pPr>
                      <a:r>
                        <a:rPr lang="en" sz="1800" b="1" i="0" u="none">
                          <a:solidFill>
                            <a:srgbClr val="FFFFFF"/>
                          </a:solidFill>
                          <a:latin typeface="Arial"/>
                          <a:ea typeface="Arial"/>
                          <a:cs typeface="Arial"/>
                          <a:sym typeface="Arial"/>
                        </a:rPr>
                        <a:t>August</a:t>
                      </a:r>
                      <a:endParaRPr/>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rgbClr val="00B050"/>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lvl="0" indent="0" algn="ctr" rtl="0">
                        <a:lnSpc>
                          <a:spcPct val="100000"/>
                        </a:lnSpc>
                        <a:spcBef>
                          <a:spcPts val="0"/>
                        </a:spcBef>
                        <a:spcAft>
                          <a:spcPts val="0"/>
                        </a:spcAft>
                        <a:buClr>
                          <a:srgbClr val="FFFFFF"/>
                        </a:buClr>
                        <a:buSzPts val="1800"/>
                        <a:buFont typeface="Arial"/>
                        <a:buNone/>
                      </a:pPr>
                      <a:r>
                        <a:rPr lang="en" sz="1800" b="1" i="0" u="none">
                          <a:solidFill>
                            <a:srgbClr val="FFFFFF"/>
                          </a:solidFill>
                          <a:latin typeface="Arial"/>
                          <a:ea typeface="Arial"/>
                          <a:cs typeface="Arial"/>
                          <a:sym typeface="Arial"/>
                        </a:rPr>
                        <a:t>September</a:t>
                      </a:r>
                      <a:endParaRPr/>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rgbClr val="0070C0"/>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62137">
                <a:tc vMerge="1">
                  <a:txBody>
                    <a:bodyPr/>
                    <a:lstStyle/>
                    <a:p>
                      <a:pPr marL="0" marR="0" lvl="0" indent="0" algn="l" rtl="0">
                        <a:spcBef>
                          <a:spcPts val="0"/>
                        </a:spcBef>
                        <a:spcAft>
                          <a:spcPts val="0"/>
                        </a:spcAft>
                        <a:buNone/>
                      </a:pPr>
                      <a:endParaRPr sz="1800" dirty="0">
                        <a:solidFill>
                          <a:srgbClr val="000000"/>
                        </a:solidFill>
                        <a:latin typeface="Arial"/>
                        <a:ea typeface="Arial"/>
                        <a:cs typeface="Arial"/>
                        <a:sym typeface="Arial"/>
                      </a:endParaRPr>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200"/>
                        <a:buFont typeface="Arial"/>
                        <a:buNone/>
                      </a:pPr>
                      <a:r>
                        <a:rPr lang="en" sz="1200" b="0" i="0" u="none">
                          <a:solidFill>
                            <a:srgbClr val="000000"/>
                          </a:solidFill>
                          <a:latin typeface="Arial"/>
                          <a:ea typeface="Arial"/>
                          <a:cs typeface="Arial"/>
                          <a:sym typeface="Arial"/>
                        </a:rPr>
                        <a:t>Week 01</a:t>
                      </a:r>
                      <a:endParaRPr/>
                    </a:p>
                  </a:txBody>
                  <a:tcPr marL="91450" marR="91450" marT="45725" marB="45725" anchor="ctr">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200"/>
                        <a:buFont typeface="Arial"/>
                        <a:buNone/>
                      </a:pPr>
                      <a:r>
                        <a:rPr lang="en" sz="1200" b="0" i="0" u="none">
                          <a:solidFill>
                            <a:srgbClr val="000000"/>
                          </a:solidFill>
                          <a:latin typeface="Arial"/>
                          <a:ea typeface="Arial"/>
                          <a:cs typeface="Arial"/>
                          <a:sym typeface="Arial"/>
                        </a:rPr>
                        <a:t>Week</a:t>
                      </a:r>
                      <a:endParaRPr/>
                    </a:p>
                    <a:p>
                      <a:pPr marL="0" marR="0" lvl="0" indent="0" algn="ctr" rtl="0">
                        <a:lnSpc>
                          <a:spcPct val="100000"/>
                        </a:lnSpc>
                        <a:spcBef>
                          <a:spcPts val="0"/>
                        </a:spcBef>
                        <a:spcAft>
                          <a:spcPts val="0"/>
                        </a:spcAft>
                        <a:buClr>
                          <a:srgbClr val="000000"/>
                        </a:buClr>
                        <a:buSzPts val="1200"/>
                        <a:buFont typeface="Arial"/>
                        <a:buNone/>
                      </a:pPr>
                      <a:r>
                        <a:rPr lang="en" sz="1200" b="0" i="0" u="none">
                          <a:solidFill>
                            <a:srgbClr val="000000"/>
                          </a:solidFill>
                          <a:latin typeface="Arial"/>
                          <a:ea typeface="Arial"/>
                          <a:cs typeface="Arial"/>
                          <a:sym typeface="Arial"/>
                        </a:rPr>
                        <a:t>02 </a:t>
                      </a:r>
                      <a:endParaRPr/>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200"/>
                        <a:buFont typeface="Arial"/>
                        <a:buNone/>
                      </a:pPr>
                      <a:r>
                        <a:rPr lang="en" sz="1200" b="0" i="0" u="none">
                          <a:solidFill>
                            <a:srgbClr val="000000"/>
                          </a:solidFill>
                          <a:latin typeface="Arial"/>
                          <a:ea typeface="Arial"/>
                          <a:cs typeface="Arial"/>
                          <a:sym typeface="Arial"/>
                        </a:rPr>
                        <a:t>Week</a:t>
                      </a:r>
                      <a:endParaRPr/>
                    </a:p>
                    <a:p>
                      <a:pPr marL="0" marR="0" lvl="0" indent="0" algn="ctr" rtl="0">
                        <a:lnSpc>
                          <a:spcPct val="100000"/>
                        </a:lnSpc>
                        <a:spcBef>
                          <a:spcPts val="0"/>
                        </a:spcBef>
                        <a:spcAft>
                          <a:spcPts val="0"/>
                        </a:spcAft>
                        <a:buClr>
                          <a:srgbClr val="000000"/>
                        </a:buClr>
                        <a:buSzPts val="1200"/>
                        <a:buFont typeface="Arial"/>
                        <a:buNone/>
                      </a:pPr>
                      <a:r>
                        <a:rPr lang="en" sz="1200" b="0" i="0" u="none">
                          <a:solidFill>
                            <a:srgbClr val="000000"/>
                          </a:solidFill>
                          <a:latin typeface="Arial"/>
                          <a:ea typeface="Arial"/>
                          <a:cs typeface="Arial"/>
                          <a:sym typeface="Arial"/>
                        </a:rPr>
                        <a:t>03</a:t>
                      </a:r>
                      <a:endParaRPr/>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200"/>
                        <a:buFont typeface="Arial"/>
                        <a:buNone/>
                      </a:pPr>
                      <a:r>
                        <a:rPr lang="en" sz="1200" b="0" i="0" u="none">
                          <a:solidFill>
                            <a:srgbClr val="000000"/>
                          </a:solidFill>
                          <a:latin typeface="Arial"/>
                          <a:ea typeface="Arial"/>
                          <a:cs typeface="Arial"/>
                          <a:sym typeface="Arial"/>
                        </a:rPr>
                        <a:t>Week</a:t>
                      </a:r>
                      <a:endParaRPr/>
                    </a:p>
                    <a:p>
                      <a:pPr marL="0" marR="0" lvl="0" indent="0" algn="ctr" rtl="0">
                        <a:lnSpc>
                          <a:spcPct val="100000"/>
                        </a:lnSpc>
                        <a:spcBef>
                          <a:spcPts val="0"/>
                        </a:spcBef>
                        <a:spcAft>
                          <a:spcPts val="0"/>
                        </a:spcAft>
                        <a:buClr>
                          <a:srgbClr val="000000"/>
                        </a:buClr>
                        <a:buSzPts val="1200"/>
                        <a:buFont typeface="Arial"/>
                        <a:buNone/>
                      </a:pPr>
                      <a:r>
                        <a:rPr lang="en" sz="1200" b="0" i="0" u="none">
                          <a:solidFill>
                            <a:srgbClr val="000000"/>
                          </a:solidFill>
                          <a:latin typeface="Arial"/>
                          <a:ea typeface="Arial"/>
                          <a:cs typeface="Arial"/>
                          <a:sym typeface="Arial"/>
                        </a:rPr>
                        <a:t>04</a:t>
                      </a:r>
                      <a:endParaRPr/>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200"/>
                        <a:buFont typeface="Arial"/>
                        <a:buNone/>
                      </a:pPr>
                      <a:r>
                        <a:rPr lang="en" sz="1200" b="0" i="0" u="none">
                          <a:solidFill>
                            <a:srgbClr val="000000"/>
                          </a:solidFill>
                          <a:latin typeface="Arial"/>
                          <a:ea typeface="Arial"/>
                          <a:cs typeface="Arial"/>
                          <a:sym typeface="Arial"/>
                        </a:rPr>
                        <a:t>Week 01</a:t>
                      </a:r>
                      <a:endParaRPr/>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200"/>
                        <a:buFont typeface="Arial"/>
                        <a:buNone/>
                      </a:pPr>
                      <a:r>
                        <a:rPr lang="en" sz="1200" b="0" i="0" u="none">
                          <a:solidFill>
                            <a:srgbClr val="000000"/>
                          </a:solidFill>
                          <a:latin typeface="Arial"/>
                          <a:ea typeface="Arial"/>
                          <a:cs typeface="Arial"/>
                          <a:sym typeface="Arial"/>
                        </a:rPr>
                        <a:t>Week</a:t>
                      </a:r>
                      <a:endParaRPr/>
                    </a:p>
                    <a:p>
                      <a:pPr marL="0" marR="0" lvl="0" indent="0" algn="ctr" rtl="0">
                        <a:lnSpc>
                          <a:spcPct val="100000"/>
                        </a:lnSpc>
                        <a:spcBef>
                          <a:spcPts val="0"/>
                        </a:spcBef>
                        <a:spcAft>
                          <a:spcPts val="0"/>
                        </a:spcAft>
                        <a:buClr>
                          <a:srgbClr val="000000"/>
                        </a:buClr>
                        <a:buSzPts val="1200"/>
                        <a:buFont typeface="Arial"/>
                        <a:buNone/>
                      </a:pPr>
                      <a:r>
                        <a:rPr lang="en" sz="1200" b="0" i="0" u="none">
                          <a:solidFill>
                            <a:srgbClr val="000000"/>
                          </a:solidFill>
                          <a:latin typeface="Arial"/>
                          <a:ea typeface="Arial"/>
                          <a:cs typeface="Arial"/>
                          <a:sym typeface="Arial"/>
                        </a:rPr>
                        <a:t>02 </a:t>
                      </a:r>
                      <a:endParaRPr/>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200"/>
                        <a:buFont typeface="Arial"/>
                        <a:buNone/>
                      </a:pPr>
                      <a:r>
                        <a:rPr lang="en" sz="1200" b="0" i="0" u="none">
                          <a:solidFill>
                            <a:srgbClr val="000000"/>
                          </a:solidFill>
                          <a:latin typeface="Arial"/>
                          <a:ea typeface="Arial"/>
                          <a:cs typeface="Arial"/>
                          <a:sym typeface="Arial"/>
                        </a:rPr>
                        <a:t>Week</a:t>
                      </a:r>
                      <a:endParaRPr/>
                    </a:p>
                    <a:p>
                      <a:pPr marL="0" marR="0" lvl="0" indent="0" algn="ctr" rtl="0">
                        <a:lnSpc>
                          <a:spcPct val="100000"/>
                        </a:lnSpc>
                        <a:spcBef>
                          <a:spcPts val="0"/>
                        </a:spcBef>
                        <a:spcAft>
                          <a:spcPts val="0"/>
                        </a:spcAft>
                        <a:buClr>
                          <a:srgbClr val="000000"/>
                        </a:buClr>
                        <a:buSzPts val="1200"/>
                        <a:buFont typeface="Arial"/>
                        <a:buNone/>
                      </a:pPr>
                      <a:r>
                        <a:rPr lang="en" sz="1200" b="0" i="0" u="none">
                          <a:solidFill>
                            <a:srgbClr val="000000"/>
                          </a:solidFill>
                          <a:latin typeface="Arial"/>
                          <a:ea typeface="Arial"/>
                          <a:cs typeface="Arial"/>
                          <a:sym typeface="Arial"/>
                        </a:rPr>
                        <a:t>03</a:t>
                      </a:r>
                      <a:endParaRPr/>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200"/>
                        <a:buFont typeface="Arial"/>
                        <a:buNone/>
                      </a:pPr>
                      <a:r>
                        <a:rPr lang="en" sz="1200" b="0" i="0" u="none">
                          <a:solidFill>
                            <a:srgbClr val="000000"/>
                          </a:solidFill>
                          <a:latin typeface="Arial"/>
                          <a:ea typeface="Arial"/>
                          <a:cs typeface="Arial"/>
                          <a:sym typeface="Arial"/>
                        </a:rPr>
                        <a:t>Week</a:t>
                      </a:r>
                      <a:endParaRPr/>
                    </a:p>
                    <a:p>
                      <a:pPr marL="0" marR="0" lvl="0" indent="0" algn="ctr" rtl="0">
                        <a:lnSpc>
                          <a:spcPct val="100000"/>
                        </a:lnSpc>
                        <a:spcBef>
                          <a:spcPts val="0"/>
                        </a:spcBef>
                        <a:spcAft>
                          <a:spcPts val="0"/>
                        </a:spcAft>
                        <a:buClr>
                          <a:srgbClr val="000000"/>
                        </a:buClr>
                        <a:buSzPts val="1200"/>
                        <a:buFont typeface="Arial"/>
                        <a:buNone/>
                      </a:pPr>
                      <a:r>
                        <a:rPr lang="en" sz="1200" b="0" i="0" u="none">
                          <a:solidFill>
                            <a:srgbClr val="000000"/>
                          </a:solidFill>
                          <a:latin typeface="Arial"/>
                          <a:ea typeface="Arial"/>
                          <a:cs typeface="Arial"/>
                          <a:sym typeface="Arial"/>
                        </a:rPr>
                        <a:t>04</a:t>
                      </a:r>
                      <a:endParaRPr/>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200"/>
                        <a:buFont typeface="Arial"/>
                        <a:buNone/>
                      </a:pPr>
                      <a:r>
                        <a:rPr lang="en" sz="1200" b="0" i="0" u="none">
                          <a:solidFill>
                            <a:srgbClr val="000000"/>
                          </a:solidFill>
                          <a:latin typeface="Arial"/>
                          <a:ea typeface="Arial"/>
                          <a:cs typeface="Arial"/>
                          <a:sym typeface="Arial"/>
                        </a:rPr>
                        <a:t>Week 01</a:t>
                      </a:r>
                      <a:endParaRPr/>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200"/>
                        <a:buFont typeface="Arial"/>
                        <a:buNone/>
                      </a:pPr>
                      <a:r>
                        <a:rPr lang="en" sz="1200" b="0" i="0" u="none">
                          <a:solidFill>
                            <a:srgbClr val="000000"/>
                          </a:solidFill>
                          <a:latin typeface="Arial"/>
                          <a:ea typeface="Arial"/>
                          <a:cs typeface="Arial"/>
                          <a:sym typeface="Arial"/>
                        </a:rPr>
                        <a:t>Week</a:t>
                      </a:r>
                      <a:endParaRPr/>
                    </a:p>
                    <a:p>
                      <a:pPr marL="0" marR="0" lvl="0" indent="0" algn="ctr" rtl="0">
                        <a:lnSpc>
                          <a:spcPct val="100000"/>
                        </a:lnSpc>
                        <a:spcBef>
                          <a:spcPts val="0"/>
                        </a:spcBef>
                        <a:spcAft>
                          <a:spcPts val="0"/>
                        </a:spcAft>
                        <a:buClr>
                          <a:srgbClr val="000000"/>
                        </a:buClr>
                        <a:buSzPts val="1200"/>
                        <a:buFont typeface="Arial"/>
                        <a:buNone/>
                      </a:pPr>
                      <a:r>
                        <a:rPr lang="en" sz="1200" b="0" i="0" u="none">
                          <a:solidFill>
                            <a:srgbClr val="000000"/>
                          </a:solidFill>
                          <a:latin typeface="Arial"/>
                          <a:ea typeface="Arial"/>
                          <a:cs typeface="Arial"/>
                          <a:sym typeface="Arial"/>
                        </a:rPr>
                        <a:t>02 </a:t>
                      </a:r>
                      <a:endParaRPr/>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200"/>
                        <a:buFont typeface="Arial"/>
                        <a:buNone/>
                      </a:pPr>
                      <a:r>
                        <a:rPr lang="en" sz="1200" b="0" i="0" u="none">
                          <a:solidFill>
                            <a:srgbClr val="000000"/>
                          </a:solidFill>
                          <a:latin typeface="Arial"/>
                          <a:ea typeface="Arial"/>
                          <a:cs typeface="Arial"/>
                          <a:sym typeface="Arial"/>
                        </a:rPr>
                        <a:t>Week</a:t>
                      </a:r>
                      <a:endParaRPr/>
                    </a:p>
                    <a:p>
                      <a:pPr marL="0" marR="0" lvl="0" indent="0" algn="ctr" rtl="0">
                        <a:lnSpc>
                          <a:spcPct val="100000"/>
                        </a:lnSpc>
                        <a:spcBef>
                          <a:spcPts val="0"/>
                        </a:spcBef>
                        <a:spcAft>
                          <a:spcPts val="0"/>
                        </a:spcAft>
                        <a:buClr>
                          <a:srgbClr val="000000"/>
                        </a:buClr>
                        <a:buSzPts val="1200"/>
                        <a:buFont typeface="Arial"/>
                        <a:buNone/>
                      </a:pPr>
                      <a:r>
                        <a:rPr lang="en" sz="1200" b="0" i="0" u="none">
                          <a:solidFill>
                            <a:srgbClr val="000000"/>
                          </a:solidFill>
                          <a:latin typeface="Arial"/>
                          <a:ea typeface="Arial"/>
                          <a:cs typeface="Arial"/>
                          <a:sym typeface="Arial"/>
                        </a:rPr>
                        <a:t>03</a:t>
                      </a:r>
                      <a:endParaRPr/>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200"/>
                        <a:buFont typeface="Arial"/>
                        <a:buNone/>
                      </a:pPr>
                      <a:r>
                        <a:rPr lang="en" sz="1200" b="0" i="0" u="none">
                          <a:solidFill>
                            <a:srgbClr val="000000"/>
                          </a:solidFill>
                          <a:latin typeface="Arial"/>
                          <a:ea typeface="Arial"/>
                          <a:cs typeface="Arial"/>
                          <a:sym typeface="Arial"/>
                        </a:rPr>
                        <a:t>Week</a:t>
                      </a:r>
                      <a:endParaRPr/>
                    </a:p>
                    <a:p>
                      <a:pPr marL="0" marR="0" lvl="0" indent="0" algn="ctr" rtl="0">
                        <a:lnSpc>
                          <a:spcPct val="100000"/>
                        </a:lnSpc>
                        <a:spcBef>
                          <a:spcPts val="0"/>
                        </a:spcBef>
                        <a:spcAft>
                          <a:spcPts val="0"/>
                        </a:spcAft>
                        <a:buClr>
                          <a:srgbClr val="000000"/>
                        </a:buClr>
                        <a:buSzPts val="1200"/>
                        <a:buFont typeface="Arial"/>
                        <a:buNone/>
                      </a:pPr>
                      <a:r>
                        <a:rPr lang="en" sz="1200" b="0" i="0" u="none">
                          <a:solidFill>
                            <a:srgbClr val="000000"/>
                          </a:solidFill>
                          <a:latin typeface="Arial"/>
                          <a:ea typeface="Arial"/>
                          <a:cs typeface="Arial"/>
                          <a:sym typeface="Arial"/>
                        </a:rPr>
                        <a:t>04</a:t>
                      </a:r>
                      <a:endParaRPr/>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extLst>
                  <a:ext uri="{0D108BD9-81ED-4DB2-BD59-A6C34878D82A}">
                    <a16:rowId xmlns:a16="http://schemas.microsoft.com/office/drawing/2014/main" val="10001"/>
                  </a:ext>
                </a:extLst>
              </a:tr>
              <a:tr h="653175">
                <a:tc>
                  <a:txBody>
                    <a:bodyPr/>
                    <a:lstStyle/>
                    <a:p>
                      <a:pPr marL="0" marR="0" lvl="0" indent="0" algn="l" rtl="0">
                        <a:lnSpc>
                          <a:spcPct val="100000"/>
                        </a:lnSpc>
                        <a:spcBef>
                          <a:spcPts val="0"/>
                        </a:spcBef>
                        <a:spcAft>
                          <a:spcPts val="0"/>
                        </a:spcAft>
                        <a:buClr>
                          <a:srgbClr val="FFFFFF"/>
                        </a:buClr>
                        <a:buSzPts val="1600"/>
                        <a:buFont typeface="Arial"/>
                        <a:buNone/>
                      </a:pPr>
                      <a:r>
                        <a:rPr lang="en" sz="1600" b="1" i="0" u="none">
                          <a:solidFill>
                            <a:srgbClr val="FFFFFF"/>
                          </a:solidFill>
                          <a:latin typeface="Arial"/>
                          <a:ea typeface="Arial"/>
                          <a:cs typeface="Arial"/>
                          <a:sym typeface="Arial"/>
                        </a:rPr>
                        <a:t>Individual</a:t>
                      </a:r>
                      <a:endParaRPr/>
                    </a:p>
                    <a:p>
                      <a:pPr marL="0" marR="0" lvl="0" indent="0" algn="l" rtl="0">
                        <a:lnSpc>
                          <a:spcPct val="100000"/>
                        </a:lnSpc>
                        <a:spcBef>
                          <a:spcPts val="0"/>
                        </a:spcBef>
                        <a:spcAft>
                          <a:spcPts val="0"/>
                        </a:spcAft>
                        <a:buClr>
                          <a:srgbClr val="FFFFFF"/>
                        </a:buClr>
                        <a:buSzPts val="1600"/>
                        <a:buFont typeface="Arial"/>
                        <a:buNone/>
                      </a:pPr>
                      <a:r>
                        <a:rPr lang="en" sz="1600" b="1" i="0" u="none">
                          <a:solidFill>
                            <a:srgbClr val="FFFFFF"/>
                          </a:solidFill>
                          <a:latin typeface="Arial"/>
                          <a:ea typeface="Arial"/>
                          <a:cs typeface="Arial"/>
                          <a:sym typeface="Arial"/>
                        </a:rPr>
                        <a:t>Presentation</a:t>
                      </a:r>
                      <a:endParaRPr/>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B w="12700" cap="flat" cmpd="sng">
                      <a:solidFill>
                        <a:srgbClr val="BFBFBF"/>
                      </a:solidFill>
                      <a:prstDash val="solid"/>
                      <a:round/>
                      <a:headEnd type="none" w="sm" len="sm"/>
                      <a:tailEnd type="none" w="sm" len="sm"/>
                    </a:lnB>
                    <a:solidFill>
                      <a:srgbClr val="7F7F7F"/>
                    </a:solidFill>
                  </a:tcPr>
                </a:tc>
                <a:tc>
                  <a:txBody>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l" rtl="0">
                        <a:spcBef>
                          <a:spcPts val="0"/>
                        </a:spcBef>
                        <a:spcAft>
                          <a:spcPts val="0"/>
                        </a:spcAft>
                        <a:buNone/>
                      </a:pPr>
                      <a:endParaRPr sz="1800" dirty="0">
                        <a:solidFill>
                          <a:srgbClr val="000000"/>
                        </a:solidFill>
                        <a:latin typeface="Arial"/>
                        <a:ea typeface="Arial"/>
                        <a:cs typeface="Arial"/>
                        <a:sym typeface="Arial"/>
                      </a:endParaRPr>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extLst>
                  <a:ext uri="{0D108BD9-81ED-4DB2-BD59-A6C34878D82A}">
                    <a16:rowId xmlns:a16="http://schemas.microsoft.com/office/drawing/2014/main" val="10002"/>
                  </a:ext>
                </a:extLst>
              </a:tr>
              <a:tr h="652842">
                <a:tc>
                  <a:txBody>
                    <a:bodyPr/>
                    <a:lstStyle/>
                    <a:p>
                      <a:pPr marL="0" marR="0" lvl="0" indent="0" algn="l" rtl="0">
                        <a:lnSpc>
                          <a:spcPct val="100000"/>
                        </a:lnSpc>
                        <a:spcBef>
                          <a:spcPts val="0"/>
                        </a:spcBef>
                        <a:spcAft>
                          <a:spcPts val="0"/>
                        </a:spcAft>
                        <a:buClr>
                          <a:srgbClr val="FFFFFF"/>
                        </a:buClr>
                        <a:buSzPts val="1600"/>
                        <a:buFont typeface="Arial"/>
                        <a:buNone/>
                      </a:pPr>
                      <a:r>
                        <a:rPr lang="en" sz="1600" b="1" i="0" u="none">
                          <a:solidFill>
                            <a:srgbClr val="FFFFFF"/>
                          </a:solidFill>
                          <a:latin typeface="Arial"/>
                          <a:ea typeface="Arial"/>
                          <a:cs typeface="Arial"/>
                          <a:sym typeface="Arial"/>
                        </a:rPr>
                        <a:t>Group Presentation </a:t>
                      </a:r>
                      <a:endParaRPr/>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rgbClr val="7F7F7F"/>
                    </a:solidFill>
                  </a:tcPr>
                </a:tc>
                <a:tc>
                  <a:txBody>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l" rtl="0">
                        <a:spcBef>
                          <a:spcPts val="0"/>
                        </a:spcBef>
                        <a:spcAft>
                          <a:spcPts val="0"/>
                        </a:spcAft>
                        <a:buNone/>
                      </a:pPr>
                      <a:endParaRPr sz="1800" dirty="0">
                        <a:solidFill>
                          <a:srgbClr val="000000"/>
                        </a:solidFill>
                        <a:latin typeface="Arial"/>
                        <a:ea typeface="Arial"/>
                        <a:cs typeface="Arial"/>
                        <a:sym typeface="Arial"/>
                      </a:endParaRPr>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extLst>
                  <a:ext uri="{0D108BD9-81ED-4DB2-BD59-A6C34878D82A}">
                    <a16:rowId xmlns:a16="http://schemas.microsoft.com/office/drawing/2014/main" val="10003"/>
                  </a:ext>
                </a:extLst>
              </a:tr>
              <a:tr h="653175">
                <a:tc>
                  <a:txBody>
                    <a:bodyPr/>
                    <a:lstStyle/>
                    <a:p>
                      <a:pPr marL="0" marR="0" lvl="0" indent="0" algn="l" rtl="0">
                        <a:lnSpc>
                          <a:spcPct val="100000"/>
                        </a:lnSpc>
                        <a:spcBef>
                          <a:spcPts val="0"/>
                        </a:spcBef>
                        <a:spcAft>
                          <a:spcPts val="0"/>
                        </a:spcAft>
                        <a:buClr>
                          <a:srgbClr val="FFFFFF"/>
                        </a:buClr>
                        <a:buSzPts val="1600"/>
                        <a:buFont typeface="Arial"/>
                        <a:buNone/>
                      </a:pPr>
                      <a:r>
                        <a:rPr lang="en" sz="1600" b="1" i="0" u="none">
                          <a:solidFill>
                            <a:srgbClr val="FFFFFF"/>
                          </a:solidFill>
                          <a:latin typeface="Arial"/>
                          <a:ea typeface="Arial"/>
                          <a:cs typeface="Arial"/>
                          <a:sym typeface="Arial"/>
                        </a:rPr>
                        <a:t>Planning &amp; Design</a:t>
                      </a:r>
                      <a:endParaRPr/>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rgbClr val="7F7F7F"/>
                    </a:solidFill>
                  </a:tcPr>
                </a:tc>
                <a:tc>
                  <a:txBody>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l" rtl="0">
                        <a:spcBef>
                          <a:spcPts val="0"/>
                        </a:spcBef>
                        <a:spcAft>
                          <a:spcPts val="0"/>
                        </a:spcAft>
                        <a:buNone/>
                      </a:pPr>
                      <a:endParaRPr sz="1800" dirty="0">
                        <a:solidFill>
                          <a:srgbClr val="000000"/>
                        </a:solidFill>
                        <a:latin typeface="Arial"/>
                        <a:ea typeface="Arial"/>
                        <a:cs typeface="Arial"/>
                        <a:sym typeface="Arial"/>
                      </a:endParaRPr>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extLst>
                  <a:ext uri="{0D108BD9-81ED-4DB2-BD59-A6C34878D82A}">
                    <a16:rowId xmlns:a16="http://schemas.microsoft.com/office/drawing/2014/main" val="10004"/>
                  </a:ext>
                </a:extLst>
              </a:tr>
              <a:tr h="484957">
                <a:tc>
                  <a:txBody>
                    <a:bodyPr/>
                    <a:lstStyle/>
                    <a:p>
                      <a:pPr marL="0" marR="0" lvl="0" indent="0" algn="l" rtl="0">
                        <a:lnSpc>
                          <a:spcPct val="100000"/>
                        </a:lnSpc>
                        <a:spcBef>
                          <a:spcPts val="0"/>
                        </a:spcBef>
                        <a:spcAft>
                          <a:spcPts val="0"/>
                        </a:spcAft>
                        <a:buClr>
                          <a:srgbClr val="FFFFFF"/>
                        </a:buClr>
                        <a:buSzPts val="1600"/>
                        <a:buFont typeface="Arial"/>
                        <a:buNone/>
                      </a:pPr>
                      <a:r>
                        <a:rPr lang="en" sz="1600" b="1" i="0" u="none">
                          <a:solidFill>
                            <a:srgbClr val="FFFFFF"/>
                          </a:solidFill>
                          <a:latin typeface="Arial"/>
                          <a:ea typeface="Arial"/>
                          <a:cs typeface="Arial"/>
                          <a:sym typeface="Arial"/>
                        </a:rPr>
                        <a:t>Front End</a:t>
                      </a:r>
                      <a:endParaRPr/>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rgbClr val="7F7F7F"/>
                    </a:solidFill>
                  </a:tcPr>
                </a:tc>
                <a:tc>
                  <a:txBody>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extLst>
                  <a:ext uri="{0D108BD9-81ED-4DB2-BD59-A6C34878D82A}">
                    <a16:rowId xmlns:a16="http://schemas.microsoft.com/office/drawing/2014/main" val="10005"/>
                  </a:ext>
                </a:extLst>
              </a:tr>
              <a:tr h="486760">
                <a:tc>
                  <a:txBody>
                    <a:bodyPr/>
                    <a:lstStyle/>
                    <a:p>
                      <a:pPr marL="0" marR="0" lvl="0" indent="0" algn="l" rtl="0">
                        <a:lnSpc>
                          <a:spcPct val="100000"/>
                        </a:lnSpc>
                        <a:spcBef>
                          <a:spcPts val="0"/>
                        </a:spcBef>
                        <a:spcAft>
                          <a:spcPts val="0"/>
                        </a:spcAft>
                        <a:buClr>
                          <a:srgbClr val="FFFFFF"/>
                        </a:buClr>
                        <a:buSzPts val="1600"/>
                        <a:buFont typeface="Arial"/>
                        <a:buNone/>
                      </a:pPr>
                      <a:r>
                        <a:rPr lang="en" sz="1600" b="1" i="0" u="none">
                          <a:solidFill>
                            <a:srgbClr val="FFFFFF"/>
                          </a:solidFill>
                          <a:latin typeface="Arial"/>
                          <a:ea typeface="Arial"/>
                          <a:cs typeface="Arial"/>
                          <a:sym typeface="Arial"/>
                        </a:rPr>
                        <a:t>Back End</a:t>
                      </a:r>
                      <a:endParaRPr/>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rgbClr val="7F7F7F"/>
                    </a:solidFill>
                  </a:tcPr>
                </a:tc>
                <a:tc>
                  <a:txBody>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extLst>
                  <a:ext uri="{0D108BD9-81ED-4DB2-BD59-A6C34878D82A}">
                    <a16:rowId xmlns:a16="http://schemas.microsoft.com/office/drawing/2014/main" val="10006"/>
                  </a:ext>
                </a:extLst>
              </a:tr>
              <a:tr h="484957">
                <a:tc>
                  <a:txBody>
                    <a:bodyPr/>
                    <a:lstStyle/>
                    <a:p>
                      <a:pPr marL="0" marR="0" lvl="0" indent="0" algn="l" rtl="0">
                        <a:lnSpc>
                          <a:spcPct val="100000"/>
                        </a:lnSpc>
                        <a:spcBef>
                          <a:spcPts val="0"/>
                        </a:spcBef>
                        <a:spcAft>
                          <a:spcPts val="0"/>
                        </a:spcAft>
                        <a:buClr>
                          <a:srgbClr val="FFFFFF"/>
                        </a:buClr>
                        <a:buSzPts val="1600"/>
                        <a:buFont typeface="Arial"/>
                        <a:buNone/>
                      </a:pPr>
                      <a:r>
                        <a:rPr lang="en" sz="1600" b="1" i="0" u="none">
                          <a:solidFill>
                            <a:srgbClr val="FFFFFF"/>
                          </a:solidFill>
                          <a:latin typeface="Arial"/>
                          <a:ea typeface="Arial"/>
                          <a:cs typeface="Arial"/>
                          <a:sym typeface="Arial"/>
                        </a:rPr>
                        <a:t>Report</a:t>
                      </a:r>
                      <a:endParaRPr/>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rgbClr val="7F7F7F"/>
                    </a:solidFill>
                  </a:tcPr>
                </a:tc>
                <a:tc>
                  <a:txBody>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extLst>
                  <a:ext uri="{0D108BD9-81ED-4DB2-BD59-A6C34878D82A}">
                    <a16:rowId xmlns:a16="http://schemas.microsoft.com/office/drawing/2014/main" val="10007"/>
                  </a:ext>
                </a:extLst>
              </a:tr>
              <a:tr h="653175">
                <a:tc>
                  <a:txBody>
                    <a:bodyPr/>
                    <a:lstStyle/>
                    <a:p>
                      <a:pPr marL="0" marR="0" lvl="0" indent="0" algn="l" rtl="0">
                        <a:lnSpc>
                          <a:spcPct val="100000"/>
                        </a:lnSpc>
                        <a:spcBef>
                          <a:spcPts val="0"/>
                        </a:spcBef>
                        <a:spcAft>
                          <a:spcPts val="0"/>
                        </a:spcAft>
                        <a:buClr>
                          <a:srgbClr val="FFFFFF"/>
                        </a:buClr>
                        <a:buSzPts val="1600"/>
                        <a:buFont typeface="Arial"/>
                        <a:buNone/>
                      </a:pPr>
                      <a:r>
                        <a:rPr lang="en" sz="1600" b="1" i="0" u="none">
                          <a:solidFill>
                            <a:srgbClr val="FFFFFF"/>
                          </a:solidFill>
                          <a:latin typeface="Arial"/>
                          <a:ea typeface="Arial"/>
                          <a:cs typeface="Arial"/>
                          <a:sym typeface="Arial"/>
                        </a:rPr>
                        <a:t>Final Presentation</a:t>
                      </a:r>
                      <a:endParaRPr/>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rgbClr val="7F7F7F"/>
                    </a:solidFill>
                  </a:tcPr>
                </a:tc>
                <a:tc>
                  <a:txBody>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l" rtl="0">
                        <a:spcBef>
                          <a:spcPts val="0"/>
                        </a:spcBef>
                        <a:spcAft>
                          <a:spcPts val="0"/>
                        </a:spcAft>
                        <a:buNone/>
                      </a:pPr>
                      <a:endParaRPr sz="1800" dirty="0">
                        <a:solidFill>
                          <a:srgbClr val="000000"/>
                        </a:solidFill>
                        <a:latin typeface="Arial"/>
                        <a:ea typeface="Arial"/>
                        <a:cs typeface="Arial"/>
                        <a:sym typeface="Arial"/>
                      </a:endParaRPr>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l" rtl="0">
                        <a:spcBef>
                          <a:spcPts val="0"/>
                        </a:spcBef>
                        <a:spcAft>
                          <a:spcPts val="0"/>
                        </a:spcAft>
                        <a:buNone/>
                      </a:pPr>
                      <a:endParaRPr sz="1800" dirty="0">
                        <a:solidFill>
                          <a:srgbClr val="000000"/>
                        </a:solidFill>
                        <a:latin typeface="Arial"/>
                        <a:ea typeface="Arial"/>
                        <a:cs typeface="Arial"/>
                        <a:sym typeface="Arial"/>
                      </a:endParaRPr>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extLst>
                  <a:ext uri="{0D108BD9-81ED-4DB2-BD59-A6C34878D82A}">
                    <a16:rowId xmlns:a16="http://schemas.microsoft.com/office/drawing/2014/main" val="10008"/>
                  </a:ext>
                </a:extLst>
              </a:tr>
            </a:tbl>
          </a:graphicData>
        </a:graphic>
      </p:graphicFrame>
      <p:sp>
        <p:nvSpPr>
          <p:cNvPr id="173" name="Google Shape;173;p24"/>
          <p:cNvSpPr/>
          <p:nvPr/>
        </p:nvSpPr>
        <p:spPr>
          <a:xfrm>
            <a:off x="1482650" y="1230419"/>
            <a:ext cx="574800" cy="431700"/>
          </a:xfrm>
          <a:prstGeom prst="homePlate">
            <a:avLst>
              <a:gd name="adj" fmla="val 13500"/>
            </a:avLst>
          </a:prstGeom>
          <a:solidFill>
            <a:srgbClr val="7030A0"/>
          </a:solidFill>
          <a:ln w="12700" cap="flat" cmpd="sng">
            <a:solidFill>
              <a:srgbClr val="7030A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900" b="0" i="0" u="none" dirty="0">
                <a:solidFill>
                  <a:schemeClr val="bg1"/>
                </a:solidFill>
                <a:latin typeface="Arial"/>
                <a:ea typeface="Arial"/>
                <a:cs typeface="Arial"/>
                <a:sym typeface="Arial"/>
              </a:rPr>
              <a:t>individual</a:t>
            </a:r>
            <a:endParaRPr sz="900" b="0" i="0" u="none" dirty="0">
              <a:solidFill>
                <a:schemeClr val="bg1"/>
              </a:solidFill>
              <a:latin typeface="Arial"/>
              <a:ea typeface="Arial"/>
              <a:cs typeface="Arial"/>
              <a:sym typeface="Arial"/>
            </a:endParaRPr>
          </a:p>
        </p:txBody>
      </p:sp>
      <p:sp>
        <p:nvSpPr>
          <p:cNvPr id="174" name="Google Shape;174;p24"/>
          <p:cNvSpPr/>
          <p:nvPr/>
        </p:nvSpPr>
        <p:spPr>
          <a:xfrm>
            <a:off x="2057450" y="1852789"/>
            <a:ext cx="649200" cy="431700"/>
          </a:xfrm>
          <a:prstGeom prst="homePlate">
            <a:avLst>
              <a:gd name="adj" fmla="val 14400"/>
            </a:avLst>
          </a:prstGeom>
          <a:solidFill>
            <a:srgbClr val="00B050"/>
          </a:solidFill>
          <a:ln w="12700" cap="flat" cmpd="sng">
            <a:solidFill>
              <a:srgbClr val="89A4A7"/>
            </a:solidFill>
            <a:prstDash val="solid"/>
            <a:miter lim="800000"/>
            <a:headEnd type="none" w="sm" len="sm"/>
            <a:tailEnd type="none" w="sm" len="sm"/>
          </a:ln>
        </p:spPr>
        <p:txBody>
          <a:bodyPr spcFirstLastPara="1" wrap="square" lIns="91425" tIns="45700" rIns="91425" bIns="45700" anchor="ctr" anchorCtr="0">
            <a:noAutofit/>
          </a:bodyPr>
          <a:lstStyle/>
          <a:p>
            <a:r>
              <a:rPr lang="en-US" sz="800" dirty="0">
                <a:solidFill>
                  <a:schemeClr val="bg1"/>
                </a:solidFill>
              </a:rPr>
              <a:t>Everyone</a:t>
            </a:r>
          </a:p>
          <a:p>
            <a:pPr marL="0" marR="0" lvl="0" indent="0" algn="l" rtl="0">
              <a:lnSpc>
                <a:spcPct val="100000"/>
              </a:lnSpc>
              <a:spcBef>
                <a:spcPts val="0"/>
              </a:spcBef>
              <a:spcAft>
                <a:spcPts val="0"/>
              </a:spcAft>
              <a:buNone/>
            </a:pPr>
            <a:endParaRPr sz="1050" b="0" i="0" u="none" dirty="0">
              <a:solidFill>
                <a:srgbClr val="000000"/>
              </a:solidFill>
              <a:latin typeface="Arial"/>
              <a:ea typeface="Arial"/>
              <a:cs typeface="Arial"/>
              <a:sym typeface="Arial"/>
            </a:endParaRPr>
          </a:p>
        </p:txBody>
      </p:sp>
      <p:sp>
        <p:nvSpPr>
          <p:cNvPr id="175" name="Google Shape;175;p24"/>
          <p:cNvSpPr/>
          <p:nvPr/>
        </p:nvSpPr>
        <p:spPr>
          <a:xfrm>
            <a:off x="2706650" y="2475159"/>
            <a:ext cx="647700" cy="431700"/>
          </a:xfrm>
          <a:prstGeom prst="homePlate">
            <a:avLst>
              <a:gd name="adj" fmla="val 14400"/>
            </a:avLst>
          </a:prstGeom>
          <a:solidFill>
            <a:srgbClr val="0070C0"/>
          </a:solidFill>
          <a:ln w="12700" cap="flat" cmpd="sng">
            <a:solidFill>
              <a:srgbClr val="89A4A7"/>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800" dirty="0">
                <a:solidFill>
                  <a:schemeClr val="bg1"/>
                </a:solidFill>
              </a:rPr>
              <a:t>Everyone</a:t>
            </a:r>
            <a:endParaRPr sz="800" b="0" i="0" u="none" dirty="0">
              <a:solidFill>
                <a:schemeClr val="bg1"/>
              </a:solidFill>
              <a:latin typeface="Arial"/>
              <a:ea typeface="Arial"/>
              <a:cs typeface="Arial"/>
              <a:sym typeface="Arial"/>
            </a:endParaRPr>
          </a:p>
        </p:txBody>
      </p:sp>
      <p:sp>
        <p:nvSpPr>
          <p:cNvPr id="176" name="Google Shape;176;p24"/>
          <p:cNvSpPr/>
          <p:nvPr/>
        </p:nvSpPr>
        <p:spPr>
          <a:xfrm>
            <a:off x="3354350" y="3048039"/>
            <a:ext cx="2536800" cy="431700"/>
          </a:xfrm>
          <a:prstGeom prst="homePlate">
            <a:avLst>
              <a:gd name="adj" fmla="val 20024"/>
            </a:avLst>
          </a:prstGeom>
          <a:solidFill>
            <a:srgbClr val="4597A0"/>
          </a:solidFill>
          <a:ln w="12700" cap="flat" cmpd="sng">
            <a:solidFill>
              <a:srgbClr val="89A4A7"/>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1800" b="0" i="0" u="none" dirty="0">
                <a:solidFill>
                  <a:schemeClr val="bg1"/>
                </a:solidFill>
                <a:latin typeface="Arial"/>
                <a:ea typeface="Arial"/>
                <a:cs typeface="Arial"/>
                <a:sym typeface="Arial"/>
              </a:rPr>
              <a:t>Asif and Nusrat</a:t>
            </a:r>
            <a:endParaRPr sz="1800" b="0" i="0" u="none" dirty="0">
              <a:solidFill>
                <a:schemeClr val="bg1"/>
              </a:solidFill>
              <a:latin typeface="Arial"/>
              <a:ea typeface="Arial"/>
              <a:cs typeface="Arial"/>
              <a:sym typeface="Arial"/>
            </a:endParaRPr>
          </a:p>
        </p:txBody>
      </p:sp>
      <p:sp>
        <p:nvSpPr>
          <p:cNvPr id="177" name="Google Shape;177;p24"/>
          <p:cNvSpPr/>
          <p:nvPr/>
        </p:nvSpPr>
        <p:spPr>
          <a:xfrm>
            <a:off x="5257812" y="3490688"/>
            <a:ext cx="2592300" cy="473100"/>
          </a:xfrm>
          <a:prstGeom prst="homePlate">
            <a:avLst>
              <a:gd name="adj" fmla="val 19628"/>
            </a:avLst>
          </a:prstGeom>
          <a:solidFill>
            <a:srgbClr val="224B50"/>
          </a:solidFill>
          <a:ln w="12700" cap="flat" cmpd="sng">
            <a:solidFill>
              <a:srgbClr val="89A4A7"/>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1800" b="0" i="0" u="none" dirty="0">
                <a:solidFill>
                  <a:schemeClr val="bg1"/>
                </a:solidFill>
                <a:latin typeface="Arial"/>
                <a:ea typeface="Arial"/>
                <a:cs typeface="Arial"/>
                <a:sym typeface="Arial"/>
              </a:rPr>
              <a:t>Shamim and Sourav</a:t>
            </a:r>
            <a:endParaRPr sz="1800" b="0" i="0" u="none" dirty="0">
              <a:solidFill>
                <a:schemeClr val="bg1"/>
              </a:solidFill>
              <a:latin typeface="Arial"/>
              <a:ea typeface="Arial"/>
              <a:cs typeface="Arial"/>
              <a:sym typeface="Arial"/>
            </a:endParaRPr>
          </a:p>
        </p:txBody>
      </p:sp>
      <p:sp>
        <p:nvSpPr>
          <p:cNvPr id="178" name="Google Shape;178;p24"/>
          <p:cNvSpPr/>
          <p:nvPr/>
        </p:nvSpPr>
        <p:spPr>
          <a:xfrm>
            <a:off x="7850112" y="4078516"/>
            <a:ext cx="647700" cy="417600"/>
          </a:xfrm>
          <a:prstGeom prst="homePlate">
            <a:avLst>
              <a:gd name="adj" fmla="val 14640"/>
            </a:avLst>
          </a:prstGeom>
          <a:solidFill>
            <a:srgbClr val="92D050"/>
          </a:solidFill>
          <a:ln w="12700" cap="flat" cmpd="sng">
            <a:solidFill>
              <a:srgbClr val="89A4A7"/>
            </a:solidFill>
            <a:prstDash val="solid"/>
            <a:miter lim="800000"/>
            <a:headEnd type="none" w="sm" len="sm"/>
            <a:tailEnd type="none" w="sm" len="sm"/>
          </a:ln>
        </p:spPr>
        <p:txBody>
          <a:bodyPr spcFirstLastPara="1" wrap="square" lIns="91425" tIns="45700" rIns="91425" bIns="45700" anchor="ctr" anchorCtr="0">
            <a:noAutofit/>
          </a:bodyPr>
          <a:lstStyle/>
          <a:p>
            <a:r>
              <a:rPr lang="en-US" sz="800" dirty="0">
                <a:solidFill>
                  <a:schemeClr val="bg1"/>
                </a:solidFill>
              </a:rPr>
              <a:t>Everyone</a:t>
            </a:r>
          </a:p>
          <a:p>
            <a:pPr marL="0" marR="0" lvl="0" indent="0" algn="l" rtl="0">
              <a:lnSpc>
                <a:spcPct val="100000"/>
              </a:lnSpc>
              <a:spcBef>
                <a:spcPts val="0"/>
              </a:spcBef>
              <a:spcAft>
                <a:spcPts val="0"/>
              </a:spcAft>
              <a:buNone/>
            </a:pPr>
            <a:endParaRPr sz="1050" b="0" i="0" u="none" dirty="0">
              <a:solidFill>
                <a:schemeClr val="bg1"/>
              </a:solidFill>
              <a:latin typeface="Arial"/>
              <a:ea typeface="Arial"/>
              <a:cs typeface="Arial"/>
              <a:sym typeface="Arial"/>
            </a:endParaRPr>
          </a:p>
        </p:txBody>
      </p:sp>
      <p:sp>
        <p:nvSpPr>
          <p:cNvPr id="179" name="Google Shape;179;p24"/>
          <p:cNvSpPr/>
          <p:nvPr/>
        </p:nvSpPr>
        <p:spPr>
          <a:xfrm>
            <a:off x="8458162" y="5266550"/>
            <a:ext cx="649200" cy="552300"/>
          </a:xfrm>
          <a:prstGeom prst="homePlate">
            <a:avLst>
              <a:gd name="adj" fmla="val 12414"/>
            </a:avLst>
          </a:prstGeom>
          <a:solidFill>
            <a:srgbClr val="606060"/>
          </a:solidFill>
          <a:ln w="12700" cap="flat" cmpd="sng">
            <a:solidFill>
              <a:srgbClr val="89A4A7"/>
            </a:solidFill>
            <a:prstDash val="solid"/>
            <a:miter lim="800000"/>
            <a:headEnd type="none" w="sm" len="sm"/>
            <a:tailEnd type="none" w="sm" len="sm"/>
          </a:ln>
        </p:spPr>
        <p:txBody>
          <a:bodyPr spcFirstLastPara="1" wrap="square" lIns="91425" tIns="45700" rIns="91425" bIns="45700" anchor="ctr" anchorCtr="0">
            <a:noAutofit/>
          </a:bodyPr>
          <a:lstStyle/>
          <a:p>
            <a:r>
              <a:rPr lang="en-US" sz="800" dirty="0">
                <a:solidFill>
                  <a:schemeClr val="bg1"/>
                </a:solidFill>
              </a:rPr>
              <a:t>Everyone</a:t>
            </a:r>
          </a:p>
          <a:p>
            <a:pPr marL="0" marR="0" lvl="0" indent="0" algn="l" rtl="0">
              <a:lnSpc>
                <a:spcPct val="100000"/>
              </a:lnSpc>
              <a:spcBef>
                <a:spcPts val="0"/>
              </a:spcBef>
              <a:spcAft>
                <a:spcPts val="0"/>
              </a:spcAft>
              <a:buNone/>
            </a:pPr>
            <a:endParaRPr sz="1050" b="0" i="0" u="none" dirty="0">
              <a:solidFill>
                <a:srgbClr val="000000"/>
              </a:solidFill>
              <a:latin typeface="Arial"/>
              <a:ea typeface="Arial"/>
              <a:cs typeface="Arial"/>
              <a:sym typeface="Arial"/>
            </a:endParaRPr>
          </a:p>
        </p:txBody>
      </p:sp>
      <p:sp>
        <p:nvSpPr>
          <p:cNvPr id="11" name="Google Shape;178;p24">
            <a:extLst>
              <a:ext uri="{FF2B5EF4-FFF2-40B4-BE49-F238E27FC236}">
                <a16:creationId xmlns:a16="http://schemas.microsoft.com/office/drawing/2014/main" id="{0905DCBA-55B3-4AA7-89AE-8CC7641323A7}"/>
              </a:ext>
            </a:extLst>
          </p:cNvPr>
          <p:cNvSpPr/>
          <p:nvPr/>
        </p:nvSpPr>
        <p:spPr>
          <a:xfrm>
            <a:off x="8513807" y="4578627"/>
            <a:ext cx="647700" cy="417600"/>
          </a:xfrm>
          <a:prstGeom prst="homePlate">
            <a:avLst>
              <a:gd name="adj" fmla="val 14640"/>
            </a:avLst>
          </a:prstGeom>
          <a:solidFill>
            <a:schemeClr val="accent4">
              <a:lumMod val="75000"/>
            </a:schemeClr>
          </a:solidFill>
          <a:ln w="12700" cap="flat" cmpd="sng">
            <a:solidFill>
              <a:srgbClr val="89A4A7"/>
            </a:solidFill>
            <a:prstDash val="solid"/>
            <a:miter lim="800000"/>
            <a:headEnd type="none" w="sm" len="sm"/>
            <a:tailEnd type="none" w="sm" len="sm"/>
          </a:ln>
        </p:spPr>
        <p:txBody>
          <a:bodyPr spcFirstLastPara="1" wrap="square" lIns="91425" tIns="45700" rIns="91425" bIns="45700" anchor="ctr" anchorCtr="0">
            <a:noAutofit/>
          </a:bodyPr>
          <a:lstStyle/>
          <a:p>
            <a:r>
              <a:rPr lang="en-US" sz="800" dirty="0">
                <a:solidFill>
                  <a:schemeClr val="bg1"/>
                </a:solidFill>
              </a:rPr>
              <a:t>Everyone</a:t>
            </a:r>
          </a:p>
          <a:p>
            <a:pPr marL="0" marR="0" lvl="0" indent="0" algn="l" rtl="0">
              <a:lnSpc>
                <a:spcPct val="100000"/>
              </a:lnSpc>
              <a:spcBef>
                <a:spcPts val="0"/>
              </a:spcBef>
              <a:spcAft>
                <a:spcPts val="0"/>
              </a:spcAft>
              <a:buNone/>
            </a:pPr>
            <a:endParaRPr sz="1050" b="0" i="0" u="none" dirty="0">
              <a:solidFill>
                <a:schemeClr val="bg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p:nvPr/>
        </p:nvSpPr>
        <p:spPr>
          <a:xfrm>
            <a:off x="752712" y="-12"/>
            <a:ext cx="8229600" cy="981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 sz="4400">
                <a:solidFill>
                  <a:srgbClr val="0B5394"/>
                </a:solidFill>
                <a:latin typeface="Roboto"/>
                <a:ea typeface="Roboto"/>
                <a:cs typeface="Roboto"/>
                <a:sym typeface="Roboto"/>
              </a:rPr>
              <a:t>Introduction</a:t>
            </a:r>
            <a:endParaRPr sz="4400">
              <a:solidFill>
                <a:srgbClr val="0B5394"/>
              </a:solidFill>
              <a:latin typeface="Roboto"/>
              <a:ea typeface="Roboto"/>
              <a:cs typeface="Roboto"/>
              <a:sym typeface="Roboto"/>
            </a:endParaRPr>
          </a:p>
        </p:txBody>
      </p:sp>
      <p:sp>
        <p:nvSpPr>
          <p:cNvPr id="93" name="Google Shape;93;p14"/>
          <p:cNvSpPr txBox="1"/>
          <p:nvPr/>
        </p:nvSpPr>
        <p:spPr>
          <a:xfrm>
            <a:off x="602175" y="954025"/>
            <a:ext cx="80226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2400"/>
          </a:p>
          <a:p>
            <a:pPr marL="0" lvl="0" indent="0" algn="l" rtl="0">
              <a:spcBef>
                <a:spcPts val="0"/>
              </a:spcBef>
              <a:spcAft>
                <a:spcPts val="0"/>
              </a:spcAft>
              <a:buNone/>
            </a:pPr>
            <a:endParaRPr sz="2400">
              <a:latin typeface="Roboto"/>
              <a:ea typeface="Roboto"/>
              <a:cs typeface="Roboto"/>
              <a:sym typeface="Roboto"/>
            </a:endParaRPr>
          </a:p>
          <a:p>
            <a:pPr marL="0" lvl="0" indent="0" algn="l" rtl="0">
              <a:spcBef>
                <a:spcPts val="0"/>
              </a:spcBef>
              <a:spcAft>
                <a:spcPts val="0"/>
              </a:spcAft>
              <a:buNone/>
            </a:pPr>
            <a:r>
              <a:rPr lang="en" sz="2400">
                <a:latin typeface="Roboto"/>
                <a:ea typeface="Roboto"/>
                <a:cs typeface="Roboto"/>
                <a:sym typeface="Roboto"/>
              </a:rPr>
              <a:t>A web based ecommerce application where buyer and seller can connect with each other, and buy or sell their desired products.</a:t>
            </a:r>
            <a:endParaRPr sz="3200">
              <a:latin typeface="Roboto"/>
              <a:ea typeface="Roboto"/>
              <a:cs typeface="Roboto"/>
              <a:sym typeface="Roboto"/>
            </a:endParaRPr>
          </a:p>
          <a:p>
            <a:pPr marL="342900" lvl="0" indent="-190500" algn="l" rtl="0">
              <a:spcBef>
                <a:spcPts val="480"/>
              </a:spcBef>
              <a:spcAft>
                <a:spcPts val="0"/>
              </a:spcAft>
              <a:buNone/>
            </a:pP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p:nvPr/>
        </p:nvSpPr>
        <p:spPr>
          <a:xfrm>
            <a:off x="0" y="62725"/>
            <a:ext cx="4572000" cy="5080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99" name="Google Shape;99;p15"/>
          <p:cNvSpPr/>
          <p:nvPr/>
        </p:nvSpPr>
        <p:spPr>
          <a:xfrm>
            <a:off x="432350" y="250900"/>
            <a:ext cx="3641400" cy="780300"/>
          </a:xfrm>
          <a:prstGeom prst="homePlate">
            <a:avLst>
              <a:gd name="adj" fmla="val 50000"/>
            </a:avLst>
          </a:prstGeom>
          <a:solidFill>
            <a:schemeClr val="dk1"/>
          </a:solidFill>
          <a:ln>
            <a:noFill/>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100" name="Google Shape;100;p15"/>
          <p:cNvSpPr txBox="1">
            <a:spLocks noGrp="1"/>
          </p:cNvSpPr>
          <p:nvPr>
            <p:ph type="body" idx="2"/>
          </p:nvPr>
        </p:nvSpPr>
        <p:spPr>
          <a:xfrm>
            <a:off x="432350" y="439241"/>
            <a:ext cx="3328500" cy="4035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a:solidFill>
                  <a:schemeClr val="lt1"/>
                </a:solidFill>
              </a:rPr>
              <a:t>Problem </a:t>
            </a:r>
            <a:r>
              <a:rPr lang="en"/>
              <a:t>1 : Fake Products</a:t>
            </a:r>
            <a:endParaRPr>
              <a:solidFill>
                <a:schemeClr val="lt1"/>
              </a:solidFill>
            </a:endParaRPr>
          </a:p>
        </p:txBody>
      </p:sp>
      <p:sp>
        <p:nvSpPr>
          <p:cNvPr id="101" name="Google Shape;101;p15"/>
          <p:cNvSpPr txBox="1">
            <a:spLocks noGrp="1"/>
          </p:cNvSpPr>
          <p:nvPr>
            <p:ph type="body" idx="2"/>
          </p:nvPr>
        </p:nvSpPr>
        <p:spPr>
          <a:xfrm>
            <a:off x="430700" y="1122750"/>
            <a:ext cx="3644700" cy="3695100"/>
          </a:xfrm>
          <a:prstGeom prst="rect">
            <a:avLst/>
          </a:prstGeom>
        </p:spPr>
        <p:txBody>
          <a:bodyPr spcFirstLastPara="1" wrap="square" lIns="91425" tIns="91425" rIns="91425" bIns="91425" anchor="ctr" anchorCtr="0">
            <a:noAutofit/>
          </a:bodyPr>
          <a:lstStyle/>
          <a:p>
            <a:pPr marL="0" lvl="0" indent="0" algn="l" rtl="0">
              <a:spcBef>
                <a:spcPts val="0"/>
              </a:spcBef>
              <a:spcAft>
                <a:spcPts val="800"/>
              </a:spcAft>
              <a:buNone/>
            </a:pPr>
            <a:r>
              <a:rPr lang="en" sz="2100">
                <a:solidFill>
                  <a:srgbClr val="000000"/>
                </a:solidFill>
              </a:rPr>
              <a:t>A lot of the e-commerce websites that are present today contain many fake products and are full of scammers. Hence, buyers have a hard time distinguishing between fake products and original products.</a:t>
            </a:r>
            <a:endParaRPr sz="1300"/>
          </a:p>
        </p:txBody>
      </p:sp>
      <p:sp>
        <p:nvSpPr>
          <p:cNvPr id="102" name="Google Shape;102;p15"/>
          <p:cNvSpPr txBox="1"/>
          <p:nvPr/>
        </p:nvSpPr>
        <p:spPr>
          <a:xfrm>
            <a:off x="4629150" y="62725"/>
            <a:ext cx="4515000" cy="5080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                             </a:t>
            </a:r>
            <a:r>
              <a:rPr lang="en" sz="2700">
                <a:latin typeface="Roboto"/>
                <a:ea typeface="Roboto"/>
                <a:cs typeface="Roboto"/>
                <a:sym typeface="Roboto"/>
              </a:rPr>
              <a:t>   </a:t>
            </a:r>
            <a:r>
              <a:rPr lang="en" sz="2800">
                <a:solidFill>
                  <a:srgbClr val="FFFFFF"/>
                </a:solidFill>
                <a:latin typeface="Roboto"/>
                <a:ea typeface="Roboto"/>
                <a:cs typeface="Roboto"/>
                <a:sym typeface="Roboto"/>
              </a:rPr>
              <a:t> </a:t>
            </a:r>
            <a:endParaRPr sz="2800">
              <a:solidFill>
                <a:srgbClr val="FFFFFF"/>
              </a:solidFill>
              <a:latin typeface="Roboto"/>
              <a:ea typeface="Roboto"/>
              <a:cs typeface="Roboto"/>
              <a:sym typeface="Roboto"/>
            </a:endParaRPr>
          </a:p>
          <a:p>
            <a:pPr marL="0" lvl="0" indent="0" algn="l" rtl="0">
              <a:spcBef>
                <a:spcPts val="0"/>
              </a:spcBef>
              <a:spcAft>
                <a:spcPts val="0"/>
              </a:spcAft>
              <a:buNone/>
            </a:pPr>
            <a:r>
              <a:rPr lang="en" sz="2800">
                <a:solidFill>
                  <a:srgbClr val="FFFFFF"/>
                </a:solidFill>
                <a:latin typeface="Roboto"/>
                <a:ea typeface="Roboto"/>
                <a:cs typeface="Roboto"/>
                <a:sym typeface="Roboto"/>
              </a:rPr>
              <a:t>               Solution</a:t>
            </a:r>
            <a:endParaRPr sz="2800">
              <a:solidFill>
                <a:srgbClr val="FFFFFF"/>
              </a:solidFill>
              <a:latin typeface="Roboto"/>
              <a:ea typeface="Roboto"/>
              <a:cs typeface="Roboto"/>
              <a:sym typeface="Roboto"/>
            </a:endParaRPr>
          </a:p>
          <a:p>
            <a:pPr marL="0" lvl="0" indent="0" algn="l" rtl="0">
              <a:spcBef>
                <a:spcPts val="0"/>
              </a:spcBef>
              <a:spcAft>
                <a:spcPts val="0"/>
              </a:spcAft>
              <a:buNone/>
            </a:pPr>
            <a:endParaRPr sz="2800">
              <a:solidFill>
                <a:srgbClr val="FFFFFF"/>
              </a:solidFill>
              <a:latin typeface="Roboto"/>
              <a:ea typeface="Roboto"/>
              <a:cs typeface="Roboto"/>
              <a:sym typeface="Roboto"/>
            </a:endParaRPr>
          </a:p>
          <a:p>
            <a:pPr marL="0" lvl="0" indent="0" algn="l" rtl="0">
              <a:spcBef>
                <a:spcPts val="480"/>
              </a:spcBef>
              <a:spcAft>
                <a:spcPts val="0"/>
              </a:spcAft>
              <a:buNone/>
            </a:pPr>
            <a:r>
              <a:rPr lang="en" sz="2100">
                <a:solidFill>
                  <a:srgbClr val="FFFFFF"/>
                </a:solidFill>
                <a:latin typeface="Roboto"/>
                <a:ea typeface="Roboto"/>
                <a:cs typeface="Roboto"/>
                <a:sym typeface="Roboto"/>
              </a:rPr>
              <a:t>In our website, we will make a rule for seller to avoid this. When a seller uploads a product s/he will have to upload original photos and an unboxing video of the product. </a:t>
            </a:r>
            <a:endParaRPr sz="2100">
              <a:solidFill>
                <a:srgbClr val="FFFFFF"/>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6"/>
          <p:cNvSpPr txBox="1"/>
          <p:nvPr/>
        </p:nvSpPr>
        <p:spPr>
          <a:xfrm>
            <a:off x="0" y="62725"/>
            <a:ext cx="4572000" cy="5080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108" name="Google Shape;108;p16"/>
          <p:cNvSpPr/>
          <p:nvPr/>
        </p:nvSpPr>
        <p:spPr>
          <a:xfrm>
            <a:off x="432350" y="250900"/>
            <a:ext cx="3641400" cy="780300"/>
          </a:xfrm>
          <a:prstGeom prst="homePlate">
            <a:avLst>
              <a:gd name="adj" fmla="val 50000"/>
            </a:avLst>
          </a:prstGeom>
          <a:solidFill>
            <a:schemeClr val="dk1"/>
          </a:solidFill>
          <a:ln>
            <a:noFill/>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109" name="Google Shape;109;p16"/>
          <p:cNvSpPr txBox="1">
            <a:spLocks noGrp="1"/>
          </p:cNvSpPr>
          <p:nvPr>
            <p:ph type="body" idx="2"/>
          </p:nvPr>
        </p:nvSpPr>
        <p:spPr>
          <a:xfrm>
            <a:off x="432350" y="439241"/>
            <a:ext cx="3328500" cy="4035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a:solidFill>
                  <a:schemeClr val="lt1"/>
                </a:solidFill>
              </a:rPr>
              <a:t>Problem </a:t>
            </a:r>
            <a:r>
              <a:rPr lang="en"/>
              <a:t>2: Delivery Time</a:t>
            </a:r>
            <a:endParaRPr>
              <a:solidFill>
                <a:schemeClr val="lt1"/>
              </a:solidFill>
            </a:endParaRPr>
          </a:p>
        </p:txBody>
      </p:sp>
      <p:sp>
        <p:nvSpPr>
          <p:cNvPr id="110" name="Google Shape;110;p16"/>
          <p:cNvSpPr txBox="1">
            <a:spLocks noGrp="1"/>
          </p:cNvSpPr>
          <p:nvPr>
            <p:ph type="body" idx="2"/>
          </p:nvPr>
        </p:nvSpPr>
        <p:spPr>
          <a:xfrm>
            <a:off x="430700" y="1122750"/>
            <a:ext cx="3644700" cy="3695100"/>
          </a:xfrm>
          <a:prstGeom prst="rect">
            <a:avLst/>
          </a:prstGeom>
        </p:spPr>
        <p:txBody>
          <a:bodyPr spcFirstLastPara="1" wrap="square" lIns="91425" tIns="91425" rIns="91425" bIns="91425" anchor="ctr" anchorCtr="0">
            <a:noAutofit/>
          </a:bodyPr>
          <a:lstStyle/>
          <a:p>
            <a:pPr marL="0" lvl="0" indent="0" algn="l" rtl="0">
              <a:lnSpc>
                <a:spcPct val="100000"/>
              </a:lnSpc>
              <a:spcBef>
                <a:spcPts val="480"/>
              </a:spcBef>
              <a:spcAft>
                <a:spcPts val="0"/>
              </a:spcAft>
              <a:buNone/>
            </a:pPr>
            <a:r>
              <a:rPr lang="en" sz="2100">
                <a:solidFill>
                  <a:srgbClr val="000000"/>
                </a:solidFill>
                <a:latin typeface="Arial"/>
                <a:ea typeface="Arial"/>
                <a:cs typeface="Arial"/>
                <a:sym typeface="Arial"/>
              </a:rPr>
              <a:t>Delivery time is too long for most of the e-commerce sites in our country.</a:t>
            </a:r>
            <a:endParaRPr sz="2900">
              <a:solidFill>
                <a:srgbClr val="000000"/>
              </a:solidFill>
              <a:latin typeface="Arial"/>
              <a:ea typeface="Arial"/>
              <a:cs typeface="Arial"/>
              <a:sym typeface="Arial"/>
            </a:endParaRPr>
          </a:p>
          <a:p>
            <a:pPr marL="0" lvl="0" indent="0" algn="l" rtl="0">
              <a:spcBef>
                <a:spcPts val="0"/>
              </a:spcBef>
              <a:spcAft>
                <a:spcPts val="800"/>
              </a:spcAft>
              <a:buNone/>
            </a:pPr>
            <a:endParaRPr sz="2100">
              <a:solidFill>
                <a:srgbClr val="000000"/>
              </a:solidFill>
              <a:latin typeface="Arial"/>
              <a:ea typeface="Arial"/>
              <a:cs typeface="Arial"/>
              <a:sym typeface="Arial"/>
            </a:endParaRPr>
          </a:p>
        </p:txBody>
      </p:sp>
      <p:sp>
        <p:nvSpPr>
          <p:cNvPr id="111" name="Google Shape;111;p16"/>
          <p:cNvSpPr txBox="1"/>
          <p:nvPr/>
        </p:nvSpPr>
        <p:spPr>
          <a:xfrm>
            <a:off x="4629150" y="62725"/>
            <a:ext cx="4515000" cy="5080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                             </a:t>
            </a:r>
            <a:r>
              <a:rPr lang="en" sz="2700">
                <a:latin typeface="Roboto"/>
                <a:ea typeface="Roboto"/>
                <a:cs typeface="Roboto"/>
                <a:sym typeface="Roboto"/>
              </a:rPr>
              <a:t>   </a:t>
            </a:r>
            <a:r>
              <a:rPr lang="en" sz="2800">
                <a:solidFill>
                  <a:srgbClr val="FFFFFF"/>
                </a:solidFill>
                <a:latin typeface="Roboto"/>
                <a:ea typeface="Roboto"/>
                <a:cs typeface="Roboto"/>
                <a:sym typeface="Roboto"/>
              </a:rPr>
              <a:t> </a:t>
            </a:r>
            <a:endParaRPr sz="2800">
              <a:solidFill>
                <a:srgbClr val="FFFFFF"/>
              </a:solidFill>
              <a:latin typeface="Roboto"/>
              <a:ea typeface="Roboto"/>
              <a:cs typeface="Roboto"/>
              <a:sym typeface="Roboto"/>
            </a:endParaRPr>
          </a:p>
          <a:p>
            <a:pPr marL="0" lvl="0" indent="0" algn="l" rtl="0">
              <a:spcBef>
                <a:spcPts val="0"/>
              </a:spcBef>
              <a:spcAft>
                <a:spcPts val="0"/>
              </a:spcAft>
              <a:buNone/>
            </a:pPr>
            <a:r>
              <a:rPr lang="en" sz="2800">
                <a:solidFill>
                  <a:srgbClr val="FFFFFF"/>
                </a:solidFill>
                <a:latin typeface="Roboto"/>
                <a:ea typeface="Roboto"/>
                <a:cs typeface="Roboto"/>
                <a:sym typeface="Roboto"/>
              </a:rPr>
              <a:t>               Solution</a:t>
            </a:r>
            <a:endParaRPr sz="2800">
              <a:solidFill>
                <a:srgbClr val="FFFFFF"/>
              </a:solidFill>
              <a:latin typeface="Roboto"/>
              <a:ea typeface="Roboto"/>
              <a:cs typeface="Roboto"/>
              <a:sym typeface="Roboto"/>
            </a:endParaRPr>
          </a:p>
          <a:p>
            <a:pPr marL="0" lvl="0" indent="0" algn="l" rtl="0">
              <a:spcBef>
                <a:spcPts val="0"/>
              </a:spcBef>
              <a:spcAft>
                <a:spcPts val="0"/>
              </a:spcAft>
              <a:buNone/>
            </a:pPr>
            <a:endParaRPr sz="2800">
              <a:solidFill>
                <a:srgbClr val="FFFFFF"/>
              </a:solidFill>
              <a:latin typeface="Roboto"/>
              <a:ea typeface="Roboto"/>
              <a:cs typeface="Roboto"/>
              <a:sym typeface="Roboto"/>
            </a:endParaRPr>
          </a:p>
          <a:p>
            <a:pPr marL="0" lvl="0" indent="0" algn="l" rtl="0">
              <a:spcBef>
                <a:spcPts val="0"/>
              </a:spcBef>
              <a:spcAft>
                <a:spcPts val="0"/>
              </a:spcAft>
              <a:buClr>
                <a:srgbClr val="000000"/>
              </a:buClr>
              <a:buSzPts val="2400"/>
              <a:buFont typeface="Arial"/>
              <a:buNone/>
            </a:pPr>
            <a:r>
              <a:rPr lang="en" sz="2100">
                <a:solidFill>
                  <a:srgbClr val="FFFFFF"/>
                </a:solidFill>
              </a:rPr>
              <a:t>Most of the e-commerce sites use third party delivery system. We will control the delivery system. After getting order, we will collect products from seller and deliver it to the customer. We can build warehouses in city area and can store most of the common items to reduce delivery time</a:t>
            </a:r>
            <a:r>
              <a:rPr lang="en" sz="2500">
                <a:solidFill>
                  <a:srgbClr val="FFFFFF"/>
                </a:solidFill>
              </a:rPr>
              <a:t>.</a:t>
            </a:r>
            <a:endParaRPr sz="2100">
              <a:solidFill>
                <a:srgbClr val="FFFFFF"/>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7"/>
          <p:cNvSpPr txBox="1"/>
          <p:nvPr/>
        </p:nvSpPr>
        <p:spPr>
          <a:xfrm>
            <a:off x="0" y="62725"/>
            <a:ext cx="4572000" cy="5080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117" name="Google Shape;117;p17"/>
          <p:cNvSpPr/>
          <p:nvPr/>
        </p:nvSpPr>
        <p:spPr>
          <a:xfrm>
            <a:off x="432350" y="250900"/>
            <a:ext cx="3641400" cy="780300"/>
          </a:xfrm>
          <a:prstGeom prst="homePlate">
            <a:avLst>
              <a:gd name="adj" fmla="val 50000"/>
            </a:avLst>
          </a:prstGeom>
          <a:solidFill>
            <a:schemeClr val="dk1"/>
          </a:solidFill>
          <a:ln>
            <a:noFill/>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118" name="Google Shape;118;p17"/>
          <p:cNvSpPr txBox="1">
            <a:spLocks noGrp="1"/>
          </p:cNvSpPr>
          <p:nvPr>
            <p:ph type="body" idx="2"/>
          </p:nvPr>
        </p:nvSpPr>
        <p:spPr>
          <a:xfrm>
            <a:off x="432350" y="439241"/>
            <a:ext cx="3328500" cy="4035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a:solidFill>
                  <a:schemeClr val="lt1"/>
                </a:solidFill>
              </a:rPr>
              <a:t>Problem </a:t>
            </a:r>
            <a:r>
              <a:rPr lang="en"/>
              <a:t>3: Return and Refund</a:t>
            </a:r>
            <a:endParaRPr>
              <a:solidFill>
                <a:schemeClr val="lt1"/>
              </a:solidFill>
            </a:endParaRPr>
          </a:p>
        </p:txBody>
      </p:sp>
      <p:sp>
        <p:nvSpPr>
          <p:cNvPr id="119" name="Google Shape;119;p17"/>
          <p:cNvSpPr txBox="1">
            <a:spLocks noGrp="1"/>
          </p:cNvSpPr>
          <p:nvPr>
            <p:ph type="body" idx="2"/>
          </p:nvPr>
        </p:nvSpPr>
        <p:spPr>
          <a:xfrm>
            <a:off x="430700" y="1122750"/>
            <a:ext cx="3644700" cy="3695100"/>
          </a:xfrm>
          <a:prstGeom prst="rect">
            <a:avLst/>
          </a:prstGeom>
        </p:spPr>
        <p:txBody>
          <a:bodyPr spcFirstLastPara="1" wrap="square" lIns="91425" tIns="91425" rIns="91425" bIns="91425" anchor="ctr" anchorCtr="0">
            <a:noAutofit/>
          </a:bodyPr>
          <a:lstStyle/>
          <a:p>
            <a:pPr marL="0" lvl="0" indent="0" algn="l" rtl="0">
              <a:lnSpc>
                <a:spcPct val="100000"/>
              </a:lnSpc>
              <a:spcBef>
                <a:spcPts val="480"/>
              </a:spcBef>
              <a:spcAft>
                <a:spcPts val="0"/>
              </a:spcAft>
              <a:buNone/>
            </a:pPr>
            <a:endParaRPr sz="2100">
              <a:solidFill>
                <a:srgbClr val="000000"/>
              </a:solidFill>
              <a:latin typeface="Arial"/>
              <a:ea typeface="Arial"/>
              <a:cs typeface="Arial"/>
              <a:sym typeface="Arial"/>
            </a:endParaRPr>
          </a:p>
          <a:p>
            <a:pPr marL="0" lvl="0" indent="0" algn="l" rtl="0">
              <a:lnSpc>
                <a:spcPct val="100000"/>
              </a:lnSpc>
              <a:spcBef>
                <a:spcPts val="480"/>
              </a:spcBef>
              <a:spcAft>
                <a:spcPts val="0"/>
              </a:spcAft>
              <a:buNone/>
            </a:pPr>
            <a:r>
              <a:rPr lang="en" sz="1900">
                <a:solidFill>
                  <a:srgbClr val="000000"/>
                </a:solidFill>
                <a:latin typeface="Arial"/>
                <a:ea typeface="Arial"/>
                <a:cs typeface="Arial"/>
                <a:sym typeface="Arial"/>
              </a:rPr>
              <a:t>A survey by comScore and UPS, showed 63% of American consumers check the return policy before making a purchase. Same in our country. Here return and refund </a:t>
            </a:r>
            <a:r>
              <a:rPr lang="en">
                <a:solidFill>
                  <a:srgbClr val="000000"/>
                </a:solidFill>
                <a:latin typeface="Arial"/>
                <a:ea typeface="Arial"/>
                <a:cs typeface="Arial"/>
                <a:sym typeface="Arial"/>
              </a:rPr>
              <a:t>Policy is not clear.</a:t>
            </a:r>
            <a:r>
              <a:rPr lang="en" sz="2200">
                <a:solidFill>
                  <a:srgbClr val="000000"/>
                </a:solidFill>
                <a:latin typeface="Arial"/>
                <a:ea typeface="Arial"/>
                <a:cs typeface="Arial"/>
                <a:sym typeface="Arial"/>
              </a:rPr>
              <a:t> </a:t>
            </a:r>
            <a:r>
              <a:rPr lang="en" sz="1900">
                <a:solidFill>
                  <a:srgbClr val="000000"/>
                </a:solidFill>
                <a:latin typeface="Arial"/>
                <a:ea typeface="Arial"/>
                <a:cs typeface="Arial"/>
                <a:sym typeface="Arial"/>
              </a:rPr>
              <a:t>Even, most of the e-commerce sites don’t give refund properly.</a:t>
            </a:r>
            <a:endParaRPr sz="2700">
              <a:solidFill>
                <a:srgbClr val="000000"/>
              </a:solidFill>
              <a:latin typeface="Arial"/>
              <a:ea typeface="Arial"/>
              <a:cs typeface="Arial"/>
              <a:sym typeface="Arial"/>
            </a:endParaRPr>
          </a:p>
          <a:p>
            <a:pPr marL="0" lvl="0" indent="0" algn="l" rtl="0">
              <a:lnSpc>
                <a:spcPct val="100000"/>
              </a:lnSpc>
              <a:spcBef>
                <a:spcPts val="480"/>
              </a:spcBef>
              <a:spcAft>
                <a:spcPts val="0"/>
              </a:spcAft>
              <a:buClr>
                <a:srgbClr val="000000"/>
              </a:buClr>
              <a:buSzPts val="2400"/>
              <a:buFont typeface="Arial"/>
              <a:buNone/>
            </a:pPr>
            <a:endParaRPr>
              <a:solidFill>
                <a:srgbClr val="000000"/>
              </a:solidFill>
              <a:latin typeface="Arial"/>
              <a:ea typeface="Arial"/>
              <a:cs typeface="Arial"/>
              <a:sym typeface="Arial"/>
            </a:endParaRPr>
          </a:p>
          <a:p>
            <a:pPr marL="0" lvl="0" indent="0" algn="l" rtl="0">
              <a:spcBef>
                <a:spcPts val="0"/>
              </a:spcBef>
              <a:spcAft>
                <a:spcPts val="800"/>
              </a:spcAft>
              <a:buNone/>
            </a:pPr>
            <a:endParaRPr sz="2100">
              <a:solidFill>
                <a:srgbClr val="000000"/>
              </a:solidFill>
              <a:latin typeface="Arial"/>
              <a:ea typeface="Arial"/>
              <a:cs typeface="Arial"/>
              <a:sym typeface="Arial"/>
            </a:endParaRPr>
          </a:p>
        </p:txBody>
      </p:sp>
      <p:sp>
        <p:nvSpPr>
          <p:cNvPr id="120" name="Google Shape;120;p17"/>
          <p:cNvSpPr txBox="1"/>
          <p:nvPr/>
        </p:nvSpPr>
        <p:spPr>
          <a:xfrm>
            <a:off x="4629150" y="62725"/>
            <a:ext cx="4515000" cy="5080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                             </a:t>
            </a:r>
            <a:r>
              <a:rPr lang="en" sz="2700">
                <a:latin typeface="Roboto"/>
                <a:ea typeface="Roboto"/>
                <a:cs typeface="Roboto"/>
                <a:sym typeface="Roboto"/>
              </a:rPr>
              <a:t>   </a:t>
            </a:r>
            <a:r>
              <a:rPr lang="en" sz="2800">
                <a:solidFill>
                  <a:srgbClr val="FFFFFF"/>
                </a:solidFill>
                <a:latin typeface="Roboto"/>
                <a:ea typeface="Roboto"/>
                <a:cs typeface="Roboto"/>
                <a:sym typeface="Roboto"/>
              </a:rPr>
              <a:t> </a:t>
            </a:r>
            <a:endParaRPr sz="2800">
              <a:solidFill>
                <a:srgbClr val="FFFFFF"/>
              </a:solidFill>
              <a:latin typeface="Roboto"/>
              <a:ea typeface="Roboto"/>
              <a:cs typeface="Roboto"/>
              <a:sym typeface="Roboto"/>
            </a:endParaRPr>
          </a:p>
          <a:p>
            <a:pPr marL="0" lvl="0" indent="0" algn="l" rtl="0">
              <a:spcBef>
                <a:spcPts val="0"/>
              </a:spcBef>
              <a:spcAft>
                <a:spcPts val="0"/>
              </a:spcAft>
              <a:buNone/>
            </a:pPr>
            <a:r>
              <a:rPr lang="en" sz="2800">
                <a:solidFill>
                  <a:srgbClr val="FFFFFF"/>
                </a:solidFill>
                <a:latin typeface="Roboto"/>
                <a:ea typeface="Roboto"/>
                <a:cs typeface="Roboto"/>
                <a:sym typeface="Roboto"/>
              </a:rPr>
              <a:t>               Solution</a:t>
            </a:r>
            <a:endParaRPr sz="2800">
              <a:solidFill>
                <a:srgbClr val="FFFFFF"/>
              </a:solidFill>
              <a:latin typeface="Roboto"/>
              <a:ea typeface="Roboto"/>
              <a:cs typeface="Roboto"/>
              <a:sym typeface="Roboto"/>
            </a:endParaRPr>
          </a:p>
          <a:p>
            <a:pPr marL="0" lvl="0" indent="0" algn="l" rtl="0">
              <a:spcBef>
                <a:spcPts val="0"/>
              </a:spcBef>
              <a:spcAft>
                <a:spcPts val="0"/>
              </a:spcAft>
              <a:buNone/>
            </a:pPr>
            <a:endParaRPr sz="2800">
              <a:solidFill>
                <a:srgbClr val="FFFFFF"/>
              </a:solidFill>
              <a:latin typeface="Roboto"/>
              <a:ea typeface="Roboto"/>
              <a:cs typeface="Roboto"/>
              <a:sym typeface="Roboto"/>
            </a:endParaRPr>
          </a:p>
          <a:p>
            <a:pPr marL="0" lvl="0" indent="0" algn="l" rtl="0">
              <a:spcBef>
                <a:spcPts val="480"/>
              </a:spcBef>
              <a:spcAft>
                <a:spcPts val="0"/>
              </a:spcAft>
              <a:buClr>
                <a:srgbClr val="000000"/>
              </a:buClr>
              <a:buSzPts val="2400"/>
              <a:buFont typeface="Arial"/>
              <a:buNone/>
            </a:pPr>
            <a:r>
              <a:rPr lang="en" sz="2100">
                <a:solidFill>
                  <a:srgbClr val="FFFFFF"/>
                </a:solidFill>
              </a:rPr>
              <a:t>We will be transparent and will not hide our policy. We will accept return of products within 2 days after getting complaint from customer. </a:t>
            </a:r>
            <a:endParaRPr sz="2100">
              <a:solidFill>
                <a:srgbClr val="FFFFFF"/>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8"/>
          <p:cNvSpPr txBox="1"/>
          <p:nvPr/>
        </p:nvSpPr>
        <p:spPr>
          <a:xfrm>
            <a:off x="0" y="62725"/>
            <a:ext cx="4572000" cy="5080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126" name="Google Shape;126;p18"/>
          <p:cNvSpPr/>
          <p:nvPr/>
        </p:nvSpPr>
        <p:spPr>
          <a:xfrm>
            <a:off x="432350" y="250900"/>
            <a:ext cx="3641400" cy="780300"/>
          </a:xfrm>
          <a:prstGeom prst="homePlate">
            <a:avLst>
              <a:gd name="adj" fmla="val 50000"/>
            </a:avLst>
          </a:prstGeom>
          <a:solidFill>
            <a:schemeClr val="dk1"/>
          </a:solidFill>
          <a:ln>
            <a:noFill/>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127" name="Google Shape;127;p18"/>
          <p:cNvSpPr txBox="1">
            <a:spLocks noGrp="1"/>
          </p:cNvSpPr>
          <p:nvPr>
            <p:ph type="body" idx="2"/>
          </p:nvPr>
        </p:nvSpPr>
        <p:spPr>
          <a:xfrm>
            <a:off x="432350" y="439241"/>
            <a:ext cx="3328500" cy="4035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a:solidFill>
                  <a:schemeClr val="lt1"/>
                </a:solidFill>
              </a:rPr>
              <a:t>Problem </a:t>
            </a:r>
            <a:r>
              <a:rPr lang="en"/>
              <a:t>4: Customer Loyalty</a:t>
            </a:r>
            <a:endParaRPr>
              <a:solidFill>
                <a:schemeClr val="lt1"/>
              </a:solidFill>
            </a:endParaRPr>
          </a:p>
        </p:txBody>
      </p:sp>
      <p:sp>
        <p:nvSpPr>
          <p:cNvPr id="128" name="Google Shape;128;p18"/>
          <p:cNvSpPr txBox="1">
            <a:spLocks noGrp="1"/>
          </p:cNvSpPr>
          <p:nvPr>
            <p:ph type="body" idx="2"/>
          </p:nvPr>
        </p:nvSpPr>
        <p:spPr>
          <a:xfrm>
            <a:off x="430700" y="1122750"/>
            <a:ext cx="3644700" cy="3695100"/>
          </a:xfrm>
          <a:prstGeom prst="rect">
            <a:avLst/>
          </a:prstGeom>
        </p:spPr>
        <p:txBody>
          <a:bodyPr spcFirstLastPara="1" wrap="square" lIns="91425" tIns="91425" rIns="91425" bIns="91425" anchor="ctr" anchorCtr="0">
            <a:noAutofit/>
          </a:bodyPr>
          <a:lstStyle/>
          <a:p>
            <a:pPr marL="0" lvl="0" indent="0" algn="l" rtl="0">
              <a:lnSpc>
                <a:spcPct val="100000"/>
              </a:lnSpc>
              <a:spcBef>
                <a:spcPts val="480"/>
              </a:spcBef>
              <a:spcAft>
                <a:spcPts val="0"/>
              </a:spcAft>
              <a:buNone/>
            </a:pPr>
            <a:endParaRPr sz="2100">
              <a:solidFill>
                <a:srgbClr val="000000"/>
              </a:solidFill>
              <a:latin typeface="Arial"/>
              <a:ea typeface="Arial"/>
              <a:cs typeface="Arial"/>
              <a:sym typeface="Arial"/>
            </a:endParaRPr>
          </a:p>
          <a:p>
            <a:pPr marL="0" lvl="0" indent="0" algn="l" rtl="0">
              <a:lnSpc>
                <a:spcPct val="100000"/>
              </a:lnSpc>
              <a:spcBef>
                <a:spcPts val="480"/>
              </a:spcBef>
              <a:spcAft>
                <a:spcPts val="0"/>
              </a:spcAft>
              <a:buNone/>
            </a:pPr>
            <a:endParaRPr sz="2100">
              <a:solidFill>
                <a:srgbClr val="000000"/>
              </a:solidFill>
              <a:latin typeface="Arial"/>
              <a:ea typeface="Arial"/>
              <a:cs typeface="Arial"/>
              <a:sym typeface="Arial"/>
            </a:endParaRPr>
          </a:p>
          <a:p>
            <a:pPr marL="0" lvl="0" indent="0" algn="l" rtl="0">
              <a:lnSpc>
                <a:spcPct val="100000"/>
              </a:lnSpc>
              <a:spcBef>
                <a:spcPts val="480"/>
              </a:spcBef>
              <a:spcAft>
                <a:spcPts val="0"/>
              </a:spcAft>
              <a:buNone/>
            </a:pPr>
            <a:r>
              <a:rPr lang="en" sz="2100">
                <a:solidFill>
                  <a:srgbClr val="000000"/>
                </a:solidFill>
                <a:latin typeface="Arial"/>
                <a:ea typeface="Arial"/>
                <a:cs typeface="Arial"/>
                <a:sym typeface="Arial"/>
              </a:rPr>
              <a:t>It can cost up to 5 times more to acquire a new customer than retaining an existing one. The success rate of selling to a current customer is 60-70% compared to only 5-20% success rate of selling to a new customer but most of the sites cannot hold up their exciting customer. </a:t>
            </a:r>
            <a:endParaRPr sz="2900">
              <a:solidFill>
                <a:srgbClr val="000000"/>
              </a:solidFill>
              <a:latin typeface="Arial"/>
              <a:ea typeface="Arial"/>
              <a:cs typeface="Arial"/>
              <a:sym typeface="Arial"/>
            </a:endParaRPr>
          </a:p>
          <a:p>
            <a:pPr marL="0" lvl="0" indent="0" algn="l" rtl="0">
              <a:lnSpc>
                <a:spcPct val="100000"/>
              </a:lnSpc>
              <a:spcBef>
                <a:spcPts val="480"/>
              </a:spcBef>
              <a:spcAft>
                <a:spcPts val="0"/>
              </a:spcAft>
              <a:buNone/>
            </a:pPr>
            <a:endParaRPr sz="1900">
              <a:solidFill>
                <a:srgbClr val="000000"/>
              </a:solidFill>
              <a:latin typeface="Arial"/>
              <a:ea typeface="Arial"/>
              <a:cs typeface="Arial"/>
              <a:sym typeface="Arial"/>
            </a:endParaRPr>
          </a:p>
          <a:p>
            <a:pPr marL="0" lvl="0" indent="0" algn="l" rtl="0">
              <a:spcBef>
                <a:spcPts val="0"/>
              </a:spcBef>
              <a:spcAft>
                <a:spcPts val="800"/>
              </a:spcAft>
              <a:buNone/>
            </a:pPr>
            <a:endParaRPr sz="2100">
              <a:solidFill>
                <a:srgbClr val="000000"/>
              </a:solidFill>
              <a:latin typeface="Arial"/>
              <a:ea typeface="Arial"/>
              <a:cs typeface="Arial"/>
              <a:sym typeface="Arial"/>
            </a:endParaRPr>
          </a:p>
        </p:txBody>
      </p:sp>
      <p:sp>
        <p:nvSpPr>
          <p:cNvPr id="129" name="Google Shape;129;p18"/>
          <p:cNvSpPr txBox="1"/>
          <p:nvPr/>
        </p:nvSpPr>
        <p:spPr>
          <a:xfrm>
            <a:off x="4629150" y="62725"/>
            <a:ext cx="4515000" cy="5080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                             </a:t>
            </a:r>
            <a:r>
              <a:rPr lang="en" sz="2700">
                <a:latin typeface="Roboto"/>
                <a:ea typeface="Roboto"/>
                <a:cs typeface="Roboto"/>
                <a:sym typeface="Roboto"/>
              </a:rPr>
              <a:t>   </a:t>
            </a:r>
            <a:r>
              <a:rPr lang="en" sz="2800">
                <a:solidFill>
                  <a:srgbClr val="FFFFFF"/>
                </a:solidFill>
                <a:latin typeface="Roboto"/>
                <a:ea typeface="Roboto"/>
                <a:cs typeface="Roboto"/>
                <a:sym typeface="Roboto"/>
              </a:rPr>
              <a:t> </a:t>
            </a:r>
            <a:endParaRPr sz="2800">
              <a:solidFill>
                <a:srgbClr val="FFFFFF"/>
              </a:solidFill>
              <a:latin typeface="Roboto"/>
              <a:ea typeface="Roboto"/>
              <a:cs typeface="Roboto"/>
              <a:sym typeface="Roboto"/>
            </a:endParaRPr>
          </a:p>
          <a:p>
            <a:pPr marL="0" lvl="0" indent="0" algn="l" rtl="0">
              <a:spcBef>
                <a:spcPts val="0"/>
              </a:spcBef>
              <a:spcAft>
                <a:spcPts val="0"/>
              </a:spcAft>
              <a:buNone/>
            </a:pPr>
            <a:r>
              <a:rPr lang="en" sz="2800">
                <a:solidFill>
                  <a:srgbClr val="FFFFFF"/>
                </a:solidFill>
                <a:latin typeface="Roboto"/>
                <a:ea typeface="Roboto"/>
                <a:cs typeface="Roboto"/>
                <a:sym typeface="Roboto"/>
              </a:rPr>
              <a:t>               Solution</a:t>
            </a:r>
            <a:endParaRPr sz="2800">
              <a:solidFill>
                <a:srgbClr val="FFFFFF"/>
              </a:solidFill>
              <a:latin typeface="Roboto"/>
              <a:ea typeface="Roboto"/>
              <a:cs typeface="Roboto"/>
              <a:sym typeface="Roboto"/>
            </a:endParaRPr>
          </a:p>
          <a:p>
            <a:pPr marL="0" lvl="0" indent="0" algn="l" rtl="0">
              <a:spcBef>
                <a:spcPts val="0"/>
              </a:spcBef>
              <a:spcAft>
                <a:spcPts val="0"/>
              </a:spcAft>
              <a:buNone/>
            </a:pPr>
            <a:endParaRPr sz="2800">
              <a:solidFill>
                <a:srgbClr val="FFFFFF"/>
              </a:solidFill>
              <a:latin typeface="Roboto"/>
              <a:ea typeface="Roboto"/>
              <a:cs typeface="Roboto"/>
              <a:sym typeface="Roboto"/>
            </a:endParaRPr>
          </a:p>
          <a:p>
            <a:pPr marL="0" lvl="0" indent="0" algn="l" rtl="0">
              <a:spcBef>
                <a:spcPts val="0"/>
              </a:spcBef>
              <a:spcAft>
                <a:spcPts val="0"/>
              </a:spcAft>
              <a:buNone/>
            </a:pPr>
            <a:r>
              <a:rPr lang="en" sz="2100">
                <a:solidFill>
                  <a:srgbClr val="FFFFFF"/>
                </a:solidFill>
              </a:rPr>
              <a:t>Talking is the best way to convince a person. We will call our customer after placement of his/her order and tell them about delivery and also call them after products are delivered to know his/her feedback. </a:t>
            </a:r>
            <a:endParaRPr sz="1800">
              <a:solidFill>
                <a:srgbClr val="FFFFFF"/>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9"/>
          <p:cNvSpPr txBox="1">
            <a:spLocks noGrp="1"/>
          </p:cNvSpPr>
          <p:nvPr>
            <p:ph type="title"/>
          </p:nvPr>
        </p:nvSpPr>
        <p:spPr>
          <a:xfrm>
            <a:off x="360600" y="238374"/>
            <a:ext cx="8222100" cy="4729500"/>
          </a:xfrm>
          <a:prstGeom prst="rect">
            <a:avLst/>
          </a:prstGeom>
        </p:spPr>
        <p:txBody>
          <a:bodyPr spcFirstLastPara="1" wrap="square" lIns="91425" tIns="91425" rIns="91425" bIns="91425" anchor="t" anchorCtr="0">
            <a:noAutofit/>
          </a:bodyPr>
          <a:lstStyle/>
          <a:p>
            <a:pPr marL="342900" lvl="0" indent="-330200" algn="l" rtl="0">
              <a:spcBef>
                <a:spcPts val="0"/>
              </a:spcBef>
              <a:spcAft>
                <a:spcPts val="0"/>
              </a:spcAft>
              <a:buClr>
                <a:srgbClr val="FFFFFF"/>
              </a:buClr>
              <a:buSzPts val="2200"/>
              <a:buFont typeface="Arial"/>
              <a:buChar char="•"/>
            </a:pPr>
            <a:r>
              <a:rPr lang="en" sz="2200">
                <a:solidFill>
                  <a:srgbClr val="FFFFFF"/>
                </a:solidFill>
                <a:latin typeface="Arial"/>
                <a:ea typeface="Arial"/>
                <a:cs typeface="Arial"/>
                <a:sym typeface="Arial"/>
              </a:rPr>
              <a:t>Daraz, one of the first e-commerce site in Bangladesh started out its journey in September 2013. They became popular  and they sell all types of products.</a:t>
            </a:r>
            <a:endParaRPr sz="2200">
              <a:solidFill>
                <a:srgbClr val="FFFFFF"/>
              </a:solidFill>
              <a:latin typeface="Arial"/>
              <a:ea typeface="Arial"/>
              <a:cs typeface="Arial"/>
              <a:sym typeface="Arial"/>
            </a:endParaRPr>
          </a:p>
          <a:p>
            <a:pPr marL="0" lvl="0" indent="0" algn="l" rtl="0">
              <a:spcBef>
                <a:spcPts val="0"/>
              </a:spcBef>
              <a:spcAft>
                <a:spcPts val="0"/>
              </a:spcAft>
              <a:buNone/>
            </a:pPr>
            <a:endParaRPr sz="2200">
              <a:solidFill>
                <a:srgbClr val="FFFFFF"/>
              </a:solidFill>
              <a:latin typeface="Arial"/>
              <a:ea typeface="Arial"/>
              <a:cs typeface="Arial"/>
              <a:sym typeface="Arial"/>
            </a:endParaRPr>
          </a:p>
          <a:p>
            <a:pPr marL="342900" lvl="0" indent="-330200" algn="l" rtl="0">
              <a:spcBef>
                <a:spcPts val="480"/>
              </a:spcBef>
              <a:spcAft>
                <a:spcPts val="0"/>
              </a:spcAft>
              <a:buClr>
                <a:srgbClr val="FFFFFF"/>
              </a:buClr>
              <a:buSzPts val="2200"/>
              <a:buFont typeface="Arial"/>
              <a:buChar char="•"/>
            </a:pPr>
            <a:r>
              <a:rPr lang="en" sz="2200">
                <a:solidFill>
                  <a:srgbClr val="FFFFFF"/>
                </a:solidFill>
                <a:latin typeface="Arial"/>
                <a:ea typeface="Arial"/>
                <a:cs typeface="Arial"/>
                <a:sym typeface="Arial"/>
              </a:rPr>
              <a:t>Evaly,</a:t>
            </a:r>
            <a:r>
              <a:rPr lang="en" sz="2200" b="1">
                <a:solidFill>
                  <a:srgbClr val="FFFFFF"/>
                </a:solidFill>
                <a:latin typeface="Arial"/>
                <a:ea typeface="Arial"/>
                <a:cs typeface="Arial"/>
                <a:sym typeface="Arial"/>
              </a:rPr>
              <a:t> </a:t>
            </a:r>
            <a:r>
              <a:rPr lang="en" sz="2200">
                <a:solidFill>
                  <a:srgbClr val="FFFFFF"/>
                </a:solidFill>
                <a:latin typeface="Arial"/>
                <a:ea typeface="Arial"/>
                <a:cs typeface="Arial"/>
                <a:sym typeface="Arial"/>
              </a:rPr>
              <a:t>one of the fastest-growing digital commerce startups in Bangladesh started its journey in December 2018 but now they are criticized for their poor delivery service.</a:t>
            </a:r>
            <a:endParaRPr sz="2200">
              <a:solidFill>
                <a:srgbClr val="FFFFFF"/>
              </a:solidFill>
              <a:latin typeface="Arial"/>
              <a:ea typeface="Arial"/>
              <a:cs typeface="Arial"/>
              <a:sym typeface="Arial"/>
            </a:endParaRPr>
          </a:p>
          <a:p>
            <a:pPr marL="342900" lvl="0" indent="0" algn="l" rtl="0">
              <a:spcBef>
                <a:spcPts val="480"/>
              </a:spcBef>
              <a:spcAft>
                <a:spcPts val="0"/>
              </a:spcAft>
              <a:buNone/>
            </a:pPr>
            <a:endParaRPr sz="2200">
              <a:solidFill>
                <a:srgbClr val="FFFFFF"/>
              </a:solidFill>
              <a:latin typeface="Arial"/>
              <a:ea typeface="Arial"/>
              <a:cs typeface="Arial"/>
              <a:sym typeface="Arial"/>
            </a:endParaRPr>
          </a:p>
          <a:p>
            <a:pPr marL="342900" lvl="0" indent="-330200" algn="l" rtl="0">
              <a:spcBef>
                <a:spcPts val="480"/>
              </a:spcBef>
              <a:spcAft>
                <a:spcPts val="0"/>
              </a:spcAft>
              <a:buClr>
                <a:srgbClr val="FFFFFF"/>
              </a:buClr>
              <a:buSzPts val="2200"/>
              <a:buFont typeface="Arial"/>
              <a:buChar char="•"/>
            </a:pPr>
            <a:r>
              <a:rPr lang="en" sz="2200">
                <a:solidFill>
                  <a:srgbClr val="FFFFFF"/>
                </a:solidFill>
                <a:latin typeface="Arial"/>
                <a:ea typeface="Arial"/>
                <a:cs typeface="Arial"/>
                <a:sym typeface="Arial"/>
              </a:rPr>
              <a:t>Another famous site is chaldal.com which sells grocery items.</a:t>
            </a:r>
            <a:endParaRPr sz="2200">
              <a:solidFill>
                <a:srgbClr val="FFFFFF"/>
              </a:solidFill>
              <a:latin typeface="Arial"/>
              <a:ea typeface="Arial"/>
              <a:cs typeface="Arial"/>
              <a:sym typeface="Arial"/>
            </a:endParaRPr>
          </a:p>
          <a:p>
            <a:pPr marL="342900" lvl="0" indent="0" algn="l" rtl="0">
              <a:spcBef>
                <a:spcPts val="480"/>
              </a:spcBef>
              <a:spcAft>
                <a:spcPts val="0"/>
              </a:spcAft>
              <a:buNone/>
            </a:pPr>
            <a:endParaRPr sz="2200">
              <a:solidFill>
                <a:srgbClr val="FFFFFF"/>
              </a:solidFill>
              <a:latin typeface="Arial"/>
              <a:ea typeface="Arial"/>
              <a:cs typeface="Arial"/>
              <a:sym typeface="Arial"/>
            </a:endParaRPr>
          </a:p>
          <a:p>
            <a:pPr marL="342900" lvl="0" indent="-330200" algn="l" rtl="0">
              <a:spcBef>
                <a:spcPts val="480"/>
              </a:spcBef>
              <a:spcAft>
                <a:spcPts val="0"/>
              </a:spcAft>
              <a:buClr>
                <a:srgbClr val="FFFFFF"/>
              </a:buClr>
              <a:buSzPts val="2200"/>
              <a:buFont typeface="Arial"/>
              <a:buChar char="•"/>
            </a:pPr>
            <a:r>
              <a:rPr lang="en" sz="2200">
                <a:solidFill>
                  <a:srgbClr val="FFFFFF"/>
                </a:solidFill>
                <a:latin typeface="Arial"/>
                <a:ea typeface="Arial"/>
                <a:cs typeface="Arial"/>
                <a:sym typeface="Arial"/>
              </a:rPr>
              <a:t>There are many more sites like Bagdoom,  Othoba PriyoShop, Rokomari, priyoshop and so on. </a:t>
            </a:r>
            <a:endParaRPr sz="2200">
              <a:solidFill>
                <a:srgbClr val="FFFFFF"/>
              </a:solidFill>
              <a:latin typeface="Arial"/>
              <a:ea typeface="Arial"/>
              <a:cs typeface="Arial"/>
              <a:sym typeface="Arial"/>
            </a:endParaRPr>
          </a:p>
          <a:p>
            <a:pPr marL="0" lvl="0" indent="0" algn="l" rtl="0">
              <a:spcBef>
                <a:spcPts val="0"/>
              </a:spcBef>
              <a:spcAft>
                <a:spcPts val="0"/>
              </a:spcAft>
              <a:buNone/>
            </a:pPr>
            <a:endParaRPr sz="2200">
              <a:solidFill>
                <a:srgbClr val="FFFF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0" descr="Background pointer shape in timeline graphic"/>
          <p:cNvSpPr/>
          <p:nvPr/>
        </p:nvSpPr>
        <p:spPr>
          <a:xfrm>
            <a:off x="1975200" y="455225"/>
            <a:ext cx="5193600" cy="585900"/>
          </a:xfrm>
          <a:prstGeom prst="homePlate">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r>
              <a:rPr lang="en"/>
              <a:t>                           </a:t>
            </a:r>
            <a:r>
              <a:rPr lang="en" sz="2000">
                <a:solidFill>
                  <a:srgbClr val="FFFFFF"/>
                </a:solidFill>
              </a:rPr>
              <a:t> Application Features</a:t>
            </a:r>
            <a:endParaRPr sz="2000">
              <a:solidFill>
                <a:srgbClr val="FFFFFF"/>
              </a:solidFill>
            </a:endParaRPr>
          </a:p>
        </p:txBody>
      </p:sp>
      <p:sp>
        <p:nvSpPr>
          <p:cNvPr id="140" name="Google Shape;140;p20"/>
          <p:cNvSpPr txBox="1">
            <a:spLocks noGrp="1"/>
          </p:cNvSpPr>
          <p:nvPr>
            <p:ph type="body" idx="4294967295"/>
          </p:nvPr>
        </p:nvSpPr>
        <p:spPr>
          <a:xfrm>
            <a:off x="340923" y="2336550"/>
            <a:ext cx="1455600" cy="4704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600">
                <a:solidFill>
                  <a:schemeClr val="lt1"/>
                </a:solidFill>
              </a:rPr>
              <a:t>Application Features</a:t>
            </a:r>
            <a:endParaRPr sz="1600">
              <a:solidFill>
                <a:schemeClr val="lt1"/>
              </a:solidFill>
            </a:endParaRPr>
          </a:p>
        </p:txBody>
      </p:sp>
      <p:sp>
        <p:nvSpPr>
          <p:cNvPr id="141" name="Google Shape;141;p20"/>
          <p:cNvSpPr txBox="1"/>
          <p:nvPr/>
        </p:nvSpPr>
        <p:spPr>
          <a:xfrm>
            <a:off x="340925" y="1241975"/>
            <a:ext cx="8252400" cy="3826200"/>
          </a:xfrm>
          <a:prstGeom prst="rect">
            <a:avLst/>
          </a:prstGeom>
          <a:noFill/>
          <a:ln>
            <a:noFill/>
          </a:ln>
        </p:spPr>
        <p:txBody>
          <a:bodyPr spcFirstLastPara="1" wrap="square" lIns="91425" tIns="91425" rIns="91425" bIns="91425" anchor="t" anchorCtr="0">
            <a:noAutofit/>
          </a:bodyPr>
          <a:lstStyle/>
          <a:p>
            <a:pPr marL="342900" lvl="0" indent="-336550" algn="l" rtl="0">
              <a:spcBef>
                <a:spcPts val="0"/>
              </a:spcBef>
              <a:spcAft>
                <a:spcPts val="0"/>
              </a:spcAft>
              <a:buClr>
                <a:srgbClr val="0000FF"/>
              </a:buClr>
              <a:buSzPts val="2300"/>
              <a:buFont typeface="Roboto"/>
              <a:buChar char="•"/>
            </a:pPr>
            <a:r>
              <a:rPr lang="en" sz="2300">
                <a:latin typeface="Roboto"/>
                <a:ea typeface="Roboto"/>
                <a:cs typeface="Roboto"/>
                <a:sym typeface="Roboto"/>
              </a:rPr>
              <a:t>Login And Registration.</a:t>
            </a:r>
            <a:endParaRPr sz="3100">
              <a:latin typeface="Roboto"/>
              <a:ea typeface="Roboto"/>
              <a:cs typeface="Roboto"/>
              <a:sym typeface="Roboto"/>
            </a:endParaRPr>
          </a:p>
          <a:p>
            <a:pPr marL="342900" lvl="0" indent="-336550" algn="l" rtl="0">
              <a:spcBef>
                <a:spcPts val="480"/>
              </a:spcBef>
              <a:spcAft>
                <a:spcPts val="0"/>
              </a:spcAft>
              <a:buClr>
                <a:srgbClr val="0000FF"/>
              </a:buClr>
              <a:buSzPts val="2300"/>
              <a:buFont typeface="Roboto"/>
              <a:buChar char="•"/>
            </a:pPr>
            <a:r>
              <a:rPr lang="en" sz="2300">
                <a:latin typeface="Roboto"/>
                <a:ea typeface="Roboto"/>
                <a:cs typeface="Roboto"/>
                <a:sym typeface="Roboto"/>
              </a:rPr>
              <a:t>Shopping Cart and Checkout Process.</a:t>
            </a:r>
            <a:endParaRPr sz="3100">
              <a:latin typeface="Roboto"/>
              <a:ea typeface="Roboto"/>
              <a:cs typeface="Roboto"/>
              <a:sym typeface="Roboto"/>
            </a:endParaRPr>
          </a:p>
          <a:p>
            <a:pPr marL="342900" lvl="0" indent="-336550" algn="l" rtl="0">
              <a:spcBef>
                <a:spcPts val="480"/>
              </a:spcBef>
              <a:spcAft>
                <a:spcPts val="0"/>
              </a:spcAft>
              <a:buClr>
                <a:srgbClr val="0000FF"/>
              </a:buClr>
              <a:buSzPts val="2300"/>
              <a:buFont typeface="Roboto"/>
              <a:buChar char="•"/>
            </a:pPr>
            <a:r>
              <a:rPr lang="en" sz="2300">
                <a:latin typeface="Roboto"/>
                <a:ea typeface="Roboto"/>
                <a:cs typeface="Roboto"/>
                <a:sym typeface="Roboto"/>
              </a:rPr>
              <a:t>Wishlist</a:t>
            </a:r>
            <a:endParaRPr sz="3100">
              <a:latin typeface="Roboto"/>
              <a:ea typeface="Roboto"/>
              <a:cs typeface="Roboto"/>
              <a:sym typeface="Roboto"/>
            </a:endParaRPr>
          </a:p>
          <a:p>
            <a:pPr marL="342900" lvl="0" indent="-336550" algn="l" rtl="0">
              <a:spcBef>
                <a:spcPts val="480"/>
              </a:spcBef>
              <a:spcAft>
                <a:spcPts val="0"/>
              </a:spcAft>
              <a:buClr>
                <a:srgbClr val="0000FF"/>
              </a:buClr>
              <a:buSzPts val="2300"/>
              <a:buFont typeface="Roboto"/>
              <a:buChar char="•"/>
            </a:pPr>
            <a:r>
              <a:rPr lang="en" sz="2300">
                <a:latin typeface="Roboto"/>
                <a:ea typeface="Roboto"/>
                <a:cs typeface="Roboto"/>
                <a:sym typeface="Roboto"/>
              </a:rPr>
              <a:t>Search bar</a:t>
            </a:r>
            <a:endParaRPr sz="3100">
              <a:latin typeface="Roboto"/>
              <a:ea typeface="Roboto"/>
              <a:cs typeface="Roboto"/>
              <a:sym typeface="Roboto"/>
            </a:endParaRPr>
          </a:p>
          <a:p>
            <a:pPr marL="342900" lvl="0" indent="-336550" algn="l" rtl="0">
              <a:spcBef>
                <a:spcPts val="480"/>
              </a:spcBef>
              <a:spcAft>
                <a:spcPts val="0"/>
              </a:spcAft>
              <a:buClr>
                <a:srgbClr val="0000FF"/>
              </a:buClr>
              <a:buSzPts val="2300"/>
              <a:buFont typeface="Roboto"/>
              <a:buChar char="•"/>
            </a:pPr>
            <a:r>
              <a:rPr lang="en" sz="2300">
                <a:latin typeface="Roboto"/>
                <a:ea typeface="Roboto"/>
                <a:cs typeface="Roboto"/>
                <a:sym typeface="Roboto"/>
              </a:rPr>
              <a:t>Payment system</a:t>
            </a:r>
            <a:endParaRPr sz="3100">
              <a:latin typeface="Roboto"/>
              <a:ea typeface="Roboto"/>
              <a:cs typeface="Roboto"/>
              <a:sym typeface="Roboto"/>
            </a:endParaRPr>
          </a:p>
          <a:p>
            <a:pPr marL="342900" lvl="0" indent="-336550" algn="l" rtl="0">
              <a:spcBef>
                <a:spcPts val="480"/>
              </a:spcBef>
              <a:spcAft>
                <a:spcPts val="0"/>
              </a:spcAft>
              <a:buClr>
                <a:srgbClr val="0000FF"/>
              </a:buClr>
              <a:buSzPts val="2300"/>
              <a:buFont typeface="Roboto"/>
              <a:buChar char="•"/>
            </a:pPr>
            <a:r>
              <a:rPr lang="en" sz="2300">
                <a:latin typeface="Roboto"/>
                <a:ea typeface="Roboto"/>
                <a:cs typeface="Roboto"/>
                <a:sym typeface="Roboto"/>
              </a:rPr>
              <a:t>Category wise products showcase</a:t>
            </a:r>
            <a:endParaRPr sz="3100">
              <a:latin typeface="Roboto"/>
              <a:ea typeface="Roboto"/>
              <a:cs typeface="Roboto"/>
              <a:sym typeface="Roboto"/>
            </a:endParaRPr>
          </a:p>
          <a:p>
            <a:pPr marL="342900" lvl="0" indent="-336550" algn="l" rtl="0">
              <a:spcBef>
                <a:spcPts val="480"/>
              </a:spcBef>
              <a:spcAft>
                <a:spcPts val="0"/>
              </a:spcAft>
              <a:buClr>
                <a:srgbClr val="0000FF"/>
              </a:buClr>
              <a:buSzPts val="2300"/>
              <a:buFont typeface="Roboto"/>
              <a:buChar char="•"/>
            </a:pPr>
            <a:r>
              <a:rPr lang="en" sz="2300">
                <a:latin typeface="Roboto"/>
                <a:ea typeface="Roboto"/>
                <a:cs typeface="Roboto"/>
                <a:sym typeface="Roboto"/>
              </a:rPr>
              <a:t>Shipping form</a:t>
            </a:r>
            <a:endParaRPr sz="3100">
              <a:latin typeface="Roboto"/>
              <a:ea typeface="Roboto"/>
              <a:cs typeface="Roboto"/>
              <a:sym typeface="Roboto"/>
            </a:endParaRPr>
          </a:p>
          <a:p>
            <a:pPr marL="342900" lvl="0" indent="-336550" algn="l" rtl="0">
              <a:spcBef>
                <a:spcPts val="480"/>
              </a:spcBef>
              <a:spcAft>
                <a:spcPts val="0"/>
              </a:spcAft>
              <a:buClr>
                <a:srgbClr val="0000FF"/>
              </a:buClr>
              <a:buSzPts val="2300"/>
              <a:buFont typeface="Roboto"/>
              <a:buChar char="•"/>
            </a:pPr>
            <a:r>
              <a:rPr lang="en" sz="2300">
                <a:latin typeface="Roboto"/>
                <a:ea typeface="Roboto"/>
                <a:cs typeface="Roboto"/>
                <a:sym typeface="Roboto"/>
              </a:rPr>
              <a:t>Review section</a:t>
            </a:r>
            <a:endParaRPr sz="3100">
              <a:latin typeface="Roboto"/>
              <a:ea typeface="Roboto"/>
              <a:cs typeface="Roboto"/>
              <a:sym typeface="Roboto"/>
            </a:endParaRPr>
          </a:p>
          <a:p>
            <a:pPr marL="342900" lvl="0" indent="-336550" algn="l" rtl="0">
              <a:spcBef>
                <a:spcPts val="480"/>
              </a:spcBef>
              <a:spcAft>
                <a:spcPts val="0"/>
              </a:spcAft>
              <a:buClr>
                <a:srgbClr val="0000FF"/>
              </a:buClr>
              <a:buSzPts val="2300"/>
              <a:buFont typeface="Roboto"/>
              <a:buChar char="•"/>
            </a:pPr>
            <a:r>
              <a:rPr lang="en" sz="2300">
                <a:latin typeface="Roboto"/>
                <a:ea typeface="Roboto"/>
                <a:cs typeface="Roboto"/>
                <a:sym typeface="Roboto"/>
              </a:rPr>
              <a:t>Dashboard and customer management</a:t>
            </a:r>
            <a:endParaRPr sz="3100">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1"/>
          <p:cNvSpPr txBox="1">
            <a:spLocks noGrp="1"/>
          </p:cNvSpPr>
          <p:nvPr>
            <p:ph type="body" idx="4294967295"/>
          </p:nvPr>
        </p:nvSpPr>
        <p:spPr>
          <a:xfrm>
            <a:off x="340923" y="2336550"/>
            <a:ext cx="1455600" cy="4704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600">
                <a:solidFill>
                  <a:schemeClr val="lt1"/>
                </a:solidFill>
              </a:rPr>
              <a:t>Application Features</a:t>
            </a:r>
            <a:endParaRPr sz="1600">
              <a:solidFill>
                <a:schemeClr val="lt1"/>
              </a:solidFill>
            </a:endParaRPr>
          </a:p>
        </p:txBody>
      </p:sp>
      <p:sp>
        <p:nvSpPr>
          <p:cNvPr id="147" name="Google Shape;147;p21"/>
          <p:cNvSpPr txBox="1"/>
          <p:nvPr/>
        </p:nvSpPr>
        <p:spPr>
          <a:xfrm>
            <a:off x="340925" y="1241975"/>
            <a:ext cx="8252400" cy="3826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pic>
        <p:nvPicPr>
          <p:cNvPr id="148" name="Google Shape;148;p21"/>
          <p:cNvPicPr preferRelativeResize="0"/>
          <p:nvPr/>
        </p:nvPicPr>
        <p:blipFill rotWithShape="1">
          <a:blip r:embed="rId3">
            <a:alphaModFix/>
          </a:blip>
          <a:srcRect l="11192" t="7215" r="9874" b="12340"/>
          <a:stretch/>
        </p:blipFill>
        <p:spPr>
          <a:xfrm>
            <a:off x="1317250" y="62725"/>
            <a:ext cx="5971475" cy="5143500"/>
          </a:xfrm>
          <a:prstGeom prst="rect">
            <a:avLst/>
          </a:prstGeom>
          <a:noFill/>
          <a:ln>
            <a:noFill/>
          </a:ln>
        </p:spPr>
      </p:pic>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TotalTime>
  <Words>596</Words>
  <Application>Microsoft Office PowerPoint</Application>
  <PresentationFormat>On-screen Show (16:9)</PresentationFormat>
  <Paragraphs>121</Paragraphs>
  <Slides>12</Slides>
  <Notes>12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Roboto</vt:lpstr>
      <vt:lpstr>Geometric</vt:lpstr>
      <vt:lpstr>E-COMMERCE WEBSITE</vt:lpstr>
      <vt:lpstr>PowerPoint Presentation</vt:lpstr>
      <vt:lpstr>PowerPoint Presentation</vt:lpstr>
      <vt:lpstr>PowerPoint Presentation</vt:lpstr>
      <vt:lpstr>PowerPoint Presentation</vt:lpstr>
      <vt:lpstr>PowerPoint Presentation</vt:lpstr>
      <vt:lpstr>Daraz, one of the first e-commerce site in Bangladesh started out its journey in September 2013. They became popular  and they sell all types of products.  Evaly, one of the fastest-growing digital commerce startups in Bangladesh started its journey in December 2018 but now they are criticized for their poor delivery service.  Another famous site is chaldal.com which sells grocery items.  There are many more sites like Bagdoom,  Othoba PriyoShop, Rokomari, priyoshop and so on.  </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E-COMMERCE WEBSITE</dc:title>
  <cp:lastModifiedBy>Asif  Zaman</cp:lastModifiedBy>
  <cp:revision>5</cp:revision>
  <dcterms:modified xsi:type="dcterms:W3CDTF">2020-07-16T11:09:34Z</dcterms:modified>
</cp:coreProperties>
</file>