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66" r:id="rId5"/>
    <p:sldId id="267" r:id="rId6"/>
    <p:sldId id="268" r:id="rId7"/>
    <p:sldId id="260" r:id="rId8"/>
    <p:sldId id="259" r:id="rId9"/>
    <p:sldId id="261" r:id="rId10"/>
    <p:sldId id="265" r:id="rId11"/>
    <p:sldId id="264" r:id="rId12"/>
    <p:sldId id="263" r:id="rId13"/>
    <p:sldId id="269" r:id="rId14"/>
    <p:sldId id="277" r:id="rId15"/>
    <p:sldId id="270" r:id="rId16"/>
    <p:sldId id="278" r:id="rId17"/>
    <p:sldId id="279" r:id="rId18"/>
    <p:sldId id="271" r:id="rId19"/>
    <p:sldId id="280" r:id="rId20"/>
    <p:sldId id="281" r:id="rId21"/>
    <p:sldId id="273" r:id="rId22"/>
    <p:sldId id="274" r:id="rId23"/>
    <p:sldId id="282" r:id="rId24"/>
    <p:sldId id="275" r:id="rId25"/>
    <p:sldId id="283" r:id="rId26"/>
    <p:sldId id="284" r:id="rId27"/>
    <p:sldId id="285" r:id="rId28"/>
    <p:sldId id="286" r:id="rId29"/>
    <p:sldId id="27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9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6" d="100"/>
          <a:sy n="86" d="100"/>
        </p:scale>
        <p:origin x="552" y="62"/>
      </p:cViewPr>
      <p:guideLst>
        <p:guide orient="horz" pos="279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9437939110070256"/>
          <c:y val="0.92600829615464586"/>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873444098176252"/>
          <c:y val="7.7144941075309864E-2"/>
          <c:w val="0.82570801600619592"/>
          <c:h val="0.7825403675953021"/>
        </c:manualLayout>
      </c:layout>
      <c:barChart>
        <c:barDir val="bar"/>
        <c:grouping val="clustered"/>
        <c:varyColors val="0"/>
        <c:ser>
          <c:idx val="0"/>
          <c:order val="0"/>
          <c:tx>
            <c:strRef>
              <c:f>Sheet1!$B$1</c:f>
              <c:strCache>
                <c:ptCount val="1"/>
                <c:pt idx="0">
                  <c:v>Feature Importance</c:v>
                </c:pt>
              </c:strCache>
            </c:strRef>
          </c:tx>
          <c:spPr>
            <a:solidFill>
              <a:schemeClr val="accent1"/>
            </a:solidFill>
            <a:ln>
              <a:noFill/>
            </a:ln>
            <a:effectLst/>
          </c:spPr>
          <c:invertIfNegative val="0"/>
          <c:cat>
            <c:strRef>
              <c:f>Sheet1!$A$2:$A$38</c:f>
              <c:strCache>
                <c:ptCount val="37"/>
                <c:pt idx="0">
                  <c:v>Social_Search_Impressions</c:v>
                </c:pt>
                <c:pt idx="1">
                  <c:v>Social_Search_Working_cost</c:v>
                </c:pt>
                <c:pt idx="2">
                  <c:v>Digital_Impressions</c:v>
                </c:pt>
                <c:pt idx="3">
                  <c:v>Digital_Working_cost</c:v>
                </c:pt>
                <c:pt idx="4">
                  <c:v>Print_Impressions.Ads40</c:v>
                </c:pt>
                <c:pt idx="5">
                  <c:v>Print_Working_Cost.Ads50</c:v>
                </c:pt>
                <c:pt idx="6">
                  <c:v>OOH_Impressions</c:v>
                </c:pt>
                <c:pt idx="7">
                  <c:v>OOH_Working_Cost</c:v>
                </c:pt>
                <c:pt idx="8">
                  <c:v>SOS_pct</c:v>
                </c:pt>
                <c:pt idx="9">
                  <c:v>Digital_Impressions_pct</c:v>
                </c:pt>
                <c:pt idx="10">
                  <c:v>CCFOT</c:v>
                </c:pt>
                <c:pt idx="11">
                  <c:v>Median_Temp</c:v>
                </c:pt>
                <c:pt idx="12">
                  <c:v>Median_Rainfall</c:v>
                </c:pt>
                <c:pt idx="13">
                  <c:v>Fuel_Price</c:v>
                </c:pt>
                <c:pt idx="14">
                  <c:v>Inflation</c:v>
                </c:pt>
                <c:pt idx="15">
                  <c:v>Trade_Invest</c:v>
                </c:pt>
                <c:pt idx="16">
                  <c:v>Brand_Equity</c:v>
                </c:pt>
                <c:pt idx="17">
                  <c:v>Avg_EQ_Price</c:v>
                </c:pt>
                <c:pt idx="18">
                  <c:v>Any_Promo_pct_ACV</c:v>
                </c:pt>
                <c:pt idx="19">
                  <c:v>Any_Feat_pct_ACV</c:v>
                </c:pt>
                <c:pt idx="20">
                  <c:v>Any_Disp_pct_ACV</c:v>
                </c:pt>
                <c:pt idx="21">
                  <c:v>EQ_Base_Price</c:v>
                </c:pt>
                <c:pt idx="22">
                  <c:v>Est_ACV_Selling</c:v>
                </c:pt>
                <c:pt idx="23">
                  <c:v>pct_ACV</c:v>
                </c:pt>
                <c:pt idx="24">
                  <c:v>Avg_no_of_Items</c:v>
                </c:pt>
                <c:pt idx="25">
                  <c:v>pct_PromoMarketDollars_Category</c:v>
                </c:pt>
                <c:pt idx="26">
                  <c:v>RPI_Category</c:v>
                </c:pt>
                <c:pt idx="27">
                  <c:v>Magazine_Impressions_pct</c:v>
                </c:pt>
                <c:pt idx="28">
                  <c:v>TV_GRP</c:v>
                </c:pt>
                <c:pt idx="29">
                  <c:v>Competitor1_RPI</c:v>
                </c:pt>
                <c:pt idx="30">
                  <c:v>Competitor2_RPI</c:v>
                </c:pt>
                <c:pt idx="31">
                  <c:v>Competitor3_RPI</c:v>
                </c:pt>
                <c:pt idx="32">
                  <c:v>Competitor4_RPI</c:v>
                </c:pt>
                <c:pt idx="33">
                  <c:v>EQ_Category</c:v>
                </c:pt>
                <c:pt idx="34">
                  <c:v>EQ_Subcategory</c:v>
                </c:pt>
                <c:pt idx="35">
                  <c:v>pct_PromoMarketDollars_Subcategory</c:v>
                </c:pt>
                <c:pt idx="36">
                  <c:v>RPI_Subcategory</c:v>
                </c:pt>
              </c:strCache>
            </c:strRef>
          </c:cat>
          <c:val>
            <c:numRef>
              <c:f>Sheet1!$B$2:$B$38</c:f>
              <c:numCache>
                <c:formatCode>0.00</c:formatCode>
                <c:ptCount val="37"/>
                <c:pt idx="0">
                  <c:v>0.17785736299999999</c:v>
                </c:pt>
                <c:pt idx="1">
                  <c:v>0</c:v>
                </c:pt>
                <c:pt idx="2">
                  <c:v>0</c:v>
                </c:pt>
                <c:pt idx="3">
                  <c:v>1.0745188000000001E-3</c:v>
                </c:pt>
                <c:pt idx="4">
                  <c:v>4.26047131E-4</c:v>
                </c:pt>
                <c:pt idx="5">
                  <c:v>1.96036568E-4</c:v>
                </c:pt>
                <c:pt idx="6">
                  <c:v>0</c:v>
                </c:pt>
                <c:pt idx="7">
                  <c:v>1.6081076299999999E-4</c:v>
                </c:pt>
                <c:pt idx="8">
                  <c:v>0</c:v>
                </c:pt>
                <c:pt idx="9">
                  <c:v>0</c:v>
                </c:pt>
                <c:pt idx="10">
                  <c:v>0</c:v>
                </c:pt>
                <c:pt idx="11">
                  <c:v>0</c:v>
                </c:pt>
                <c:pt idx="12">
                  <c:v>0.20761815</c:v>
                </c:pt>
                <c:pt idx="13">
                  <c:v>7.9215747799999997E-4</c:v>
                </c:pt>
                <c:pt idx="14">
                  <c:v>0.145230629</c:v>
                </c:pt>
                <c:pt idx="15">
                  <c:v>0</c:v>
                </c:pt>
                <c:pt idx="16">
                  <c:v>0</c:v>
                </c:pt>
                <c:pt idx="17">
                  <c:v>0</c:v>
                </c:pt>
                <c:pt idx="18">
                  <c:v>0</c:v>
                </c:pt>
                <c:pt idx="19">
                  <c:v>0</c:v>
                </c:pt>
                <c:pt idx="20">
                  <c:v>1.2981111900000001E-4</c:v>
                </c:pt>
                <c:pt idx="21">
                  <c:v>2.3724917E-5</c:v>
                </c:pt>
                <c:pt idx="22">
                  <c:v>0</c:v>
                </c:pt>
                <c:pt idx="23">
                  <c:v>4.3791483699999997E-5</c:v>
                </c:pt>
                <c:pt idx="24">
                  <c:v>1.8939535499999999E-4</c:v>
                </c:pt>
                <c:pt idx="25">
                  <c:v>0.18720716200000001</c:v>
                </c:pt>
                <c:pt idx="26">
                  <c:v>0</c:v>
                </c:pt>
                <c:pt idx="27">
                  <c:v>5.3659219199999998E-5</c:v>
                </c:pt>
                <c:pt idx="28">
                  <c:v>9.4410795100000001E-4</c:v>
                </c:pt>
                <c:pt idx="29">
                  <c:v>1.4081634200000001E-3</c:v>
                </c:pt>
                <c:pt idx="30">
                  <c:v>2.3820125100000001E-4</c:v>
                </c:pt>
                <c:pt idx="31">
                  <c:v>0</c:v>
                </c:pt>
                <c:pt idx="32">
                  <c:v>0</c:v>
                </c:pt>
                <c:pt idx="33">
                  <c:v>0.11312208999999999</c:v>
                </c:pt>
                <c:pt idx="34">
                  <c:v>5.8215037999999997E-2</c:v>
                </c:pt>
                <c:pt idx="35">
                  <c:v>0.105069142</c:v>
                </c:pt>
                <c:pt idx="36">
                  <c:v>0</c:v>
                </c:pt>
              </c:numCache>
            </c:numRef>
          </c:val>
          <c:extLst>
            <c:ext xmlns:c16="http://schemas.microsoft.com/office/drawing/2014/chart" uri="{C3380CC4-5D6E-409C-BE32-E72D297353CC}">
              <c16:uniqueId val="{00000000-9C5E-4854-BDE8-4186AB458BA2}"/>
            </c:ext>
          </c:extLst>
        </c:ser>
        <c:dLbls>
          <c:showLegendKey val="0"/>
          <c:showVal val="0"/>
          <c:showCatName val="0"/>
          <c:showSerName val="0"/>
          <c:showPercent val="0"/>
          <c:showBubbleSize val="0"/>
        </c:dLbls>
        <c:gapWidth val="219"/>
        <c:axId val="1682765040"/>
        <c:axId val="1682767952"/>
      </c:barChart>
      <c:catAx>
        <c:axId val="16827650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1682767952"/>
        <c:crosses val="autoZero"/>
        <c:auto val="1"/>
        <c:lblAlgn val="ctr"/>
        <c:lblOffset val="100"/>
        <c:noMultiLvlLbl val="0"/>
      </c:catAx>
      <c:valAx>
        <c:axId val="1682767952"/>
        <c:scaling>
          <c:orientation val="minMax"/>
        </c:scaling>
        <c:delete val="0"/>
        <c:axPos val="b"/>
        <c:majorGridlines>
          <c:spPr>
            <a:ln w="9525" cap="flat" cmpd="sng" algn="ctr">
              <a:solidFill>
                <a:schemeClr val="bg1">
                  <a:lumMod val="9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827650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1812646370023418"/>
          <c:y val="1.397990581176056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21787235611942"/>
          <c:y val="7.6653639852858738E-2"/>
          <c:w val="0.87873167493407589"/>
          <c:h val="0.50032321652314793"/>
        </c:manualLayout>
      </c:layout>
      <c:barChart>
        <c:barDir val="col"/>
        <c:grouping val="clustered"/>
        <c:varyColors val="0"/>
        <c:ser>
          <c:idx val="0"/>
          <c:order val="0"/>
          <c:tx>
            <c:strRef>
              <c:f>Sheet1!$B$1</c:f>
              <c:strCache>
                <c:ptCount val="1"/>
                <c:pt idx="0">
                  <c:v>Average Co-efficients over 5000 iterations</c:v>
                </c:pt>
              </c:strCache>
            </c:strRef>
          </c:tx>
          <c:spPr>
            <a:solidFill>
              <a:schemeClr val="accent1"/>
            </a:solidFill>
            <a:ln>
              <a:noFill/>
            </a:ln>
            <a:effectLst/>
          </c:spPr>
          <c:invertIfNegative val="0"/>
          <c:cat>
            <c:strRef>
              <c:f>Sheet1!$A$2:$A$38</c:f>
              <c:strCache>
                <c:ptCount val="37"/>
                <c:pt idx="0">
                  <c:v>Social_Search_Impressions</c:v>
                </c:pt>
                <c:pt idx="1">
                  <c:v>Social_Search_Working_cost</c:v>
                </c:pt>
                <c:pt idx="2">
                  <c:v>Digital_Impressions</c:v>
                </c:pt>
                <c:pt idx="3">
                  <c:v>Digital_Working_cost</c:v>
                </c:pt>
                <c:pt idx="4">
                  <c:v>Print_Impressions.Ads40</c:v>
                </c:pt>
                <c:pt idx="5">
                  <c:v>Print_Working_Cost.Ads50</c:v>
                </c:pt>
                <c:pt idx="6">
                  <c:v>OOH_Impressions</c:v>
                </c:pt>
                <c:pt idx="7">
                  <c:v>OOH_Working_Cost</c:v>
                </c:pt>
                <c:pt idx="8">
                  <c:v>SOS_pct</c:v>
                </c:pt>
                <c:pt idx="9">
                  <c:v>Digital_Impressions_pct</c:v>
                </c:pt>
                <c:pt idx="10">
                  <c:v>CCFOT</c:v>
                </c:pt>
                <c:pt idx="11">
                  <c:v>Median_Temp</c:v>
                </c:pt>
                <c:pt idx="12">
                  <c:v>Median_Rainfall</c:v>
                </c:pt>
                <c:pt idx="13">
                  <c:v>Fuel_Price</c:v>
                </c:pt>
                <c:pt idx="14">
                  <c:v>Inflation</c:v>
                </c:pt>
                <c:pt idx="15">
                  <c:v>Trade_Invest</c:v>
                </c:pt>
                <c:pt idx="16">
                  <c:v>Brand_Equity</c:v>
                </c:pt>
                <c:pt idx="17">
                  <c:v>Avg_EQ_Price</c:v>
                </c:pt>
                <c:pt idx="18">
                  <c:v>Any_Promo_pct_ACV</c:v>
                </c:pt>
                <c:pt idx="19">
                  <c:v>Any_Feat_pct_ACV</c:v>
                </c:pt>
                <c:pt idx="20">
                  <c:v>Any_Disp_pct_ACV</c:v>
                </c:pt>
                <c:pt idx="21">
                  <c:v>EQ_Base_Price</c:v>
                </c:pt>
                <c:pt idx="22">
                  <c:v>Est_ACV_Selling</c:v>
                </c:pt>
                <c:pt idx="23">
                  <c:v>pct_ACV</c:v>
                </c:pt>
                <c:pt idx="24">
                  <c:v>Avg_no_of_Items</c:v>
                </c:pt>
                <c:pt idx="25">
                  <c:v>pct_PromoMarketDollars_Category</c:v>
                </c:pt>
                <c:pt idx="26">
                  <c:v>RPI_Category</c:v>
                </c:pt>
                <c:pt idx="27">
                  <c:v>Magazine_Impressions_pct</c:v>
                </c:pt>
                <c:pt idx="28">
                  <c:v>TV_GRP</c:v>
                </c:pt>
                <c:pt idx="29">
                  <c:v>Competitor1_RPI</c:v>
                </c:pt>
                <c:pt idx="30">
                  <c:v>Competitor2_RPI</c:v>
                </c:pt>
                <c:pt idx="31">
                  <c:v>Competitor3_RPI</c:v>
                </c:pt>
                <c:pt idx="32">
                  <c:v>Competitor4_RPI</c:v>
                </c:pt>
                <c:pt idx="33">
                  <c:v>EQ_Category</c:v>
                </c:pt>
                <c:pt idx="34">
                  <c:v>EQ_Subcategory</c:v>
                </c:pt>
                <c:pt idx="35">
                  <c:v>pct_PromoMarketDollars_Subcategory</c:v>
                </c:pt>
                <c:pt idx="36">
                  <c:v>RPI_Subcategory</c:v>
                </c:pt>
              </c:strCache>
            </c:strRef>
          </c:cat>
          <c:val>
            <c:numRef>
              <c:f>Sheet1!$B$2:$B$38</c:f>
              <c:numCache>
                <c:formatCode>0.00</c:formatCode>
                <c:ptCount val="37"/>
                <c:pt idx="0">
                  <c:v>0.99940660000000003</c:v>
                </c:pt>
                <c:pt idx="1">
                  <c:v>2.230592E-3</c:v>
                </c:pt>
                <c:pt idx="2">
                  <c:v>-9.3700820000000004E-5</c:v>
                </c:pt>
                <c:pt idx="3">
                  <c:v>0</c:v>
                </c:pt>
                <c:pt idx="4">
                  <c:v>-1.5593720000000001E-3</c:v>
                </c:pt>
                <c:pt idx="5">
                  <c:v>-5.3200269999999997E-4</c:v>
                </c:pt>
                <c:pt idx="6">
                  <c:v>-8.9225549999999995E-4</c:v>
                </c:pt>
                <c:pt idx="7">
                  <c:v>-8.507756E-4</c:v>
                </c:pt>
                <c:pt idx="8">
                  <c:v>0</c:v>
                </c:pt>
                <c:pt idx="9">
                  <c:v>0</c:v>
                </c:pt>
                <c:pt idx="10">
                  <c:v>5.6820980000000002E-4</c:v>
                </c:pt>
                <c:pt idx="11">
                  <c:v>-2.1285950000000001E-4</c:v>
                </c:pt>
                <c:pt idx="12">
                  <c:v>0.99990259999999997</c:v>
                </c:pt>
                <c:pt idx="13">
                  <c:v>-1.2420199999999999E-2</c:v>
                </c:pt>
                <c:pt idx="14">
                  <c:v>1.0000659999999999</c:v>
                </c:pt>
                <c:pt idx="15">
                  <c:v>-7.8029330000000004E-4</c:v>
                </c:pt>
                <c:pt idx="16">
                  <c:v>-0.4836319</c:v>
                </c:pt>
                <c:pt idx="17">
                  <c:v>-6.6738199999999996E-3</c:v>
                </c:pt>
                <c:pt idx="18">
                  <c:v>3.7067799999999999E-4</c:v>
                </c:pt>
                <c:pt idx="19">
                  <c:v>0</c:v>
                </c:pt>
                <c:pt idx="20">
                  <c:v>0</c:v>
                </c:pt>
                <c:pt idx="21">
                  <c:v>0</c:v>
                </c:pt>
                <c:pt idx="22">
                  <c:v>-2.449517E-3</c:v>
                </c:pt>
                <c:pt idx="23">
                  <c:v>0</c:v>
                </c:pt>
                <c:pt idx="24">
                  <c:v>-4.2393190000000001E-3</c:v>
                </c:pt>
                <c:pt idx="25">
                  <c:v>1.00013</c:v>
                </c:pt>
                <c:pt idx="26">
                  <c:v>-1.1802699999999999E-2</c:v>
                </c:pt>
                <c:pt idx="27">
                  <c:v>0</c:v>
                </c:pt>
                <c:pt idx="28">
                  <c:v>0</c:v>
                </c:pt>
                <c:pt idx="29">
                  <c:v>-1.209E-2</c:v>
                </c:pt>
                <c:pt idx="30">
                  <c:v>-7.3251319999999998E-3</c:v>
                </c:pt>
                <c:pt idx="31">
                  <c:v>-3.454952E-2</c:v>
                </c:pt>
                <c:pt idx="32">
                  <c:v>-1.251735E-2</c:v>
                </c:pt>
                <c:pt idx="33">
                  <c:v>0.99888379999999999</c:v>
                </c:pt>
                <c:pt idx="34">
                  <c:v>0.99851069999999997</c:v>
                </c:pt>
                <c:pt idx="35">
                  <c:v>1.000232</c:v>
                </c:pt>
                <c:pt idx="36">
                  <c:v>-4.8453469999999998E-3</c:v>
                </c:pt>
              </c:numCache>
            </c:numRef>
          </c:val>
          <c:extLst>
            <c:ext xmlns:c16="http://schemas.microsoft.com/office/drawing/2014/chart" uri="{C3380CC4-5D6E-409C-BE32-E72D297353CC}">
              <c16:uniqueId val="{00000000-154D-4BC0-9A25-B6468DF28588}"/>
            </c:ext>
          </c:extLst>
        </c:ser>
        <c:dLbls>
          <c:showLegendKey val="0"/>
          <c:showVal val="0"/>
          <c:showCatName val="0"/>
          <c:showSerName val="0"/>
          <c:showPercent val="0"/>
          <c:showBubbleSize val="0"/>
        </c:dLbls>
        <c:gapWidth val="219"/>
        <c:overlap val="-27"/>
        <c:axId val="35501088"/>
        <c:axId val="35509824"/>
      </c:barChart>
      <c:catAx>
        <c:axId val="35501088"/>
        <c:scaling>
          <c:orientation val="minMax"/>
        </c:scaling>
        <c:delete val="0"/>
        <c:axPos val="b"/>
        <c:numFmt formatCode="General" sourceLinked="1"/>
        <c:majorTickMark val="out"/>
        <c:minorTickMark val="none"/>
        <c:tickLblPos val="low"/>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35509824"/>
        <c:crosses val="autoZero"/>
        <c:auto val="1"/>
        <c:lblAlgn val="ctr"/>
        <c:lblOffset val="100"/>
        <c:noMultiLvlLbl val="0"/>
      </c:catAx>
      <c:valAx>
        <c:axId val="35509824"/>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b" anchorCtr="0"/>
          <a:lstStyle/>
          <a:p>
            <a:pPr>
              <a:defRPr sz="1197" b="0" i="0" u="none" strike="noStrike" kern="1200" baseline="0">
                <a:solidFill>
                  <a:schemeClr val="tx1">
                    <a:lumMod val="65000"/>
                    <a:lumOff val="35000"/>
                  </a:schemeClr>
                </a:solidFill>
                <a:latin typeface="+mn-lt"/>
                <a:ea typeface="+mn-ea"/>
                <a:cs typeface="+mn-cs"/>
              </a:defRPr>
            </a:pPr>
            <a:endParaRPr lang="en-US"/>
          </a:p>
        </c:txPr>
        <c:crossAx val="355010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dLbls>
          <c:showLegendKey val="0"/>
          <c:showVal val="0"/>
          <c:showCatName val="0"/>
          <c:showSerName val="0"/>
          <c:showPercent val="0"/>
          <c:showBubbleSize val="0"/>
        </c:dLbls>
        <c:gapWidth val="329"/>
        <c:overlap val="-27"/>
        <c:axId val="35502752"/>
        <c:axId val="35503168"/>
      </c:barChart>
      <c:catAx>
        <c:axId val="35502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35503168"/>
        <c:crosses val="autoZero"/>
        <c:auto val="1"/>
        <c:lblAlgn val="ctr"/>
        <c:lblOffset val="100"/>
        <c:noMultiLvlLbl val="0"/>
      </c:catAx>
      <c:valAx>
        <c:axId val="3550316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5027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4346567334820854E-2"/>
          <c:y val="0.1346702489716651"/>
          <c:w val="0.8998923085433993"/>
          <c:h val="0.43739657828045508"/>
        </c:manualLayout>
      </c:layout>
      <c:barChart>
        <c:barDir val="col"/>
        <c:grouping val="clustered"/>
        <c:varyColors val="0"/>
        <c:ser>
          <c:idx val="0"/>
          <c:order val="0"/>
          <c:tx>
            <c:strRef>
              <c:f>Sheet1!$B$1</c:f>
              <c:strCache>
                <c:ptCount val="1"/>
                <c:pt idx="0">
                  <c:v>Posterior Inclusion Probability</c:v>
                </c:pt>
              </c:strCache>
            </c:strRef>
          </c:tx>
          <c:spPr>
            <a:solidFill>
              <a:schemeClr val="accent1"/>
            </a:solidFill>
            <a:ln>
              <a:noFill/>
            </a:ln>
            <a:effectLst/>
          </c:spPr>
          <c:invertIfNegative val="0"/>
          <c:cat>
            <c:strRef>
              <c:f>Sheet1!$A$2:$A$38</c:f>
              <c:strCache>
                <c:ptCount val="37"/>
                <c:pt idx="0">
                  <c:v>Social_Search_Impressions</c:v>
                </c:pt>
                <c:pt idx="1">
                  <c:v>Social_Search_Working_cost</c:v>
                </c:pt>
                <c:pt idx="2">
                  <c:v>Digital_Impressions</c:v>
                </c:pt>
                <c:pt idx="3">
                  <c:v>Digital_Working_cost</c:v>
                </c:pt>
                <c:pt idx="4">
                  <c:v>Print_Impressions.Ads40</c:v>
                </c:pt>
                <c:pt idx="5">
                  <c:v>Print_Working_Cost.Ads50</c:v>
                </c:pt>
                <c:pt idx="6">
                  <c:v>OOH_Impressions</c:v>
                </c:pt>
                <c:pt idx="7">
                  <c:v>OOH_Working_Cost</c:v>
                </c:pt>
                <c:pt idx="8">
                  <c:v>SOS_pct</c:v>
                </c:pt>
                <c:pt idx="9">
                  <c:v>Digital_Impressions_pct</c:v>
                </c:pt>
                <c:pt idx="10">
                  <c:v>CCFOT</c:v>
                </c:pt>
                <c:pt idx="11">
                  <c:v>Median_Temp</c:v>
                </c:pt>
                <c:pt idx="12">
                  <c:v>Median_Rainfall</c:v>
                </c:pt>
                <c:pt idx="13">
                  <c:v>Fuel_Price</c:v>
                </c:pt>
                <c:pt idx="14">
                  <c:v>Inflation</c:v>
                </c:pt>
                <c:pt idx="15">
                  <c:v>Trade_Invest</c:v>
                </c:pt>
                <c:pt idx="16">
                  <c:v>Brand_Equity</c:v>
                </c:pt>
                <c:pt idx="17">
                  <c:v>Avg_EQ_Price</c:v>
                </c:pt>
                <c:pt idx="18">
                  <c:v>Any_Promo_pct_ACV</c:v>
                </c:pt>
                <c:pt idx="19">
                  <c:v>Any_Feat_pct_ACV</c:v>
                </c:pt>
                <c:pt idx="20">
                  <c:v>Any_Disp_pct_ACV</c:v>
                </c:pt>
                <c:pt idx="21">
                  <c:v>EQ_Base_Price</c:v>
                </c:pt>
                <c:pt idx="22">
                  <c:v>Est_ACV_Selling</c:v>
                </c:pt>
                <c:pt idx="23">
                  <c:v>pct_ACV</c:v>
                </c:pt>
                <c:pt idx="24">
                  <c:v>Avg_no_of_Items</c:v>
                </c:pt>
                <c:pt idx="25">
                  <c:v>pct_PromoMarketDollars_Category</c:v>
                </c:pt>
                <c:pt idx="26">
                  <c:v>RPI_Category</c:v>
                </c:pt>
                <c:pt idx="27">
                  <c:v>Magazine_Impressions_pct</c:v>
                </c:pt>
                <c:pt idx="28">
                  <c:v>TV_GRP</c:v>
                </c:pt>
                <c:pt idx="29">
                  <c:v>Competitor1_RPI</c:v>
                </c:pt>
                <c:pt idx="30">
                  <c:v>Competitor2_RPI</c:v>
                </c:pt>
                <c:pt idx="31">
                  <c:v>Competitor3_RPI</c:v>
                </c:pt>
                <c:pt idx="32">
                  <c:v>Competitor4_RPI</c:v>
                </c:pt>
                <c:pt idx="33">
                  <c:v>EQ_Category</c:v>
                </c:pt>
                <c:pt idx="34">
                  <c:v>EQ_Subcategory</c:v>
                </c:pt>
                <c:pt idx="35">
                  <c:v>pct_PromoMarketDollars_Subcategory</c:v>
                </c:pt>
                <c:pt idx="36">
                  <c:v>RPI_Subcategory</c:v>
                </c:pt>
              </c:strCache>
            </c:strRef>
          </c:cat>
          <c:val>
            <c:numRef>
              <c:f>Sheet1!$B$2:$B$38</c:f>
              <c:numCache>
                <c:formatCode>General</c:formatCode>
                <c:ptCount val="37"/>
                <c:pt idx="0">
                  <c:v>1</c:v>
                </c:pt>
                <c:pt idx="1">
                  <c:v>0</c:v>
                </c:pt>
                <c:pt idx="2">
                  <c:v>0</c:v>
                </c:pt>
                <c:pt idx="3">
                  <c:v>0</c:v>
                </c:pt>
                <c:pt idx="4">
                  <c:v>5.2356019999999998E-3</c:v>
                </c:pt>
                <c:pt idx="5">
                  <c:v>0</c:v>
                </c:pt>
                <c:pt idx="6">
                  <c:v>1.0471204E-2</c:v>
                </c:pt>
                <c:pt idx="7">
                  <c:v>5.2356019999999998E-3</c:v>
                </c:pt>
                <c:pt idx="8">
                  <c:v>0</c:v>
                </c:pt>
                <c:pt idx="9">
                  <c:v>0</c:v>
                </c:pt>
                <c:pt idx="10">
                  <c:v>0</c:v>
                </c:pt>
                <c:pt idx="11">
                  <c:v>0</c:v>
                </c:pt>
                <c:pt idx="12">
                  <c:v>1</c:v>
                </c:pt>
                <c:pt idx="13">
                  <c:v>0</c:v>
                </c:pt>
                <c:pt idx="14">
                  <c:v>1</c:v>
                </c:pt>
                <c:pt idx="15">
                  <c:v>0</c:v>
                </c:pt>
                <c:pt idx="16">
                  <c:v>1</c:v>
                </c:pt>
                <c:pt idx="17">
                  <c:v>5.2356019999999998E-3</c:v>
                </c:pt>
                <c:pt idx="18">
                  <c:v>0</c:v>
                </c:pt>
                <c:pt idx="19">
                  <c:v>0</c:v>
                </c:pt>
                <c:pt idx="20">
                  <c:v>0</c:v>
                </c:pt>
                <c:pt idx="21">
                  <c:v>0</c:v>
                </c:pt>
                <c:pt idx="22">
                  <c:v>0.15706806300000001</c:v>
                </c:pt>
                <c:pt idx="23">
                  <c:v>0</c:v>
                </c:pt>
                <c:pt idx="24">
                  <c:v>0</c:v>
                </c:pt>
                <c:pt idx="25">
                  <c:v>1</c:v>
                </c:pt>
                <c:pt idx="26">
                  <c:v>9.4240837999999993E-2</c:v>
                </c:pt>
                <c:pt idx="27">
                  <c:v>0</c:v>
                </c:pt>
                <c:pt idx="28">
                  <c:v>0</c:v>
                </c:pt>
                <c:pt idx="29">
                  <c:v>0.272251309</c:v>
                </c:pt>
                <c:pt idx="30">
                  <c:v>5.2356019999999998E-3</c:v>
                </c:pt>
                <c:pt idx="31">
                  <c:v>1</c:v>
                </c:pt>
                <c:pt idx="32">
                  <c:v>0.151832461</c:v>
                </c:pt>
                <c:pt idx="33">
                  <c:v>1</c:v>
                </c:pt>
                <c:pt idx="34">
                  <c:v>1</c:v>
                </c:pt>
                <c:pt idx="35">
                  <c:v>1</c:v>
                </c:pt>
                <c:pt idx="36">
                  <c:v>0</c:v>
                </c:pt>
              </c:numCache>
            </c:numRef>
          </c:val>
          <c:extLst>
            <c:ext xmlns:c16="http://schemas.microsoft.com/office/drawing/2014/chart" uri="{C3380CC4-5D6E-409C-BE32-E72D297353CC}">
              <c16:uniqueId val="{00000000-26F5-48E2-9BA8-89C6E6DC7B0E}"/>
            </c:ext>
          </c:extLst>
        </c:ser>
        <c:dLbls>
          <c:showLegendKey val="0"/>
          <c:showVal val="0"/>
          <c:showCatName val="0"/>
          <c:showSerName val="0"/>
          <c:showPercent val="0"/>
          <c:showBubbleSize val="0"/>
        </c:dLbls>
        <c:gapWidth val="219"/>
        <c:overlap val="-27"/>
        <c:axId val="35502752"/>
        <c:axId val="35503168"/>
      </c:barChart>
      <c:catAx>
        <c:axId val="35502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35503168"/>
        <c:crosses val="autoZero"/>
        <c:auto val="1"/>
        <c:lblAlgn val="ctr"/>
        <c:lblOffset val="100"/>
        <c:noMultiLvlLbl val="0"/>
      </c:catAx>
      <c:valAx>
        <c:axId val="35503168"/>
        <c:scaling>
          <c:orientation val="minMax"/>
          <c:max val="1"/>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5027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479190101237346"/>
          <c:y val="0.12069034315990453"/>
          <c:w val="0.83476313411643221"/>
          <c:h val="0.48125935834984274"/>
        </c:manualLayout>
      </c:layout>
      <c:barChart>
        <c:barDir val="col"/>
        <c:grouping val="clustered"/>
        <c:varyColors val="0"/>
        <c:ser>
          <c:idx val="0"/>
          <c:order val="0"/>
          <c:tx>
            <c:strRef>
              <c:f>Sheet1!$B$1</c:f>
              <c:strCache>
                <c:ptCount val="1"/>
                <c:pt idx="0">
                  <c:v>Average Co-efficients over 5000 iterations</c:v>
                </c:pt>
              </c:strCache>
            </c:strRef>
          </c:tx>
          <c:spPr>
            <a:solidFill>
              <a:schemeClr val="accent1"/>
            </a:solidFill>
            <a:ln>
              <a:noFill/>
            </a:ln>
            <a:effectLst/>
          </c:spPr>
          <c:invertIfNegative val="0"/>
          <c:cat>
            <c:strRef>
              <c:f>Sheet1!$A$2:$A$38</c:f>
              <c:strCache>
                <c:ptCount val="37"/>
                <c:pt idx="0">
                  <c:v>Social_Search_Impressions</c:v>
                </c:pt>
                <c:pt idx="1">
                  <c:v>Social_Search_Working_cost</c:v>
                </c:pt>
                <c:pt idx="2">
                  <c:v>Digital_Impressions</c:v>
                </c:pt>
                <c:pt idx="3">
                  <c:v>Digital_Working_cost</c:v>
                </c:pt>
                <c:pt idx="4">
                  <c:v>Print_Impressions.Ads40</c:v>
                </c:pt>
                <c:pt idx="5">
                  <c:v>Print_Working_Cost.Ads50</c:v>
                </c:pt>
                <c:pt idx="6">
                  <c:v>OOH_Impressions</c:v>
                </c:pt>
                <c:pt idx="7">
                  <c:v>OOH_Working_Cost</c:v>
                </c:pt>
                <c:pt idx="8">
                  <c:v>SOS_pct</c:v>
                </c:pt>
                <c:pt idx="9">
                  <c:v>Digital_Impressions_pct</c:v>
                </c:pt>
                <c:pt idx="10">
                  <c:v>CCFOT</c:v>
                </c:pt>
                <c:pt idx="11">
                  <c:v>Median_Temp</c:v>
                </c:pt>
                <c:pt idx="12">
                  <c:v>Median_Rainfall</c:v>
                </c:pt>
                <c:pt idx="13">
                  <c:v>Fuel_Price</c:v>
                </c:pt>
                <c:pt idx="14">
                  <c:v>Inflation</c:v>
                </c:pt>
                <c:pt idx="15">
                  <c:v>Trade_Invest</c:v>
                </c:pt>
                <c:pt idx="16">
                  <c:v>Brand_Equity</c:v>
                </c:pt>
                <c:pt idx="17">
                  <c:v>Avg_EQ_Price</c:v>
                </c:pt>
                <c:pt idx="18">
                  <c:v>Any_Promo_pct_ACV</c:v>
                </c:pt>
                <c:pt idx="19">
                  <c:v>Any_Feat_pct_ACV</c:v>
                </c:pt>
                <c:pt idx="20">
                  <c:v>Any_Disp_pct_ACV</c:v>
                </c:pt>
                <c:pt idx="21">
                  <c:v>EQ_Base_Price</c:v>
                </c:pt>
                <c:pt idx="22">
                  <c:v>Est_ACV_Selling</c:v>
                </c:pt>
                <c:pt idx="23">
                  <c:v>pct_ACV</c:v>
                </c:pt>
                <c:pt idx="24">
                  <c:v>Avg_no_of_Items</c:v>
                </c:pt>
                <c:pt idx="25">
                  <c:v>pct_PromoMarketDollars_Category</c:v>
                </c:pt>
                <c:pt idx="26">
                  <c:v>RPI_Category</c:v>
                </c:pt>
                <c:pt idx="27">
                  <c:v>Magazine_Impressions_pct</c:v>
                </c:pt>
                <c:pt idx="28">
                  <c:v>TV_GRP</c:v>
                </c:pt>
                <c:pt idx="29">
                  <c:v>Competitor1_RPI</c:v>
                </c:pt>
                <c:pt idx="30">
                  <c:v>Competitor2_RPI</c:v>
                </c:pt>
                <c:pt idx="31">
                  <c:v>Competitor3_RPI</c:v>
                </c:pt>
                <c:pt idx="32">
                  <c:v>Competitor4_RPI</c:v>
                </c:pt>
                <c:pt idx="33">
                  <c:v>EQ_Category</c:v>
                </c:pt>
                <c:pt idx="34">
                  <c:v>EQ_Subcategory</c:v>
                </c:pt>
                <c:pt idx="35">
                  <c:v>pct_PromoMarketDollars_Subcategory</c:v>
                </c:pt>
                <c:pt idx="36">
                  <c:v>RPI_Subcategory</c:v>
                </c:pt>
              </c:strCache>
            </c:strRef>
          </c:cat>
          <c:val>
            <c:numRef>
              <c:f>Sheet1!$B$2:$B$38</c:f>
              <c:numCache>
                <c:formatCode>0.00</c:formatCode>
                <c:ptCount val="37"/>
                <c:pt idx="0">
                  <c:v>2.3599779999999999E-5</c:v>
                </c:pt>
                <c:pt idx="1">
                  <c:v>0</c:v>
                </c:pt>
                <c:pt idx="2">
                  <c:v>2.4392189999999999E-7</c:v>
                </c:pt>
                <c:pt idx="3">
                  <c:v>0</c:v>
                </c:pt>
                <c:pt idx="4">
                  <c:v>0</c:v>
                </c:pt>
                <c:pt idx="5">
                  <c:v>0</c:v>
                </c:pt>
                <c:pt idx="6">
                  <c:v>0</c:v>
                </c:pt>
                <c:pt idx="7">
                  <c:v>0</c:v>
                </c:pt>
                <c:pt idx="8">
                  <c:v>0</c:v>
                </c:pt>
                <c:pt idx="9">
                  <c:v>-0.22672110000000001</c:v>
                </c:pt>
                <c:pt idx="10">
                  <c:v>-0.87665740000000003</c:v>
                </c:pt>
                <c:pt idx="11">
                  <c:v>0</c:v>
                </c:pt>
                <c:pt idx="12">
                  <c:v>934.89880000000005</c:v>
                </c:pt>
                <c:pt idx="13">
                  <c:v>-2.5407929999999999</c:v>
                </c:pt>
                <c:pt idx="14">
                  <c:v>8887.9240000000009</c:v>
                </c:pt>
                <c:pt idx="15">
                  <c:v>0</c:v>
                </c:pt>
                <c:pt idx="16">
                  <c:v>-39.18817</c:v>
                </c:pt>
                <c:pt idx="17">
                  <c:v>-4.320914E-2</c:v>
                </c:pt>
                <c:pt idx="18">
                  <c:v>-0.25760509999999998</c:v>
                </c:pt>
                <c:pt idx="19">
                  <c:v>0.64848510000000004</c:v>
                </c:pt>
                <c:pt idx="20">
                  <c:v>0</c:v>
                </c:pt>
                <c:pt idx="21">
                  <c:v>46.878340000000001</c:v>
                </c:pt>
                <c:pt idx="22">
                  <c:v>0</c:v>
                </c:pt>
                <c:pt idx="23">
                  <c:v>2.4615560000000002E-2</c:v>
                </c:pt>
                <c:pt idx="24">
                  <c:v>3.948931</c:v>
                </c:pt>
                <c:pt idx="25">
                  <c:v>2029.3679999999999</c:v>
                </c:pt>
                <c:pt idx="26">
                  <c:v>-0.75545260000000003</c:v>
                </c:pt>
                <c:pt idx="27">
                  <c:v>-0.77362620000000004</c:v>
                </c:pt>
                <c:pt idx="28">
                  <c:v>-0.24050050000000001</c:v>
                </c:pt>
                <c:pt idx="29">
                  <c:v>-0.13078989999999999</c:v>
                </c:pt>
                <c:pt idx="30">
                  <c:v>1.4031340000000001</c:v>
                </c:pt>
                <c:pt idx="31">
                  <c:v>-0.50749750000000005</c:v>
                </c:pt>
                <c:pt idx="32">
                  <c:v>3.3710700000000003E-2</c:v>
                </c:pt>
                <c:pt idx="33">
                  <c:v>6.6975349999999999E-5</c:v>
                </c:pt>
                <c:pt idx="34">
                  <c:v>8.6443190000000001E-4</c:v>
                </c:pt>
                <c:pt idx="35">
                  <c:v>2094.6149999999998</c:v>
                </c:pt>
                <c:pt idx="36">
                  <c:v>0</c:v>
                </c:pt>
              </c:numCache>
            </c:numRef>
          </c:val>
          <c:extLst>
            <c:ext xmlns:c16="http://schemas.microsoft.com/office/drawing/2014/chart" uri="{C3380CC4-5D6E-409C-BE32-E72D297353CC}">
              <c16:uniqueId val="{00000000-154D-4BC0-9A25-B6468DF28588}"/>
            </c:ext>
          </c:extLst>
        </c:ser>
        <c:dLbls>
          <c:showLegendKey val="0"/>
          <c:showVal val="0"/>
          <c:showCatName val="0"/>
          <c:showSerName val="0"/>
          <c:showPercent val="0"/>
          <c:showBubbleSize val="0"/>
        </c:dLbls>
        <c:gapWidth val="219"/>
        <c:overlap val="-27"/>
        <c:axId val="35501088"/>
        <c:axId val="35509824"/>
      </c:barChart>
      <c:catAx>
        <c:axId val="35501088"/>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35509824"/>
        <c:crosses val="autoZero"/>
        <c:auto val="1"/>
        <c:lblAlgn val="ctr"/>
        <c:lblOffset val="100"/>
        <c:noMultiLvlLbl val="0"/>
      </c:catAx>
      <c:valAx>
        <c:axId val="35509824"/>
        <c:scaling>
          <c:orientation val="minMax"/>
          <c:max val="9000"/>
          <c:min val="-1000"/>
        </c:scaling>
        <c:delete val="0"/>
        <c:axPos val="l"/>
        <c:numFmt formatCode="0.00" sourceLinked="1"/>
        <c:majorTickMark val="none"/>
        <c:minorTickMark val="none"/>
        <c:tickLblPos val="nextTo"/>
        <c:spPr>
          <a:noFill/>
          <a:ln>
            <a:noFill/>
          </a:ln>
          <a:effectLst/>
        </c:spPr>
        <c:txPr>
          <a:bodyPr rot="-60000000" spcFirstLastPara="1" vertOverflow="ellipsis" vert="horz" wrap="square" anchor="b" anchorCtr="0"/>
          <a:lstStyle/>
          <a:p>
            <a:pPr>
              <a:defRPr sz="1197" b="0" i="0" u="none" strike="noStrike" kern="1200" baseline="0">
                <a:solidFill>
                  <a:schemeClr val="tx1">
                    <a:lumMod val="65000"/>
                    <a:lumOff val="35000"/>
                  </a:schemeClr>
                </a:solidFill>
                <a:latin typeface="+mn-lt"/>
                <a:ea typeface="+mn-ea"/>
                <a:cs typeface="+mn-cs"/>
              </a:defRPr>
            </a:pPr>
            <a:endParaRPr lang="en-US"/>
          </a:p>
        </c:txPr>
        <c:crossAx val="355010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6688487709528116E-2"/>
          <c:y val="0.15913508414224609"/>
          <c:w val="0.8998923085433993"/>
          <c:h val="0.43739657828045508"/>
        </c:manualLayout>
      </c:layout>
      <c:barChart>
        <c:barDir val="col"/>
        <c:grouping val="clustered"/>
        <c:varyColors val="0"/>
        <c:ser>
          <c:idx val="0"/>
          <c:order val="0"/>
          <c:tx>
            <c:strRef>
              <c:f>Sheet1!$B$1</c:f>
              <c:strCache>
                <c:ptCount val="1"/>
                <c:pt idx="0">
                  <c:v>Posterior Inclusion Probability</c:v>
                </c:pt>
              </c:strCache>
            </c:strRef>
          </c:tx>
          <c:spPr>
            <a:solidFill>
              <a:schemeClr val="accent1"/>
            </a:solidFill>
            <a:ln>
              <a:noFill/>
            </a:ln>
            <a:effectLst/>
          </c:spPr>
          <c:invertIfNegative val="0"/>
          <c:cat>
            <c:strRef>
              <c:f>Sheet1!$A$2:$A$38</c:f>
              <c:strCache>
                <c:ptCount val="37"/>
                <c:pt idx="0">
                  <c:v>Social_Search_Impressions</c:v>
                </c:pt>
                <c:pt idx="1">
                  <c:v>Social_Search_Working_cost</c:v>
                </c:pt>
                <c:pt idx="2">
                  <c:v>Digital_Impressions</c:v>
                </c:pt>
                <c:pt idx="3">
                  <c:v>Digital_Working_cost</c:v>
                </c:pt>
                <c:pt idx="4">
                  <c:v>Print_Impressions.Ads40</c:v>
                </c:pt>
                <c:pt idx="5">
                  <c:v>Print_Working_Cost.Ads50</c:v>
                </c:pt>
                <c:pt idx="6">
                  <c:v>OOH_Impressions</c:v>
                </c:pt>
                <c:pt idx="7">
                  <c:v>OOH_Working_Cost</c:v>
                </c:pt>
                <c:pt idx="8">
                  <c:v>SOS_pct</c:v>
                </c:pt>
                <c:pt idx="9">
                  <c:v>Digital_Impressions_pct</c:v>
                </c:pt>
                <c:pt idx="10">
                  <c:v>CCFOT</c:v>
                </c:pt>
                <c:pt idx="11">
                  <c:v>Median_Temp</c:v>
                </c:pt>
                <c:pt idx="12">
                  <c:v>Median_Rainfall</c:v>
                </c:pt>
                <c:pt idx="13">
                  <c:v>Fuel_Price</c:v>
                </c:pt>
                <c:pt idx="14">
                  <c:v>Inflation</c:v>
                </c:pt>
                <c:pt idx="15">
                  <c:v>Trade_Invest</c:v>
                </c:pt>
                <c:pt idx="16">
                  <c:v>Brand_Equity</c:v>
                </c:pt>
                <c:pt idx="17">
                  <c:v>Avg_EQ_Price</c:v>
                </c:pt>
                <c:pt idx="18">
                  <c:v>Any_Promo_pct_ACV</c:v>
                </c:pt>
                <c:pt idx="19">
                  <c:v>Any_Feat_pct_ACV</c:v>
                </c:pt>
                <c:pt idx="20">
                  <c:v>Any_Disp_pct_ACV</c:v>
                </c:pt>
                <c:pt idx="21">
                  <c:v>EQ_Base_Price</c:v>
                </c:pt>
                <c:pt idx="22">
                  <c:v>Est_ACV_Selling</c:v>
                </c:pt>
                <c:pt idx="23">
                  <c:v>pct_ACV</c:v>
                </c:pt>
                <c:pt idx="24">
                  <c:v>Avg_no_of_Items</c:v>
                </c:pt>
                <c:pt idx="25">
                  <c:v>pct_PromoMarketDollars_Category</c:v>
                </c:pt>
                <c:pt idx="26">
                  <c:v>RPI_Category</c:v>
                </c:pt>
                <c:pt idx="27">
                  <c:v>Magazine_Impressions_pct</c:v>
                </c:pt>
                <c:pt idx="28">
                  <c:v>TV_GRP</c:v>
                </c:pt>
                <c:pt idx="29">
                  <c:v>Competitor1_RPI</c:v>
                </c:pt>
                <c:pt idx="30">
                  <c:v>Competitor2_RPI</c:v>
                </c:pt>
                <c:pt idx="31">
                  <c:v>Competitor3_RPI</c:v>
                </c:pt>
                <c:pt idx="32">
                  <c:v>Competitor4_RPI</c:v>
                </c:pt>
                <c:pt idx="33">
                  <c:v>EQ_Category</c:v>
                </c:pt>
                <c:pt idx="34">
                  <c:v>EQ_Subcategory</c:v>
                </c:pt>
                <c:pt idx="35">
                  <c:v>pct_PromoMarketDollars_Subcategory</c:v>
                </c:pt>
                <c:pt idx="36">
                  <c:v>RPI_Subcategory</c:v>
                </c:pt>
              </c:strCache>
            </c:strRef>
          </c:cat>
          <c:val>
            <c:numRef>
              <c:f>Sheet1!$B$2:$B$38</c:f>
              <c:numCache>
                <c:formatCode>General</c:formatCode>
                <c:ptCount val="37"/>
                <c:pt idx="0">
                  <c:v>1</c:v>
                </c:pt>
                <c:pt idx="1">
                  <c:v>0</c:v>
                </c:pt>
                <c:pt idx="2">
                  <c:v>0</c:v>
                </c:pt>
                <c:pt idx="3">
                  <c:v>0</c:v>
                </c:pt>
                <c:pt idx="4">
                  <c:v>0</c:v>
                </c:pt>
                <c:pt idx="5">
                  <c:v>0</c:v>
                </c:pt>
                <c:pt idx="6">
                  <c:v>0</c:v>
                </c:pt>
                <c:pt idx="7">
                  <c:v>0</c:v>
                </c:pt>
                <c:pt idx="8">
                  <c:v>0</c:v>
                </c:pt>
                <c:pt idx="9">
                  <c:v>0</c:v>
                </c:pt>
                <c:pt idx="10">
                  <c:v>0</c:v>
                </c:pt>
                <c:pt idx="11">
                  <c:v>0</c:v>
                </c:pt>
                <c:pt idx="12">
                  <c:v>1</c:v>
                </c:pt>
                <c:pt idx="13">
                  <c:v>0</c:v>
                </c:pt>
                <c:pt idx="14">
                  <c:v>1</c:v>
                </c:pt>
                <c:pt idx="15">
                  <c:v>0</c:v>
                </c:pt>
                <c:pt idx="16">
                  <c:v>0</c:v>
                </c:pt>
                <c:pt idx="17">
                  <c:v>0</c:v>
                </c:pt>
                <c:pt idx="18">
                  <c:v>0</c:v>
                </c:pt>
                <c:pt idx="19">
                  <c:v>0</c:v>
                </c:pt>
                <c:pt idx="20">
                  <c:v>0</c:v>
                </c:pt>
                <c:pt idx="21">
                  <c:v>5.2356019999999998E-3</c:v>
                </c:pt>
                <c:pt idx="22">
                  <c:v>0</c:v>
                </c:pt>
                <c:pt idx="23">
                  <c:v>0</c:v>
                </c:pt>
                <c:pt idx="24">
                  <c:v>0</c:v>
                </c:pt>
                <c:pt idx="25">
                  <c:v>1</c:v>
                </c:pt>
                <c:pt idx="26">
                  <c:v>0</c:v>
                </c:pt>
                <c:pt idx="27">
                  <c:v>0</c:v>
                </c:pt>
                <c:pt idx="28">
                  <c:v>0</c:v>
                </c:pt>
                <c:pt idx="29">
                  <c:v>0</c:v>
                </c:pt>
                <c:pt idx="30">
                  <c:v>0</c:v>
                </c:pt>
                <c:pt idx="31">
                  <c:v>0</c:v>
                </c:pt>
                <c:pt idx="32">
                  <c:v>0</c:v>
                </c:pt>
                <c:pt idx="33">
                  <c:v>1</c:v>
                </c:pt>
                <c:pt idx="34">
                  <c:v>1</c:v>
                </c:pt>
                <c:pt idx="35">
                  <c:v>1</c:v>
                </c:pt>
                <c:pt idx="36">
                  <c:v>0</c:v>
                </c:pt>
              </c:numCache>
            </c:numRef>
          </c:val>
          <c:extLst>
            <c:ext xmlns:c16="http://schemas.microsoft.com/office/drawing/2014/chart" uri="{C3380CC4-5D6E-409C-BE32-E72D297353CC}">
              <c16:uniqueId val="{00000000-AD04-4857-8F3A-4F92EC660A35}"/>
            </c:ext>
          </c:extLst>
        </c:ser>
        <c:dLbls>
          <c:showLegendKey val="0"/>
          <c:showVal val="0"/>
          <c:showCatName val="0"/>
          <c:showSerName val="0"/>
          <c:showPercent val="0"/>
          <c:showBubbleSize val="0"/>
        </c:dLbls>
        <c:gapWidth val="219"/>
        <c:overlap val="-27"/>
        <c:axId val="35502752"/>
        <c:axId val="35503168"/>
      </c:barChart>
      <c:catAx>
        <c:axId val="35502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35503168"/>
        <c:crosses val="autoZero"/>
        <c:auto val="1"/>
        <c:lblAlgn val="ctr"/>
        <c:lblOffset val="100"/>
        <c:noMultiLvlLbl val="0"/>
      </c:catAx>
      <c:valAx>
        <c:axId val="35503168"/>
        <c:scaling>
          <c:orientation val="minMax"/>
          <c:max val="1"/>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5027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Marginal Posterior Inclusion Probabilities</c:v>
                </c:pt>
              </c:strCache>
            </c:strRef>
          </c:tx>
          <c:spPr>
            <a:solidFill>
              <a:schemeClr val="accent1"/>
            </a:solidFill>
            <a:ln>
              <a:noFill/>
            </a:ln>
            <a:effectLst/>
          </c:spPr>
          <c:invertIfNegative val="0"/>
          <c:cat>
            <c:strRef>
              <c:f>Sheet1!$A$2:$A$38</c:f>
              <c:strCache>
                <c:ptCount val="37"/>
                <c:pt idx="0">
                  <c:v>Social_Search_Impressions</c:v>
                </c:pt>
                <c:pt idx="1">
                  <c:v>Social_Search_Working_cost</c:v>
                </c:pt>
                <c:pt idx="2">
                  <c:v>Digital_Impressions</c:v>
                </c:pt>
                <c:pt idx="3">
                  <c:v>Digital_Working_cost</c:v>
                </c:pt>
                <c:pt idx="4">
                  <c:v>Print_Impressions.Ads40</c:v>
                </c:pt>
                <c:pt idx="5">
                  <c:v>Print_Working_Cost.Ads50</c:v>
                </c:pt>
                <c:pt idx="6">
                  <c:v>OOH_Impressions</c:v>
                </c:pt>
                <c:pt idx="7">
                  <c:v>OOH_Working_Cost</c:v>
                </c:pt>
                <c:pt idx="8">
                  <c:v>SOS_pct</c:v>
                </c:pt>
                <c:pt idx="9">
                  <c:v>Digital_Impressions_pct</c:v>
                </c:pt>
                <c:pt idx="10">
                  <c:v>CCFOT</c:v>
                </c:pt>
                <c:pt idx="11">
                  <c:v>Median_Temp</c:v>
                </c:pt>
                <c:pt idx="12">
                  <c:v>Median_Rainfall</c:v>
                </c:pt>
                <c:pt idx="13">
                  <c:v>Fuel_Price</c:v>
                </c:pt>
                <c:pt idx="14">
                  <c:v>Inflation</c:v>
                </c:pt>
                <c:pt idx="15">
                  <c:v>Trade_Invest</c:v>
                </c:pt>
                <c:pt idx="16">
                  <c:v>Brand_Equity</c:v>
                </c:pt>
                <c:pt idx="17">
                  <c:v>Avg_EQ_Price</c:v>
                </c:pt>
                <c:pt idx="18">
                  <c:v>Any_Promo_pct_ACV</c:v>
                </c:pt>
                <c:pt idx="19">
                  <c:v>Any_Feat_pct_ACV</c:v>
                </c:pt>
                <c:pt idx="20">
                  <c:v>Any_Disp_pct_ACV</c:v>
                </c:pt>
                <c:pt idx="21">
                  <c:v>EQ_Base_Price</c:v>
                </c:pt>
                <c:pt idx="22">
                  <c:v>Est_ACV_Selling</c:v>
                </c:pt>
                <c:pt idx="23">
                  <c:v>pct_ACV</c:v>
                </c:pt>
                <c:pt idx="24">
                  <c:v>Avg_no_of_Items</c:v>
                </c:pt>
                <c:pt idx="25">
                  <c:v>pct_PromoMarketDollars_Category</c:v>
                </c:pt>
                <c:pt idx="26">
                  <c:v>RPI_Category</c:v>
                </c:pt>
                <c:pt idx="27">
                  <c:v>Magazine_Impressions_pct</c:v>
                </c:pt>
                <c:pt idx="28">
                  <c:v>TV_GRP</c:v>
                </c:pt>
                <c:pt idx="29">
                  <c:v>Competitor1_RPI</c:v>
                </c:pt>
                <c:pt idx="30">
                  <c:v>Competitor2_RPI</c:v>
                </c:pt>
                <c:pt idx="31">
                  <c:v>Competitor3_RPI</c:v>
                </c:pt>
                <c:pt idx="32">
                  <c:v>Competitor4_RPI</c:v>
                </c:pt>
                <c:pt idx="33">
                  <c:v>EQ_Category</c:v>
                </c:pt>
                <c:pt idx="34">
                  <c:v>EQ_Subcategory</c:v>
                </c:pt>
                <c:pt idx="35">
                  <c:v>pct_PromoMarketDollars_Subcategory</c:v>
                </c:pt>
                <c:pt idx="36">
                  <c:v>RPI_Subcategory</c:v>
                </c:pt>
              </c:strCache>
            </c:strRef>
          </c:cat>
          <c:val>
            <c:numRef>
              <c:f>Sheet1!$B$2:$B$38</c:f>
              <c:numCache>
                <c:formatCode>General</c:formatCode>
                <c:ptCount val="37"/>
                <c:pt idx="0">
                  <c:v>0.99997806499999997</c:v>
                </c:pt>
                <c:pt idx="1">
                  <c:v>9.4110489999999995E-3</c:v>
                </c:pt>
                <c:pt idx="2">
                  <c:v>9.2988970000000004E-3</c:v>
                </c:pt>
                <c:pt idx="3">
                  <c:v>3.9630890000000002E-2</c:v>
                </c:pt>
                <c:pt idx="4">
                  <c:v>1.0583115000000001E-2</c:v>
                </c:pt>
                <c:pt idx="5">
                  <c:v>1.2576294E-2</c:v>
                </c:pt>
                <c:pt idx="6">
                  <c:v>9.4409939999999994E-3</c:v>
                </c:pt>
                <c:pt idx="7">
                  <c:v>9.5724109999999994E-3</c:v>
                </c:pt>
                <c:pt idx="8">
                  <c:v>8.893013E-3</c:v>
                </c:pt>
                <c:pt idx="9">
                  <c:v>5.9029388000000002E-2</c:v>
                </c:pt>
                <c:pt idx="10">
                  <c:v>8.7461469999999993E-3</c:v>
                </c:pt>
                <c:pt idx="11">
                  <c:v>8.8621140000000008E-3</c:v>
                </c:pt>
                <c:pt idx="12">
                  <c:v>0.99999656699999995</c:v>
                </c:pt>
                <c:pt idx="13">
                  <c:v>9.2695239999999995E-3</c:v>
                </c:pt>
                <c:pt idx="14">
                  <c:v>0.99999122600000001</c:v>
                </c:pt>
                <c:pt idx="15">
                  <c:v>9.5739359999999999E-3</c:v>
                </c:pt>
                <c:pt idx="16">
                  <c:v>9.2824940000000005E-3</c:v>
                </c:pt>
                <c:pt idx="17">
                  <c:v>1.1013603E-2</c:v>
                </c:pt>
                <c:pt idx="18">
                  <c:v>1.2708473E-2</c:v>
                </c:pt>
                <c:pt idx="19">
                  <c:v>9.3437190000000003E-3</c:v>
                </c:pt>
                <c:pt idx="20">
                  <c:v>1.7085837999999999E-2</c:v>
                </c:pt>
                <c:pt idx="21">
                  <c:v>1.0557365000000001E-2</c:v>
                </c:pt>
                <c:pt idx="22">
                  <c:v>9.5146180000000007E-3</c:v>
                </c:pt>
                <c:pt idx="23">
                  <c:v>3.8072204999999998E-2</c:v>
                </c:pt>
                <c:pt idx="24">
                  <c:v>1.2554169E-2</c:v>
                </c:pt>
                <c:pt idx="25">
                  <c:v>0.99998951000000003</c:v>
                </c:pt>
                <c:pt idx="26">
                  <c:v>1.0686684E-2</c:v>
                </c:pt>
                <c:pt idx="27">
                  <c:v>9.3000410000000002E-3</c:v>
                </c:pt>
                <c:pt idx="28">
                  <c:v>1.0622215000000001E-2</c:v>
                </c:pt>
                <c:pt idx="29">
                  <c:v>3.1952858000000001E-2</c:v>
                </c:pt>
                <c:pt idx="30">
                  <c:v>1.2843132E-2</c:v>
                </c:pt>
                <c:pt idx="31">
                  <c:v>9.6473689999999994E-3</c:v>
                </c:pt>
                <c:pt idx="32">
                  <c:v>5.2377129000000001E-2</c:v>
                </c:pt>
                <c:pt idx="33">
                  <c:v>0.99998397800000005</c:v>
                </c:pt>
                <c:pt idx="34">
                  <c:v>0.99998416899999998</c:v>
                </c:pt>
                <c:pt idx="35">
                  <c:v>0.99998531300000004</c:v>
                </c:pt>
                <c:pt idx="36">
                  <c:v>1.8363761999999999E-2</c:v>
                </c:pt>
              </c:numCache>
            </c:numRef>
          </c:val>
          <c:extLst>
            <c:ext xmlns:c16="http://schemas.microsoft.com/office/drawing/2014/chart" uri="{C3380CC4-5D6E-409C-BE32-E72D297353CC}">
              <c16:uniqueId val="{00000000-F773-4816-80BA-A76B5DB70E91}"/>
            </c:ext>
          </c:extLst>
        </c:ser>
        <c:dLbls>
          <c:showLegendKey val="0"/>
          <c:showVal val="0"/>
          <c:showCatName val="0"/>
          <c:showSerName val="0"/>
          <c:showPercent val="0"/>
          <c:showBubbleSize val="0"/>
        </c:dLbls>
        <c:gapWidth val="219"/>
        <c:overlap val="-27"/>
        <c:axId val="43795824"/>
        <c:axId val="43799568"/>
      </c:barChart>
      <c:catAx>
        <c:axId val="4379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799568"/>
        <c:crosses val="autoZero"/>
        <c:auto val="1"/>
        <c:lblAlgn val="ctr"/>
        <c:lblOffset val="100"/>
        <c:noMultiLvlLbl val="0"/>
      </c:catAx>
      <c:valAx>
        <c:axId val="43799568"/>
        <c:scaling>
          <c:orientation val="minMax"/>
          <c:max val="1"/>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7958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796433F-46F9-4016-BA7D-30638EA2673C}" type="datetimeFigureOut">
              <a:rPr lang="en-IN" smtClean="0"/>
              <a:t>31-03-2020</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07A663D-A2C2-4C2F-AB2A-131208F8A68E}" type="slidenum">
              <a:rPr lang="en-IN" smtClean="0"/>
              <a:t>‹#›</a:t>
            </a:fld>
            <a:endParaRPr lang="en-IN"/>
          </a:p>
        </p:txBody>
      </p:sp>
    </p:spTree>
    <p:extLst>
      <p:ext uri="{BB962C8B-B14F-4D97-AF65-F5344CB8AC3E}">
        <p14:creationId xmlns:p14="http://schemas.microsoft.com/office/powerpoint/2010/main" val="1778003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96433F-46F9-4016-BA7D-30638EA2673C}" type="datetimeFigureOut">
              <a:rPr lang="en-IN" smtClean="0"/>
              <a:t>31-03-2020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7A663D-A2C2-4C2F-AB2A-131208F8A68E}" type="slidenum">
              <a:rPr lang="en-IN" smtClean="0"/>
              <a:t>‹#›</a:t>
            </a:fld>
            <a:endParaRPr lang="en-IN"/>
          </a:p>
        </p:txBody>
      </p:sp>
    </p:spTree>
    <p:extLst>
      <p:ext uri="{BB962C8B-B14F-4D97-AF65-F5344CB8AC3E}">
        <p14:creationId xmlns:p14="http://schemas.microsoft.com/office/powerpoint/2010/main" val="96676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796433F-46F9-4016-BA7D-30638EA2673C}" type="datetimeFigureOut">
              <a:rPr lang="en-IN" smtClean="0"/>
              <a:t>31-03-2020</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07A663D-A2C2-4C2F-AB2A-131208F8A68E}" type="slidenum">
              <a:rPr lang="en-IN" smtClean="0"/>
              <a:t>‹#›</a:t>
            </a:fld>
            <a:endParaRPr lang="en-IN"/>
          </a:p>
        </p:txBody>
      </p:sp>
    </p:spTree>
    <p:extLst>
      <p:ext uri="{BB962C8B-B14F-4D97-AF65-F5344CB8AC3E}">
        <p14:creationId xmlns:p14="http://schemas.microsoft.com/office/powerpoint/2010/main" val="149733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96433F-46F9-4016-BA7D-30638EA2673C}" type="datetimeFigureOut">
              <a:rPr lang="en-IN" smtClean="0"/>
              <a:t>31-03-2020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807A663D-A2C2-4C2F-AB2A-131208F8A68E}" type="slidenum">
              <a:rPr lang="en-IN" smtClean="0"/>
              <a:t>‹#›</a:t>
            </a:fld>
            <a:endParaRPr lang="en-IN"/>
          </a:p>
        </p:txBody>
      </p:sp>
    </p:spTree>
    <p:extLst>
      <p:ext uri="{BB962C8B-B14F-4D97-AF65-F5344CB8AC3E}">
        <p14:creationId xmlns:p14="http://schemas.microsoft.com/office/powerpoint/2010/main" val="73398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796433F-46F9-4016-BA7D-30638EA2673C}" type="datetimeFigureOut">
              <a:rPr lang="en-IN" smtClean="0"/>
              <a:t>31-03-2020</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07A663D-A2C2-4C2F-AB2A-131208F8A68E}" type="slidenum">
              <a:rPr lang="en-IN" smtClean="0"/>
              <a:t>‹#›</a:t>
            </a:fld>
            <a:endParaRPr lang="en-IN"/>
          </a:p>
        </p:txBody>
      </p:sp>
    </p:spTree>
    <p:extLst>
      <p:ext uri="{BB962C8B-B14F-4D97-AF65-F5344CB8AC3E}">
        <p14:creationId xmlns:p14="http://schemas.microsoft.com/office/powerpoint/2010/main" val="1329809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96433F-46F9-4016-BA7D-30638EA2673C}" type="datetimeFigureOut">
              <a:rPr lang="en-IN" smtClean="0"/>
              <a:t>31-03-2020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7A663D-A2C2-4C2F-AB2A-131208F8A68E}" type="slidenum">
              <a:rPr lang="en-IN" smtClean="0"/>
              <a:t>‹#›</a:t>
            </a:fld>
            <a:endParaRPr lang="en-IN"/>
          </a:p>
        </p:txBody>
      </p:sp>
    </p:spTree>
    <p:extLst>
      <p:ext uri="{BB962C8B-B14F-4D97-AF65-F5344CB8AC3E}">
        <p14:creationId xmlns:p14="http://schemas.microsoft.com/office/powerpoint/2010/main" val="1980715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96433F-46F9-4016-BA7D-30638EA2673C}" type="datetimeFigureOut">
              <a:rPr lang="en-IN" smtClean="0"/>
              <a:t>31-03-2020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7A663D-A2C2-4C2F-AB2A-131208F8A68E}" type="slidenum">
              <a:rPr lang="en-IN" smtClean="0"/>
              <a:t>‹#›</a:t>
            </a:fld>
            <a:endParaRPr lang="en-IN"/>
          </a:p>
        </p:txBody>
      </p:sp>
    </p:spTree>
    <p:extLst>
      <p:ext uri="{BB962C8B-B14F-4D97-AF65-F5344CB8AC3E}">
        <p14:creationId xmlns:p14="http://schemas.microsoft.com/office/powerpoint/2010/main" val="2769424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796433F-46F9-4016-BA7D-30638EA2673C}" type="datetimeFigureOut">
              <a:rPr lang="en-IN" smtClean="0"/>
              <a:t>31-03-2020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7A663D-A2C2-4C2F-AB2A-131208F8A68E}" type="slidenum">
              <a:rPr lang="en-IN" smtClean="0"/>
              <a:t>‹#›</a:t>
            </a:fld>
            <a:endParaRPr lang="en-IN"/>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47298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6433F-46F9-4016-BA7D-30638EA2673C}" type="datetimeFigureOut">
              <a:rPr lang="en-IN" smtClean="0"/>
              <a:t>31-03-2020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7A663D-A2C2-4C2F-AB2A-131208F8A68E}" type="slidenum">
              <a:rPr lang="en-IN" smtClean="0"/>
              <a:t>‹#›</a:t>
            </a:fld>
            <a:endParaRPr lang="en-IN"/>
          </a:p>
        </p:txBody>
      </p:sp>
    </p:spTree>
    <p:extLst>
      <p:ext uri="{BB962C8B-B14F-4D97-AF65-F5344CB8AC3E}">
        <p14:creationId xmlns:p14="http://schemas.microsoft.com/office/powerpoint/2010/main" val="36019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796433F-46F9-4016-BA7D-30638EA2673C}" type="datetimeFigureOut">
              <a:rPr lang="en-IN" smtClean="0"/>
              <a:t>31-03-2020</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07A663D-A2C2-4C2F-AB2A-131208F8A68E}" type="slidenum">
              <a:rPr lang="en-IN" smtClean="0"/>
              <a:t>‹#›</a:t>
            </a:fld>
            <a:endParaRPr lang="en-IN"/>
          </a:p>
        </p:txBody>
      </p:sp>
    </p:spTree>
    <p:extLst>
      <p:ext uri="{BB962C8B-B14F-4D97-AF65-F5344CB8AC3E}">
        <p14:creationId xmlns:p14="http://schemas.microsoft.com/office/powerpoint/2010/main" val="2286364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96433F-46F9-4016-BA7D-30638EA2673C}" type="datetimeFigureOut">
              <a:rPr lang="en-IN" smtClean="0"/>
              <a:t>31-03-2020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7A663D-A2C2-4C2F-AB2A-131208F8A68E}" type="slidenum">
              <a:rPr lang="en-IN" smtClean="0"/>
              <a:t>‹#›</a:t>
            </a:fld>
            <a:endParaRPr lang="en-IN"/>
          </a:p>
        </p:txBody>
      </p:sp>
    </p:spTree>
    <p:extLst>
      <p:ext uri="{BB962C8B-B14F-4D97-AF65-F5344CB8AC3E}">
        <p14:creationId xmlns:p14="http://schemas.microsoft.com/office/powerpoint/2010/main" val="3456315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796433F-46F9-4016-BA7D-30638EA2673C}" type="datetimeFigureOut">
              <a:rPr lang="en-IN" smtClean="0"/>
              <a:t>31-03-2020</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07A663D-A2C2-4C2F-AB2A-131208F8A68E}"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38365395"/>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microsoft.com/office/2007/relationships/hdphoto" Target="../media/hdphoto4.wdp"/></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15.pn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microsoft.com/office/2007/relationships/hdphoto" Target="../media/hdphoto3.wdp"/><Relationship Id="rId5" Type="http://schemas.openxmlformats.org/officeDocument/2006/relationships/image" Target="../media/image8.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err="1"/>
              <a:t>Deeptech</a:t>
            </a:r>
            <a:r>
              <a:rPr lang="en-US" dirty="0"/>
              <a:t>/machine learning – data science </a:t>
            </a:r>
            <a:r>
              <a:rPr lang="en-US" dirty="0" err="1"/>
              <a:t>poc</a:t>
            </a:r>
            <a:r>
              <a:rPr lang="en-US" dirty="0"/>
              <a:t> use case </a:t>
            </a:r>
            <a:endParaRPr lang="en-IN" dirty="0"/>
          </a:p>
        </p:txBody>
      </p:sp>
      <p:sp>
        <p:nvSpPr>
          <p:cNvPr id="3" name="Subtitle 2"/>
          <p:cNvSpPr>
            <a:spLocks noGrp="1"/>
          </p:cNvSpPr>
          <p:nvPr>
            <p:ph type="subTitle" idx="1"/>
          </p:nvPr>
        </p:nvSpPr>
        <p:spPr>
          <a:xfrm>
            <a:off x="599227" y="3175502"/>
            <a:ext cx="10993546" cy="3119614"/>
          </a:xfrm>
        </p:spPr>
        <p:txBody>
          <a:bodyPr>
            <a:normAutofit fontScale="92500" lnSpcReduction="20000"/>
          </a:bodyPr>
          <a:lstStyle/>
          <a:p>
            <a:pPr algn="ctr"/>
            <a:fld id="{0D1399CD-3441-4A9E-B379-206A96A0DEF1}" type="datetime3">
              <a:rPr lang="en-US" sz="2400" smtClean="0">
                <a:solidFill>
                  <a:schemeClr val="bg1"/>
                </a:solidFill>
                <a:latin typeface="Trebuchet MS" panose="020B0603020202020204" pitchFamily="34" charset="0"/>
              </a:rPr>
              <a:pPr algn="ctr"/>
              <a:t>31 March 2020</a:t>
            </a:fld>
            <a:endParaRPr lang="en-US" sz="2400" dirty="0">
              <a:solidFill>
                <a:schemeClr val="bg1"/>
              </a:solidFill>
              <a:latin typeface="Trebuchet MS" panose="020B0603020202020204" pitchFamily="34" charset="0"/>
            </a:endParaRPr>
          </a:p>
          <a:p>
            <a:pPr algn="ctr"/>
            <a:endParaRPr lang="en-US" sz="2400" dirty="0">
              <a:solidFill>
                <a:schemeClr val="bg1"/>
              </a:solidFill>
              <a:latin typeface="Trebuchet MS" panose="020B0603020202020204" pitchFamily="34" charset="0"/>
            </a:endParaRPr>
          </a:p>
          <a:p>
            <a:pPr algn="ctr"/>
            <a:r>
              <a:rPr lang="en-US" sz="2400" dirty="0">
                <a:solidFill>
                  <a:schemeClr val="bg1"/>
                </a:solidFill>
                <a:latin typeface="Trebuchet MS" panose="020B0603020202020204" pitchFamily="34" charset="0"/>
              </a:rPr>
              <a:t>Team – </a:t>
            </a:r>
            <a:r>
              <a:rPr lang="en-US" sz="2400" dirty="0" err="1">
                <a:solidFill>
                  <a:schemeClr val="bg1"/>
                </a:solidFill>
                <a:latin typeface="Trebuchet MS" panose="020B0603020202020204" pitchFamily="34" charset="0"/>
              </a:rPr>
              <a:t>CMI</a:t>
            </a:r>
            <a:r>
              <a:rPr lang="en-US" sz="2400" cap="none" dirty="0" err="1">
                <a:solidFill>
                  <a:schemeClr val="bg1"/>
                </a:solidFill>
                <a:latin typeface="Trebuchet MS" panose="020B0603020202020204" pitchFamily="34" charset="0"/>
              </a:rPr>
              <a:t>ites</a:t>
            </a:r>
            <a:endParaRPr lang="en-US" sz="2400" dirty="0">
              <a:solidFill>
                <a:schemeClr val="bg1"/>
              </a:solidFill>
              <a:latin typeface="Trebuchet MS" panose="020B0603020202020204" pitchFamily="34" charset="0"/>
            </a:endParaRPr>
          </a:p>
          <a:p>
            <a:pPr algn="ctr"/>
            <a:endParaRPr lang="en-US" sz="2400" dirty="0">
              <a:solidFill>
                <a:schemeClr val="bg1"/>
              </a:solidFill>
              <a:latin typeface="Trebuchet MS" panose="020B0603020202020204" pitchFamily="34" charset="0"/>
            </a:endParaRPr>
          </a:p>
          <a:p>
            <a:pPr algn="ctr"/>
            <a:r>
              <a:rPr lang="en-US" sz="2000" dirty="0">
                <a:solidFill>
                  <a:schemeClr val="bg1"/>
                </a:solidFill>
                <a:latin typeface="Trebuchet MS" panose="020B0603020202020204" pitchFamily="34" charset="0"/>
              </a:rPr>
              <a:t>Team Members – </a:t>
            </a:r>
          </a:p>
          <a:p>
            <a:pPr algn="ctr"/>
            <a:r>
              <a:rPr lang="en-US" sz="2000" cap="none" dirty="0">
                <a:solidFill>
                  <a:schemeClr val="bg1"/>
                </a:solidFill>
                <a:latin typeface="Trebuchet MS" panose="020B0603020202020204" pitchFamily="34" charset="0"/>
              </a:rPr>
              <a:t>Krishna V.</a:t>
            </a:r>
          </a:p>
          <a:p>
            <a:pPr algn="ctr"/>
            <a:r>
              <a:rPr lang="en-US" sz="2000" cap="none" dirty="0">
                <a:solidFill>
                  <a:schemeClr val="bg1"/>
                </a:solidFill>
                <a:latin typeface="Trebuchet MS" panose="020B0603020202020204" pitchFamily="34" charset="0"/>
              </a:rPr>
              <a:t> </a:t>
            </a:r>
            <a:r>
              <a:rPr lang="en-US" sz="2000" cap="none" dirty="0" err="1">
                <a:solidFill>
                  <a:schemeClr val="bg1"/>
                </a:solidFill>
                <a:latin typeface="Trebuchet MS" panose="020B0603020202020204" pitchFamily="34" charset="0"/>
              </a:rPr>
              <a:t>Malhar</a:t>
            </a:r>
            <a:r>
              <a:rPr lang="en-US" sz="2000" cap="none" dirty="0">
                <a:solidFill>
                  <a:schemeClr val="bg1"/>
                </a:solidFill>
                <a:latin typeface="Trebuchet MS" panose="020B0603020202020204" pitchFamily="34" charset="0"/>
              </a:rPr>
              <a:t> Dave</a:t>
            </a:r>
          </a:p>
          <a:p>
            <a:pPr algn="ctr"/>
            <a:r>
              <a:rPr lang="en-US" sz="2000" cap="none" dirty="0">
                <a:solidFill>
                  <a:schemeClr val="bg1"/>
                </a:solidFill>
                <a:latin typeface="Trebuchet MS" panose="020B0603020202020204" pitchFamily="34" charset="0"/>
              </a:rPr>
              <a:t>Pushkar Sathe</a:t>
            </a:r>
          </a:p>
        </p:txBody>
      </p:sp>
    </p:spTree>
    <p:extLst>
      <p:ext uri="{BB962C8B-B14F-4D97-AF65-F5344CB8AC3E}">
        <p14:creationId xmlns:p14="http://schemas.microsoft.com/office/powerpoint/2010/main" val="4083412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61530" y="6042783"/>
            <a:ext cx="11068940"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Thanks to the spike and slab regression, one advantage of the BSTS model is that feature selection and model training can be done simultaneously, which prevents overfitting and redundant of spurious predictors</a:t>
            </a:r>
          </a:p>
        </p:txBody>
      </p:sp>
      <p:sp>
        <p:nvSpPr>
          <p:cNvPr id="2" name="Title 1"/>
          <p:cNvSpPr>
            <a:spLocks noGrp="1"/>
          </p:cNvSpPr>
          <p:nvPr>
            <p:ph type="title"/>
          </p:nvPr>
        </p:nvSpPr>
        <p:spPr/>
        <p:txBody>
          <a:bodyPr>
            <a:normAutofit fontScale="90000"/>
          </a:bodyPr>
          <a:lstStyle/>
          <a:p>
            <a:r>
              <a:rPr lang="en-US" dirty="0"/>
              <a:t>Bayesian structural time series(BSTS) model’s </a:t>
            </a:r>
            <a:r>
              <a:rPr lang="en-IN" dirty="0"/>
              <a:t>posterior inclusion probability of predictors for log transformed data</a:t>
            </a:r>
          </a:p>
        </p:txBody>
      </p:sp>
      <p:graphicFrame>
        <p:nvGraphicFramePr>
          <p:cNvPr id="9" name="Content Placeholder 8"/>
          <p:cNvGraphicFramePr>
            <a:graphicFrameLocks noGrp="1"/>
          </p:cNvGraphicFramePr>
          <p:nvPr>
            <p:ph sz="half" idx="1"/>
            <p:extLst>
              <p:ext uri="{D42A27DB-BD31-4B8C-83A1-F6EECF244321}">
                <p14:modId xmlns:p14="http://schemas.microsoft.com/office/powerpoint/2010/main" val="4294315837"/>
              </p:ext>
            </p:extLst>
          </p:nvPr>
        </p:nvGraphicFramePr>
        <p:xfrm>
          <a:off x="581025" y="2303463"/>
          <a:ext cx="5422900" cy="36337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ontent Placeholder 12"/>
          <p:cNvGraphicFramePr>
            <a:graphicFrameLocks noGrp="1"/>
          </p:cNvGraphicFramePr>
          <p:nvPr>
            <p:ph sz="half" idx="2"/>
            <p:extLst>
              <p:ext uri="{D42A27DB-BD31-4B8C-83A1-F6EECF244321}">
                <p14:modId xmlns:p14="http://schemas.microsoft.com/office/powerpoint/2010/main" val="1251582746"/>
              </p:ext>
            </p:extLst>
          </p:nvPr>
        </p:nvGraphicFramePr>
        <p:xfrm>
          <a:off x="6188075" y="2227263"/>
          <a:ext cx="5422900" cy="36337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ontent Placeholder 12"/>
          <p:cNvGraphicFramePr>
            <a:graphicFrameLocks/>
          </p:cNvGraphicFramePr>
          <p:nvPr>
            <p:extLst>
              <p:ext uri="{D42A27DB-BD31-4B8C-83A1-F6EECF244321}">
                <p14:modId xmlns:p14="http://schemas.microsoft.com/office/powerpoint/2010/main" val="2369777508"/>
              </p:ext>
            </p:extLst>
          </p:nvPr>
        </p:nvGraphicFramePr>
        <p:xfrm>
          <a:off x="6340475" y="2303463"/>
          <a:ext cx="5422900" cy="363378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36026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61530" y="6042783"/>
            <a:ext cx="11068940"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Previous slide showed the predictors for log scaled data and predicting log(EQ). Here on this slide we have showed the predictors by BSTS model for data without any transformations (like log in previous case)</a:t>
            </a:r>
          </a:p>
        </p:txBody>
      </p:sp>
      <p:sp>
        <p:nvSpPr>
          <p:cNvPr id="2" name="Title 1"/>
          <p:cNvSpPr>
            <a:spLocks noGrp="1"/>
          </p:cNvSpPr>
          <p:nvPr>
            <p:ph type="title"/>
          </p:nvPr>
        </p:nvSpPr>
        <p:spPr/>
        <p:txBody>
          <a:bodyPr>
            <a:normAutofit fontScale="90000"/>
          </a:bodyPr>
          <a:lstStyle/>
          <a:p>
            <a:r>
              <a:rPr lang="en-US" dirty="0"/>
              <a:t>Bayesian structural time series(BSTS) model’s </a:t>
            </a:r>
            <a:r>
              <a:rPr lang="en-IN" dirty="0"/>
              <a:t>posterior inclusion probability of predictors for unprocessed given data</a:t>
            </a:r>
          </a:p>
        </p:txBody>
      </p:sp>
      <p:graphicFrame>
        <p:nvGraphicFramePr>
          <p:cNvPr id="9" name="Content Placeholder 8"/>
          <p:cNvGraphicFramePr>
            <a:graphicFrameLocks noGrp="1"/>
          </p:cNvGraphicFramePr>
          <p:nvPr>
            <p:ph sz="half" idx="1"/>
            <p:extLst>
              <p:ext uri="{D42A27DB-BD31-4B8C-83A1-F6EECF244321}">
                <p14:modId xmlns:p14="http://schemas.microsoft.com/office/powerpoint/2010/main" val="2688393307"/>
              </p:ext>
            </p:extLst>
          </p:nvPr>
        </p:nvGraphicFramePr>
        <p:xfrm>
          <a:off x="581025" y="2227263"/>
          <a:ext cx="5422900" cy="36337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ontent Placeholder 12"/>
          <p:cNvGraphicFramePr>
            <a:graphicFrameLocks noGrp="1"/>
          </p:cNvGraphicFramePr>
          <p:nvPr>
            <p:ph sz="half" idx="2"/>
            <p:extLst>
              <p:ext uri="{D42A27DB-BD31-4B8C-83A1-F6EECF244321}">
                <p14:modId xmlns:p14="http://schemas.microsoft.com/office/powerpoint/2010/main" val="1957981165"/>
              </p:ext>
            </p:extLst>
          </p:nvPr>
        </p:nvGraphicFramePr>
        <p:xfrm>
          <a:off x="6188075" y="2227263"/>
          <a:ext cx="5422900" cy="36337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69164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Similar to BSTS the Bayesian regression model also gives inclusion probabilities for each </a:t>
            </a:r>
            <a:r>
              <a:rPr lang="en-US" dirty="0" err="1"/>
              <a:t>featuure</a:t>
            </a:r>
            <a:endParaRPr lang="en-IN"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179224535"/>
              </p:ext>
            </p:extLst>
          </p:nvPr>
        </p:nvGraphicFramePr>
        <p:xfrm>
          <a:off x="581025" y="2181225"/>
          <a:ext cx="11029950" cy="3844018"/>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p:cNvSpPr txBox="1"/>
          <p:nvPr/>
        </p:nvSpPr>
        <p:spPr>
          <a:xfrm>
            <a:off x="561530" y="6042783"/>
            <a:ext cx="11068940"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These values are obtained by running a MCMC ( Markov Chain Monte Carlo ) Algorithm over Bayesian regression model with uniform distribution as model prior</a:t>
            </a:r>
          </a:p>
        </p:txBody>
      </p:sp>
    </p:spTree>
    <p:extLst>
      <p:ext uri="{BB962C8B-B14F-4D97-AF65-F5344CB8AC3E}">
        <p14:creationId xmlns:p14="http://schemas.microsoft.com/office/powerpoint/2010/main" val="3036324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normAutofit/>
          </a:bodyPr>
          <a:lstStyle/>
          <a:p>
            <a:r>
              <a:rPr lang="en-US" sz="2800" dirty="0"/>
              <a:t>Predicting Future Sales </a:t>
            </a:r>
            <a:endParaRPr lang="en-IN"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043"/>
            <a:ext cx="6064214" cy="6064214"/>
          </a:xfrm>
          <a:prstGeom prst="rect">
            <a:avLst/>
          </a:prstGeom>
        </p:spPr>
      </p:pic>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backgroundRemoval t="8056" b="73241" l="7900" r="94200"/>
                    </a14:imgEffect>
                  </a14:imgLayer>
                </a14:imgProps>
              </a:ext>
              <a:ext uri="{28A0092B-C50C-407E-A947-70E740481C1C}">
                <a14:useLocalDpi xmlns:a14="http://schemas.microsoft.com/office/drawing/2010/main" val="0"/>
              </a:ext>
            </a:extLst>
          </a:blip>
          <a:srcRect b="18476"/>
          <a:stretch/>
        </p:blipFill>
        <p:spPr>
          <a:xfrm>
            <a:off x="3892876" y="-1049486"/>
            <a:ext cx="6350000" cy="5590903"/>
          </a:xfrm>
          <a:prstGeom prst="rect">
            <a:avLst/>
          </a:prstGeom>
        </p:spPr>
      </p:pic>
    </p:spTree>
    <p:extLst>
      <p:ext uri="{BB962C8B-B14F-4D97-AF65-F5344CB8AC3E}">
        <p14:creationId xmlns:p14="http://schemas.microsoft.com/office/powerpoint/2010/main" val="263229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Modelling and Forecasting</a:t>
            </a:r>
          </a:p>
        </p:txBody>
      </p:sp>
      <p:sp>
        <p:nvSpPr>
          <p:cNvPr id="3" name="Content Placeholder 2"/>
          <p:cNvSpPr>
            <a:spLocks noGrp="1"/>
          </p:cNvSpPr>
          <p:nvPr>
            <p:ph idx="1"/>
          </p:nvPr>
        </p:nvSpPr>
        <p:spPr>
          <a:xfrm>
            <a:off x="581192" y="1812808"/>
            <a:ext cx="11029615" cy="3678303"/>
          </a:xfrm>
        </p:spPr>
        <p:txBody>
          <a:bodyPr anchor="t"/>
          <a:lstStyle/>
          <a:p>
            <a:pPr marL="0" indent="0" algn="ctr">
              <a:buNone/>
            </a:pPr>
            <a:r>
              <a:rPr lang="en-IN" dirty="0"/>
              <a:t>As per stated problem we have to model using two approaches</a:t>
            </a:r>
          </a:p>
        </p:txBody>
      </p:sp>
      <p:sp>
        <p:nvSpPr>
          <p:cNvPr id="4" name="Down Arrow 3"/>
          <p:cNvSpPr/>
          <p:nvPr/>
        </p:nvSpPr>
        <p:spPr>
          <a:xfrm rot="2700000">
            <a:off x="3624326" y="2290098"/>
            <a:ext cx="283523" cy="42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Down Arrow 4"/>
          <p:cNvSpPr/>
          <p:nvPr/>
        </p:nvSpPr>
        <p:spPr>
          <a:xfrm rot="18900000">
            <a:off x="8191018" y="2290337"/>
            <a:ext cx="284400" cy="4252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8280" t="48358" r="64849" b="18677"/>
          <a:stretch/>
        </p:blipFill>
        <p:spPr>
          <a:xfrm>
            <a:off x="2235735" y="2437034"/>
            <a:ext cx="864330" cy="795260"/>
          </a:xfrm>
          <a:prstGeom prst="rect">
            <a:avLst/>
          </a:prstGeom>
        </p:spPr>
      </p:pic>
      <p:sp>
        <p:nvSpPr>
          <p:cNvPr id="8" name="TextBox 7"/>
          <p:cNvSpPr txBox="1"/>
          <p:nvPr/>
        </p:nvSpPr>
        <p:spPr>
          <a:xfrm>
            <a:off x="1613255" y="3214425"/>
            <a:ext cx="2109291" cy="369332"/>
          </a:xfrm>
          <a:prstGeom prst="rect">
            <a:avLst/>
          </a:prstGeom>
          <a:noFill/>
        </p:spPr>
        <p:txBody>
          <a:bodyPr wrap="square" rtlCol="0">
            <a:spAutoFit/>
          </a:bodyPr>
          <a:lstStyle/>
          <a:p>
            <a:pPr algn="ctr"/>
            <a:r>
              <a:rPr lang="en-IN" dirty="0"/>
              <a:t>Bayesian Approach</a:t>
            </a: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24056" t="21922" r="24086" b="28507"/>
          <a:stretch/>
        </p:blipFill>
        <p:spPr>
          <a:xfrm>
            <a:off x="9016987" y="2419178"/>
            <a:ext cx="770314" cy="795247"/>
          </a:xfrm>
          <a:prstGeom prst="rect">
            <a:avLst/>
          </a:prstGeom>
        </p:spPr>
      </p:pic>
      <p:sp>
        <p:nvSpPr>
          <p:cNvPr id="10" name="TextBox 9"/>
          <p:cNvSpPr txBox="1"/>
          <p:nvPr/>
        </p:nvSpPr>
        <p:spPr>
          <a:xfrm>
            <a:off x="7952068" y="3214425"/>
            <a:ext cx="2900151" cy="646331"/>
          </a:xfrm>
          <a:prstGeom prst="rect">
            <a:avLst/>
          </a:prstGeom>
          <a:noFill/>
        </p:spPr>
        <p:txBody>
          <a:bodyPr wrap="square" rtlCol="0">
            <a:spAutoFit/>
          </a:bodyPr>
          <a:lstStyle/>
          <a:p>
            <a:pPr algn="ctr"/>
            <a:r>
              <a:rPr lang="en-IN" dirty="0"/>
              <a:t>Machine Learning Approach</a:t>
            </a:r>
          </a:p>
        </p:txBody>
      </p:sp>
      <p:sp>
        <p:nvSpPr>
          <p:cNvPr id="11" name="Oval 10"/>
          <p:cNvSpPr/>
          <p:nvPr/>
        </p:nvSpPr>
        <p:spPr>
          <a:xfrm>
            <a:off x="826113" y="3734901"/>
            <a:ext cx="10539775"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Content Placeholder 2"/>
          <p:cNvSpPr txBox="1">
            <a:spLocks/>
          </p:cNvSpPr>
          <p:nvPr/>
        </p:nvSpPr>
        <p:spPr>
          <a:xfrm>
            <a:off x="581191" y="3757185"/>
            <a:ext cx="11029615" cy="434376"/>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IN" dirty="0"/>
              <a:t>Our team decided to add one more level to these approaches.</a:t>
            </a:r>
          </a:p>
        </p:txBody>
      </p:sp>
      <p:sp>
        <p:nvSpPr>
          <p:cNvPr id="13" name="Oval 12"/>
          <p:cNvSpPr/>
          <p:nvPr/>
        </p:nvSpPr>
        <p:spPr>
          <a:xfrm>
            <a:off x="826113" y="4132021"/>
            <a:ext cx="10539775"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p:cNvGrpSpPr/>
          <p:nvPr/>
        </p:nvGrpSpPr>
        <p:grpSpPr>
          <a:xfrm>
            <a:off x="1613783" y="4288211"/>
            <a:ext cx="1943738" cy="425285"/>
            <a:chOff x="1795883" y="4288211"/>
            <a:chExt cx="1943738" cy="425285"/>
          </a:xfrm>
        </p:grpSpPr>
        <p:sp>
          <p:nvSpPr>
            <p:cNvPr id="14" name="Down Arrow 13"/>
            <p:cNvSpPr/>
            <p:nvPr/>
          </p:nvSpPr>
          <p:spPr>
            <a:xfrm rot="2700000">
              <a:off x="1866521" y="4288453"/>
              <a:ext cx="283523" cy="42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rot="18900000">
              <a:off x="3455221" y="4288211"/>
              <a:ext cx="284400" cy="4252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 name="Group 16"/>
          <p:cNvGrpSpPr/>
          <p:nvPr/>
        </p:nvGrpSpPr>
        <p:grpSpPr>
          <a:xfrm>
            <a:off x="8222238" y="4288210"/>
            <a:ext cx="1943738" cy="425285"/>
            <a:chOff x="1795883" y="4288211"/>
            <a:chExt cx="1943738" cy="425285"/>
          </a:xfrm>
        </p:grpSpPr>
        <p:sp>
          <p:nvSpPr>
            <p:cNvPr id="18" name="Down Arrow 17"/>
            <p:cNvSpPr/>
            <p:nvPr/>
          </p:nvSpPr>
          <p:spPr>
            <a:xfrm rot="2700000">
              <a:off x="1866521" y="4288453"/>
              <a:ext cx="283523" cy="42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Down Arrow 18"/>
            <p:cNvSpPr/>
            <p:nvPr/>
          </p:nvSpPr>
          <p:spPr>
            <a:xfrm rot="18900000">
              <a:off x="3455221" y="4288211"/>
              <a:ext cx="284400" cy="4252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0" name="Picture 19"/>
          <p:cNvPicPr>
            <a:picLocks noChangeAspect="1"/>
          </p:cNvPicPr>
          <p:nvPr/>
        </p:nvPicPr>
        <p:blipFill rotWithShape="1">
          <a:blip r:embed="rId4" cstate="print">
            <a:extLst>
              <a:ext uri="{28A0092B-C50C-407E-A947-70E740481C1C}">
                <a14:useLocalDpi xmlns:a14="http://schemas.microsoft.com/office/drawing/2010/main" val="0"/>
              </a:ext>
            </a:extLst>
          </a:blip>
          <a:srcRect l="33362" t="17707" r="33363" b="26984"/>
          <a:stretch/>
        </p:blipFill>
        <p:spPr>
          <a:xfrm>
            <a:off x="1032021" y="4453254"/>
            <a:ext cx="543731" cy="795308"/>
          </a:xfrm>
          <a:prstGeom prst="rect">
            <a:avLst/>
          </a:prstGeom>
        </p:spPr>
      </p:pic>
      <p:pic>
        <p:nvPicPr>
          <p:cNvPr id="21" name="Picture 20"/>
          <p:cNvPicPr>
            <a:picLocks noChangeAspect="1"/>
          </p:cNvPicPr>
          <p:nvPr/>
        </p:nvPicPr>
        <p:blipFill rotWithShape="1">
          <a:blip r:embed="rId4" cstate="print">
            <a:extLst>
              <a:ext uri="{28A0092B-C50C-407E-A947-70E740481C1C}">
                <a14:useLocalDpi xmlns:a14="http://schemas.microsoft.com/office/drawing/2010/main" val="0"/>
              </a:ext>
            </a:extLst>
          </a:blip>
          <a:srcRect l="33362" t="17707" r="33363" b="26984"/>
          <a:stretch/>
        </p:blipFill>
        <p:spPr>
          <a:xfrm>
            <a:off x="7639513" y="4453254"/>
            <a:ext cx="543731" cy="795308"/>
          </a:xfrm>
          <a:prstGeom prst="rect">
            <a:avLst/>
          </a:prstGeom>
        </p:spPr>
      </p:pic>
      <p:pic>
        <p:nvPicPr>
          <p:cNvPr id="22" name="Picture 21"/>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6126" b="59934" l="9884" r="47674">
                        <a14:foregroundMark x1="36047" y1="19702" x2="38256" y2="22517"/>
                        <a14:foregroundMark x1="22093" y1="24172" x2="27558" y2="20199"/>
                        <a14:foregroundMark x1="28837" y1="20199" x2="37442" y2="27815"/>
                        <a14:foregroundMark x1="37093" y1="30132" x2="37093" y2="30132"/>
                        <a14:foregroundMark x1="36744" y1="31126" x2="31047" y2="38079"/>
                        <a14:foregroundMark x1="30698" y1="38411" x2="30698" y2="38411"/>
                        <a14:foregroundMark x1="19651" y1="31126" x2="35814" y2="41556"/>
                        <a14:foregroundMark x1="24070" y1="44702" x2="28721" y2="21854"/>
                        <a14:foregroundMark x1="20930" y1="25993" x2="20930" y2="40563"/>
                        <a14:foregroundMark x1="20930" y1="40563" x2="20930" y2="40563"/>
                        <a14:foregroundMark x1="21047" y1="41060" x2="34884" y2="41556"/>
                        <a14:foregroundMark x1="25581" y1="23841" x2="36744" y2="32947"/>
                        <a14:foregroundMark x1="22791" y1="29139" x2="26744" y2="29139"/>
                        <a14:foregroundMark x1="25581" y1="25497" x2="24186" y2="28311"/>
                        <a14:foregroundMark x1="26860" y1="39238" x2="33256" y2="31788"/>
                        <a14:foregroundMark x1="26163" y1="39901" x2="29651" y2="39404"/>
                        <a14:foregroundMark x1="35000" y1="37086" x2="34070" y2="39404"/>
                      </a14:backgroundRemoval>
                    </a14:imgEffect>
                  </a14:imgLayer>
                </a14:imgProps>
              </a:ext>
              <a:ext uri="{28A0092B-C50C-407E-A947-70E740481C1C}">
                <a14:useLocalDpi xmlns:a14="http://schemas.microsoft.com/office/drawing/2010/main" val="0"/>
              </a:ext>
            </a:extLst>
          </a:blip>
          <a:srcRect l="8598" t="4778" r="50590" b="38543"/>
          <a:stretch/>
        </p:blipFill>
        <p:spPr>
          <a:xfrm>
            <a:off x="3715649" y="4444445"/>
            <a:ext cx="813803" cy="793781"/>
          </a:xfrm>
          <a:prstGeom prst="rect">
            <a:avLst/>
          </a:prstGeom>
        </p:spPr>
      </p:pic>
      <p:pic>
        <p:nvPicPr>
          <p:cNvPr id="23" name="Picture 22"/>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6126" b="59934" l="9884" r="47674">
                        <a14:foregroundMark x1="36047" y1="19702" x2="38256" y2="22517"/>
                        <a14:foregroundMark x1="22093" y1="24172" x2="27558" y2="20199"/>
                        <a14:foregroundMark x1="28837" y1="20199" x2="37442" y2="27815"/>
                        <a14:foregroundMark x1="37093" y1="30132" x2="37093" y2="30132"/>
                        <a14:foregroundMark x1="36744" y1="31126" x2="31047" y2="38079"/>
                        <a14:foregroundMark x1="30698" y1="38411" x2="30698" y2="38411"/>
                        <a14:foregroundMark x1="19651" y1="31126" x2="35814" y2="41556"/>
                        <a14:foregroundMark x1="24070" y1="44702" x2="28721" y2="21854"/>
                        <a14:foregroundMark x1="20930" y1="25993" x2="20930" y2="40563"/>
                        <a14:foregroundMark x1="20930" y1="40563" x2="20930" y2="40563"/>
                        <a14:foregroundMark x1="21047" y1="41060" x2="34884" y2="41556"/>
                        <a14:foregroundMark x1="25581" y1="23841" x2="36744" y2="32947"/>
                        <a14:foregroundMark x1="22791" y1="29139" x2="26744" y2="29139"/>
                        <a14:foregroundMark x1="25581" y1="25497" x2="24186" y2="28311"/>
                        <a14:foregroundMark x1="26860" y1="39238" x2="33256" y2="31788"/>
                        <a14:foregroundMark x1="26163" y1="39901" x2="29651" y2="39404"/>
                        <a14:foregroundMark x1="35000" y1="37086" x2="34070" y2="39404"/>
                      </a14:backgroundRemoval>
                    </a14:imgEffect>
                  </a14:imgLayer>
                </a14:imgProps>
              </a:ext>
              <a:ext uri="{28A0092B-C50C-407E-A947-70E740481C1C}">
                <a14:useLocalDpi xmlns:a14="http://schemas.microsoft.com/office/drawing/2010/main" val="0"/>
              </a:ext>
            </a:extLst>
          </a:blip>
          <a:srcRect l="8598" t="4778" r="50590" b="38543"/>
          <a:stretch/>
        </p:blipFill>
        <p:spPr>
          <a:xfrm>
            <a:off x="10211794" y="4476140"/>
            <a:ext cx="813803" cy="793781"/>
          </a:xfrm>
          <a:prstGeom prst="rect">
            <a:avLst/>
          </a:prstGeom>
        </p:spPr>
      </p:pic>
      <p:sp>
        <p:nvSpPr>
          <p:cNvPr id="24" name="TextBox 23"/>
          <p:cNvSpPr txBox="1"/>
          <p:nvPr/>
        </p:nvSpPr>
        <p:spPr>
          <a:xfrm>
            <a:off x="185540" y="5202850"/>
            <a:ext cx="2239055" cy="1569660"/>
          </a:xfrm>
          <a:prstGeom prst="rect">
            <a:avLst/>
          </a:prstGeom>
          <a:noFill/>
        </p:spPr>
        <p:txBody>
          <a:bodyPr wrap="square" rtlCol="0">
            <a:spAutoFit/>
          </a:bodyPr>
          <a:lstStyle/>
          <a:p>
            <a:pPr algn="ctr"/>
            <a:r>
              <a:rPr lang="en-IN" dirty="0"/>
              <a:t>Time Series Approach</a:t>
            </a:r>
          </a:p>
          <a:p>
            <a:pPr algn="ctr"/>
            <a:endParaRPr lang="en-IN" dirty="0"/>
          </a:p>
          <a:p>
            <a:pPr algn="ctr"/>
            <a:r>
              <a:rPr lang="en-IN" sz="2000" b="1" dirty="0"/>
              <a:t>Bayesian Structured Time Series Model</a:t>
            </a:r>
          </a:p>
        </p:txBody>
      </p:sp>
      <p:sp>
        <p:nvSpPr>
          <p:cNvPr id="25" name="TextBox 24"/>
          <p:cNvSpPr txBox="1"/>
          <p:nvPr/>
        </p:nvSpPr>
        <p:spPr>
          <a:xfrm>
            <a:off x="6822298" y="5202850"/>
            <a:ext cx="2239055" cy="1569660"/>
          </a:xfrm>
          <a:prstGeom prst="rect">
            <a:avLst/>
          </a:prstGeom>
          <a:noFill/>
        </p:spPr>
        <p:txBody>
          <a:bodyPr wrap="square" rtlCol="0">
            <a:spAutoFit/>
          </a:bodyPr>
          <a:lstStyle/>
          <a:p>
            <a:pPr algn="ctr"/>
            <a:r>
              <a:rPr lang="en-IN" dirty="0"/>
              <a:t>Time Series Approach</a:t>
            </a:r>
          </a:p>
          <a:p>
            <a:pPr algn="ctr"/>
            <a:endParaRPr lang="en-IN" dirty="0"/>
          </a:p>
          <a:p>
            <a:pPr algn="ctr"/>
            <a:r>
              <a:rPr lang="en-IN" sz="2000" b="1" dirty="0"/>
              <a:t>Vector </a:t>
            </a:r>
            <a:r>
              <a:rPr lang="en-IN" sz="2000" b="1" dirty="0" err="1"/>
              <a:t>Autoregression</a:t>
            </a:r>
            <a:r>
              <a:rPr lang="en-IN" sz="2000" b="1" dirty="0"/>
              <a:t> Model</a:t>
            </a:r>
          </a:p>
        </p:txBody>
      </p:sp>
      <p:sp>
        <p:nvSpPr>
          <p:cNvPr id="26" name="TextBox 25"/>
          <p:cNvSpPr txBox="1"/>
          <p:nvPr/>
        </p:nvSpPr>
        <p:spPr>
          <a:xfrm>
            <a:off x="2729056" y="5202850"/>
            <a:ext cx="2786988" cy="1261884"/>
          </a:xfrm>
          <a:prstGeom prst="rect">
            <a:avLst/>
          </a:prstGeom>
          <a:noFill/>
        </p:spPr>
        <p:txBody>
          <a:bodyPr wrap="square" rtlCol="0">
            <a:spAutoFit/>
          </a:bodyPr>
          <a:lstStyle/>
          <a:p>
            <a:pPr algn="ctr"/>
            <a:r>
              <a:rPr lang="en-IN" dirty="0"/>
              <a:t>Non -Time Series Approach</a:t>
            </a:r>
          </a:p>
          <a:p>
            <a:pPr algn="ctr"/>
            <a:endParaRPr lang="en-IN" dirty="0"/>
          </a:p>
          <a:p>
            <a:pPr algn="ctr"/>
            <a:r>
              <a:rPr lang="en-IN" sz="2000" b="1" dirty="0"/>
              <a:t>Bayesian Regression Model</a:t>
            </a:r>
          </a:p>
        </p:txBody>
      </p:sp>
      <p:sp>
        <p:nvSpPr>
          <p:cNvPr id="27" name="TextBox 26"/>
          <p:cNvSpPr txBox="1"/>
          <p:nvPr/>
        </p:nvSpPr>
        <p:spPr>
          <a:xfrm>
            <a:off x="9225201" y="5202850"/>
            <a:ext cx="2786988" cy="1261884"/>
          </a:xfrm>
          <a:prstGeom prst="rect">
            <a:avLst/>
          </a:prstGeom>
          <a:noFill/>
        </p:spPr>
        <p:txBody>
          <a:bodyPr wrap="square" rtlCol="0">
            <a:spAutoFit/>
          </a:bodyPr>
          <a:lstStyle/>
          <a:p>
            <a:pPr algn="ctr"/>
            <a:r>
              <a:rPr lang="en-IN" dirty="0"/>
              <a:t>Non -Time Series Approach</a:t>
            </a:r>
          </a:p>
          <a:p>
            <a:pPr algn="ctr"/>
            <a:endParaRPr lang="en-IN" dirty="0"/>
          </a:p>
          <a:p>
            <a:pPr algn="ctr"/>
            <a:r>
              <a:rPr lang="en-IN" sz="2000" b="1" dirty="0"/>
              <a:t>Neural Network Model</a:t>
            </a:r>
          </a:p>
        </p:txBody>
      </p:sp>
    </p:spTree>
    <p:extLst>
      <p:ext uri="{BB962C8B-B14F-4D97-AF65-F5344CB8AC3E}">
        <p14:creationId xmlns:p14="http://schemas.microsoft.com/office/powerpoint/2010/main" val="3688962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623616" y="2038114"/>
            <a:ext cx="3307555" cy="3307555"/>
          </a:xfrm>
        </p:spPr>
      </p:pic>
      <p:pic>
        <p:nvPicPr>
          <p:cNvPr id="9" name="Content Placeholder 8"/>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7260829" y="2038114"/>
            <a:ext cx="3307555" cy="3307555"/>
          </a:xfrm>
        </p:spPr>
      </p:pic>
      <p:sp>
        <p:nvSpPr>
          <p:cNvPr id="2" name="Title 1"/>
          <p:cNvSpPr>
            <a:spLocks noGrp="1"/>
          </p:cNvSpPr>
          <p:nvPr>
            <p:ph type="title"/>
          </p:nvPr>
        </p:nvSpPr>
        <p:spPr/>
        <p:txBody>
          <a:bodyPr/>
          <a:lstStyle/>
          <a:p>
            <a:r>
              <a:rPr lang="en-US" dirty="0"/>
              <a:t>Bayesian structured time series model</a:t>
            </a:r>
            <a:endParaRPr lang="en-IN" dirty="0"/>
          </a:p>
        </p:txBody>
      </p:sp>
      <p:sp>
        <p:nvSpPr>
          <p:cNvPr id="3" name="Content Placeholder 2"/>
          <p:cNvSpPr>
            <a:spLocks noGrp="1"/>
          </p:cNvSpPr>
          <p:nvPr>
            <p:ph type="body" idx="1"/>
          </p:nvPr>
        </p:nvSpPr>
        <p:spPr>
          <a:xfrm>
            <a:off x="887219" y="1670327"/>
            <a:ext cx="5087075" cy="536005"/>
          </a:xfrm>
        </p:spPr>
        <p:txBody>
          <a:bodyPr/>
          <a:lstStyle/>
          <a:p>
            <a:pPr algn="ctr"/>
            <a:r>
              <a:rPr lang="en-IN" sz="1600" dirty="0"/>
              <a:t>In Model MAPE ~52.6%</a:t>
            </a:r>
          </a:p>
        </p:txBody>
      </p:sp>
      <p:sp>
        <p:nvSpPr>
          <p:cNvPr id="6" name="Text Placeholder 5"/>
          <p:cNvSpPr>
            <a:spLocks noGrp="1"/>
          </p:cNvSpPr>
          <p:nvPr>
            <p:ph type="body" sz="quarter" idx="3"/>
          </p:nvPr>
        </p:nvSpPr>
        <p:spPr>
          <a:xfrm>
            <a:off x="6523735" y="1670327"/>
            <a:ext cx="5087073" cy="553373"/>
          </a:xfrm>
        </p:spPr>
        <p:txBody>
          <a:bodyPr/>
          <a:lstStyle/>
          <a:p>
            <a:pPr algn="ctr"/>
            <a:endParaRPr lang="en-IN" sz="1600" dirty="0"/>
          </a:p>
          <a:p>
            <a:pPr algn="ctr"/>
            <a:r>
              <a:rPr lang="en-IN" sz="1600" dirty="0"/>
              <a:t>Hold out MAPE ~10.8%</a:t>
            </a:r>
          </a:p>
        </p:txBody>
      </p:sp>
      <p:sp>
        <p:nvSpPr>
          <p:cNvPr id="10" name="TextBox 9"/>
          <p:cNvSpPr txBox="1"/>
          <p:nvPr/>
        </p:nvSpPr>
        <p:spPr>
          <a:xfrm>
            <a:off x="11470" y="-4838"/>
            <a:ext cx="8250214" cy="307777"/>
          </a:xfrm>
          <a:prstGeom prst="rect">
            <a:avLst/>
          </a:prstGeom>
          <a:noFill/>
        </p:spPr>
        <p:txBody>
          <a:bodyPr wrap="square" rtlCol="0">
            <a:spAutoFit/>
          </a:bodyPr>
          <a:lstStyle/>
          <a:p>
            <a:r>
              <a:rPr lang="en-IN" sz="1400" dirty="0"/>
              <a:t>*Model is build on test data set provided. The last 6 time periods are kept as hold outs</a:t>
            </a:r>
          </a:p>
        </p:txBody>
      </p:sp>
      <p:sp>
        <p:nvSpPr>
          <p:cNvPr id="11" name="TextBox 10"/>
          <p:cNvSpPr txBox="1"/>
          <p:nvPr/>
        </p:nvSpPr>
        <p:spPr>
          <a:xfrm>
            <a:off x="263677" y="5205505"/>
            <a:ext cx="11664647"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model consists of three main components:</a:t>
            </a:r>
          </a:p>
          <a:p>
            <a:pPr marL="742950" lvl="1" indent="-285750">
              <a:buFont typeface="Arial" panose="020B0604020202020204" pitchFamily="34" charset="0"/>
              <a:buChar char="•"/>
            </a:pPr>
            <a:r>
              <a:rPr lang="en-US" sz="1400" dirty="0" err="1"/>
              <a:t>Kalman</a:t>
            </a:r>
            <a:r>
              <a:rPr lang="en-US" sz="1400" dirty="0"/>
              <a:t> filter. The technique for time series decomposition. In this step, a researcher can add different state variables: trend, seasonality, regression, and others.</a:t>
            </a:r>
          </a:p>
          <a:p>
            <a:pPr marL="742950" lvl="1" indent="-285750">
              <a:buFont typeface="Arial" panose="020B0604020202020204" pitchFamily="34" charset="0"/>
              <a:buChar char="•"/>
            </a:pPr>
            <a:r>
              <a:rPr lang="en-US" sz="1400" dirty="0"/>
              <a:t>Spike-and-slab method. In this step, the most important regression predictors are selected.</a:t>
            </a:r>
          </a:p>
          <a:p>
            <a:pPr marL="742950" lvl="1" indent="-285750">
              <a:buFont typeface="Arial" panose="020B0604020202020204" pitchFamily="34" charset="0"/>
              <a:buChar char="•"/>
            </a:pPr>
            <a:r>
              <a:rPr lang="en-US" sz="1400" dirty="0"/>
              <a:t>Bayesian model averaging. Combining the results and prediction calculation</a:t>
            </a:r>
          </a:p>
          <a:p>
            <a:pPr marL="285750" indent="-285750">
              <a:buFont typeface="Arial" panose="020B0604020202020204" pitchFamily="34" charset="0"/>
              <a:buChar char="•"/>
            </a:pPr>
            <a:r>
              <a:rPr lang="en-US" sz="1400" dirty="0"/>
              <a:t>The model is supplied with log transformed data and model itself takes care of feature selection</a:t>
            </a:r>
          </a:p>
          <a:p>
            <a:pPr marL="285750" indent="-285750">
              <a:buFont typeface="Arial" panose="020B0604020202020204" pitchFamily="34" charset="0"/>
              <a:buChar char="•"/>
            </a:pPr>
            <a:r>
              <a:rPr lang="en-US" sz="1400" dirty="0"/>
              <a:t>The modelling is done in R </a:t>
            </a:r>
            <a:endParaRPr lang="en-IN" sz="1400" dirty="0"/>
          </a:p>
        </p:txBody>
      </p:sp>
    </p:spTree>
    <p:extLst>
      <p:ext uri="{BB962C8B-B14F-4D97-AF65-F5344CB8AC3E}">
        <p14:creationId xmlns:p14="http://schemas.microsoft.com/office/powerpoint/2010/main" val="4187650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623616" y="2115522"/>
            <a:ext cx="3307555" cy="3307555"/>
          </a:xfrm>
        </p:spPr>
      </p:pic>
      <p:pic>
        <p:nvPicPr>
          <p:cNvPr id="9" name="Content Placeholder 8"/>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7260829" y="2115522"/>
            <a:ext cx="3307555" cy="3307555"/>
          </a:xfrm>
        </p:spPr>
      </p:pic>
      <p:sp>
        <p:nvSpPr>
          <p:cNvPr id="2" name="Title 1"/>
          <p:cNvSpPr>
            <a:spLocks noGrp="1"/>
          </p:cNvSpPr>
          <p:nvPr>
            <p:ph type="title"/>
          </p:nvPr>
        </p:nvSpPr>
        <p:spPr/>
        <p:txBody>
          <a:bodyPr/>
          <a:lstStyle/>
          <a:p>
            <a:r>
              <a:rPr lang="en-US" dirty="0"/>
              <a:t>Bayesian Regression model</a:t>
            </a:r>
            <a:endParaRPr lang="en-IN" dirty="0"/>
          </a:p>
        </p:txBody>
      </p:sp>
      <p:sp>
        <p:nvSpPr>
          <p:cNvPr id="3" name="Content Placeholder 2"/>
          <p:cNvSpPr>
            <a:spLocks noGrp="1"/>
          </p:cNvSpPr>
          <p:nvPr>
            <p:ph type="body" idx="1"/>
          </p:nvPr>
        </p:nvSpPr>
        <p:spPr>
          <a:xfrm>
            <a:off x="887219" y="1694517"/>
            <a:ext cx="5087075" cy="536005"/>
          </a:xfrm>
        </p:spPr>
        <p:txBody>
          <a:bodyPr/>
          <a:lstStyle/>
          <a:p>
            <a:pPr algn="ctr"/>
            <a:r>
              <a:rPr lang="en-IN" sz="1600" dirty="0"/>
              <a:t>In Model MAPE ~1.4%</a:t>
            </a:r>
          </a:p>
        </p:txBody>
      </p:sp>
      <p:sp>
        <p:nvSpPr>
          <p:cNvPr id="6" name="Text Placeholder 5"/>
          <p:cNvSpPr>
            <a:spLocks noGrp="1"/>
          </p:cNvSpPr>
          <p:nvPr>
            <p:ph type="body" sz="quarter" idx="3"/>
          </p:nvPr>
        </p:nvSpPr>
        <p:spPr>
          <a:xfrm>
            <a:off x="6523735" y="1694517"/>
            <a:ext cx="5087073" cy="553373"/>
          </a:xfrm>
        </p:spPr>
        <p:txBody>
          <a:bodyPr/>
          <a:lstStyle/>
          <a:p>
            <a:pPr algn="ctr"/>
            <a:endParaRPr lang="en-IN" sz="1600" dirty="0"/>
          </a:p>
          <a:p>
            <a:pPr algn="ctr"/>
            <a:r>
              <a:rPr lang="en-IN" sz="1600" dirty="0"/>
              <a:t>Hold out MAPE ~12.7%</a:t>
            </a:r>
          </a:p>
        </p:txBody>
      </p:sp>
      <p:sp>
        <p:nvSpPr>
          <p:cNvPr id="10" name="TextBox 9"/>
          <p:cNvSpPr txBox="1"/>
          <p:nvPr/>
        </p:nvSpPr>
        <p:spPr>
          <a:xfrm>
            <a:off x="11470" y="-4838"/>
            <a:ext cx="8250214" cy="307777"/>
          </a:xfrm>
          <a:prstGeom prst="rect">
            <a:avLst/>
          </a:prstGeom>
          <a:noFill/>
        </p:spPr>
        <p:txBody>
          <a:bodyPr wrap="square" rtlCol="0">
            <a:spAutoFit/>
          </a:bodyPr>
          <a:lstStyle/>
          <a:p>
            <a:r>
              <a:rPr lang="en-IN" sz="1400" dirty="0"/>
              <a:t>*Model is build on test data set provided. The last 6 time periods are kept as hold outs</a:t>
            </a:r>
          </a:p>
        </p:txBody>
      </p:sp>
      <p:sp>
        <p:nvSpPr>
          <p:cNvPr id="11" name="TextBox 10"/>
          <p:cNvSpPr txBox="1"/>
          <p:nvPr/>
        </p:nvSpPr>
        <p:spPr>
          <a:xfrm>
            <a:off x="263677" y="5476439"/>
            <a:ext cx="11664647"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In the Bayesian regression, we formulate linear regression using probability distributions rather than point estimates. The response, y, is not estimated as a single value, but is assumed to be drawn from a probability distribution</a:t>
            </a:r>
          </a:p>
          <a:p>
            <a:pPr marL="285750" indent="-285750">
              <a:buFont typeface="Arial" panose="020B0604020202020204" pitchFamily="34" charset="0"/>
              <a:buChar char="•"/>
            </a:pPr>
            <a:r>
              <a:rPr lang="en-US" sz="1400" dirty="0"/>
              <a:t>The model is supplied with log transformed data and model itself takes care of feature selection</a:t>
            </a:r>
          </a:p>
          <a:p>
            <a:pPr marL="285750" indent="-285750">
              <a:buFont typeface="Arial" panose="020B0604020202020204" pitchFamily="34" charset="0"/>
              <a:buChar char="•"/>
            </a:pPr>
            <a:r>
              <a:rPr lang="en-US" sz="1400" dirty="0"/>
              <a:t>The modelling is done in R </a:t>
            </a:r>
            <a:endParaRPr lang="en-IN" sz="1400" dirty="0"/>
          </a:p>
        </p:txBody>
      </p:sp>
    </p:spTree>
    <p:extLst>
      <p:ext uri="{BB962C8B-B14F-4D97-AF65-F5344CB8AC3E}">
        <p14:creationId xmlns:p14="http://schemas.microsoft.com/office/powerpoint/2010/main" val="80967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623616" y="2115522"/>
            <a:ext cx="3307555" cy="3307555"/>
          </a:xfrm>
        </p:spPr>
      </p:pic>
      <p:pic>
        <p:nvPicPr>
          <p:cNvPr id="9" name="Content Placeholder 8"/>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7260829" y="2115522"/>
            <a:ext cx="3307555" cy="3307555"/>
          </a:xfrm>
        </p:spPr>
      </p:pic>
      <p:sp>
        <p:nvSpPr>
          <p:cNvPr id="2" name="Title 1"/>
          <p:cNvSpPr>
            <a:spLocks noGrp="1"/>
          </p:cNvSpPr>
          <p:nvPr>
            <p:ph type="title"/>
          </p:nvPr>
        </p:nvSpPr>
        <p:spPr/>
        <p:txBody>
          <a:bodyPr/>
          <a:lstStyle/>
          <a:p>
            <a:r>
              <a:rPr lang="en-US" dirty="0"/>
              <a:t>Vector </a:t>
            </a:r>
            <a:r>
              <a:rPr lang="en-US" dirty="0" err="1"/>
              <a:t>AutoRegression</a:t>
            </a:r>
            <a:r>
              <a:rPr lang="en-US" dirty="0"/>
              <a:t> model</a:t>
            </a:r>
            <a:endParaRPr lang="en-IN" dirty="0"/>
          </a:p>
        </p:txBody>
      </p:sp>
      <p:sp>
        <p:nvSpPr>
          <p:cNvPr id="3" name="Content Placeholder 2"/>
          <p:cNvSpPr>
            <a:spLocks noGrp="1"/>
          </p:cNvSpPr>
          <p:nvPr>
            <p:ph type="body" idx="1"/>
          </p:nvPr>
        </p:nvSpPr>
        <p:spPr>
          <a:xfrm>
            <a:off x="887219" y="1694517"/>
            <a:ext cx="5087075" cy="536005"/>
          </a:xfrm>
        </p:spPr>
        <p:txBody>
          <a:bodyPr/>
          <a:lstStyle/>
          <a:p>
            <a:pPr algn="ctr"/>
            <a:r>
              <a:rPr lang="en-IN" sz="1600" dirty="0"/>
              <a:t>In Model MAPE ~36%</a:t>
            </a:r>
          </a:p>
        </p:txBody>
      </p:sp>
      <p:sp>
        <p:nvSpPr>
          <p:cNvPr id="6" name="Text Placeholder 5"/>
          <p:cNvSpPr>
            <a:spLocks noGrp="1"/>
          </p:cNvSpPr>
          <p:nvPr>
            <p:ph type="body" sz="quarter" idx="3"/>
          </p:nvPr>
        </p:nvSpPr>
        <p:spPr>
          <a:xfrm>
            <a:off x="6523735" y="1694517"/>
            <a:ext cx="5087073" cy="553373"/>
          </a:xfrm>
        </p:spPr>
        <p:txBody>
          <a:bodyPr/>
          <a:lstStyle/>
          <a:p>
            <a:pPr algn="ctr"/>
            <a:endParaRPr lang="en-IN" sz="1600" dirty="0"/>
          </a:p>
          <a:p>
            <a:pPr algn="ctr"/>
            <a:r>
              <a:rPr lang="en-IN" sz="1600" dirty="0"/>
              <a:t>Hold out MAPE ~9%</a:t>
            </a:r>
          </a:p>
        </p:txBody>
      </p:sp>
      <p:sp>
        <p:nvSpPr>
          <p:cNvPr id="10" name="TextBox 9"/>
          <p:cNvSpPr txBox="1"/>
          <p:nvPr/>
        </p:nvSpPr>
        <p:spPr>
          <a:xfrm>
            <a:off x="11470" y="-4838"/>
            <a:ext cx="8250214" cy="307777"/>
          </a:xfrm>
          <a:prstGeom prst="rect">
            <a:avLst/>
          </a:prstGeom>
          <a:noFill/>
        </p:spPr>
        <p:txBody>
          <a:bodyPr wrap="square" rtlCol="0">
            <a:spAutoFit/>
          </a:bodyPr>
          <a:lstStyle/>
          <a:p>
            <a:r>
              <a:rPr lang="en-IN" sz="1400" dirty="0"/>
              <a:t>*Model is build on test data set provided. The last 6 time periods are kept as hold outs</a:t>
            </a:r>
          </a:p>
        </p:txBody>
      </p:sp>
      <p:sp>
        <p:nvSpPr>
          <p:cNvPr id="11" name="TextBox 10"/>
          <p:cNvSpPr txBox="1"/>
          <p:nvPr/>
        </p:nvSpPr>
        <p:spPr>
          <a:xfrm>
            <a:off x="263677" y="5466763"/>
            <a:ext cx="11664647"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Vector </a:t>
            </a:r>
            <a:r>
              <a:rPr lang="en-US" sz="1400" dirty="0" err="1"/>
              <a:t>autoregression</a:t>
            </a:r>
            <a:r>
              <a:rPr lang="en-US" sz="1400" dirty="0"/>
              <a:t> (VAR) is a stochastic process model used to capture the linear interdependencies among multiple time series. VAR models generalize the univariate autoregressive model (AR model) by allowing for more than one evolving variable.</a:t>
            </a:r>
          </a:p>
          <a:p>
            <a:pPr marL="285750" indent="-285750">
              <a:buFont typeface="Arial" panose="020B0604020202020204" pitchFamily="34" charset="0"/>
              <a:buChar char="•"/>
            </a:pPr>
            <a:r>
              <a:rPr lang="en-US" sz="1400" dirty="0"/>
              <a:t>The model is supplied with log transformed data </a:t>
            </a:r>
          </a:p>
          <a:p>
            <a:pPr marL="285750" indent="-285750">
              <a:buFont typeface="Arial" panose="020B0604020202020204" pitchFamily="34" charset="0"/>
              <a:buChar char="•"/>
            </a:pPr>
            <a:r>
              <a:rPr lang="en-US" sz="1400" dirty="0"/>
              <a:t>The features provided for the model are:  </a:t>
            </a:r>
            <a:r>
              <a:rPr lang="en-US" sz="1400" b="1" dirty="0" err="1"/>
              <a:t>Social_search_impression</a:t>
            </a:r>
            <a:r>
              <a:rPr lang="en-US" sz="1400" b="1" dirty="0"/>
              <a:t>, </a:t>
            </a:r>
            <a:r>
              <a:rPr lang="en-US" sz="1400" b="1" dirty="0" err="1"/>
              <a:t>Median_rainfall</a:t>
            </a:r>
            <a:r>
              <a:rPr lang="en-US" sz="1400" b="1" dirty="0"/>
              <a:t>, inflation, </a:t>
            </a:r>
            <a:r>
              <a:rPr lang="en-US" sz="1400" b="1" dirty="0" err="1"/>
              <a:t>pct_PromoMarketDollars_Category</a:t>
            </a:r>
            <a:endParaRPr lang="en-US" sz="1400" b="1" dirty="0"/>
          </a:p>
          <a:p>
            <a:pPr marL="285750" indent="-285750">
              <a:buFont typeface="Arial" panose="020B0604020202020204" pitchFamily="34" charset="0"/>
              <a:buChar char="•"/>
            </a:pPr>
            <a:r>
              <a:rPr lang="en-US" sz="1400" dirty="0"/>
              <a:t>The modelling is done in R </a:t>
            </a:r>
            <a:endParaRPr lang="en-IN" sz="1400" dirty="0"/>
          </a:p>
        </p:txBody>
      </p:sp>
    </p:spTree>
    <p:extLst>
      <p:ext uri="{BB962C8B-B14F-4D97-AF65-F5344CB8AC3E}">
        <p14:creationId xmlns:p14="http://schemas.microsoft.com/office/powerpoint/2010/main" val="2590050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Predictions of next 6 time periods using vector </a:t>
            </a:r>
            <a:r>
              <a:rPr lang="en-US" dirty="0" err="1"/>
              <a:t>autoregression</a:t>
            </a:r>
            <a:r>
              <a:rPr lang="en-US" dirty="0"/>
              <a:t> model</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7146" y="1807580"/>
            <a:ext cx="4957708" cy="4957708"/>
          </a:xfrm>
        </p:spPr>
      </p:pic>
      <p:sp>
        <p:nvSpPr>
          <p:cNvPr id="6" name="TextBox 5"/>
          <p:cNvSpPr txBox="1"/>
          <p:nvPr/>
        </p:nvSpPr>
        <p:spPr>
          <a:xfrm>
            <a:off x="11470" y="-4838"/>
            <a:ext cx="8250214" cy="307777"/>
          </a:xfrm>
          <a:prstGeom prst="rect">
            <a:avLst/>
          </a:prstGeom>
          <a:noFill/>
        </p:spPr>
        <p:txBody>
          <a:bodyPr wrap="square" rtlCol="0">
            <a:spAutoFit/>
          </a:bodyPr>
          <a:lstStyle/>
          <a:p>
            <a:r>
              <a:rPr lang="en-IN" sz="1400" dirty="0"/>
              <a:t>*Model is build on test data set provided.</a:t>
            </a:r>
          </a:p>
        </p:txBody>
      </p:sp>
    </p:spTree>
    <p:extLst>
      <p:ext uri="{BB962C8B-B14F-4D97-AF65-F5344CB8AC3E}">
        <p14:creationId xmlns:p14="http://schemas.microsoft.com/office/powerpoint/2010/main" val="2428639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56537" y="2302636"/>
            <a:ext cx="4241713" cy="2933326"/>
          </a:xfrm>
        </p:spPr>
      </p:pic>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793750" y="2253622"/>
            <a:ext cx="4241713" cy="3031355"/>
          </a:xfrm>
        </p:spPr>
      </p:pic>
      <p:sp>
        <p:nvSpPr>
          <p:cNvPr id="2" name="Title 1"/>
          <p:cNvSpPr>
            <a:spLocks noGrp="1"/>
          </p:cNvSpPr>
          <p:nvPr>
            <p:ph type="title"/>
          </p:nvPr>
        </p:nvSpPr>
        <p:spPr/>
        <p:txBody>
          <a:bodyPr/>
          <a:lstStyle/>
          <a:p>
            <a:r>
              <a:rPr lang="en-US" dirty="0"/>
              <a:t>Neural Network model</a:t>
            </a:r>
            <a:endParaRPr lang="en-IN" dirty="0"/>
          </a:p>
        </p:txBody>
      </p:sp>
      <p:sp>
        <p:nvSpPr>
          <p:cNvPr id="3" name="Content Placeholder 2"/>
          <p:cNvSpPr>
            <a:spLocks noGrp="1"/>
          </p:cNvSpPr>
          <p:nvPr>
            <p:ph type="body" idx="1"/>
          </p:nvPr>
        </p:nvSpPr>
        <p:spPr>
          <a:xfrm>
            <a:off x="887219" y="1694517"/>
            <a:ext cx="5087075" cy="536005"/>
          </a:xfrm>
        </p:spPr>
        <p:txBody>
          <a:bodyPr/>
          <a:lstStyle/>
          <a:p>
            <a:pPr algn="ctr"/>
            <a:r>
              <a:rPr lang="en-IN" sz="1600" dirty="0"/>
              <a:t>In Model MAPE ~300%</a:t>
            </a:r>
          </a:p>
        </p:txBody>
      </p:sp>
      <p:sp>
        <p:nvSpPr>
          <p:cNvPr id="6" name="Text Placeholder 5"/>
          <p:cNvSpPr>
            <a:spLocks noGrp="1"/>
          </p:cNvSpPr>
          <p:nvPr>
            <p:ph type="body" sz="quarter" idx="3"/>
          </p:nvPr>
        </p:nvSpPr>
        <p:spPr>
          <a:xfrm>
            <a:off x="6523735" y="1694517"/>
            <a:ext cx="5087073" cy="553373"/>
          </a:xfrm>
        </p:spPr>
        <p:txBody>
          <a:bodyPr/>
          <a:lstStyle/>
          <a:p>
            <a:pPr algn="ctr"/>
            <a:endParaRPr lang="en-IN" sz="1600" dirty="0"/>
          </a:p>
          <a:p>
            <a:pPr algn="ctr"/>
            <a:r>
              <a:rPr lang="en-IN" sz="1600" dirty="0"/>
              <a:t>Hold out MAPE ~66%</a:t>
            </a:r>
          </a:p>
        </p:txBody>
      </p:sp>
      <p:sp>
        <p:nvSpPr>
          <p:cNvPr id="10" name="TextBox 9"/>
          <p:cNvSpPr txBox="1"/>
          <p:nvPr/>
        </p:nvSpPr>
        <p:spPr>
          <a:xfrm>
            <a:off x="11470" y="-4838"/>
            <a:ext cx="8250214" cy="307777"/>
          </a:xfrm>
          <a:prstGeom prst="rect">
            <a:avLst/>
          </a:prstGeom>
          <a:noFill/>
        </p:spPr>
        <p:txBody>
          <a:bodyPr wrap="square" rtlCol="0">
            <a:spAutoFit/>
          </a:bodyPr>
          <a:lstStyle/>
          <a:p>
            <a:r>
              <a:rPr lang="en-IN" sz="1400" dirty="0"/>
              <a:t>*Model is build on training data set provided. The test data set is used as hold out.</a:t>
            </a:r>
          </a:p>
        </p:txBody>
      </p:sp>
      <p:sp>
        <p:nvSpPr>
          <p:cNvPr id="11" name="TextBox 10"/>
          <p:cNvSpPr txBox="1"/>
          <p:nvPr/>
        </p:nvSpPr>
        <p:spPr>
          <a:xfrm>
            <a:off x="263677" y="5311947"/>
            <a:ext cx="11664647"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Although the Neural Network has bad MAPE but, the pattern in hold out over whole 39 time periods is a very good match </a:t>
            </a:r>
          </a:p>
          <a:p>
            <a:pPr marL="285750" indent="-285750">
              <a:buFont typeface="Arial" panose="020B0604020202020204" pitchFamily="34" charset="0"/>
              <a:buChar char="•"/>
            </a:pPr>
            <a:r>
              <a:rPr lang="en-US" sz="1400" dirty="0"/>
              <a:t>A NN is an adaptive system that changes its structure based on external or internal information that flows through the network.</a:t>
            </a:r>
          </a:p>
          <a:p>
            <a:pPr marL="285750" indent="-285750">
              <a:buFont typeface="Arial" panose="020B0604020202020204" pitchFamily="34" charset="0"/>
              <a:buChar char="•"/>
            </a:pPr>
            <a:r>
              <a:rPr lang="en-US" sz="1400" dirty="0"/>
              <a:t>In more practical terms neural networks are non-linear statistical data modeling or decision making tools. They can be used to model complex relationships between inputs and outputs or to find patterns in data. </a:t>
            </a:r>
          </a:p>
          <a:p>
            <a:pPr marL="285750" indent="-285750">
              <a:buFont typeface="Arial" panose="020B0604020202020204" pitchFamily="34" charset="0"/>
              <a:buChar char="•"/>
            </a:pPr>
            <a:r>
              <a:rPr lang="en-US" sz="1400" dirty="0"/>
              <a:t>The model is supplied with log transformed data and model itself takes care of feature selection</a:t>
            </a:r>
          </a:p>
          <a:p>
            <a:pPr marL="285750" indent="-285750">
              <a:buFont typeface="Arial" panose="020B0604020202020204" pitchFamily="34" charset="0"/>
              <a:buChar char="•"/>
            </a:pPr>
            <a:r>
              <a:rPr lang="en-US" sz="1400" dirty="0"/>
              <a:t>The modelling is done in Python using Tensorflow and Keras</a:t>
            </a:r>
            <a:endParaRPr lang="en-IN" sz="1400" dirty="0"/>
          </a:p>
        </p:txBody>
      </p:sp>
    </p:spTree>
    <p:extLst>
      <p:ext uri="{BB962C8B-B14F-4D97-AF65-F5344CB8AC3E}">
        <p14:creationId xmlns:p14="http://schemas.microsoft.com/office/powerpoint/2010/main" val="1883249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Mandatory Information</a:t>
            </a:r>
            <a:endParaRPr lang="en-IN" dirty="0"/>
          </a:p>
        </p:txBody>
      </p:sp>
      <p:sp>
        <p:nvSpPr>
          <p:cNvPr id="3" name="Content Placeholder 2"/>
          <p:cNvSpPr>
            <a:spLocks noGrp="1"/>
          </p:cNvSpPr>
          <p:nvPr>
            <p:ph idx="1"/>
          </p:nvPr>
        </p:nvSpPr>
        <p:spPr/>
        <p:txBody>
          <a:bodyPr>
            <a:normAutofit/>
          </a:bodyPr>
          <a:lstStyle/>
          <a:p>
            <a:r>
              <a:rPr lang="en-US" sz="2400" b="1" dirty="0"/>
              <a:t>Project Title – Drivers of Sales and Sales prediction</a:t>
            </a:r>
          </a:p>
          <a:p>
            <a:r>
              <a:rPr lang="en-US" sz="2400" b="1" dirty="0"/>
              <a:t>Problem Statement - Data Science POC Use Case:</a:t>
            </a:r>
          </a:p>
          <a:p>
            <a:pPr lvl="1"/>
            <a:r>
              <a:rPr lang="en-US" sz="2000" dirty="0"/>
              <a:t>One of Unilever’s brands is going through some major changes in Business Execution plans and will like to know:</a:t>
            </a:r>
          </a:p>
          <a:p>
            <a:pPr lvl="2"/>
            <a:r>
              <a:rPr lang="en-US" sz="1800" dirty="0"/>
              <a:t>What are the major drivers for sales(EQ)?</a:t>
            </a:r>
          </a:p>
          <a:p>
            <a:pPr lvl="2"/>
            <a:r>
              <a:rPr lang="en-US" sz="1800" dirty="0"/>
              <a:t>Knowing the drivers, how can they predict future sales for the next 6 periods?</a:t>
            </a:r>
          </a:p>
        </p:txBody>
      </p:sp>
    </p:spTree>
    <p:extLst>
      <p:ext uri="{BB962C8B-B14F-4D97-AF65-F5344CB8AC3E}">
        <p14:creationId xmlns:p14="http://schemas.microsoft.com/office/powerpoint/2010/main" val="10679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Our conclusion for Hurdle 1</a:t>
            </a:r>
          </a:p>
        </p:txBody>
      </p:sp>
      <p:sp>
        <p:nvSpPr>
          <p:cNvPr id="3" name="Content Placeholder 2"/>
          <p:cNvSpPr>
            <a:spLocks noGrp="1"/>
          </p:cNvSpPr>
          <p:nvPr>
            <p:ph idx="1"/>
          </p:nvPr>
        </p:nvSpPr>
        <p:spPr/>
        <p:txBody>
          <a:bodyPr/>
          <a:lstStyle/>
          <a:p>
            <a:r>
              <a:rPr lang="en-IN" dirty="0"/>
              <a:t>From the observed models and MAPE we recommend using the VAR model to predict the next 6 time periods</a:t>
            </a:r>
          </a:p>
          <a:p>
            <a:r>
              <a:rPr lang="en-IN" dirty="0"/>
              <a:t>If we get a larger data set aggregated at 4 weeks time period then Neural Network might produce interesting results </a:t>
            </a:r>
          </a:p>
          <a:p>
            <a:r>
              <a:rPr lang="en-IN" dirty="0"/>
              <a:t>Bayesian Regression also produces competitive results to VAR. It will be wise to compare when model is to be updated</a:t>
            </a:r>
          </a:p>
          <a:p>
            <a:r>
              <a:rPr lang="en-IN" dirty="0"/>
              <a:t>Although all models recommended the 7 variables as top drivers, we recommend that if a model has dynamic auto feature selection method then we provide the whole data set</a:t>
            </a:r>
          </a:p>
        </p:txBody>
      </p:sp>
    </p:spTree>
    <p:extLst>
      <p:ext uri="{BB962C8B-B14F-4D97-AF65-F5344CB8AC3E}">
        <p14:creationId xmlns:p14="http://schemas.microsoft.com/office/powerpoint/2010/main" val="2509210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Hurdle TWO</a:t>
            </a:r>
            <a:endParaRPr lang="en-IN" dirty="0"/>
          </a:p>
        </p:txBody>
      </p:sp>
    </p:spTree>
    <p:extLst>
      <p:ext uri="{BB962C8B-B14F-4D97-AF65-F5344CB8AC3E}">
        <p14:creationId xmlns:p14="http://schemas.microsoft.com/office/powerpoint/2010/main" val="788604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analysis and Pre-processing:</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b="1" dirty="0"/>
              <a:t>Problems:</a:t>
            </a:r>
          </a:p>
          <a:p>
            <a:r>
              <a:rPr lang="en-IN" dirty="0"/>
              <a:t>The hurdle two, increases the challenge as the available data is limited and thus it becomes difficult to train a machine learning data</a:t>
            </a:r>
          </a:p>
          <a:p>
            <a:r>
              <a:rPr lang="en-IN" dirty="0"/>
              <a:t>Another challenge is to deal with missing values in the data </a:t>
            </a:r>
          </a:p>
          <a:p>
            <a:endParaRPr lang="en-IN" dirty="0"/>
          </a:p>
          <a:p>
            <a:pPr marL="0" indent="0">
              <a:buNone/>
            </a:pPr>
            <a:r>
              <a:rPr lang="en-IN" b="1" dirty="0"/>
              <a:t>Our solutions:</a:t>
            </a:r>
          </a:p>
          <a:p>
            <a:r>
              <a:rPr lang="en-IN" dirty="0"/>
              <a:t>The training and test data are appended and missing values are imputed using the KNN techniques.</a:t>
            </a:r>
          </a:p>
          <a:p>
            <a:r>
              <a:rPr lang="en-IN" dirty="0"/>
              <a:t>The appended data when sorted can be treated as time series data which works better than other machine learning algorithms when available data is limited</a:t>
            </a:r>
          </a:p>
          <a:p>
            <a:r>
              <a:rPr lang="en-IN" dirty="0"/>
              <a:t>We have implemented all the models that we used previously except Neural Networks.</a:t>
            </a:r>
          </a:p>
        </p:txBody>
      </p:sp>
    </p:spTree>
    <p:extLst>
      <p:ext uri="{BB962C8B-B14F-4D97-AF65-F5344CB8AC3E}">
        <p14:creationId xmlns:p14="http://schemas.microsoft.com/office/powerpoint/2010/main" val="2117593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477974" y="3763514"/>
            <a:ext cx="1259023" cy="1477328"/>
          </a:xfrm>
          <a:prstGeom prst="rect">
            <a:avLst/>
          </a:prstGeom>
          <a:noFill/>
        </p:spPr>
        <p:txBody>
          <a:bodyPr wrap="square" rtlCol="0">
            <a:spAutoFit/>
          </a:bodyPr>
          <a:lstStyle/>
          <a:p>
            <a:pPr algn="ctr"/>
            <a:r>
              <a:rPr lang="en-IN" dirty="0"/>
              <a:t>KNN imputation and </a:t>
            </a:r>
          </a:p>
          <a:p>
            <a:pPr algn="ctr"/>
            <a:r>
              <a:rPr lang="en-IN" dirty="0"/>
              <a:t>Sort on Period</a:t>
            </a:r>
          </a:p>
        </p:txBody>
      </p:sp>
      <p:sp>
        <p:nvSpPr>
          <p:cNvPr id="2" name="Title 1"/>
          <p:cNvSpPr>
            <a:spLocks noGrp="1"/>
          </p:cNvSpPr>
          <p:nvPr>
            <p:ph type="title"/>
          </p:nvPr>
        </p:nvSpPr>
        <p:spPr/>
        <p:txBody>
          <a:bodyPr/>
          <a:lstStyle/>
          <a:p>
            <a:r>
              <a:rPr lang="en-US" dirty="0"/>
              <a:t>Exploratory analysis and Pre-processing (contd.):</a:t>
            </a:r>
            <a:endParaRPr lang="en-IN" dirty="0"/>
          </a:p>
        </p:txBody>
      </p:sp>
      <p:sp>
        <p:nvSpPr>
          <p:cNvPr id="3" name="Content Placeholder 2"/>
          <p:cNvSpPr>
            <a:spLocks noGrp="1"/>
          </p:cNvSpPr>
          <p:nvPr>
            <p:ph idx="1"/>
          </p:nvPr>
        </p:nvSpPr>
        <p:spPr>
          <a:xfrm>
            <a:off x="581192" y="2180497"/>
            <a:ext cx="11029615" cy="461614"/>
          </a:xfrm>
        </p:spPr>
        <p:txBody>
          <a:bodyPr/>
          <a:lstStyle/>
          <a:p>
            <a:pPr marL="0" indent="0">
              <a:buNone/>
            </a:pPr>
            <a:r>
              <a:rPr lang="en-IN" dirty="0"/>
              <a:t>The time series data we used has been transformed as below:</a:t>
            </a:r>
          </a:p>
        </p:txBody>
      </p:sp>
      <p:sp>
        <p:nvSpPr>
          <p:cNvPr id="4" name="Oval 3"/>
          <p:cNvSpPr/>
          <p:nvPr/>
        </p:nvSpPr>
        <p:spPr>
          <a:xfrm>
            <a:off x="385834" y="2789151"/>
            <a:ext cx="1526400" cy="152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Training Data set</a:t>
            </a:r>
          </a:p>
        </p:txBody>
      </p:sp>
      <p:sp>
        <p:nvSpPr>
          <p:cNvPr id="5" name="Oval 4"/>
          <p:cNvSpPr/>
          <p:nvPr/>
        </p:nvSpPr>
        <p:spPr>
          <a:xfrm>
            <a:off x="385834" y="4986314"/>
            <a:ext cx="1526400" cy="152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Test Data Set</a:t>
            </a:r>
          </a:p>
        </p:txBody>
      </p:sp>
      <p:sp>
        <p:nvSpPr>
          <p:cNvPr id="6" name="Right Brace 5"/>
          <p:cNvSpPr/>
          <p:nvPr/>
        </p:nvSpPr>
        <p:spPr>
          <a:xfrm>
            <a:off x="2053953" y="3363522"/>
            <a:ext cx="900615" cy="24399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TextBox 6"/>
          <p:cNvSpPr txBox="1"/>
          <p:nvPr/>
        </p:nvSpPr>
        <p:spPr>
          <a:xfrm>
            <a:off x="2655894" y="4218187"/>
            <a:ext cx="1259023" cy="369332"/>
          </a:xfrm>
          <a:prstGeom prst="rect">
            <a:avLst/>
          </a:prstGeom>
          <a:noFill/>
        </p:spPr>
        <p:txBody>
          <a:bodyPr wrap="square" rtlCol="0">
            <a:spAutoFit/>
          </a:bodyPr>
          <a:lstStyle/>
          <a:p>
            <a:r>
              <a:rPr lang="en-IN" dirty="0"/>
              <a:t>Append</a:t>
            </a:r>
          </a:p>
        </p:txBody>
      </p:sp>
      <p:sp>
        <p:nvSpPr>
          <p:cNvPr id="8" name="TextBox 7"/>
          <p:cNvSpPr txBox="1"/>
          <p:nvPr/>
        </p:nvSpPr>
        <p:spPr>
          <a:xfrm>
            <a:off x="8976504" y="2994190"/>
            <a:ext cx="1363340" cy="646331"/>
          </a:xfrm>
          <a:prstGeom prst="rect">
            <a:avLst/>
          </a:prstGeom>
          <a:noFill/>
        </p:spPr>
        <p:txBody>
          <a:bodyPr wrap="square" rtlCol="0">
            <a:spAutoFit/>
          </a:bodyPr>
          <a:lstStyle/>
          <a:p>
            <a:r>
              <a:rPr lang="en-IN" dirty="0"/>
              <a:t>Top 33 rows</a:t>
            </a:r>
          </a:p>
        </p:txBody>
      </p:sp>
      <p:sp>
        <p:nvSpPr>
          <p:cNvPr id="9" name="TextBox 8"/>
          <p:cNvSpPr txBox="1"/>
          <p:nvPr/>
        </p:nvSpPr>
        <p:spPr>
          <a:xfrm>
            <a:off x="1981199" y="5794263"/>
            <a:ext cx="1259023" cy="369332"/>
          </a:xfrm>
          <a:prstGeom prst="rect">
            <a:avLst/>
          </a:prstGeom>
          <a:noFill/>
        </p:spPr>
        <p:txBody>
          <a:bodyPr wrap="square" rtlCol="0">
            <a:spAutoFit/>
          </a:bodyPr>
          <a:lstStyle/>
          <a:p>
            <a:r>
              <a:rPr lang="en-IN" dirty="0"/>
              <a:t>5 rows</a:t>
            </a:r>
          </a:p>
        </p:txBody>
      </p:sp>
      <p:sp>
        <p:nvSpPr>
          <p:cNvPr id="10" name="Oval 9"/>
          <p:cNvSpPr/>
          <p:nvPr/>
        </p:nvSpPr>
        <p:spPr>
          <a:xfrm>
            <a:off x="3568745" y="3826975"/>
            <a:ext cx="1604263" cy="1604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Appended Data Set</a:t>
            </a:r>
          </a:p>
        </p:txBody>
      </p:sp>
      <p:sp>
        <p:nvSpPr>
          <p:cNvPr id="11" name="TextBox 10"/>
          <p:cNvSpPr txBox="1"/>
          <p:nvPr/>
        </p:nvSpPr>
        <p:spPr>
          <a:xfrm>
            <a:off x="3741364" y="5525089"/>
            <a:ext cx="1259023" cy="369332"/>
          </a:xfrm>
          <a:prstGeom prst="rect">
            <a:avLst/>
          </a:prstGeom>
          <a:noFill/>
        </p:spPr>
        <p:txBody>
          <a:bodyPr wrap="square" rtlCol="0">
            <a:spAutoFit/>
          </a:bodyPr>
          <a:lstStyle/>
          <a:p>
            <a:pPr algn="ctr"/>
            <a:r>
              <a:rPr lang="en-IN" dirty="0"/>
              <a:t>39 rows</a:t>
            </a:r>
          </a:p>
        </p:txBody>
      </p:sp>
      <p:cxnSp>
        <p:nvCxnSpPr>
          <p:cNvPr id="13" name="Straight Arrow Connector 12"/>
          <p:cNvCxnSpPr/>
          <p:nvPr/>
        </p:nvCxnSpPr>
        <p:spPr>
          <a:xfrm>
            <a:off x="5396107" y="4629106"/>
            <a:ext cx="14350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041963" y="3745175"/>
            <a:ext cx="1604263" cy="1604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Sorted Appended Data Set</a:t>
            </a:r>
          </a:p>
        </p:txBody>
      </p:sp>
      <p:sp>
        <p:nvSpPr>
          <p:cNvPr id="16" name="TextBox 15"/>
          <p:cNvSpPr txBox="1"/>
          <p:nvPr/>
        </p:nvSpPr>
        <p:spPr>
          <a:xfrm>
            <a:off x="7214582" y="5443289"/>
            <a:ext cx="1259023" cy="369332"/>
          </a:xfrm>
          <a:prstGeom prst="rect">
            <a:avLst/>
          </a:prstGeom>
          <a:noFill/>
        </p:spPr>
        <p:txBody>
          <a:bodyPr wrap="square" rtlCol="0">
            <a:spAutoFit/>
          </a:bodyPr>
          <a:lstStyle/>
          <a:p>
            <a:pPr algn="ctr"/>
            <a:r>
              <a:rPr lang="en-IN" dirty="0"/>
              <a:t>39 rows</a:t>
            </a:r>
          </a:p>
        </p:txBody>
      </p:sp>
      <p:sp>
        <p:nvSpPr>
          <p:cNvPr id="17" name="Right Brace 16"/>
          <p:cNvSpPr/>
          <p:nvPr/>
        </p:nvSpPr>
        <p:spPr>
          <a:xfrm flipH="1">
            <a:off x="8982714" y="3320469"/>
            <a:ext cx="900615" cy="24399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 name="TextBox 17"/>
          <p:cNvSpPr txBox="1"/>
          <p:nvPr/>
        </p:nvSpPr>
        <p:spPr>
          <a:xfrm>
            <a:off x="2069269" y="3039207"/>
            <a:ext cx="1259023" cy="369332"/>
          </a:xfrm>
          <a:prstGeom prst="rect">
            <a:avLst/>
          </a:prstGeom>
          <a:noFill/>
        </p:spPr>
        <p:txBody>
          <a:bodyPr wrap="square" rtlCol="0">
            <a:spAutoFit/>
          </a:bodyPr>
          <a:lstStyle/>
          <a:p>
            <a:r>
              <a:rPr lang="en-IN" dirty="0"/>
              <a:t>34 rows</a:t>
            </a:r>
          </a:p>
        </p:txBody>
      </p:sp>
      <p:sp>
        <p:nvSpPr>
          <p:cNvPr id="19" name="TextBox 18"/>
          <p:cNvSpPr txBox="1"/>
          <p:nvPr/>
        </p:nvSpPr>
        <p:spPr>
          <a:xfrm>
            <a:off x="8817508" y="5749514"/>
            <a:ext cx="1598623" cy="646331"/>
          </a:xfrm>
          <a:prstGeom prst="rect">
            <a:avLst/>
          </a:prstGeom>
          <a:noFill/>
        </p:spPr>
        <p:txBody>
          <a:bodyPr wrap="square" rtlCol="0">
            <a:spAutoFit/>
          </a:bodyPr>
          <a:lstStyle/>
          <a:p>
            <a:r>
              <a:rPr lang="en-IN" dirty="0"/>
              <a:t>Bottom 6 rows</a:t>
            </a:r>
          </a:p>
        </p:txBody>
      </p:sp>
      <p:sp>
        <p:nvSpPr>
          <p:cNvPr id="20" name="Oval 19"/>
          <p:cNvSpPr/>
          <p:nvPr/>
        </p:nvSpPr>
        <p:spPr>
          <a:xfrm>
            <a:off x="10399363" y="2668615"/>
            <a:ext cx="1526400" cy="1525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New Training Data set</a:t>
            </a:r>
          </a:p>
        </p:txBody>
      </p:sp>
      <p:sp>
        <p:nvSpPr>
          <p:cNvPr id="21" name="Oval 20"/>
          <p:cNvSpPr/>
          <p:nvPr/>
        </p:nvSpPr>
        <p:spPr>
          <a:xfrm>
            <a:off x="10399363" y="4865778"/>
            <a:ext cx="1526400" cy="152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New Test Data Set</a:t>
            </a:r>
          </a:p>
        </p:txBody>
      </p:sp>
    </p:spTree>
    <p:extLst>
      <p:ext uri="{BB962C8B-B14F-4D97-AF65-F5344CB8AC3E}">
        <p14:creationId xmlns:p14="http://schemas.microsoft.com/office/powerpoint/2010/main" val="2183905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Structured time series model</a:t>
            </a:r>
            <a:endParaRPr lang="en-IN" dirty="0"/>
          </a:p>
        </p:txBody>
      </p:sp>
      <p:pic>
        <p:nvPicPr>
          <p:cNvPr id="4" name="Content Placeholder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3616" y="2368954"/>
            <a:ext cx="3307555" cy="3307555"/>
          </a:xfrm>
          <a:prstGeom prst="rect">
            <a:avLst/>
          </a:prstGeom>
        </p:spPr>
      </p:pic>
      <p:pic>
        <p:nvPicPr>
          <p:cNvPr id="5" name="Content Placeholder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0829" y="2368954"/>
            <a:ext cx="3307555" cy="3307555"/>
          </a:xfrm>
          <a:prstGeom prst="rect">
            <a:avLst/>
          </a:prstGeom>
        </p:spPr>
      </p:pic>
      <p:sp>
        <p:nvSpPr>
          <p:cNvPr id="6" name="Content Placeholder 2"/>
          <p:cNvSpPr txBox="1">
            <a:spLocks/>
          </p:cNvSpPr>
          <p:nvPr/>
        </p:nvSpPr>
        <p:spPr>
          <a:xfrm>
            <a:off x="887219" y="1812772"/>
            <a:ext cx="5087075" cy="53600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IN" sz="1600" dirty="0"/>
              <a:t>In Model MAPE ~49.4%</a:t>
            </a:r>
          </a:p>
        </p:txBody>
      </p:sp>
      <p:sp>
        <p:nvSpPr>
          <p:cNvPr id="7" name="Text Placeholder 5"/>
          <p:cNvSpPr txBox="1">
            <a:spLocks/>
          </p:cNvSpPr>
          <p:nvPr/>
        </p:nvSpPr>
        <p:spPr>
          <a:xfrm>
            <a:off x="6523735" y="1812772"/>
            <a:ext cx="5087073" cy="553373"/>
          </a:xfrm>
          <a:prstGeom prst="rect">
            <a:avLst/>
          </a:prstGeom>
        </p:spPr>
        <p:txBody>
          <a:bodyPr anchor="ct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IN" sz="1600" dirty="0"/>
              <a:t>Hold out MAPE ~14.6%</a:t>
            </a:r>
          </a:p>
        </p:txBody>
      </p:sp>
      <p:sp>
        <p:nvSpPr>
          <p:cNvPr id="8" name="TextBox 7"/>
          <p:cNvSpPr txBox="1"/>
          <p:nvPr/>
        </p:nvSpPr>
        <p:spPr>
          <a:xfrm>
            <a:off x="309626" y="5800119"/>
            <a:ext cx="11664647"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model is supplied with log transformed data and model itself takes care of feature selection</a:t>
            </a:r>
          </a:p>
          <a:p>
            <a:pPr marL="285750" indent="-285750">
              <a:buFont typeface="Arial" panose="020B0604020202020204" pitchFamily="34" charset="0"/>
              <a:buChar char="•"/>
            </a:pPr>
            <a:r>
              <a:rPr lang="en-US" sz="1400" dirty="0"/>
              <a:t>The modelling is done in R </a:t>
            </a:r>
            <a:endParaRPr lang="en-IN" sz="1400" dirty="0"/>
          </a:p>
        </p:txBody>
      </p:sp>
      <p:sp>
        <p:nvSpPr>
          <p:cNvPr id="9" name="TextBox 8"/>
          <p:cNvSpPr txBox="1"/>
          <p:nvPr/>
        </p:nvSpPr>
        <p:spPr>
          <a:xfrm>
            <a:off x="-12614" y="-9190"/>
            <a:ext cx="10144249" cy="307777"/>
          </a:xfrm>
          <a:prstGeom prst="rect">
            <a:avLst/>
          </a:prstGeom>
          <a:noFill/>
        </p:spPr>
        <p:txBody>
          <a:bodyPr wrap="square" rtlCol="0">
            <a:spAutoFit/>
          </a:bodyPr>
          <a:lstStyle/>
          <a:p>
            <a:r>
              <a:rPr lang="en-IN" sz="1400" dirty="0"/>
              <a:t>* We have used the new transformed data for time series.</a:t>
            </a:r>
          </a:p>
        </p:txBody>
      </p:sp>
    </p:spTree>
    <p:extLst>
      <p:ext uri="{BB962C8B-B14F-4D97-AF65-F5344CB8AC3E}">
        <p14:creationId xmlns:p14="http://schemas.microsoft.com/office/powerpoint/2010/main" val="877832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a:t>
            </a:r>
            <a:r>
              <a:rPr lang="en-US" dirty="0" err="1"/>
              <a:t>REgression</a:t>
            </a:r>
            <a:r>
              <a:rPr lang="en-US" dirty="0"/>
              <a:t> model</a:t>
            </a:r>
            <a:endParaRPr lang="en-IN" dirty="0"/>
          </a:p>
        </p:txBody>
      </p:sp>
      <p:pic>
        <p:nvPicPr>
          <p:cNvPr id="4" name="Content Placeholder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3616" y="2368954"/>
            <a:ext cx="3307555" cy="3307555"/>
          </a:xfrm>
          <a:prstGeom prst="rect">
            <a:avLst/>
          </a:prstGeom>
        </p:spPr>
      </p:pic>
      <p:pic>
        <p:nvPicPr>
          <p:cNvPr id="5" name="Content Placeholder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0829" y="2368954"/>
            <a:ext cx="3307555" cy="3307555"/>
          </a:xfrm>
          <a:prstGeom prst="rect">
            <a:avLst/>
          </a:prstGeom>
        </p:spPr>
      </p:pic>
      <p:sp>
        <p:nvSpPr>
          <p:cNvPr id="6" name="Content Placeholder 2"/>
          <p:cNvSpPr txBox="1">
            <a:spLocks/>
          </p:cNvSpPr>
          <p:nvPr/>
        </p:nvSpPr>
        <p:spPr>
          <a:xfrm>
            <a:off x="887219" y="1812772"/>
            <a:ext cx="5087075" cy="53600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IN" sz="1600" dirty="0"/>
              <a:t>In Model MAPE ~2.5%</a:t>
            </a:r>
          </a:p>
        </p:txBody>
      </p:sp>
      <p:sp>
        <p:nvSpPr>
          <p:cNvPr id="7" name="Text Placeholder 5"/>
          <p:cNvSpPr txBox="1">
            <a:spLocks/>
          </p:cNvSpPr>
          <p:nvPr/>
        </p:nvSpPr>
        <p:spPr>
          <a:xfrm>
            <a:off x="6523735" y="1812772"/>
            <a:ext cx="5087073" cy="553373"/>
          </a:xfrm>
          <a:prstGeom prst="rect">
            <a:avLst/>
          </a:prstGeom>
        </p:spPr>
        <p:txBody>
          <a:bodyPr anchor="ct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IN" sz="1600" dirty="0"/>
              <a:t>Hold out MAPE ~10.33%</a:t>
            </a:r>
          </a:p>
        </p:txBody>
      </p:sp>
      <p:sp>
        <p:nvSpPr>
          <p:cNvPr id="8" name="TextBox 7"/>
          <p:cNvSpPr txBox="1"/>
          <p:nvPr/>
        </p:nvSpPr>
        <p:spPr>
          <a:xfrm>
            <a:off x="309626" y="5800119"/>
            <a:ext cx="11664647"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model is supplied with log transformed data and model itself takes care of feature selection</a:t>
            </a:r>
          </a:p>
          <a:p>
            <a:pPr marL="285750" indent="-285750">
              <a:buFont typeface="Arial" panose="020B0604020202020204" pitchFamily="34" charset="0"/>
              <a:buChar char="•"/>
            </a:pPr>
            <a:r>
              <a:rPr lang="en-US" sz="1400" dirty="0"/>
              <a:t>The modelling is done in R </a:t>
            </a:r>
            <a:endParaRPr lang="en-IN" sz="1400" dirty="0"/>
          </a:p>
        </p:txBody>
      </p:sp>
      <p:sp>
        <p:nvSpPr>
          <p:cNvPr id="11" name="TextBox 10"/>
          <p:cNvSpPr txBox="1"/>
          <p:nvPr/>
        </p:nvSpPr>
        <p:spPr>
          <a:xfrm>
            <a:off x="-6543" y="-9190"/>
            <a:ext cx="11317616" cy="523220"/>
          </a:xfrm>
          <a:prstGeom prst="rect">
            <a:avLst/>
          </a:prstGeom>
          <a:noFill/>
        </p:spPr>
        <p:txBody>
          <a:bodyPr wrap="square" rtlCol="0">
            <a:spAutoFit/>
          </a:bodyPr>
          <a:lstStyle/>
          <a:p>
            <a:r>
              <a:rPr lang="en-IN" sz="1400" dirty="0"/>
              <a:t>* We have not used the new transformed data for time series. Just did KNN imputation to the given data and used the given Test and Train data set as is.</a:t>
            </a:r>
          </a:p>
        </p:txBody>
      </p:sp>
    </p:spTree>
    <p:extLst>
      <p:ext uri="{BB962C8B-B14F-4D97-AF65-F5344CB8AC3E}">
        <p14:creationId xmlns:p14="http://schemas.microsoft.com/office/powerpoint/2010/main" val="2084919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a:t>
            </a:r>
            <a:r>
              <a:rPr lang="en-US" dirty="0" err="1"/>
              <a:t>AUTOREgression</a:t>
            </a:r>
            <a:r>
              <a:rPr lang="en-US" dirty="0"/>
              <a:t> model</a:t>
            </a:r>
            <a:endParaRPr lang="en-IN" dirty="0"/>
          </a:p>
        </p:txBody>
      </p:sp>
      <p:pic>
        <p:nvPicPr>
          <p:cNvPr id="4" name="Content Placeholder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3616" y="2368954"/>
            <a:ext cx="3307555" cy="3307555"/>
          </a:xfrm>
          <a:prstGeom prst="rect">
            <a:avLst/>
          </a:prstGeom>
        </p:spPr>
      </p:pic>
      <p:pic>
        <p:nvPicPr>
          <p:cNvPr id="5" name="Content Placeholder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0829" y="2368954"/>
            <a:ext cx="3307555" cy="3307555"/>
          </a:xfrm>
          <a:prstGeom prst="rect">
            <a:avLst/>
          </a:prstGeom>
        </p:spPr>
      </p:pic>
      <p:sp>
        <p:nvSpPr>
          <p:cNvPr id="6" name="Content Placeholder 2"/>
          <p:cNvSpPr txBox="1">
            <a:spLocks/>
          </p:cNvSpPr>
          <p:nvPr/>
        </p:nvSpPr>
        <p:spPr>
          <a:xfrm>
            <a:off x="887219" y="1812772"/>
            <a:ext cx="5087075" cy="53600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IN" sz="1600" dirty="0"/>
              <a:t>In Model MAPE ~15.5%</a:t>
            </a:r>
          </a:p>
        </p:txBody>
      </p:sp>
      <p:sp>
        <p:nvSpPr>
          <p:cNvPr id="7" name="Text Placeholder 5"/>
          <p:cNvSpPr txBox="1">
            <a:spLocks/>
          </p:cNvSpPr>
          <p:nvPr/>
        </p:nvSpPr>
        <p:spPr>
          <a:xfrm>
            <a:off x="6523735" y="1812772"/>
            <a:ext cx="5087073" cy="553373"/>
          </a:xfrm>
          <a:prstGeom prst="rect">
            <a:avLst/>
          </a:prstGeom>
        </p:spPr>
        <p:txBody>
          <a:bodyPr anchor="ct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IN" sz="1600" dirty="0"/>
              <a:t>Hold out MAPE ~14%</a:t>
            </a:r>
          </a:p>
        </p:txBody>
      </p:sp>
      <p:sp>
        <p:nvSpPr>
          <p:cNvPr id="8" name="TextBox 7"/>
          <p:cNvSpPr txBox="1"/>
          <p:nvPr/>
        </p:nvSpPr>
        <p:spPr>
          <a:xfrm>
            <a:off x="309626" y="5800119"/>
            <a:ext cx="11664647"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model is supplied with log transformed data </a:t>
            </a:r>
          </a:p>
          <a:p>
            <a:pPr marL="285750" indent="-285750">
              <a:buFont typeface="Arial" panose="020B0604020202020204" pitchFamily="34" charset="0"/>
              <a:buChar char="•"/>
            </a:pPr>
            <a:r>
              <a:rPr lang="en-US" sz="1400" dirty="0"/>
              <a:t>The features provided for the model are:  </a:t>
            </a:r>
            <a:r>
              <a:rPr lang="en-US" sz="1400" b="1" dirty="0" err="1"/>
              <a:t>Social_search_impression</a:t>
            </a:r>
            <a:r>
              <a:rPr lang="en-US" sz="1400" b="1" dirty="0"/>
              <a:t>, </a:t>
            </a:r>
            <a:r>
              <a:rPr lang="en-US" sz="1400" b="1" dirty="0" err="1"/>
              <a:t>Median_rainfall</a:t>
            </a:r>
            <a:r>
              <a:rPr lang="en-US" sz="1400" b="1" dirty="0"/>
              <a:t>, inflation, </a:t>
            </a:r>
            <a:r>
              <a:rPr lang="en-US" sz="1400" b="1" dirty="0" err="1"/>
              <a:t>pct_PromoMarketDollars_Category</a:t>
            </a:r>
            <a:endParaRPr lang="en-US" sz="1400" b="1" dirty="0"/>
          </a:p>
          <a:p>
            <a:pPr marL="285750" indent="-285750">
              <a:buFont typeface="Arial" panose="020B0604020202020204" pitchFamily="34" charset="0"/>
              <a:buChar char="•"/>
            </a:pPr>
            <a:r>
              <a:rPr lang="en-US" sz="1400" dirty="0"/>
              <a:t>The modelling is done in R </a:t>
            </a:r>
            <a:endParaRPr lang="en-IN" sz="1400" dirty="0"/>
          </a:p>
        </p:txBody>
      </p:sp>
      <p:sp>
        <p:nvSpPr>
          <p:cNvPr id="9" name="TextBox 8"/>
          <p:cNvSpPr txBox="1"/>
          <p:nvPr/>
        </p:nvSpPr>
        <p:spPr>
          <a:xfrm>
            <a:off x="-12614" y="-9190"/>
            <a:ext cx="10144249" cy="307777"/>
          </a:xfrm>
          <a:prstGeom prst="rect">
            <a:avLst/>
          </a:prstGeom>
          <a:noFill/>
        </p:spPr>
        <p:txBody>
          <a:bodyPr wrap="square" rtlCol="0">
            <a:spAutoFit/>
          </a:bodyPr>
          <a:lstStyle/>
          <a:p>
            <a:r>
              <a:rPr lang="en-IN" sz="1400" dirty="0"/>
              <a:t>* We have used the new transformed data for time series.</a:t>
            </a:r>
          </a:p>
        </p:txBody>
      </p:sp>
    </p:spTree>
    <p:extLst>
      <p:ext uri="{BB962C8B-B14F-4D97-AF65-F5344CB8AC3E}">
        <p14:creationId xmlns:p14="http://schemas.microsoft.com/office/powerpoint/2010/main" val="1474933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Predictions of next 6 time periods using vector </a:t>
            </a:r>
            <a:r>
              <a:rPr lang="en-US" dirty="0" err="1"/>
              <a:t>autoregression</a:t>
            </a:r>
            <a:r>
              <a:rPr lang="en-US" dirty="0"/>
              <a:t> model</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7146" y="1807580"/>
            <a:ext cx="4957708" cy="4957708"/>
          </a:xfrm>
        </p:spPr>
      </p:pic>
      <p:sp>
        <p:nvSpPr>
          <p:cNvPr id="5" name="TextBox 4"/>
          <p:cNvSpPr txBox="1"/>
          <p:nvPr/>
        </p:nvSpPr>
        <p:spPr>
          <a:xfrm>
            <a:off x="-12614" y="-9190"/>
            <a:ext cx="10144249" cy="307777"/>
          </a:xfrm>
          <a:prstGeom prst="rect">
            <a:avLst/>
          </a:prstGeom>
          <a:noFill/>
        </p:spPr>
        <p:txBody>
          <a:bodyPr wrap="square" rtlCol="0">
            <a:spAutoFit/>
          </a:bodyPr>
          <a:lstStyle/>
          <a:p>
            <a:r>
              <a:rPr lang="en-IN" sz="1400" dirty="0"/>
              <a:t>* We have used the new transformed data for time series.</a:t>
            </a:r>
          </a:p>
        </p:txBody>
      </p:sp>
    </p:spTree>
    <p:extLst>
      <p:ext uri="{BB962C8B-B14F-4D97-AF65-F5344CB8AC3E}">
        <p14:creationId xmlns:p14="http://schemas.microsoft.com/office/powerpoint/2010/main" val="2775782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r>
              <a:rPr lang="en-IN" dirty="0"/>
              <a:t>Looking at the results of the models when worked for hurdle 2 data sets, Bayesian Regression suits better for predicting the next 6 time periods.</a:t>
            </a:r>
          </a:p>
          <a:p>
            <a:r>
              <a:rPr lang="en-IN" dirty="0"/>
              <a:t>The VAR outputs also have a balanced MAPE for in model and hold out which works better when we stress on consistency of MAPE</a:t>
            </a:r>
          </a:p>
        </p:txBody>
      </p:sp>
    </p:spTree>
    <p:extLst>
      <p:ext uri="{BB962C8B-B14F-4D97-AF65-F5344CB8AC3E}">
        <p14:creationId xmlns:p14="http://schemas.microsoft.com/office/powerpoint/2010/main" val="2796176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1278" y="5398147"/>
            <a:ext cx="4909445" cy="689514"/>
          </a:xfrm>
        </p:spPr>
        <p:txBody>
          <a:bodyPr>
            <a:noAutofit/>
          </a:bodyPr>
          <a:lstStyle/>
          <a:p>
            <a:pPr algn="ctr"/>
            <a:r>
              <a:rPr lang="en-US" sz="6000" dirty="0">
                <a:solidFill>
                  <a:schemeClr val="bg1"/>
                </a:solidFill>
              </a:rPr>
              <a:t>Thank You</a:t>
            </a:r>
            <a:endParaRPr lang="en-IN" sz="6000" dirty="0">
              <a:solidFill>
                <a:schemeClr val="bg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2562" y="601663"/>
            <a:ext cx="4203700" cy="4203700"/>
          </a:xfrm>
        </p:spPr>
      </p:pic>
    </p:spTree>
    <p:extLst>
      <p:ext uri="{BB962C8B-B14F-4D97-AF65-F5344CB8AC3E}">
        <p14:creationId xmlns:p14="http://schemas.microsoft.com/office/powerpoint/2010/main" val="181803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team members</a:t>
            </a:r>
            <a:endParaRPr lang="en-IN" dirty="0"/>
          </a:p>
        </p:txBody>
      </p:sp>
      <p:sp>
        <p:nvSpPr>
          <p:cNvPr id="3" name="Content Placeholder 2"/>
          <p:cNvSpPr>
            <a:spLocks noGrp="1"/>
          </p:cNvSpPr>
          <p:nvPr>
            <p:ph sz="half" idx="1"/>
          </p:nvPr>
        </p:nvSpPr>
        <p:spPr>
          <a:xfrm>
            <a:off x="8244000" y="2254199"/>
            <a:ext cx="3600000" cy="3633047"/>
          </a:xfrm>
        </p:spPr>
        <p:txBody>
          <a:bodyPr anchor="b"/>
          <a:lstStyle/>
          <a:p>
            <a:pPr marL="0" indent="0" algn="ctr">
              <a:buNone/>
            </a:pPr>
            <a:r>
              <a:rPr lang="en-US" dirty="0"/>
              <a:t>Pushkar Sathe</a:t>
            </a:r>
          </a:p>
          <a:p>
            <a:pPr marL="0" indent="0" algn="ctr">
              <a:buNone/>
            </a:pPr>
            <a:r>
              <a:rPr lang="en-US" dirty="0"/>
              <a:t>Education – B.E. Mechanical, University of Mumbai 2013</a:t>
            </a:r>
          </a:p>
          <a:p>
            <a:pPr marL="0" indent="0" algn="ctr">
              <a:buNone/>
            </a:pPr>
            <a:r>
              <a:rPr lang="en-US" dirty="0"/>
              <a:t>Hometown – </a:t>
            </a:r>
            <a:r>
              <a:rPr lang="en-US" dirty="0" err="1"/>
              <a:t>Dombivli</a:t>
            </a:r>
            <a:r>
              <a:rPr lang="en-US" dirty="0"/>
              <a:t>, Maharashtra</a:t>
            </a:r>
          </a:p>
          <a:p>
            <a:pPr marL="0" indent="0" algn="ctr">
              <a:buNone/>
            </a:pPr>
            <a:r>
              <a:rPr lang="en-US" dirty="0"/>
              <a:t>Skills - </a:t>
            </a:r>
            <a:r>
              <a:rPr lang="en-IN" dirty="0"/>
              <a:t>R, Python, SAS, SQL, Tableau</a:t>
            </a:r>
          </a:p>
        </p:txBody>
      </p:sp>
      <p:sp>
        <p:nvSpPr>
          <p:cNvPr id="5" name="Content Placeholder 2"/>
          <p:cNvSpPr txBox="1">
            <a:spLocks/>
          </p:cNvSpPr>
          <p:nvPr/>
        </p:nvSpPr>
        <p:spPr>
          <a:xfrm>
            <a:off x="581193" y="2241226"/>
            <a:ext cx="2322831" cy="363304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IN" dirty="0"/>
          </a:p>
        </p:txBody>
      </p:sp>
      <p:sp>
        <p:nvSpPr>
          <p:cNvPr id="6" name="Content Placeholder 2"/>
          <p:cNvSpPr txBox="1">
            <a:spLocks/>
          </p:cNvSpPr>
          <p:nvPr/>
        </p:nvSpPr>
        <p:spPr>
          <a:xfrm>
            <a:off x="443344" y="2241226"/>
            <a:ext cx="2322831" cy="363304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IN"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62053" y="1946136"/>
            <a:ext cx="1963894" cy="2001111"/>
          </a:xfrm>
          <a:prstGeom prst="rect">
            <a:avLst/>
          </a:prstGeom>
        </p:spPr>
      </p:pic>
      <p:sp>
        <p:nvSpPr>
          <p:cNvPr id="9" name="TextBox 8"/>
          <p:cNvSpPr txBox="1"/>
          <p:nvPr/>
        </p:nvSpPr>
        <p:spPr>
          <a:xfrm>
            <a:off x="443344" y="6037796"/>
            <a:ext cx="11434666" cy="707886"/>
          </a:xfrm>
          <a:prstGeom prst="rect">
            <a:avLst/>
          </a:prstGeom>
          <a:noFill/>
        </p:spPr>
        <p:txBody>
          <a:bodyPr wrap="square" rtlCol="0">
            <a:spAutoFit/>
          </a:bodyPr>
          <a:lstStyle/>
          <a:p>
            <a:pPr algn="ctr"/>
            <a:r>
              <a:rPr lang="en-US" sz="2000" b="1" dirty="0"/>
              <a:t>All three of us are final year students of M.Sc. Data Science graduating from Chennai Mathematical Institute </a:t>
            </a:r>
            <a:endParaRPr lang="en-IN" sz="2000" b="1" dirty="0"/>
          </a:p>
        </p:txBody>
      </p:sp>
      <p:sp>
        <p:nvSpPr>
          <p:cNvPr id="10" name="Content Placeholder 3"/>
          <p:cNvSpPr>
            <a:spLocks noGrp="1"/>
          </p:cNvSpPr>
          <p:nvPr/>
        </p:nvSpPr>
        <p:spPr>
          <a:xfrm>
            <a:off x="4296000" y="2254199"/>
            <a:ext cx="3600000" cy="3633047"/>
          </a:xfrm>
          <a:prstGeom prst="rect">
            <a:avLst/>
          </a:prstGeom>
        </p:spPr>
        <p:txBody>
          <a:bodyPr vert="horz" lIns="91440" tIns="45720" rIns="91440" bIns="45720" rtlCol="0" anchor="b">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dirty="0" err="1"/>
              <a:t>Malhar</a:t>
            </a:r>
            <a:r>
              <a:rPr lang="en-US" dirty="0"/>
              <a:t> Dave</a:t>
            </a:r>
          </a:p>
          <a:p>
            <a:pPr marL="0" indent="0" algn="ctr">
              <a:buNone/>
            </a:pPr>
            <a:r>
              <a:rPr lang="en-US" dirty="0"/>
              <a:t>Education – B. Sc. Statistics,            MS University of Baroda 2018</a:t>
            </a:r>
          </a:p>
          <a:p>
            <a:pPr marL="0" indent="0" algn="ctr">
              <a:buNone/>
            </a:pPr>
            <a:r>
              <a:rPr lang="en-US" dirty="0"/>
              <a:t>Hometown – Vadodara, Gujarat</a:t>
            </a:r>
          </a:p>
          <a:p>
            <a:pPr marL="0" indent="0" algn="ctr">
              <a:buNone/>
            </a:pPr>
            <a:r>
              <a:rPr lang="en-US" dirty="0"/>
              <a:t>Skills – Python, R, SQL, Octave</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5200" y="1945891"/>
            <a:ext cx="2001600" cy="2001600"/>
          </a:xfrm>
          <a:prstGeom prst="rect">
            <a:avLst/>
          </a:prstGeom>
        </p:spPr>
      </p:pic>
      <p:sp>
        <p:nvSpPr>
          <p:cNvPr id="13" name="Content Placeholder 3">
            <a:extLst>
              <a:ext uri="{FF2B5EF4-FFF2-40B4-BE49-F238E27FC236}">
                <a16:creationId xmlns:a16="http://schemas.microsoft.com/office/drawing/2014/main" id="{095A0108-0583-411B-BCA9-294B04847FAB}"/>
              </a:ext>
            </a:extLst>
          </p:cNvPr>
          <p:cNvSpPr txBox="1">
            <a:spLocks/>
          </p:cNvSpPr>
          <p:nvPr/>
        </p:nvSpPr>
        <p:spPr>
          <a:xfrm>
            <a:off x="348000" y="2254199"/>
            <a:ext cx="3600000" cy="3633047"/>
          </a:xfrm>
          <a:prstGeom prst="rect">
            <a:avLst/>
          </a:prstGeom>
        </p:spPr>
        <p:txBody>
          <a:bodyPr vert="horz" lIns="91440" tIns="45720" rIns="91440" bIns="45720" rtlCol="0" anchor="b">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dirty="0"/>
              <a:t>Krishna V</a:t>
            </a:r>
          </a:p>
          <a:p>
            <a:pPr marL="0" indent="0" algn="ctr">
              <a:buFont typeface="Wingdings 2" panose="05020102010507070707" pitchFamily="18" charset="2"/>
              <a:buNone/>
            </a:pPr>
            <a:r>
              <a:rPr lang="en-US" dirty="0"/>
              <a:t>Education – M. Sc. Mathematics,            IIT Bombay 2017</a:t>
            </a:r>
          </a:p>
          <a:p>
            <a:pPr marL="0" indent="0" algn="ctr">
              <a:buFont typeface="Wingdings 2" panose="05020102010507070707" pitchFamily="18" charset="2"/>
              <a:buNone/>
            </a:pPr>
            <a:r>
              <a:rPr lang="en-US" dirty="0"/>
              <a:t>Hometown – Chennai, Tamil Nadu</a:t>
            </a:r>
          </a:p>
          <a:p>
            <a:pPr marL="0" indent="0" algn="ctr">
              <a:buFont typeface="Wingdings 2" panose="05020102010507070707" pitchFamily="18" charset="2"/>
              <a:buNone/>
            </a:pPr>
            <a:r>
              <a:rPr lang="en-US" dirty="0"/>
              <a:t>Skills – Python, R, SQL, Tableau</a:t>
            </a:r>
          </a:p>
        </p:txBody>
      </p:sp>
      <p:pic>
        <p:nvPicPr>
          <p:cNvPr id="14" name="Picture 13">
            <a:extLst>
              <a:ext uri="{FF2B5EF4-FFF2-40B4-BE49-F238E27FC236}">
                <a16:creationId xmlns:a16="http://schemas.microsoft.com/office/drawing/2014/main" id="{4704630C-F11A-4F67-B3D2-F30CD7BC36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0469" y="1945891"/>
            <a:ext cx="1875062" cy="2001600"/>
          </a:xfrm>
          <a:prstGeom prst="rect">
            <a:avLst/>
          </a:prstGeom>
        </p:spPr>
      </p:pic>
    </p:spTree>
    <p:extLst>
      <p:ext uri="{BB962C8B-B14F-4D97-AF65-F5344CB8AC3E}">
        <p14:creationId xmlns:p14="http://schemas.microsoft.com/office/powerpoint/2010/main" val="1092888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Understanding of Problem:</a:t>
            </a:r>
            <a:endParaRPr lang="en-IN" dirty="0"/>
          </a:p>
        </p:txBody>
      </p:sp>
      <p:grpSp>
        <p:nvGrpSpPr>
          <p:cNvPr id="9" name="Group 8"/>
          <p:cNvGrpSpPr/>
          <p:nvPr/>
        </p:nvGrpSpPr>
        <p:grpSpPr>
          <a:xfrm>
            <a:off x="948347" y="2231088"/>
            <a:ext cx="10295306" cy="900000"/>
            <a:chOff x="537189" y="2012648"/>
            <a:chExt cx="10295306" cy="900000"/>
          </a:xfrm>
        </p:grpSpPr>
        <p:pic>
          <p:nvPicPr>
            <p:cNvPr id="3" name="Picture 2"/>
            <p:cNvPicPr>
              <a:picLocks noChangeAspect="1"/>
            </p:cNvPicPr>
            <p:nvPr/>
          </p:nvPicPr>
          <p:blipFill>
            <a:blip r:embed="rId2" cstate="print">
              <a:extLst>
                <a:ext uri="{BEBA8EAE-BF5A-486C-A8C5-ECC9F3942E4B}">
                  <a14:imgProps xmlns:a14="http://schemas.microsoft.com/office/drawing/2010/main">
                    <a14:imgLayer r:embed="rId3">
                      <a14:imgEffect>
                        <a14:backgroundRemoval t="4432" b="92614" l="7955" r="94432">
                          <a14:foregroundMark x1="14773" y1="29773" x2="40341" y2="13750"/>
                          <a14:foregroundMark x1="7955" y1="44773" x2="10114" y2="72727"/>
                          <a14:foregroundMark x1="36705" y1="92614" x2="64886" y2="90455"/>
                          <a14:foregroundMark x1="82386" y1="8523" x2="90795" y2="18409"/>
                          <a14:foregroundMark x1="82614" y1="5568" x2="82273" y2="4545"/>
                          <a14:foregroundMark x1="94091" y1="16818" x2="94432" y2="16818"/>
                          <a14:foregroundMark x1="52045" y1="35682" x2="32273" y2="38409"/>
                        </a14:backgroundRemoval>
                      </a14:imgEffect>
                    </a14:imgLayer>
                  </a14:imgProps>
                </a:ext>
                <a:ext uri="{28A0092B-C50C-407E-A947-70E740481C1C}">
                  <a14:useLocalDpi xmlns:a14="http://schemas.microsoft.com/office/drawing/2010/main" val="0"/>
                </a:ext>
              </a:extLst>
            </a:blip>
            <a:stretch>
              <a:fillRect/>
            </a:stretch>
          </p:blipFill>
          <p:spPr>
            <a:xfrm>
              <a:off x="537189" y="2012648"/>
              <a:ext cx="900000" cy="900000"/>
            </a:xfrm>
            <a:prstGeom prst="rect">
              <a:avLst/>
            </a:prstGeom>
          </p:spPr>
        </p:pic>
        <p:sp>
          <p:nvSpPr>
            <p:cNvPr id="4" name="TextBox 3"/>
            <p:cNvSpPr txBox="1"/>
            <p:nvPr/>
          </p:nvSpPr>
          <p:spPr>
            <a:xfrm>
              <a:off x="1586895" y="2139483"/>
              <a:ext cx="9245600" cy="646331"/>
            </a:xfrm>
            <a:prstGeom prst="rect">
              <a:avLst/>
            </a:prstGeom>
            <a:noFill/>
          </p:spPr>
          <p:txBody>
            <a:bodyPr wrap="square" rtlCol="0">
              <a:spAutoFit/>
            </a:bodyPr>
            <a:lstStyle/>
            <a:p>
              <a:r>
                <a:rPr lang="en-US" b="1" dirty="0"/>
                <a:t>Objective: </a:t>
              </a:r>
              <a:r>
                <a:rPr lang="en-US" dirty="0"/>
                <a:t>To forecast EQ values for the next 6 time periods. (Each time period comprises of 28 days)</a:t>
              </a:r>
              <a:endParaRPr lang="en-IN" dirty="0"/>
            </a:p>
          </p:txBody>
        </p:sp>
      </p:grpSp>
      <p:grpSp>
        <p:nvGrpSpPr>
          <p:cNvPr id="8" name="Group 7"/>
          <p:cNvGrpSpPr/>
          <p:nvPr/>
        </p:nvGrpSpPr>
        <p:grpSpPr>
          <a:xfrm>
            <a:off x="948347" y="3825634"/>
            <a:ext cx="10295306" cy="2585323"/>
            <a:chOff x="537189" y="3105891"/>
            <a:chExt cx="10295306" cy="2585323"/>
          </a:xfrm>
        </p:grpSpPr>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7189" y="3948552"/>
              <a:ext cx="900000" cy="900000"/>
            </a:xfrm>
            <a:prstGeom prst="rect">
              <a:avLst/>
            </a:prstGeom>
          </p:spPr>
        </p:pic>
        <p:sp>
          <p:nvSpPr>
            <p:cNvPr id="7" name="TextBox 6"/>
            <p:cNvSpPr txBox="1"/>
            <p:nvPr/>
          </p:nvSpPr>
          <p:spPr>
            <a:xfrm>
              <a:off x="1586895" y="3105891"/>
              <a:ext cx="9245600" cy="2585323"/>
            </a:xfrm>
            <a:prstGeom prst="rect">
              <a:avLst/>
            </a:prstGeom>
            <a:noFill/>
          </p:spPr>
          <p:txBody>
            <a:bodyPr wrap="square" rtlCol="0">
              <a:spAutoFit/>
            </a:bodyPr>
            <a:lstStyle/>
            <a:p>
              <a:r>
                <a:rPr lang="en-US" dirty="0"/>
                <a:t>The problem further drills down to</a:t>
              </a:r>
            </a:p>
            <a:p>
              <a:pPr marL="342900" indent="-342900">
                <a:buFont typeface="+mj-lt"/>
                <a:buAutoNum type="arabicPeriod"/>
              </a:pPr>
              <a:r>
                <a:rPr lang="en-US" dirty="0"/>
                <a:t>Identifying drivers of sales</a:t>
              </a:r>
            </a:p>
            <a:p>
              <a:pPr marL="800100" lvl="1" indent="-342900">
                <a:buFont typeface="Gill Sans MT" panose="020B0502020104020203" pitchFamily="34" charset="0"/>
                <a:buChar char="–"/>
              </a:pPr>
              <a:r>
                <a:rPr lang="en-US" dirty="0"/>
                <a:t>The drivers are to be identified using the training data set</a:t>
              </a:r>
            </a:p>
            <a:p>
              <a:pPr marL="342900" indent="-342900">
                <a:buFont typeface="+mj-lt"/>
                <a:buAutoNum type="arabicPeriod"/>
              </a:pPr>
              <a:r>
                <a:rPr lang="en-US" dirty="0"/>
                <a:t>Building models to predict the sales</a:t>
              </a:r>
            </a:p>
            <a:p>
              <a:pPr marL="742950" lvl="1" indent="-285750">
                <a:buFont typeface="Gill Sans MT" panose="020B0502020104020203" pitchFamily="34" charset="0"/>
                <a:buChar char="–"/>
              </a:pPr>
              <a:r>
                <a:rPr lang="en-US" dirty="0"/>
                <a:t>The model is suppose to be regression model based on the drivers</a:t>
              </a:r>
            </a:p>
            <a:p>
              <a:pPr marL="742950" lvl="1" indent="-285750">
                <a:buFont typeface="Gill Sans MT" panose="020B0502020104020203" pitchFamily="34" charset="0"/>
                <a:buChar char="–"/>
              </a:pPr>
              <a:r>
                <a:rPr lang="en-US" dirty="0"/>
                <a:t>The model may have a Time Series component</a:t>
              </a:r>
            </a:p>
            <a:p>
              <a:pPr marL="742950" lvl="1" indent="-285750">
                <a:buFont typeface="Gill Sans MT" panose="020B0502020104020203" pitchFamily="34" charset="0"/>
                <a:buChar char="–"/>
              </a:pPr>
              <a:r>
                <a:rPr lang="en-US" dirty="0"/>
                <a:t>Minimum two models one using Bayesian method and other using machine learning, time series or any other forecasting method</a:t>
              </a:r>
            </a:p>
            <a:p>
              <a:pPr marL="742950" lvl="1" indent="-285750">
                <a:buFont typeface="Gill Sans MT" panose="020B0502020104020203" pitchFamily="34" charset="0"/>
                <a:buChar char="–"/>
              </a:pPr>
              <a:endParaRPr lang="en-IN" dirty="0"/>
            </a:p>
          </p:txBody>
        </p:sp>
      </p:grpSp>
      <p:sp>
        <p:nvSpPr>
          <p:cNvPr id="10" name="Oval 9"/>
          <p:cNvSpPr/>
          <p:nvPr/>
        </p:nvSpPr>
        <p:spPr>
          <a:xfrm>
            <a:off x="826113" y="3455501"/>
            <a:ext cx="10539775"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83948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analysis and pre-processing :</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4894" y="1913194"/>
            <a:ext cx="542213" cy="540000"/>
          </a:xfrm>
          <a:prstGeom prst="rect">
            <a:avLst/>
          </a:prstGeom>
        </p:spPr>
      </p:pic>
      <p:sp>
        <p:nvSpPr>
          <p:cNvPr id="5" name="TextBox 4"/>
          <p:cNvSpPr txBox="1"/>
          <p:nvPr/>
        </p:nvSpPr>
        <p:spPr>
          <a:xfrm>
            <a:off x="3396343" y="2414377"/>
            <a:ext cx="5399315" cy="646331"/>
          </a:xfrm>
          <a:prstGeom prst="rect">
            <a:avLst/>
          </a:prstGeom>
          <a:noFill/>
        </p:spPr>
        <p:txBody>
          <a:bodyPr wrap="square" rtlCol="0">
            <a:spAutoFit/>
          </a:bodyPr>
          <a:lstStyle/>
          <a:p>
            <a:pPr algn="ctr"/>
            <a:r>
              <a:rPr lang="en-US" dirty="0"/>
              <a:t>Any regression model we tried, forecasted some EQ values as negative</a:t>
            </a:r>
            <a:endParaRPr lang="en-IN" dirty="0"/>
          </a:p>
        </p:txBody>
      </p:sp>
      <p:sp>
        <p:nvSpPr>
          <p:cNvPr id="6" name="Down Arrow 5"/>
          <p:cNvSpPr/>
          <p:nvPr/>
        </p:nvSpPr>
        <p:spPr>
          <a:xfrm>
            <a:off x="5916000" y="3014977"/>
            <a:ext cx="284400" cy="42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396343" y="4063977"/>
            <a:ext cx="5399315" cy="369332"/>
          </a:xfrm>
          <a:prstGeom prst="rect">
            <a:avLst/>
          </a:prstGeom>
          <a:noFill/>
        </p:spPr>
        <p:txBody>
          <a:bodyPr wrap="square" rtlCol="0">
            <a:spAutoFit/>
          </a:bodyPr>
          <a:lstStyle/>
          <a:p>
            <a:pPr algn="ctr"/>
            <a:r>
              <a:rPr lang="en-US" dirty="0"/>
              <a:t>Since sales values cannot be negative</a:t>
            </a:r>
            <a:endParaRPr lang="en-IN" dirty="0"/>
          </a:p>
        </p:txBody>
      </p:sp>
      <p:sp>
        <p:nvSpPr>
          <p:cNvPr id="8" name="Down Arrow 7"/>
          <p:cNvSpPr/>
          <p:nvPr/>
        </p:nvSpPr>
        <p:spPr>
          <a:xfrm rot="2700000">
            <a:off x="5211669" y="4377824"/>
            <a:ext cx="283523" cy="42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Down Arrow 8"/>
          <p:cNvSpPr/>
          <p:nvPr/>
        </p:nvSpPr>
        <p:spPr>
          <a:xfrm rot="18900000">
            <a:off x="6800369" y="4377582"/>
            <a:ext cx="284400" cy="4252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8" name="Group 17"/>
          <p:cNvGrpSpPr/>
          <p:nvPr/>
        </p:nvGrpSpPr>
        <p:grpSpPr>
          <a:xfrm>
            <a:off x="394389" y="4755911"/>
            <a:ext cx="11403222" cy="646331"/>
            <a:chOff x="212920" y="5064255"/>
            <a:chExt cx="11403222" cy="646331"/>
          </a:xfrm>
        </p:grpSpPr>
        <p:sp>
          <p:nvSpPr>
            <p:cNvPr id="10" name="TextBox 9"/>
            <p:cNvSpPr txBox="1"/>
            <p:nvPr/>
          </p:nvSpPr>
          <p:spPr>
            <a:xfrm>
              <a:off x="212920" y="5064255"/>
              <a:ext cx="5399315" cy="646331"/>
            </a:xfrm>
            <a:prstGeom prst="rect">
              <a:avLst/>
            </a:prstGeom>
            <a:noFill/>
          </p:spPr>
          <p:txBody>
            <a:bodyPr wrap="square" rtlCol="0">
              <a:spAutoFit/>
            </a:bodyPr>
            <a:lstStyle/>
            <a:p>
              <a:pPr algn="ctr"/>
              <a:r>
                <a:rPr lang="en-US" dirty="0"/>
                <a:t>Make all intercepts and coefficients of regression non-negative</a:t>
              </a:r>
              <a:endParaRPr lang="en-IN" dirty="0"/>
            </a:p>
          </p:txBody>
        </p:sp>
        <p:sp>
          <p:nvSpPr>
            <p:cNvPr id="11" name="TextBox 10"/>
            <p:cNvSpPr txBox="1"/>
            <p:nvPr/>
          </p:nvSpPr>
          <p:spPr>
            <a:xfrm>
              <a:off x="6216827" y="5064255"/>
              <a:ext cx="5399315" cy="646331"/>
            </a:xfrm>
            <a:prstGeom prst="rect">
              <a:avLst/>
            </a:prstGeom>
            <a:noFill/>
          </p:spPr>
          <p:txBody>
            <a:bodyPr wrap="square" rtlCol="0">
              <a:spAutoFit/>
            </a:bodyPr>
            <a:lstStyle/>
            <a:p>
              <a:pPr algn="ctr"/>
              <a:r>
                <a:rPr lang="en-US" dirty="0"/>
                <a:t>Apply log transformation predict log(EQ) and convert back using exponential function</a:t>
              </a:r>
              <a:endParaRPr lang="en-IN" dirty="0"/>
            </a:p>
          </p:txBody>
        </p:sp>
      </p:grpSp>
      <p:sp>
        <p:nvSpPr>
          <p:cNvPr id="12" name="Down Arrow 11"/>
          <p:cNvSpPr/>
          <p:nvPr/>
        </p:nvSpPr>
        <p:spPr>
          <a:xfrm>
            <a:off x="2732577" y="5380978"/>
            <a:ext cx="284400" cy="42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a:off x="8736484" y="5380978"/>
            <a:ext cx="284400" cy="42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796000" y="3585465"/>
            <a:ext cx="600000" cy="540000"/>
          </a:xfrm>
          <a:prstGeom prst="rect">
            <a:avLst/>
          </a:prstGeom>
        </p:spPr>
      </p:pic>
      <p:grpSp>
        <p:nvGrpSpPr>
          <p:cNvPr id="22" name="Group 21"/>
          <p:cNvGrpSpPr/>
          <p:nvPr/>
        </p:nvGrpSpPr>
        <p:grpSpPr>
          <a:xfrm>
            <a:off x="75081" y="5775016"/>
            <a:ext cx="5603131" cy="923330"/>
            <a:chOff x="-28697" y="5884335"/>
            <a:chExt cx="5603131" cy="923330"/>
          </a:xfrm>
        </p:grpSpPr>
        <p:sp>
          <p:nvSpPr>
            <p:cNvPr id="13" name="TextBox 12"/>
            <p:cNvSpPr txBox="1"/>
            <p:nvPr/>
          </p:nvSpPr>
          <p:spPr>
            <a:xfrm>
              <a:off x="175119" y="5884335"/>
              <a:ext cx="5399315" cy="923330"/>
            </a:xfrm>
            <a:prstGeom prst="rect">
              <a:avLst/>
            </a:prstGeom>
            <a:noFill/>
          </p:spPr>
          <p:txBody>
            <a:bodyPr wrap="square" rtlCol="0">
              <a:spAutoFit/>
            </a:bodyPr>
            <a:lstStyle/>
            <a:p>
              <a:pPr algn="ctr"/>
              <a:r>
                <a:rPr lang="en-US" dirty="0"/>
                <a:t>We don’t believe in any publicity (driver) is good a publicity (driver)</a:t>
              </a:r>
            </a:p>
            <a:p>
              <a:pPr algn="ctr"/>
              <a:r>
                <a:rPr lang="en-US" b="1" dirty="0">
                  <a:solidFill>
                    <a:srgbClr val="FF0000"/>
                  </a:solidFill>
                </a:rPr>
                <a:t>(Reject)</a:t>
              </a:r>
              <a:endParaRPr lang="en-IN" b="1" dirty="0">
                <a:solidFill>
                  <a:srgbClr val="FF0000"/>
                </a:solidFill>
              </a:endParaRPr>
            </a:p>
          </p:txBody>
        </p:sp>
        <p:pic>
          <p:nvPicPr>
            <p:cNvPr id="19" name="Picture 18"/>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17564" b="75256" l="0" r="100000">
                          <a14:foregroundMark x1="22000" y1="22436" x2="11300" y2="31667"/>
                          <a14:foregroundMark x1="9400" y1="31667" x2="9400" y2="58205"/>
                          <a14:foregroundMark x1="10800" y1="59487" x2="26900" y2="69231"/>
                          <a14:foregroundMark x1="29000" y1="71026" x2="45500" y2="52821"/>
                          <a14:foregroundMark x1="22100" y1="22051" x2="37200" y2="24487"/>
                          <a14:foregroundMark x1="16800" y1="40128" x2="26400" y2="55000"/>
                          <a14:foregroundMark x1="63700" y1="56795" x2="88000" y2="25513"/>
                          <a14:backgroundMark x1="62600" y1="38590" x2="60800" y2="52051"/>
                        </a14:backgroundRemoval>
                      </a14:imgEffect>
                    </a14:imgLayer>
                  </a14:imgProps>
                </a:ext>
                <a:ext uri="{28A0092B-C50C-407E-A947-70E740481C1C}">
                  <a14:useLocalDpi xmlns:a14="http://schemas.microsoft.com/office/drawing/2010/main" val="0"/>
                </a:ext>
              </a:extLst>
            </a:blip>
            <a:srcRect l="49024" t="17365" b="24263"/>
            <a:stretch/>
          </p:blipFill>
          <p:spPr>
            <a:xfrm>
              <a:off x="-28697" y="6076000"/>
              <a:ext cx="604591" cy="540000"/>
            </a:xfrm>
            <a:prstGeom prst="rect">
              <a:avLst/>
            </a:prstGeom>
          </p:spPr>
        </p:pic>
      </p:grpSp>
      <p:grpSp>
        <p:nvGrpSpPr>
          <p:cNvPr id="21" name="Group 20"/>
          <p:cNvGrpSpPr/>
          <p:nvPr/>
        </p:nvGrpSpPr>
        <p:grpSpPr>
          <a:xfrm>
            <a:off x="5870603" y="5775016"/>
            <a:ext cx="5843186" cy="923330"/>
            <a:chOff x="5735155" y="5884335"/>
            <a:chExt cx="5843186" cy="923330"/>
          </a:xfrm>
        </p:grpSpPr>
        <p:sp>
          <p:nvSpPr>
            <p:cNvPr id="15" name="TextBox 14"/>
            <p:cNvSpPr txBox="1"/>
            <p:nvPr/>
          </p:nvSpPr>
          <p:spPr>
            <a:xfrm>
              <a:off x="6179026" y="5884335"/>
              <a:ext cx="5399315" cy="923330"/>
            </a:xfrm>
            <a:prstGeom prst="rect">
              <a:avLst/>
            </a:prstGeom>
            <a:noFill/>
          </p:spPr>
          <p:txBody>
            <a:bodyPr wrap="square" rtlCol="0">
              <a:spAutoFit/>
            </a:bodyPr>
            <a:lstStyle/>
            <a:p>
              <a:pPr algn="ctr"/>
              <a:r>
                <a:rPr lang="en-US" dirty="0"/>
                <a:t>The intercepts and coefficients can be anything (as long as it is Real)</a:t>
              </a:r>
            </a:p>
            <a:p>
              <a:pPr algn="ctr"/>
              <a:r>
                <a:rPr lang="en-US" b="1" dirty="0">
                  <a:solidFill>
                    <a:srgbClr val="00B050"/>
                  </a:solidFill>
                </a:rPr>
                <a:t>(Select)</a:t>
              </a:r>
              <a:endParaRPr lang="en-IN" b="1" dirty="0">
                <a:solidFill>
                  <a:srgbClr val="00B050"/>
                </a:solidFill>
              </a:endParaRPr>
            </a:p>
          </p:txBody>
        </p:sp>
        <p:pic>
          <p:nvPicPr>
            <p:cNvPr id="20" name="Picture 19"/>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17564" b="75256" l="0" r="100000">
                          <a14:foregroundMark x1="22000" y1="22436" x2="11300" y2="31667"/>
                          <a14:foregroundMark x1="9400" y1="31667" x2="9400" y2="58205"/>
                          <a14:foregroundMark x1="10800" y1="59487" x2="26900" y2="69231"/>
                          <a14:foregroundMark x1="29000" y1="71026" x2="45500" y2="52821"/>
                          <a14:foregroundMark x1="22100" y1="22051" x2="37200" y2="24487"/>
                          <a14:foregroundMark x1="16800" y1="40128" x2="26400" y2="55000"/>
                          <a14:foregroundMark x1="63700" y1="56795" x2="88000" y2="25513"/>
                          <a14:backgroundMark x1="62600" y1="38590" x2="60800" y2="52051"/>
                        </a14:backgroundRemoval>
                      </a14:imgEffect>
                    </a14:imgLayer>
                  </a14:imgProps>
                </a:ext>
                <a:ext uri="{28A0092B-C50C-407E-A947-70E740481C1C}">
                  <a14:useLocalDpi xmlns:a14="http://schemas.microsoft.com/office/drawing/2010/main" val="0"/>
                </a:ext>
              </a:extLst>
            </a:blip>
            <a:srcRect t="17365" r="49341" b="24263"/>
            <a:stretch/>
          </p:blipFill>
          <p:spPr>
            <a:xfrm>
              <a:off x="5735155" y="6076000"/>
              <a:ext cx="600826" cy="540000"/>
            </a:xfrm>
            <a:prstGeom prst="rect">
              <a:avLst/>
            </a:prstGeom>
          </p:spPr>
        </p:pic>
      </p:grpSp>
    </p:spTree>
    <p:extLst>
      <p:ext uri="{BB962C8B-B14F-4D97-AF65-F5344CB8AC3E}">
        <p14:creationId xmlns:p14="http://schemas.microsoft.com/office/powerpoint/2010/main" val="541531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Hurdle ONE</a:t>
            </a:r>
            <a:endParaRPr lang="en-IN" dirty="0"/>
          </a:p>
        </p:txBody>
      </p:sp>
    </p:spTree>
    <p:extLst>
      <p:ext uri="{BB962C8B-B14F-4D97-AF65-F5344CB8AC3E}">
        <p14:creationId xmlns:p14="http://schemas.microsoft.com/office/powerpoint/2010/main" val="3356913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major drivers of sales(EQ)?</a:t>
            </a:r>
            <a:endParaRPr lang="en-IN" dirty="0"/>
          </a:p>
        </p:txBody>
      </p:sp>
      <p:sp>
        <p:nvSpPr>
          <p:cNvPr id="3" name="Content Placeholder 2"/>
          <p:cNvSpPr>
            <a:spLocks noGrp="1"/>
          </p:cNvSpPr>
          <p:nvPr>
            <p:ph idx="1"/>
          </p:nvPr>
        </p:nvSpPr>
        <p:spPr>
          <a:xfrm>
            <a:off x="581192" y="2180496"/>
            <a:ext cx="11029615" cy="4298419"/>
          </a:xfrm>
        </p:spPr>
        <p:txBody>
          <a:bodyPr>
            <a:normAutofit lnSpcReduction="10000"/>
          </a:bodyPr>
          <a:lstStyle/>
          <a:p>
            <a:r>
              <a:rPr lang="en-US" dirty="0"/>
              <a:t>According to our analysis the major drivers of sales(EQ) are: (Please note these are not ranked according to importance)</a:t>
            </a:r>
          </a:p>
          <a:p>
            <a:pPr marL="666900" lvl="1" indent="-342900">
              <a:buFont typeface="+mj-lt"/>
              <a:buAutoNum type="arabicPeriod"/>
            </a:pPr>
            <a:r>
              <a:rPr lang="en-IN" b="1" dirty="0" err="1"/>
              <a:t>Social_Search_Impressions</a:t>
            </a:r>
            <a:endParaRPr lang="en-IN" b="1" dirty="0"/>
          </a:p>
          <a:p>
            <a:pPr marL="666900" lvl="1" indent="-342900">
              <a:buFont typeface="+mj-lt"/>
              <a:buAutoNum type="arabicPeriod"/>
            </a:pPr>
            <a:r>
              <a:rPr lang="en-IN" b="1" dirty="0" err="1"/>
              <a:t>Median_Rainfall</a:t>
            </a:r>
            <a:endParaRPr lang="en-IN" b="1" dirty="0"/>
          </a:p>
          <a:p>
            <a:pPr marL="666900" lvl="1" indent="-342900">
              <a:buFont typeface="+mj-lt"/>
              <a:buAutoNum type="arabicPeriod"/>
            </a:pPr>
            <a:r>
              <a:rPr lang="en-IN" b="1" dirty="0"/>
              <a:t>Inflation</a:t>
            </a:r>
          </a:p>
          <a:p>
            <a:pPr marL="666900" lvl="1" indent="-342900">
              <a:buFont typeface="+mj-lt"/>
              <a:buAutoNum type="arabicPeriod"/>
            </a:pPr>
            <a:r>
              <a:rPr lang="en-IN" b="1" dirty="0" err="1"/>
              <a:t>pct_PromoMarketDollars_Category</a:t>
            </a:r>
            <a:endParaRPr lang="en-IN" b="1" dirty="0"/>
          </a:p>
          <a:p>
            <a:pPr marL="666900" lvl="1" indent="-342900">
              <a:buFont typeface="+mj-lt"/>
              <a:buAutoNum type="arabicPeriod"/>
            </a:pPr>
            <a:r>
              <a:rPr lang="en-IN" b="1" dirty="0" err="1"/>
              <a:t>EQ_Category</a:t>
            </a:r>
            <a:endParaRPr lang="en-IN" b="1" dirty="0"/>
          </a:p>
          <a:p>
            <a:pPr marL="666900" lvl="1" indent="-342900">
              <a:buFont typeface="+mj-lt"/>
              <a:buAutoNum type="arabicPeriod"/>
            </a:pPr>
            <a:r>
              <a:rPr lang="en-IN" b="1" dirty="0" err="1"/>
              <a:t>EQ_Subcategory</a:t>
            </a:r>
            <a:endParaRPr lang="en-IN" b="1" dirty="0"/>
          </a:p>
          <a:p>
            <a:pPr marL="666900" lvl="1" indent="-342900">
              <a:buFont typeface="+mj-lt"/>
              <a:buAutoNum type="arabicPeriod"/>
            </a:pPr>
            <a:r>
              <a:rPr lang="en-IN" b="1" dirty="0" err="1"/>
              <a:t>pct_PromoMarketDollars_Subcategory</a:t>
            </a:r>
            <a:endParaRPr lang="en-IN" b="1" dirty="0"/>
          </a:p>
          <a:p>
            <a:r>
              <a:rPr lang="en-US" dirty="0"/>
              <a:t>Note this Driver analysis is done on training data set provided</a:t>
            </a:r>
            <a:r>
              <a:rPr lang="en-IN" dirty="0"/>
              <a:t>. This is as per direction provided on </a:t>
            </a:r>
            <a:r>
              <a:rPr lang="en-IN" dirty="0" err="1"/>
              <a:t>MishMash</a:t>
            </a:r>
            <a:r>
              <a:rPr lang="en-IN" dirty="0"/>
              <a:t> Slack chat </a:t>
            </a:r>
          </a:p>
          <a:p>
            <a:r>
              <a:rPr lang="en-IN" dirty="0"/>
              <a:t>We have used multiple techniques to finalize these independent variables. Techniques and their results </a:t>
            </a:r>
            <a:r>
              <a:rPr lang="en-IN"/>
              <a:t>to follow in </a:t>
            </a:r>
            <a:r>
              <a:rPr lang="en-IN" dirty="0"/>
              <a:t>next slides.</a:t>
            </a:r>
          </a:p>
        </p:txBody>
      </p:sp>
    </p:spTree>
    <p:extLst>
      <p:ext uri="{BB962C8B-B14F-4D97-AF65-F5344CB8AC3E}">
        <p14:creationId xmlns:p14="http://schemas.microsoft.com/office/powerpoint/2010/main" val="3144196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normAutofit/>
          </a:bodyPr>
          <a:lstStyle/>
          <a:p>
            <a:r>
              <a:rPr lang="en-US" sz="2800" dirty="0"/>
              <a:t>Techniques for identifying major drivers of sales</a:t>
            </a:r>
            <a:endParaRPr lang="en-IN" sz="2800"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4995" y="131620"/>
            <a:ext cx="4442010" cy="4442010"/>
          </a:xfrm>
          <a:prstGeom prst="rect">
            <a:avLst/>
          </a:prstGeom>
        </p:spPr>
      </p:pic>
    </p:spTree>
    <p:extLst>
      <p:ext uri="{BB962C8B-B14F-4D97-AF65-F5344CB8AC3E}">
        <p14:creationId xmlns:p14="http://schemas.microsoft.com/office/powerpoint/2010/main" val="3430374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selection using gradient Boosting </a:t>
            </a:r>
            <a:r>
              <a:rPr lang="en-US" dirty="0" err="1"/>
              <a:t>regressor</a:t>
            </a:r>
            <a:endParaRPr lang="en-IN" dirty="0"/>
          </a:p>
        </p:txBody>
      </p:sp>
      <p:graphicFrame>
        <p:nvGraphicFramePr>
          <p:cNvPr id="10" name="Content Placeholder 9"/>
          <p:cNvGraphicFramePr>
            <a:graphicFrameLocks noGrp="1"/>
          </p:cNvGraphicFramePr>
          <p:nvPr>
            <p:ph sz="half" idx="1"/>
            <p:extLst>
              <p:ext uri="{D42A27DB-BD31-4B8C-83A1-F6EECF244321}">
                <p14:modId xmlns:p14="http://schemas.microsoft.com/office/powerpoint/2010/main" val="1268331333"/>
              </p:ext>
            </p:extLst>
          </p:nvPr>
        </p:nvGraphicFramePr>
        <p:xfrm>
          <a:off x="581025" y="2227263"/>
          <a:ext cx="5422900" cy="4237867"/>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6"/>
          <p:cNvSpPr>
            <a:spLocks noGrp="1"/>
          </p:cNvSpPr>
          <p:nvPr>
            <p:ph sz="half" idx="2"/>
          </p:nvPr>
        </p:nvSpPr>
        <p:spPr/>
        <p:txBody>
          <a:bodyPr/>
          <a:lstStyle/>
          <a:p>
            <a:r>
              <a:rPr lang="en-US" dirty="0"/>
              <a:t>GB builds an additive model in a forward stage-wise fashion; it allows for the optimization of arbitrary differentiable loss functions. In each stage a regression tree is fit on the negative gradient of the given loss function.</a:t>
            </a:r>
          </a:p>
          <a:p>
            <a:r>
              <a:rPr lang="en-US" dirty="0"/>
              <a:t>A feature is “important” if shuffling its values increases the model error, because in this case the model relied on the feature for the prediction. A feature is “unimportant” if shuffling its values leaves the model error unchanged, because in this case the model ignored the feature for the prediction.</a:t>
            </a:r>
            <a:endParaRPr lang="en-IN" dirty="0"/>
          </a:p>
        </p:txBody>
      </p:sp>
    </p:spTree>
    <p:extLst>
      <p:ext uri="{BB962C8B-B14F-4D97-AF65-F5344CB8AC3E}">
        <p14:creationId xmlns:p14="http://schemas.microsoft.com/office/powerpoint/2010/main" val="77929135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Dividend</Template>
  <TotalTime>0</TotalTime>
  <Words>1845</Words>
  <Application>Microsoft Office PowerPoint</Application>
  <PresentationFormat>Widescreen</PresentationFormat>
  <Paragraphs>190</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Gill Sans MT</vt:lpstr>
      <vt:lpstr>Trebuchet MS</vt:lpstr>
      <vt:lpstr>Wingdings 2</vt:lpstr>
      <vt:lpstr>Dividend</vt:lpstr>
      <vt:lpstr>Deeptech/machine learning – data science poc use case </vt:lpstr>
      <vt:lpstr>Mandatory Information</vt:lpstr>
      <vt:lpstr>Introducing team members</vt:lpstr>
      <vt:lpstr>Our Understanding of Problem:</vt:lpstr>
      <vt:lpstr>Exploratory analysis and pre-processing :</vt:lpstr>
      <vt:lpstr>Hurdle ONE</vt:lpstr>
      <vt:lpstr>What are the major drivers of sales(EQ)?</vt:lpstr>
      <vt:lpstr>PowerPoint Presentation</vt:lpstr>
      <vt:lpstr>Feature selection using gradient Boosting regressor</vt:lpstr>
      <vt:lpstr>Bayesian structural time series(BSTS) model’s posterior inclusion probability of predictors for log transformed data</vt:lpstr>
      <vt:lpstr>Bayesian structural time series(BSTS) model’s posterior inclusion probability of predictors for unprocessed given data</vt:lpstr>
      <vt:lpstr>Similar to BSTS the Bayesian regression model also gives inclusion probabilities for each featuure</vt:lpstr>
      <vt:lpstr>PowerPoint Presentation</vt:lpstr>
      <vt:lpstr>Modelling and Forecasting</vt:lpstr>
      <vt:lpstr>Bayesian structured time series model</vt:lpstr>
      <vt:lpstr>Bayesian Regression model</vt:lpstr>
      <vt:lpstr>Vector AutoRegression model</vt:lpstr>
      <vt:lpstr>Predictions of next 6 time periods using vector autoregression model</vt:lpstr>
      <vt:lpstr>Neural Network model</vt:lpstr>
      <vt:lpstr>Our conclusion for Hurdle 1</vt:lpstr>
      <vt:lpstr>Hurdle TWO</vt:lpstr>
      <vt:lpstr>Exploratory analysis and Pre-processing:</vt:lpstr>
      <vt:lpstr>Exploratory analysis and Pre-processing (contd.):</vt:lpstr>
      <vt:lpstr>Bayesian Structured time series model</vt:lpstr>
      <vt:lpstr>Bayesian REgression model</vt:lpstr>
      <vt:lpstr>VECTOR AUTOREgression model</vt:lpstr>
      <vt:lpstr>Predictions of next 6 time periods using vector autoregression model</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Pushkar Sathe</dc:creator>
  <cp:lastModifiedBy>krishna venkateswaran</cp:lastModifiedBy>
  <cp:revision>109</cp:revision>
  <dcterms:created xsi:type="dcterms:W3CDTF">2020-03-30T08:02:17Z</dcterms:created>
  <dcterms:modified xsi:type="dcterms:W3CDTF">2020-03-31T16:48:52Z</dcterms:modified>
</cp:coreProperties>
</file>