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6" r:id="rId8"/>
    <p:sldId id="262" r:id="rId9"/>
    <p:sldId id="263" r:id="rId10"/>
    <p:sldId id="265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A3D53-28AD-F07A-381F-5350203BDEBE}" v="1546" dt="2022-02-16T15:30:17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78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24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21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5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4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58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6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69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7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2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7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hub.com/2015/11/13/3-ways-exponential-technologies-are-impacting-the-future-of-learn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alytics-vidhya/time-series-forecasting-a-complete-guide-d963142da33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eople.duke.edu/~rnau/arimrul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odehttps:/github.com/facebook/proph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Time Series Forecasting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Matthew Davis,  Data Science Manager</a:t>
            </a:r>
          </a:p>
          <a:p>
            <a:r>
              <a:rPr lang="en-US">
                <a:cs typeface="Calibri"/>
              </a:rPr>
              <a:t>Ironside Boston, MA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994BA54F-4B83-4E2E-9863-2734FE42E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DB8C8-777A-4A45-8AD9-5F99EE7ECFD5}"/>
              </a:ext>
            </a:extLst>
          </p:cNvPr>
          <p:cNvSpPr txBox="1"/>
          <p:nvPr/>
        </p:nvSpPr>
        <p:spPr>
          <a:xfrm>
            <a:off x="9553136" y="6657945"/>
            <a:ext cx="263886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084F-4A52-44FD-A308-9FEFEC72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TFT Fitting 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C344A76-9FDE-4A99-8C0B-B88868995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728" y="1759069"/>
            <a:ext cx="7635759" cy="38597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BC317-C449-4454-B0B9-6D17F757BC06}"/>
              </a:ext>
            </a:extLst>
          </p:cNvPr>
          <p:cNvSpPr txBox="1"/>
          <p:nvPr/>
        </p:nvSpPr>
        <p:spPr>
          <a:xfrm>
            <a:off x="279401" y="2004483"/>
            <a:ext cx="384386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TFT leverage </a:t>
            </a:r>
            <a:r>
              <a:rPr lang="en-US" dirty="0" err="1"/>
              <a:t>TimeSeriesDataset</a:t>
            </a:r>
            <a:r>
              <a:rPr lang="en-US" dirty="0"/>
              <a:t> Objects to automatically lag, encode and normalized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TimeSeriesDataset</a:t>
            </a:r>
            <a:r>
              <a:rPr lang="en-US" dirty="0">
                <a:ea typeface="+mn-lt"/>
                <a:cs typeface="+mn-lt"/>
              </a:rPr>
              <a:t> Objects are used to create data loaders that back in data.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lighting trainer trains the TFT model using data loaders as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4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D77B-096E-4B0F-8CBB-A106BE2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 Issues with TFTs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9211-B21E-470E-BC39-94FCFC85F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Neural Net can easily give nonsense results</a:t>
            </a:r>
          </a:p>
          <a:p>
            <a:r>
              <a:rPr lang="en-US" dirty="0"/>
              <a:t>Not robust to outliers, sparsity</a:t>
            </a:r>
          </a:p>
          <a:p>
            <a:r>
              <a:rPr lang="en-US" dirty="0"/>
              <a:t>Large search required to optimize parameters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2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A7B-744B-48DB-9FD3-E9B9B8D9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7661-0838-4E23-985B-923B5768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EB5F-88B0-4FB0-89E3-0AC668B1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8C42-5767-4E53-AF73-D8F98A42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General Overview of time series forecasting</a:t>
            </a:r>
          </a:p>
          <a:p>
            <a:r>
              <a:rPr lang="en-US" dirty="0"/>
              <a:t>Introduction to ARIMA / SARIMA</a:t>
            </a:r>
          </a:p>
          <a:p>
            <a:r>
              <a:rPr lang="en-US" dirty="0"/>
              <a:t>Introduction to Prophet</a:t>
            </a:r>
          </a:p>
          <a:p>
            <a:r>
              <a:rPr lang="en-US" dirty="0"/>
              <a:t>Introduction to Temporal Fusion Transformers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5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66FF-6A9A-4FAF-80AD-824802F7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is Time Series Forecasting?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A021-D5C4-400D-9F13-CA4E5E71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Supervised Statistical Technique to predict future values along a time sequence, or time series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Times Series Data: measurement of a continuous variable over-time (usually at regular time intervals)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Forecast Horizon: number of time periods ahead you plan to predict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Granularity Level: Time generally a time frequency (daily or monthly, 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…)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Seasonality: recurrent patterns that have a fixed period. </a:t>
            </a:r>
          </a:p>
          <a:p>
            <a:r>
              <a:rPr lang="en-US" dirty="0">
                <a:ea typeface="+mn-lt"/>
                <a:cs typeface="+mn-lt"/>
              </a:rPr>
              <a:t>Exogenous Data: External Factors that are know to influence future values of the time sequence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Metrics: RMSE, R2_Score, Correlation, MAPE, </a:t>
            </a:r>
            <a:r>
              <a:rPr lang="en-US" dirty="0" err="1">
                <a:ea typeface="+mn-lt"/>
                <a:cs typeface="+mn-lt"/>
              </a:rPr>
              <a:t>Logloss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/>
              <a:t>Overview of time series forecasting: </a:t>
            </a:r>
            <a:r>
              <a:rPr lang="en-US" dirty="0">
                <a:ea typeface="+mn-lt"/>
                <a:cs typeface="+mn-lt"/>
                <a:hlinkClick r:id="rId2"/>
              </a:rPr>
              <a:t>https://medium.com/analytics-vidhya/time-series-forecasting-a-complete-guide-d963142da33f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FFFF-E57A-4E24-A322-756B982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ARIMA / SARIMA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E636-8D6A-45DA-B8CA-1493574A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Time series forecasting involved carefully picking by hand 7 parameters: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p: The number of lag observations the model will use (ACF Plot)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d: The number of times that the raw observations are differenced. (stationarity)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q: The size of the moving average window. (PACF Plot)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For seasonal data we need to add also the following: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P: The number of seasonal lag observations the model will use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D: The number of times that the seasonal observations are differenced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Q: The size of the seasonal moving average window.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m: The number of observations of 1 season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Rules for picking parameters: </a:t>
            </a:r>
            <a:r>
              <a:rPr lang="en-US" dirty="0">
                <a:ea typeface="+mn-lt"/>
                <a:cs typeface="+mn-lt"/>
                <a:hlinkClick r:id="rId2"/>
              </a:rPr>
              <a:t>https://people.duke.edu/~rnau/arimrule.htm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Source: https://predictivehacks.com/arima-model-in-python/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024F76-F040-4124-8D2D-9C03C1DE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8" y="3424238"/>
            <a:ext cx="9525" cy="9525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FD2ABC6-736E-4F20-A04D-65A25B586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51" y="3218783"/>
            <a:ext cx="4129617" cy="30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6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8452-DEDF-4A75-9D98-61372FBE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ISSUES with ARIMA / SARIMA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8211-DF2A-45F9-9F65-C78F2D66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Difficult to automate, yes you can 'for loop' through it but nonsense can result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Doesn’t handle multiple seasonality well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Treats every time sequence individually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Doesn’t handle missing data, or irregular time intervals well</a:t>
            </a:r>
          </a:p>
          <a:p>
            <a:r>
              <a:rPr lang="en-US" dirty="0"/>
              <a:t>Needs refitting when new data is available</a:t>
            </a:r>
          </a:p>
          <a:p>
            <a:r>
              <a:rPr lang="en-US" dirty="0">
                <a:ea typeface="+mn-lt"/>
                <a:cs typeface="+mn-lt"/>
              </a:rPr>
              <a:t>External regressors must be known for future prediction dates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A272-20B1-44D3-94A4-930B1BE5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Prophet Forecasting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3046-7048-494B-9ECA-5383FE04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4"/>
            <a:ext cx="10441518" cy="260032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Develop by Facebook (Meta) for the purposes of automating individual time series forecasting</a:t>
            </a:r>
          </a:p>
          <a:p>
            <a:r>
              <a:rPr lang="en-US" dirty="0"/>
              <a:t>Handels natively holidays, and multi frequency data with daily/weekly/ monthly, seasonality</a:t>
            </a:r>
          </a:p>
          <a:p>
            <a:r>
              <a:rPr lang="en-US" dirty="0"/>
              <a:t>Has change point detection</a:t>
            </a:r>
          </a:p>
          <a:p>
            <a:r>
              <a:rPr lang="en-US" dirty="0">
                <a:ea typeface="+mn-lt"/>
                <a:cs typeface="+mn-lt"/>
              </a:rPr>
              <a:t>Code: </a:t>
            </a:r>
            <a:r>
              <a:rPr lang="en-US" dirty="0">
                <a:ea typeface="+mn-lt"/>
                <a:cs typeface="+mn-lt"/>
                <a:hlinkClick r:id="rId2"/>
              </a:rPr>
              <a:t>https://github.com/facebook/prophet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Original paper: https://peerj.com/preprints/3190.pdf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CD47EAA-8146-4BFB-9221-C13B92C9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317" y="3941244"/>
            <a:ext cx="5791200" cy="27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9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9135-2B80-4D90-8119-AE6D3624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Issues with Prophet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DF39-99A1-457D-97DC-4A7928875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Needs refitting when new data is available, but can warm start. </a:t>
            </a:r>
          </a:p>
          <a:p>
            <a:r>
              <a:rPr lang="en-US" dirty="0"/>
              <a:t>Very sensitive to change point parameters</a:t>
            </a:r>
          </a:p>
          <a:p>
            <a:r>
              <a:rPr lang="en-US" dirty="0"/>
              <a:t>External regressors must be known for future prediction dates</a:t>
            </a:r>
          </a:p>
          <a:p>
            <a:r>
              <a:rPr lang="en-US" dirty="0"/>
              <a:t>Sensitive to trend and seasonality controls</a:t>
            </a:r>
          </a:p>
        </p:txBody>
      </p:sp>
    </p:spTree>
    <p:extLst>
      <p:ext uri="{BB962C8B-B14F-4D97-AF65-F5344CB8AC3E}">
        <p14:creationId xmlns:p14="http://schemas.microsoft.com/office/powerpoint/2010/main" val="365960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41F7-FB26-46BA-A244-BAC52ECF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Temporal Fusion Transformers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26CE-1951-47FE-9D3C-2D3FA1E6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Neural Network Approach, implemented in torch.</a:t>
            </a:r>
          </a:p>
          <a:p>
            <a:r>
              <a:rPr lang="en-US" dirty="0"/>
              <a:t>Handels multiple time series in a single model</a:t>
            </a:r>
          </a:p>
          <a:p>
            <a:r>
              <a:rPr lang="en-US" dirty="0"/>
              <a:t>Allows for meta data, as well as exogenous variables</a:t>
            </a:r>
          </a:p>
          <a:p>
            <a:r>
              <a:rPr lang="en-US" dirty="0"/>
              <a:t>Natively built in uncertainty in forecast method</a:t>
            </a:r>
          </a:p>
          <a:p>
            <a:r>
              <a:rPr lang="en-US" dirty="0"/>
              <a:t>Code </a:t>
            </a:r>
            <a:r>
              <a:rPr lang="en-US" dirty="0">
                <a:ea typeface="+mn-lt"/>
                <a:cs typeface="+mn-lt"/>
              </a:rPr>
              <a:t>https://pytorch-forecasting.readthedocs.io/en/stable/tutorials/stallion.html</a:t>
            </a:r>
            <a:endParaRPr lang="en-US" dirty="0"/>
          </a:p>
          <a:p>
            <a:r>
              <a:rPr lang="en-US" dirty="0"/>
              <a:t>Original paper: </a:t>
            </a:r>
            <a:r>
              <a:rPr lang="en-US" dirty="0">
                <a:ea typeface="+mn-lt"/>
                <a:cs typeface="+mn-lt"/>
              </a:rPr>
              <a:t>https://arxiv.org/pdf/1912.09363.pdf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4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8FD8-8613-4070-965D-B3BC99FB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TFT Architecture</a:t>
            </a:r>
          </a:p>
        </p:txBody>
      </p:sp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5C109151-62F2-4FF3-B001-278332BD6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262" y="1898650"/>
            <a:ext cx="5895975" cy="3629025"/>
          </a:xfr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DB83E06D-F9E1-4FE8-9FE2-9C5FE5D7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7" y="1959505"/>
            <a:ext cx="4754033" cy="3510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57AD3B-B07D-476B-B16F-76D947D1E9DC}"/>
              </a:ext>
            </a:extLst>
          </p:cNvPr>
          <p:cNvSpPr txBox="1"/>
          <p:nvPr/>
        </p:nvSpPr>
        <p:spPr>
          <a:xfrm>
            <a:off x="2734733" y="5835650"/>
            <a:ext cx="6098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ea typeface="+mn-lt"/>
                <a:cs typeface="+mn-lt"/>
              </a:rPr>
              <a:t>https://arxiv.org/pdf/1912.09363.pdf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10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ShapesVTI</vt:lpstr>
      <vt:lpstr>Time Series Forecasting</vt:lpstr>
      <vt:lpstr>Objectives</vt:lpstr>
      <vt:lpstr>What is Time Series Forecasting?</vt:lpstr>
      <vt:lpstr>ARIMA / SARIMA </vt:lpstr>
      <vt:lpstr>ISSUES with ARIMA / SARIMA</vt:lpstr>
      <vt:lpstr>Prophet Forecasting tool</vt:lpstr>
      <vt:lpstr>Issues with Prophet</vt:lpstr>
      <vt:lpstr>Temporal Fusion Transformers</vt:lpstr>
      <vt:lpstr>TFT Architecture</vt:lpstr>
      <vt:lpstr>TFT Fitting </vt:lpstr>
      <vt:lpstr> Issues with TFTs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225</cp:revision>
  <dcterms:created xsi:type="dcterms:W3CDTF">2022-02-16T13:15:16Z</dcterms:created>
  <dcterms:modified xsi:type="dcterms:W3CDTF">2022-02-16T16:13:35Z</dcterms:modified>
</cp:coreProperties>
</file>