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719" autoAdjust="0"/>
  </p:normalViewPr>
  <p:slideViewPr>
    <p:cSldViewPr>
      <p:cViewPr varScale="1">
        <p:scale>
          <a:sx n="50" d="100"/>
          <a:sy n="50" d="100"/>
        </p:scale>
        <p:origin x="-24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18C3B-2FAD-4523-AEDF-E13406202EAC}" type="datetimeFigureOut">
              <a:rPr lang="en-US" smtClean="0"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DD50D-1181-462B-863E-AFE79FF2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3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 I talk about state</a:t>
            </a:r>
            <a:r>
              <a:rPr lang="en-US" baseline="0" dirty="0" smtClean="0"/>
              <a:t> machines for SDN switches.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DD50D-1181-462B-863E-AFE79FF2F2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Currently</a:t>
            </a:r>
            <a:r>
              <a:rPr lang="en-US" sz="1200" baseline="0" dirty="0" smtClean="0">
                <a:latin typeface="Calibri" pitchFamily="34" charset="0"/>
                <a:cs typeface="Calibri" pitchFamily="34" charset="0"/>
              </a:rPr>
              <a:t>, t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he</a:t>
            </a:r>
            <a:r>
              <a:rPr lang="en-US" sz="1200" baseline="0" dirty="0" smtClean="0">
                <a:latin typeface="Calibri" pitchFamily="34" charset="0"/>
                <a:cs typeface="Calibri" pitchFamily="34" charset="0"/>
              </a:rPr>
              <a:t> controller saves flow-based rules in switches in two modes: proactive and reactive.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Calibri" pitchFamily="34" charset="0"/>
                <a:cs typeface="Calibri" pitchFamily="34" charset="0"/>
              </a:rPr>
              <a:t>In the proactive approach, the controller needs a priori knowledge of network events to populate rules in switches ahead of time.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Calibri" pitchFamily="34" charset="0"/>
                <a:cs typeface="Calibri" pitchFamily="34" charset="0"/>
              </a:rPr>
              <a:t>In the reactive approach, switches send events to the controller, but this control loop adds delay and controller overhead.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Calibri" pitchFamily="34" charset="0"/>
                <a:cs typeface="Calibri" pitchFamily="34" charset="0"/>
              </a:rPr>
              <a:t>However, there is an opportunity of reducing the controller involvement as many of the events can be handled by dynamic actions just using the local state at switches.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Thus,</a:t>
            </a:r>
            <a:r>
              <a:rPr lang="en-US" sz="1200" baseline="0" dirty="0" smtClean="0">
                <a:latin typeface="Calibri" pitchFamily="34" charset="0"/>
                <a:cs typeface="Calibri" pitchFamily="34" charset="0"/>
              </a:rPr>
              <a:t> our key idea is to use state machine abstraction to allow dynamic actions at switches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DD50D-1181-462B-863E-AFE79FF2F2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propose FAST, flow-level</a:t>
            </a:r>
            <a:r>
              <a:rPr lang="en-US" baseline="0" dirty="0" smtClean="0"/>
              <a:t> state transition abstraction at switches.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FAST, the controller proactively programs state transitions and actions at switches</a:t>
            </a:r>
          </a:p>
          <a:p>
            <a:r>
              <a:rPr lang="en-US" baseline="0" dirty="0" smtClean="0"/>
              <a:t>And then switches update the state machine instances and run actions based on their current state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FAST abstraction is general and can cover many </a:t>
            </a:r>
            <a:r>
              <a:rPr lang="en-US" baseline="0" dirty="0" err="1" smtClean="0"/>
              <a:t>usecases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For example to implement a stateful firewall, the switch keeps track of TCP state machine and drops packets for uninitiated flows.</a:t>
            </a:r>
          </a:p>
          <a:p>
            <a:r>
              <a:rPr lang="en-US" baseline="0" dirty="0" smtClean="0"/>
              <a:t>In FTP monitoring example, to only allow inbound FTP data channels, we can track states of the controller channel at switches.</a:t>
            </a:r>
          </a:p>
          <a:p>
            <a:r>
              <a:rPr lang="en-US" baseline="0" dirty="0" smtClean="0"/>
              <a:t>And finally, to find large source IPs, we can keep a counter per IP as the state of a state machine and forward packets to the controller if the counter is larger than a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DD50D-1181-462B-863E-AFE79FF2F2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 controller translates state machines to the switch API.</a:t>
            </a:r>
          </a:p>
          <a:p>
            <a:endParaRPr lang="en-US" dirty="0" smtClean="0"/>
          </a:p>
          <a:p>
            <a:r>
              <a:rPr lang="en-US" dirty="0" smtClean="0"/>
              <a:t>First,</a:t>
            </a:r>
            <a:r>
              <a:rPr lang="en-US" baseline="0" dirty="0" smtClean="0"/>
              <a:t> the user defines a policy using state machines.</a:t>
            </a:r>
          </a:p>
          <a:p>
            <a:r>
              <a:rPr lang="en-US" baseline="0" dirty="0" smtClean="0"/>
              <a:t>This provides a massive opportunity of debugging and validation.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FAST compiles the state machine to make a switch agent per switch.</a:t>
            </a:r>
          </a:p>
          <a:p>
            <a:r>
              <a:rPr lang="en-US" baseline="0" dirty="0" smtClean="0"/>
              <a:t>The switch agent c</a:t>
            </a:r>
            <a:r>
              <a:rPr lang="en-US" dirty="0" smtClean="0"/>
              <a:t>onverts the state machine to the switch API</a:t>
            </a:r>
            <a:r>
              <a:rPr lang="en-US" baseline="0" dirty="0" smtClean="0"/>
              <a:t> and can </a:t>
            </a:r>
            <a:r>
              <a:rPr lang="en-US" dirty="0" smtClean="0"/>
              <a:t>respond reactively as a backup for not supported features.</a:t>
            </a:r>
          </a:p>
          <a:p>
            <a:r>
              <a:rPr lang="en-US" dirty="0" smtClean="0"/>
              <a:t>Finally it can receive events from the</a:t>
            </a:r>
            <a:r>
              <a:rPr lang="en-US" baseline="0" dirty="0" smtClean="0"/>
              <a:t> network</a:t>
            </a:r>
            <a:r>
              <a:rPr lang="en-US" dirty="0" smtClean="0"/>
              <a:t> for network-wide policies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DD50D-1181-462B-863E-AFE79FF2F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4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data plane includes four tables and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implementable using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today’s hardware switch components.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a state machine filter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selects the traffic for a type of state machines. For example for TCP state machines.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individual packet corresponds to a state machine instance that may be in a different state, thus we need to find its current state.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switch hashes the packet and looks up the state table for the current state of an instance.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switch looks for the next state of the state machine in the state transition table.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table matches on packet fields and the current state that is passed as a metadata with the packet.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switch saves the next state in the state table and forwards the packet to an action table.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 action table decides upon the action based on the packet fields and the new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DD50D-1181-462B-863E-AFE79FF2F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</a:t>
            </a:r>
            <a:r>
              <a:rPr lang="en-US" baseline="0" dirty="0" smtClean="0"/>
              <a:t> implemented FAST in POX and Open vSwitch.</a:t>
            </a:r>
          </a:p>
          <a:p>
            <a:r>
              <a:rPr lang="en-US" baseline="0" dirty="0" smtClean="0"/>
              <a:t>Our experiments with 1 packet flows show that going through all TCP states in FAST is 28 times faster than reactive approach on </a:t>
            </a:r>
            <a:r>
              <a:rPr lang="en-US" baseline="0" dirty="0" err="1" smtClean="0"/>
              <a:t>mininet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delay remains small even for many concurrent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other extreme, we tested the throughput for a long flow.</a:t>
            </a:r>
          </a:p>
          <a:p>
            <a:r>
              <a:rPr lang="en-US" baseline="0" dirty="0" smtClean="0"/>
              <a:t>As the long flow stays a long time in one TCP state, small throughput reduction shows that the overhead of hashing and state lookup is 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DD50D-1181-462B-863E-AFE79FF2F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20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DD50D-1181-462B-863E-AFE79FF2F2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904144" y="533400"/>
            <a:ext cx="7087456" cy="2209800"/>
          </a:xfrm>
        </p:spPr>
        <p:txBody>
          <a:bodyPr anchor="ctr" anchorCtr="0">
            <a:normAutofit/>
          </a:bodyPr>
          <a:lstStyle>
            <a:lvl1pPr algn="ctr">
              <a:defRPr sz="4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495800"/>
            <a:ext cx="50292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77F9BB-D089-4283-A4D9-1C9B9F6121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6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ream_ta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6038"/>
            <a:ext cx="8610600" cy="7159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610600" cy="5867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 userDrawn="1"/>
        </p:nvSpPr>
        <p:spPr bwMode="auto">
          <a:xfrm>
            <a:off x="76200" y="6553200"/>
            <a:ext cx="8686800" cy="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91353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Motivation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277035" y="6553200"/>
            <a:ext cx="2371165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Resource allocation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800600" y="6553200"/>
            <a:ext cx="15849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Tasks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553200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Evaluation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953000" y="6553200"/>
            <a:ext cx="15240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10800000"/>
            </a:lightRig>
          </a:scene3d>
          <a:sp3d/>
        </p:spPr>
        <p:txBody>
          <a:bodyPr rtlCol="0" anchor="ctr"/>
          <a:lstStyle/>
          <a:p>
            <a:pPr algn="ctr">
              <a:defRPr/>
            </a:pPr>
            <a:r>
              <a:rPr lang="en-US" sz="24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35071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ream_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6038"/>
            <a:ext cx="8610600" cy="7159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610600" cy="5867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 userDrawn="1"/>
        </p:nvSpPr>
        <p:spPr bwMode="auto">
          <a:xfrm>
            <a:off x="76200" y="6553200"/>
            <a:ext cx="8686800" cy="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91353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Motivation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277035" y="6553200"/>
            <a:ext cx="2371165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Resource allocation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800600" y="6553200"/>
            <a:ext cx="15849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Tasks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553200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Evaluation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487758" y="6553200"/>
            <a:ext cx="1792494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10800000"/>
            </a:lightRig>
          </a:scene3d>
          <a:sp3d/>
        </p:spPr>
        <p:txBody>
          <a:bodyPr rtlCol="0" anchor="ctr"/>
          <a:lstStyle/>
          <a:p>
            <a:pPr algn="ctr">
              <a:defRPr/>
            </a:pPr>
            <a:r>
              <a:rPr lang="en-US" sz="24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5630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3950208" cy="5105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67200" y="1066800"/>
            <a:ext cx="3950208" cy="5105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66013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6038"/>
            <a:ext cx="8610600" cy="7159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610600" cy="6248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153400" y="76200"/>
            <a:ext cx="609600" cy="521208"/>
          </a:xfrm>
        </p:spPr>
        <p:txBody>
          <a:bodyPr rtlCol="0"/>
          <a:lstStyle>
            <a:lvl1pPr algn="r">
              <a:defRPr/>
            </a:lvl1pPr>
          </a:lstStyle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6038"/>
            <a:ext cx="8610600" cy="7159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610600" cy="5867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 userDrawn="1"/>
        </p:nvSpPr>
        <p:spPr bwMode="auto">
          <a:xfrm>
            <a:off x="76200" y="6553200"/>
            <a:ext cx="8686800" cy="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2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6038"/>
            <a:ext cx="8610600" cy="7159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610600" cy="5867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 userDrawn="1"/>
        </p:nvSpPr>
        <p:spPr bwMode="auto">
          <a:xfrm>
            <a:off x="76200" y="6553200"/>
            <a:ext cx="8686800" cy="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91353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Motivation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429435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Motivation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491317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Design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553200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Evaluation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91353" y="6553200"/>
            <a:ext cx="181356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10800000"/>
            </a:lightRig>
          </a:scene3d>
          <a:sp3d/>
        </p:spPr>
        <p:txBody>
          <a:bodyPr rtlCol="0" anchor="ctr"/>
          <a:lstStyle/>
          <a:p>
            <a:pPr algn="ctr">
              <a:defRPr/>
            </a:pPr>
            <a:r>
              <a:rPr lang="en-US" sz="24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Introduction</a:t>
            </a:r>
            <a:endParaRPr lang="en-US" sz="20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2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6038"/>
            <a:ext cx="8610600" cy="7159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610600" cy="5867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 userDrawn="1"/>
        </p:nvSpPr>
        <p:spPr bwMode="auto">
          <a:xfrm>
            <a:off x="76200" y="6553200"/>
            <a:ext cx="8686800" cy="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91353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Introduction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536115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Architecture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377440" y="6553200"/>
            <a:ext cx="181356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10800000"/>
            </a:lightRig>
          </a:scene3d>
          <a:sp3d/>
        </p:spPr>
        <p:txBody>
          <a:bodyPr rtlCol="0" anchor="ctr"/>
          <a:lstStyle/>
          <a:p>
            <a:pPr algn="ctr">
              <a:defRPr/>
            </a:pPr>
            <a:r>
              <a:rPr lang="en-US" sz="24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Motivation</a:t>
            </a:r>
            <a:endParaRPr lang="en-US" sz="20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491317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Design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553200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Evaluation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78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6038"/>
            <a:ext cx="8610600" cy="7159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610600" cy="5867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 userDrawn="1"/>
        </p:nvSpPr>
        <p:spPr bwMode="auto">
          <a:xfrm>
            <a:off x="76200" y="6553200"/>
            <a:ext cx="8686800" cy="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91353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Introduction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434840" y="6553200"/>
            <a:ext cx="181356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10800000"/>
            </a:lightRig>
          </a:scene3d>
          <a:sp3d/>
        </p:spPr>
        <p:txBody>
          <a:bodyPr rtlCol="0" anchor="ctr"/>
          <a:lstStyle/>
          <a:p>
            <a:pPr algn="ctr">
              <a:defRPr/>
            </a:pPr>
            <a:r>
              <a:rPr lang="en-US" sz="24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Design</a:t>
            </a:r>
            <a:endParaRPr lang="en-US" sz="20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429435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Motivation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553200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Evaluation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44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6038"/>
            <a:ext cx="8610600" cy="7159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572500" cy="5867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 userDrawn="1"/>
        </p:nvSpPr>
        <p:spPr bwMode="auto">
          <a:xfrm>
            <a:off x="76200" y="6553200"/>
            <a:ext cx="8686800" cy="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477000" y="6553200"/>
            <a:ext cx="181356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10800000"/>
            </a:lightRig>
          </a:scene3d>
          <a:sp3d/>
        </p:spPr>
        <p:txBody>
          <a:bodyPr rtlCol="0" anchor="ctr"/>
          <a:lstStyle/>
          <a:p>
            <a:pPr algn="ctr">
              <a:defRPr/>
            </a:pPr>
            <a:r>
              <a:rPr lang="en-US" sz="24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Evaluation</a:t>
            </a:r>
            <a:endParaRPr lang="en-US" sz="20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 userDrawn="1"/>
        </p:nvSpPr>
        <p:spPr bwMode="auto">
          <a:xfrm>
            <a:off x="76200" y="6553200"/>
            <a:ext cx="8686800" cy="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91353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Introduction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29435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Motivation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491317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Design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91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ream_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6038"/>
            <a:ext cx="8610600" cy="7159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610600" cy="5867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 userDrawn="1"/>
        </p:nvSpPr>
        <p:spPr bwMode="auto">
          <a:xfrm>
            <a:off x="76200" y="6553200"/>
            <a:ext cx="8686800" cy="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91353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Motivation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277035" y="6553200"/>
            <a:ext cx="2371165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Resource allocation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800600" y="6553200"/>
            <a:ext cx="15849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Tasks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553200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Evaluation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91353" y="6553200"/>
            <a:ext cx="181356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10800000"/>
            </a:lightRig>
          </a:scene3d>
          <a:sp3d/>
        </p:spPr>
        <p:txBody>
          <a:bodyPr rtlCol="0" anchor="ctr"/>
          <a:lstStyle/>
          <a:p>
            <a:pPr algn="ctr">
              <a:defRPr/>
            </a:pPr>
            <a:r>
              <a:rPr lang="en-US" sz="24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61763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ream_resallo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46038"/>
            <a:ext cx="8610600" cy="7159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610600" cy="5867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 userDrawn="1"/>
        </p:nvSpPr>
        <p:spPr bwMode="auto">
          <a:xfrm>
            <a:off x="76200" y="6553200"/>
            <a:ext cx="8686800" cy="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91353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Motivation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277035" y="6553200"/>
            <a:ext cx="2371165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Resource allocation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800600" y="6553200"/>
            <a:ext cx="15849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Tasks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553200" y="6553200"/>
            <a:ext cx="1737360" cy="304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Evaluation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095949" y="6553200"/>
            <a:ext cx="2857051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10800000"/>
            </a:lightRig>
          </a:scene3d>
          <a:sp3d/>
        </p:spPr>
        <p:txBody>
          <a:bodyPr rtlCol="0" anchor="ctr"/>
          <a:lstStyle/>
          <a:p>
            <a:pPr algn="ctr">
              <a:defRPr/>
            </a:pPr>
            <a:r>
              <a:rPr lang="en-US" sz="24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94831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46038"/>
            <a:ext cx="8153400" cy="715962"/>
          </a:xfrm>
          <a:prstGeom prst="rect">
            <a:avLst/>
          </a:prstGeom>
          <a:ln>
            <a:noFill/>
          </a:ln>
        </p:spPr>
        <p:txBody>
          <a:bodyPr vert="horz" anchor="t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6106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64646"/>
                </a:solidFill>
              </a:rPr>
              <a:t>11/25/2012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Straight Connector 20"/>
          <p:cNvSpPr>
            <a:spLocks noChangeShapeType="1"/>
          </p:cNvSpPr>
          <p:nvPr userDrawn="1"/>
        </p:nvSpPr>
        <p:spPr bwMode="auto">
          <a:xfrm>
            <a:off x="76200" y="609600"/>
            <a:ext cx="8686800" cy="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458819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2000" b="1" u="none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4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1" kern="1200" cap="none" baseline="0">
          <a:solidFill>
            <a:srgbClr val="198CA3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Courier New" pitchFamily="49" charset="0"/>
        <a:buChar char="o"/>
        <a:defRPr kumimoji="0" sz="2800" kern="1200">
          <a:solidFill>
            <a:srgbClr val="198CA3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Calibri" pitchFamily="34" charset="0"/>
        <a:buChar char="̶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Flow-level State Transition as a New Switch Primitive for SDN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495800"/>
            <a:ext cx="5791200" cy="1371600"/>
          </a:xfrm>
        </p:spPr>
        <p:txBody>
          <a:bodyPr/>
          <a:lstStyle/>
          <a:p>
            <a:r>
              <a:rPr lang="en-US" dirty="0" smtClean="0"/>
              <a:t>Masoud Moshref</a:t>
            </a:r>
            <a:r>
              <a:rPr lang="en-US" b="0" dirty="0" smtClean="0"/>
              <a:t>, </a:t>
            </a:r>
            <a:r>
              <a:rPr lang="en-US" b="0" dirty="0" err="1" smtClean="0"/>
              <a:t>Apoorv</a:t>
            </a:r>
            <a:r>
              <a:rPr lang="en-US" b="0" dirty="0" smtClean="0"/>
              <a:t> </a:t>
            </a:r>
            <a:r>
              <a:rPr lang="en-US" b="0" dirty="0" err="1" smtClean="0"/>
              <a:t>Bhargava</a:t>
            </a:r>
            <a:r>
              <a:rPr lang="en-US" b="0" dirty="0" smtClean="0"/>
              <a:t>, </a:t>
            </a:r>
          </a:p>
          <a:p>
            <a:r>
              <a:rPr lang="en-US" b="0" dirty="0" err="1" smtClean="0"/>
              <a:t>Adhip</a:t>
            </a:r>
            <a:r>
              <a:rPr lang="en-US" b="0" dirty="0" smtClean="0"/>
              <a:t> Gupta, Minlan Yu, Ramesh Govindan</a:t>
            </a:r>
            <a:endParaRPr lang="en-US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67201" y="2362200"/>
            <a:ext cx="2276900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Courier New" pitchFamily="49" charset="0"/>
              <a:buNone/>
              <a:defRPr kumimoji="0" sz="2400" b="1" kern="120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Calibri" pitchFamily="34" charset="0"/>
              <a:buNone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(HotSDN’14)</a:t>
            </a:r>
            <a:endParaRPr lang="en-US" b="0" dirty="0"/>
          </a:p>
        </p:txBody>
      </p:sp>
      <p:pic>
        <p:nvPicPr>
          <p:cNvPr id="5" name="Picture 3" descr="D:\USC\icon\Primary Shield_Wordmark\PrimaryShield_Wordmark_RegUse_JPG\PrimShield-Word_RegShieldRGB_CardOnWhi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829300"/>
            <a:ext cx="3048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1209" y="834737"/>
            <a:ext cx="8229600" cy="1454727"/>
          </a:xfrm>
          <a:prstGeom prst="roundRect">
            <a:avLst>
              <a:gd name="adj" fmla="val 668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8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Current practice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Proactive needs a priori knowledge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Reactive </a:t>
            </a:r>
            <a:r>
              <a:rPr lang="en-US" sz="2800" b="1" dirty="0" smtClean="0">
                <a:solidFill>
                  <a:schemeClr val="tx1"/>
                </a:solidFill>
              </a:rPr>
              <a:t>has </a:t>
            </a:r>
            <a:r>
              <a:rPr lang="en-US" sz="2800" b="1" dirty="0">
                <a:solidFill>
                  <a:schemeClr val="tx1"/>
                </a:solidFill>
              </a:rPr>
              <a:t>high </a:t>
            </a:r>
            <a:r>
              <a:rPr lang="en-US" sz="2800" b="1" dirty="0" smtClean="0">
                <a:solidFill>
                  <a:schemeClr val="tx1"/>
                </a:solidFill>
              </a:rPr>
              <a:t>delay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3589" y="3023754"/>
            <a:ext cx="8229600" cy="1402773"/>
          </a:xfrm>
          <a:prstGeom prst="roundRect">
            <a:avLst>
              <a:gd name="adj" fmla="val 1096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8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Opportunity: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Local state is enough for many policies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(stateful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firewall, FTP monitoring,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large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source IP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detection)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5160818"/>
            <a:ext cx="8229600" cy="1108364"/>
          </a:xfrm>
          <a:prstGeom prst="roundRect">
            <a:avLst>
              <a:gd name="adj" fmla="val 1096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8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Key idea: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State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achine is a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general but efficient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abstraction to allow dynamic actions at switches</a:t>
            </a:r>
          </a:p>
        </p:txBody>
      </p:sp>
    </p:spTree>
    <p:extLst>
      <p:ext uri="{BB962C8B-B14F-4D97-AF65-F5344CB8AC3E}">
        <p14:creationId xmlns:p14="http://schemas.microsoft.com/office/powerpoint/2010/main" val="299724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</a:t>
            </a:r>
            <a:r>
              <a:rPr lang="en-US" dirty="0" smtClean="0"/>
              <a:t>(Flow-level </a:t>
            </a:r>
            <a:r>
              <a:rPr lang="en-US" dirty="0"/>
              <a:t>State </a:t>
            </a:r>
            <a:r>
              <a:rPr lang="en-US" dirty="0" smtClean="0"/>
              <a:t>Transitions)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6323" y="2819400"/>
            <a:ext cx="8229600" cy="3200400"/>
          </a:xfrm>
          <a:prstGeom prst="roundRect">
            <a:avLst>
              <a:gd name="adj" fmla="val 4685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Examples: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Stateful </a:t>
            </a:r>
            <a:r>
              <a:rPr lang="en-US" sz="28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firewall: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TCP state machine with actions that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drop uninitiated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flows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FTP </a:t>
            </a:r>
            <a:r>
              <a:rPr lang="en-US" sz="28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Monitoring: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Track the states of control channel &amp;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allow data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channel traffic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Large source IP </a:t>
            </a:r>
            <a:r>
              <a:rPr lang="en-US" sz="28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detection: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Keep a counter per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IP and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compare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it against 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threshold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6323" y="914400"/>
            <a:ext cx="8229600" cy="1524000"/>
          </a:xfrm>
          <a:prstGeom prst="roundRect">
            <a:avLst>
              <a:gd name="adj" fmla="val 4685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Controller proactively programs state transitions and actions at switches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Switches run state machines and actions of a state</a:t>
            </a:r>
          </a:p>
        </p:txBody>
      </p:sp>
    </p:spTree>
    <p:extLst>
      <p:ext uri="{BB962C8B-B14F-4D97-AF65-F5344CB8AC3E}">
        <p14:creationId xmlns:p14="http://schemas.microsoft.com/office/powerpoint/2010/main" val="248561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Control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3" descr="D:\USC\ramesh\measurement\docs\man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14" y="2246283"/>
            <a:ext cx="827861" cy="82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568753" y="1905000"/>
            <a:ext cx="4953000" cy="1524000"/>
          </a:xfrm>
          <a:prstGeom prst="roundRect">
            <a:avLst>
              <a:gd name="adj" fmla="val 986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16159" y="1959775"/>
            <a:ext cx="750879" cy="750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None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3467060" y="2601920"/>
            <a:ext cx="750879" cy="750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Init1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236316" y="1959775"/>
            <a:ext cx="750879" cy="750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Init2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5080867" y="2601920"/>
            <a:ext cx="750879" cy="750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b="1" dirty="0" err="1" smtClean="0"/>
              <a:t>Est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5856473" y="1959775"/>
            <a:ext cx="750879" cy="750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Close1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694674" y="2601920"/>
            <a:ext cx="750879" cy="750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Close2</a:t>
            </a:r>
            <a:endParaRPr lang="en-US" b="1" dirty="0"/>
          </a:p>
        </p:txBody>
      </p:sp>
      <p:cxnSp>
        <p:nvCxnSpPr>
          <p:cNvPr id="18" name="Elbow Connector 17"/>
          <p:cNvCxnSpPr>
            <a:stCxn id="5" idx="6"/>
            <a:endCxn id="13" idx="0"/>
          </p:cNvCxnSpPr>
          <p:nvPr/>
        </p:nvCxnSpPr>
        <p:spPr>
          <a:xfrm>
            <a:off x="3367038" y="2335215"/>
            <a:ext cx="475462" cy="26670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6"/>
            <a:endCxn id="15" idx="0"/>
          </p:cNvCxnSpPr>
          <p:nvPr/>
        </p:nvCxnSpPr>
        <p:spPr>
          <a:xfrm>
            <a:off x="4987195" y="2335215"/>
            <a:ext cx="469112" cy="26670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6" idx="6"/>
            <a:endCxn id="17" idx="0"/>
          </p:cNvCxnSpPr>
          <p:nvPr/>
        </p:nvCxnSpPr>
        <p:spPr>
          <a:xfrm>
            <a:off x="6607352" y="2335215"/>
            <a:ext cx="462762" cy="26670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6"/>
            <a:endCxn id="14" idx="4"/>
          </p:cNvCxnSpPr>
          <p:nvPr/>
        </p:nvCxnSpPr>
        <p:spPr>
          <a:xfrm flipV="1">
            <a:off x="4217939" y="2710654"/>
            <a:ext cx="393817" cy="2667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6"/>
            <a:endCxn id="16" idx="4"/>
          </p:cNvCxnSpPr>
          <p:nvPr/>
        </p:nvCxnSpPr>
        <p:spPr>
          <a:xfrm flipV="1">
            <a:off x="5831746" y="2710654"/>
            <a:ext cx="400167" cy="26670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14660" y="2041542"/>
            <a:ext cx="54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60087" y="2947116"/>
            <a:ext cx="108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SYNACK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30953" y="2041542"/>
            <a:ext cx="75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79199" y="2924220"/>
            <a:ext cx="54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6911" y="2042616"/>
            <a:ext cx="101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FINACK</a:t>
            </a:r>
            <a:endParaRPr lang="en-US" dirty="0"/>
          </a:p>
        </p:txBody>
      </p:sp>
      <p:cxnSp>
        <p:nvCxnSpPr>
          <p:cNvPr id="2053" name="Straight Connector 2052"/>
          <p:cNvCxnSpPr/>
          <p:nvPr/>
        </p:nvCxnSpPr>
        <p:spPr>
          <a:xfrm flipH="1">
            <a:off x="990600" y="5257800"/>
            <a:ext cx="6781800" cy="0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1" name="Rectangle 2060"/>
          <p:cNvSpPr/>
          <p:nvPr/>
        </p:nvSpPr>
        <p:spPr>
          <a:xfrm>
            <a:off x="6694674" y="4521942"/>
            <a:ext cx="510041" cy="2177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895600" y="4516430"/>
            <a:ext cx="510041" cy="2177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3" name="Straight Arrow Connector 2072"/>
          <p:cNvCxnSpPr>
            <a:stCxn id="9" idx="3"/>
            <a:endCxn id="3" idx="1"/>
          </p:cNvCxnSpPr>
          <p:nvPr/>
        </p:nvCxnSpPr>
        <p:spPr>
          <a:xfrm>
            <a:off x="1665675" y="2660214"/>
            <a:ext cx="903078" cy="678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74" name="Group 2073"/>
          <p:cNvGrpSpPr/>
          <p:nvPr/>
        </p:nvGrpSpPr>
        <p:grpSpPr>
          <a:xfrm>
            <a:off x="997040" y="3352800"/>
            <a:ext cx="6699160" cy="1959759"/>
            <a:chOff x="997040" y="2133600"/>
            <a:chExt cx="6699160" cy="1959759"/>
          </a:xfrm>
        </p:grpSpPr>
        <p:sp>
          <p:nvSpPr>
            <p:cNvPr id="2051" name="Rectangle 2050"/>
            <p:cNvSpPr/>
            <p:nvPr/>
          </p:nvSpPr>
          <p:spPr>
            <a:xfrm>
              <a:off x="2416353" y="2514600"/>
              <a:ext cx="5279847" cy="1371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608514" y="2750726"/>
              <a:ext cx="1731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FAST controller</a:t>
              </a:r>
              <a:endParaRPr lang="en-US" sz="2800" dirty="0"/>
            </a:p>
          </p:txBody>
        </p:sp>
        <p:cxnSp>
          <p:nvCxnSpPr>
            <p:cNvPr id="2057" name="Straight Arrow Connector 2056"/>
            <p:cNvCxnSpPr>
              <a:stCxn id="3" idx="2"/>
              <a:endCxn id="2048" idx="0"/>
            </p:cNvCxnSpPr>
            <p:nvPr/>
          </p:nvCxnSpPr>
          <p:spPr>
            <a:xfrm>
              <a:off x="5045253" y="2133600"/>
              <a:ext cx="0" cy="476250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9" name="Elbow Connector 2058"/>
            <p:cNvCxnSpPr>
              <a:stCxn id="2048" idx="3"/>
              <a:endCxn id="2061" idx="0"/>
            </p:cNvCxnSpPr>
            <p:nvPr/>
          </p:nvCxnSpPr>
          <p:spPr>
            <a:xfrm>
              <a:off x="6414896" y="2861687"/>
              <a:ext cx="534799" cy="364855"/>
            </a:xfrm>
            <a:prstGeom prst="bentConnector2">
              <a:avLst/>
            </a:prstGeom>
            <a:ln w="57150">
              <a:solidFill>
                <a:schemeClr val="accent2"/>
              </a:solidFill>
              <a:prstDash val="soli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2048" idx="1"/>
              <a:endCxn id="57" idx="0"/>
            </p:cNvCxnSpPr>
            <p:nvPr/>
          </p:nvCxnSpPr>
          <p:spPr>
            <a:xfrm rot="10800000" flipV="1">
              <a:off x="3150622" y="2861686"/>
              <a:ext cx="524989" cy="359343"/>
            </a:xfrm>
            <a:prstGeom prst="bentConnector2">
              <a:avLst/>
            </a:prstGeom>
            <a:ln w="57150">
              <a:solidFill>
                <a:schemeClr val="accent2"/>
              </a:solidFill>
              <a:prstDash val="soli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8" name="Rounded Rectangle 2047"/>
            <p:cNvSpPr/>
            <p:nvPr/>
          </p:nvSpPr>
          <p:spPr>
            <a:xfrm>
              <a:off x="3675610" y="2609850"/>
              <a:ext cx="2739286" cy="50367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FAST compiler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90935" y="3289117"/>
              <a:ext cx="2130819" cy="5029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Switch agent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049" name="Rounded Rectangle 2048"/>
            <p:cNvSpPr/>
            <p:nvPr/>
          </p:nvSpPr>
          <p:spPr>
            <a:xfrm>
              <a:off x="2590800" y="3289117"/>
              <a:ext cx="2130819" cy="5029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Switch agent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5" name="Group 2074"/>
          <p:cNvGrpSpPr/>
          <p:nvPr/>
        </p:nvGrpSpPr>
        <p:grpSpPr>
          <a:xfrm>
            <a:off x="1143001" y="4935037"/>
            <a:ext cx="5705474" cy="1770563"/>
            <a:chOff x="1143001" y="3868235"/>
            <a:chExt cx="5705474" cy="1770563"/>
          </a:xfrm>
        </p:grpSpPr>
        <p:pic>
          <p:nvPicPr>
            <p:cNvPr id="8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4571999"/>
              <a:ext cx="762000" cy="736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475" y="4559328"/>
              <a:ext cx="762000" cy="736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 rot="16200000">
              <a:off x="675137" y="4647715"/>
              <a:ext cx="14589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Network</a:t>
              </a:r>
              <a:endParaRPr lang="en-US" sz="2800" dirty="0"/>
            </a:p>
          </p:txBody>
        </p:sp>
        <p:cxnSp>
          <p:nvCxnSpPr>
            <p:cNvPr id="2069" name="Straight Arrow Connector 2068"/>
            <p:cNvCxnSpPr>
              <a:stCxn id="41" idx="0"/>
              <a:endCxn id="39" idx="2"/>
            </p:cNvCxnSpPr>
            <p:nvPr/>
          </p:nvCxnSpPr>
          <p:spPr>
            <a:xfrm flipH="1" flipV="1">
              <a:off x="6456345" y="3868235"/>
              <a:ext cx="11130" cy="691093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" idx="0"/>
              <a:endCxn id="2049" idx="2"/>
            </p:cNvCxnSpPr>
            <p:nvPr/>
          </p:nvCxnSpPr>
          <p:spPr>
            <a:xfrm flipH="1" flipV="1">
              <a:off x="3656210" y="3868235"/>
              <a:ext cx="1390" cy="703764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306323" y="838200"/>
            <a:ext cx="8229600" cy="685800"/>
          </a:xfrm>
          <a:prstGeom prst="roundRect">
            <a:avLst>
              <a:gd name="adj" fmla="val 46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Controller translates state machines to switch API</a:t>
            </a:r>
          </a:p>
        </p:txBody>
      </p:sp>
    </p:spTree>
    <p:extLst>
      <p:ext uri="{BB962C8B-B14F-4D97-AF65-F5344CB8AC3E}">
        <p14:creationId xmlns:p14="http://schemas.microsoft.com/office/powerpoint/2010/main" val="37471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219700" y="4876565"/>
            <a:ext cx="381000" cy="30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8278585" y="3862928"/>
            <a:ext cx="0" cy="1166272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10400" y="3494825"/>
            <a:ext cx="381000" cy="3052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Data </a:t>
            </a:r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50176"/>
              </p:ext>
            </p:extLst>
          </p:nvPr>
        </p:nvGraphicFramePr>
        <p:xfrm>
          <a:off x="152400" y="2467580"/>
          <a:ext cx="3429000" cy="1188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3610"/>
                <a:gridCol w="2425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State machine index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 (UDP)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100***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 (TCP)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39275"/>
              </p:ext>
            </p:extLst>
          </p:nvPr>
        </p:nvGraphicFramePr>
        <p:xfrm>
          <a:off x="7010400" y="2269460"/>
          <a:ext cx="1676400" cy="1584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Est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Init2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Est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13778"/>
              </p:ext>
            </p:extLst>
          </p:nvPr>
        </p:nvGraphicFramePr>
        <p:xfrm>
          <a:off x="152400" y="4904981"/>
          <a:ext cx="3004458" cy="1188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1486"/>
                <a:gridCol w="1001486"/>
                <a:gridCol w="10014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20.1/16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Drop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10.1/16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Port1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9857" y="213313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State machine filter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105149" y="1923640"/>
            <a:ext cx="1505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State table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45528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State transition table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5528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 table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2712577"/>
            <a:ext cx="1295400" cy="692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Pick fields and hash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37457" y="1835526"/>
            <a:ext cx="0" cy="62966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10" idx="1"/>
          </p:cNvCxnSpPr>
          <p:nvPr/>
        </p:nvCxnSpPr>
        <p:spPr>
          <a:xfrm flipV="1">
            <a:off x="3581400" y="3058941"/>
            <a:ext cx="990600" cy="2999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5" idx="1"/>
            <a:endCxn id="32" idx="0"/>
          </p:cNvCxnSpPr>
          <p:nvPr/>
        </p:nvCxnSpPr>
        <p:spPr>
          <a:xfrm rot="10800000" flipV="1">
            <a:off x="5410200" y="3647459"/>
            <a:ext cx="1600200" cy="1229105"/>
          </a:xfrm>
          <a:prstGeom prst="bentConnector2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1"/>
            <a:endCxn id="9" idx="3"/>
          </p:cNvCxnSpPr>
          <p:nvPr/>
        </p:nvCxnSpPr>
        <p:spPr>
          <a:xfrm flipH="1">
            <a:off x="3156858" y="5499341"/>
            <a:ext cx="202474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2"/>
          </p:cNvCxnSpPr>
          <p:nvPr/>
        </p:nvCxnSpPr>
        <p:spPr>
          <a:xfrm>
            <a:off x="1654629" y="6093701"/>
            <a:ext cx="0" cy="64830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0" idx="3"/>
            <a:endCxn id="7" idx="1"/>
          </p:cNvCxnSpPr>
          <p:nvPr/>
        </p:nvCxnSpPr>
        <p:spPr>
          <a:xfrm>
            <a:off x="5867400" y="3058941"/>
            <a:ext cx="1143000" cy="2999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8215" y="1828800"/>
            <a:ext cx="810985" cy="328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620674" y="2530606"/>
            <a:ext cx="810985" cy="328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995307" y="2380840"/>
            <a:ext cx="963385" cy="4783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Packet, H(p)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026166" y="4097419"/>
            <a:ext cx="1313997" cy="329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Packet, </a:t>
            </a:r>
            <a:r>
              <a:rPr lang="en-US" dirty="0" err="1" smtClean="0"/>
              <a:t>Est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819900" y="4114800"/>
            <a:ext cx="1458685" cy="273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state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456850" y="5593782"/>
            <a:ext cx="1562642" cy="329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Packet, Close1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823357" y="6248400"/>
            <a:ext cx="810985" cy="328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283"/>
              </p:ext>
            </p:extLst>
          </p:nvPr>
        </p:nvGraphicFramePr>
        <p:xfrm>
          <a:off x="5181598" y="4904981"/>
          <a:ext cx="3505200" cy="1188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68400"/>
                <a:gridCol w="965202"/>
                <a:gridCol w="13715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Next state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Fin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Est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Close1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Est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848600" y="2706892"/>
            <a:ext cx="838200" cy="32391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Close1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52400" y="838200"/>
            <a:ext cx="8610600" cy="685800"/>
          </a:xfrm>
          <a:prstGeom prst="roundRect">
            <a:avLst>
              <a:gd name="adj" fmla="val 4685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FAST data plane is implementable in hardware switch components</a:t>
            </a:r>
          </a:p>
        </p:txBody>
      </p:sp>
    </p:spTree>
    <p:extLst>
      <p:ext uri="{BB962C8B-B14F-4D97-AF65-F5344CB8AC3E}">
        <p14:creationId xmlns:p14="http://schemas.microsoft.com/office/powerpoint/2010/main" val="12836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 animBg="1"/>
      <p:bldP spid="60" grpId="0" animBg="1"/>
      <p:bldP spid="60" grpId="1" animBg="1"/>
      <p:bldP spid="97" grpId="0" animBg="1"/>
      <p:bldP spid="97" grpId="1" animBg="1"/>
      <p:bldP spid="98" grpId="0" animBg="1"/>
      <p:bldP spid="98" grpId="1" animBg="1"/>
      <p:bldP spid="100" grpId="0" animBg="1"/>
      <p:bldP spid="100" grpId="1" animBg="1"/>
      <p:bldP spid="101" grpId="0"/>
      <p:bldP spid="102" grpId="0" animBg="1"/>
      <p:bldP spid="102" grpId="1" animBg="1"/>
      <p:bldP spid="103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Data Plane Evaluation in Open vSwitch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066800"/>
            <a:ext cx="8229600" cy="1866900"/>
          </a:xfrm>
          <a:prstGeom prst="roundRect">
            <a:avLst>
              <a:gd name="adj" fmla="val 6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Delay of going through all TCP states for FAST is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small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 packet, 1 flow : FAST: 28x faster (3ms)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 64 concurrent flows: 6ms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2879" y="3429000"/>
            <a:ext cx="8229600" cy="1005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FAST state lookup has small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overhead:</a:t>
            </a: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Iperf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throughput (Gbps): &lt;5% overhead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9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C\ramesh\fast\hotsdn14\figures\multiplecon.em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r="4280"/>
          <a:stretch/>
        </p:blipFill>
        <p:spPr bwMode="auto">
          <a:xfrm>
            <a:off x="125730" y="2590800"/>
            <a:ext cx="5429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Data Plane Evaluation in Open vSwitch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00202661"/>
              </p:ext>
            </p:extLst>
          </p:nvPr>
        </p:nvGraphicFramePr>
        <p:xfrm>
          <a:off x="228600" y="1066800"/>
          <a:ext cx="471678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79195"/>
                <a:gridCol w="1335405"/>
                <a:gridCol w="1066800"/>
                <a:gridCol w="1135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977F9BB-D089-4283-A4D9-1C9B9F6121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73786" y="1447800"/>
            <a:ext cx="402336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Delay of going through all TCP states for FAST is small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73786" y="3657600"/>
            <a:ext cx="402336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FAST Delay is small even for many concurrent connections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5797951"/>
              </p:ext>
            </p:extLst>
          </p:nvPr>
        </p:nvGraphicFramePr>
        <p:xfrm>
          <a:off x="304799" y="5669280"/>
          <a:ext cx="4343400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(Gbps)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973786" y="5821680"/>
            <a:ext cx="402336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FAST state lookup has small overhead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730" y="609600"/>
            <a:ext cx="85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Flow completion time for TCP connections with 1 data packet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210" y="5212080"/>
            <a:ext cx="85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Iperf</a:t>
            </a:r>
            <a:r>
              <a:rPr lang="en-US" sz="2400" dirty="0" smtClean="0"/>
              <a:t> (large flow) throughput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78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Words>989</Words>
  <Application>Microsoft Office PowerPoint</Application>
  <PresentationFormat>On-screen Show (4:3)</PresentationFormat>
  <Paragraphs>177</Paragraphs>
  <Slides>7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2_Oriel</vt:lpstr>
      <vt:lpstr>Flow-level State Transition as a New Switch Primitive for SDN</vt:lpstr>
      <vt:lpstr>Motivation</vt:lpstr>
      <vt:lpstr>FAST (Flow-level State Transitions) Abstraction</vt:lpstr>
      <vt:lpstr>FAST Control Plane</vt:lpstr>
      <vt:lpstr>FAST Data Plane</vt:lpstr>
      <vt:lpstr>FAST Data Plane Evaluation in Open vSwitch</vt:lpstr>
      <vt:lpstr>FAST Data Plane Evaluation in Open vSwitch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Flow-level State Transition as a New Switch Primitive for SDN</dc:title>
  <dc:creator>Masoud</dc:creator>
  <cp:lastModifiedBy>Masoud</cp:lastModifiedBy>
  <cp:revision>158</cp:revision>
  <dcterms:created xsi:type="dcterms:W3CDTF">2014-07-16T16:12:20Z</dcterms:created>
  <dcterms:modified xsi:type="dcterms:W3CDTF">2014-08-22T15:48:25Z</dcterms:modified>
</cp:coreProperties>
</file>