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slideLayouts/slideLayout6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2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6.xml.rels" ContentType="application/vnd.openxmlformats-package.relationships+xml"/>
  <Override PartName="/ppt/slides/_rels/slide11.xml.rels" ContentType="application/vnd.openxmlformats-package.relationships+xml"/>
  <Override PartName="/ppt/slides/_rels/slide15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6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NZ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000" cy="3976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NZ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NZ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NZ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NZ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NZ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NZ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NZ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NZ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NZ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NZ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NZ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NZ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NZ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NZ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NZ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NZ"/>
              <a:t>Click to edit the title text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000" cy="3976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NZ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NZ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NZ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NZ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NZ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NZ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NZ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NZ"/>
              <a:t>Click to edit the title text format</a:t>
            </a:r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000" cy="3976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NZ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NZ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NZ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NZ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NZ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NZ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NZ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NZ"/>
              <a:t>Click to edit the title text format</a:t>
            </a:r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NZ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NZ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NZ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NZ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NZ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NZ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NZ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NZ"/>
              <a:t>Click to edit the title text format</a:t>
            </a:r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NZ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NZ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NZ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NZ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NZ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NZ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NZ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://mirror.xnet.co.nz/pub/linuxmint/iso/stable/13/linuxmint-13-mate-dvd-32bit.iso" TargetMode="External"/><Relationship Id="rId2" Type="http://schemas.openxmlformats.org/officeDocument/2006/relationships/hyperlink" Target="http://www.linuxliveusb.com/" TargetMode="External"/><Relationship Id="rId3" Type="http://schemas.openxmlformats.org/officeDocument/2006/relationships/hyperlink" Target="http://www.vbox.me/" TargetMode="External"/><Relationship Id="rId4" Type="http://schemas.openxmlformats.org/officeDocument/2006/relationships/hyperlink" Target="http://www.alexpage.de/usb-image-tool/" TargetMode="External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NZ" sz="4400">
                <a:solidFill>
                  <a:srgbClr val="000000"/>
                </a:solidFill>
                <a:latin typeface="Calibri"/>
                <a:ea typeface="DejaVu Sans"/>
              </a:rPr>
              <a:t>Large’ Data Methods</a:t>
            </a:r>
            <a:endParaRPr/>
          </a:p>
        </p:txBody>
      </p:sp>
      <p:sp>
        <p:nvSpPr>
          <p:cNvPr id="205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NZ" sz="3200">
                <a:solidFill>
                  <a:srgbClr val="8b8b8b"/>
                </a:solidFill>
                <a:latin typeface="Calibri"/>
                <a:ea typeface="DejaVu Sans"/>
              </a:rPr>
              <a:t>John McCallum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3200">
                <a:solidFill>
                  <a:srgbClr val="8b8b8b"/>
                </a:solidFill>
                <a:latin typeface="Calibri"/>
                <a:ea typeface="DejaVu Sans"/>
              </a:rPr>
              <a:t>Marcus Davy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3200">
                <a:solidFill>
                  <a:srgbClr val="8b8b8b"/>
                </a:solidFill>
                <a:latin typeface="Calibri"/>
                <a:ea typeface="DejaVu Sans"/>
              </a:rPr>
              <a:t>Samantha Baldwin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NZ"/>
              <a:t>Files etc</a:t>
            </a:r>
            <a:endParaRPr/>
          </a:p>
        </p:txBody>
      </p:sp>
      <p:sp>
        <p:nvSpPr>
          <p:cNvPr id="223" name="TextShape 2"/>
          <p:cNvSpPr txBox="1"/>
          <p:nvPr/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NZ"/>
              <a:t>Regular files-human readable text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NZ"/>
              <a:t>Directories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NZ"/>
              <a:t>Executable files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NZ"/>
              <a:t>Compiled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NZ"/>
              <a:t>Special text files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NZ"/>
              <a:t>Symbolic links -'shortcuts'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5" name="TextShape 2"/>
          <p:cNvSpPr txBox="1"/>
          <p:nvPr/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</a:pPr>
            <a:r>
              <a:rPr lang="en-NZ" sz="3600">
                <a:latin typeface="Courier 10 Pitch"/>
              </a:rPr>
              <a:t>ls *.fastq</a:t>
            </a:r>
            <a:r>
              <a:rPr lang="en-NZ" sz="3600">
                <a:latin typeface="Arial"/>
              </a:rPr>
              <a:t>	</a:t>
            </a:r>
            <a:r>
              <a:rPr b="1" i="1" lang="en-NZ" sz="3600">
                <a:latin typeface="Arial"/>
              </a:rPr>
              <a:t>list to stdout</a:t>
            </a:r>
            <a:endParaRPr/>
          </a:p>
          <a:p>
            <a:pPr>
              <a:lnSpc>
                <a:spcPct val="100000"/>
              </a:lnSpc>
            </a:pPr>
            <a:r>
              <a:rPr lang="en-NZ" sz="3600">
                <a:latin typeface="Courier 10 Pitch"/>
              </a:rPr>
              <a:t>ls *.fastq &gt; somefile</a:t>
            </a:r>
            <a:r>
              <a:rPr lang="en-NZ" sz="3600">
                <a:latin typeface="Arial"/>
              </a:rPr>
              <a:t> </a:t>
            </a:r>
            <a:r>
              <a:rPr b="1" i="1" lang="en-NZ" sz="3600">
                <a:latin typeface="Arial"/>
              </a:rPr>
              <a:t>redirect to file</a:t>
            </a:r>
            <a:endParaRPr/>
          </a:p>
          <a:p>
            <a:pPr>
              <a:lnSpc>
                <a:spcPct val="100000"/>
              </a:lnSpc>
            </a:pPr>
            <a:r>
              <a:rPr lang="en-NZ" sz="3600">
                <a:latin typeface="Courier 10 Pitch"/>
              </a:rPr>
              <a:t>cat somefile </a:t>
            </a:r>
            <a:r>
              <a:rPr b="1" i="1" lang="en-NZ" sz="3600">
                <a:latin typeface="Arial"/>
              </a:rPr>
              <a:t> to stdout</a:t>
            </a:r>
            <a:r>
              <a:rPr lang="en-NZ" sz="3600">
                <a:latin typeface="Courier 10 Pitch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NZ" sz="3600">
                <a:latin typeface="Arial"/>
              </a:rPr>
              <a:t>cat somefile | head   </a:t>
            </a:r>
            <a:r>
              <a:rPr b="1" i="1" lang="en-NZ" sz="3600">
                <a:latin typeface="Arial"/>
              </a:rPr>
              <a:t>pipe file to head</a:t>
            </a:r>
            <a:endParaRPr/>
          </a:p>
          <a:p>
            <a:pPr>
              <a:lnSpc>
                <a:spcPct val="100000"/>
              </a:lnSpc>
            </a:pPr>
            <a:r>
              <a:rPr lang="en-NZ" sz="3600">
                <a:latin typeface="Arial"/>
              </a:rPr>
              <a:t>cat &gt; somefile </a:t>
            </a:r>
            <a:r>
              <a:rPr b="1" i="1" lang="en-NZ" sz="3600">
                <a:latin typeface="Arial"/>
              </a:rPr>
              <a:t>read from stdin/ctrl d save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457200" y="193680"/>
            <a:ext cx="8229240" cy="13050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  <a:ea typeface="DejaVu Sans"/>
              </a:rPr>
              <a:t>Connect to a Server and Move Files-SSH Protocols</a:t>
            </a:r>
            <a:endParaRPr/>
          </a:p>
        </p:txBody>
      </p:sp>
      <p:sp>
        <p:nvSpPr>
          <p:cNvPr id="227" name="TextShape 2"/>
          <p:cNvSpPr txBox="1"/>
          <p:nvPr/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</a:pPr>
            <a:r>
              <a:rPr lang="en-NZ" sz="3200">
                <a:solidFill>
                  <a:srgbClr val="000000"/>
                </a:solidFill>
                <a:latin typeface="Calibri"/>
                <a:ea typeface="DejaVu Sans"/>
              </a:rPr>
              <a:t>Unix/OSX Terminal</a:t>
            </a:r>
            <a:endParaRPr/>
          </a:p>
          <a:p>
            <a:pPr>
              <a:lnSpc>
                <a:spcPct val="100000"/>
              </a:lnSpc>
            </a:pPr>
            <a:r>
              <a:rPr lang="en-NZ" sz="2000">
                <a:solidFill>
                  <a:srgbClr val="000000"/>
                </a:solidFill>
                <a:latin typeface="Courier New"/>
                <a:ea typeface="DejaVu Sans"/>
              </a:rPr>
              <a:t>ssh username@serveraddress.com </a:t>
            </a:r>
            <a:endParaRPr/>
          </a:p>
          <a:p>
            <a:pPr>
              <a:lnSpc>
                <a:spcPct val="100000"/>
              </a:lnSpc>
            </a:pPr>
            <a:r>
              <a:rPr lang="en-NZ" sz="3200">
                <a:solidFill>
                  <a:srgbClr val="000000"/>
                </a:solidFill>
                <a:latin typeface="Calibri"/>
                <a:ea typeface="DejaVu Sans"/>
              </a:rPr>
              <a:t>Windows</a:t>
            </a:r>
            <a:endParaRPr/>
          </a:p>
          <a:p>
            <a:pPr>
              <a:lnSpc>
                <a:spcPct val="100000"/>
              </a:lnSpc>
            </a:pPr>
            <a:r>
              <a:rPr lang="en-NZ" sz="2400">
                <a:solidFill>
                  <a:srgbClr val="000000"/>
                </a:solidFill>
                <a:latin typeface="Calibri"/>
                <a:ea typeface="DejaVu Sans"/>
              </a:rPr>
              <a:t>Putty</a:t>
            </a:r>
            <a:endParaRPr/>
          </a:p>
          <a:p>
            <a:pPr>
              <a:lnSpc>
                <a:spcPct val="100000"/>
              </a:lnSpc>
            </a:pPr>
            <a:r>
              <a:rPr lang="en-NZ" sz="2400">
                <a:solidFill>
                  <a:srgbClr val="000000"/>
                </a:solidFill>
                <a:latin typeface="Calibri"/>
                <a:ea typeface="DejaVu Sans"/>
              </a:rPr>
              <a:t>Xming</a:t>
            </a:r>
            <a:endParaRPr/>
          </a:p>
          <a:p>
            <a:pPr>
              <a:lnSpc>
                <a:spcPct val="100000"/>
              </a:lnSpc>
            </a:pPr>
            <a:r>
              <a:rPr lang="en-NZ" sz="2400">
                <a:solidFill>
                  <a:srgbClr val="000000"/>
                </a:solidFill>
                <a:latin typeface="Calibri"/>
                <a:ea typeface="DejaVu Sans"/>
              </a:rPr>
              <a:t>Winscp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NZ"/>
              <a:t>Exercise-SSH and SCP</a:t>
            </a:r>
            <a:endParaRPr/>
          </a:p>
        </p:txBody>
      </p:sp>
      <p:sp>
        <p:nvSpPr>
          <p:cNvPr id="229" name="TextShape 2"/>
          <p:cNvSpPr txBox="1"/>
          <p:nvPr/>
        </p:nvSpPr>
        <p:spPr>
          <a:xfrm>
            <a:off x="457200" y="1604520"/>
            <a:ext cx="8046360" cy="42274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NZ"/>
              <a:t>Get your IP address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2800">
                <a:solidFill>
                  <a:srgbClr val="000000"/>
                </a:solidFill>
                <a:latin typeface="Courier 10 Pitch"/>
                <a:ea typeface="DejaVu Sans"/>
              </a:rPr>
              <a:t>ifconfig | grep 'inet addr'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NZ" sz="2800">
                <a:solidFill>
                  <a:srgbClr val="000000"/>
                </a:solidFill>
                <a:latin typeface="Arial"/>
                <a:ea typeface="DejaVu Sans"/>
              </a:rPr>
              <a:t>Swap IP addresses with a partner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NZ" sz="2800">
                <a:solidFill>
                  <a:srgbClr val="000000"/>
                </a:solidFill>
                <a:latin typeface="Arial"/>
                <a:ea typeface="DejaVu Sans"/>
              </a:rPr>
              <a:t>Check you can reach their IP address</a:t>
            </a:r>
            <a:endParaRPr/>
          </a:p>
          <a:p>
            <a:pPr lvl="1">
              <a:buSzPct val="45000"/>
              <a:buFont typeface="StarSymbol"/>
              <a:buChar char=""/>
            </a:pPr>
            <a:r>
              <a:rPr lang="en-NZ" sz="2800">
                <a:solidFill>
                  <a:srgbClr val="000000"/>
                </a:solidFill>
                <a:latin typeface="Courier 10 Pitch"/>
                <a:ea typeface="DejaVu Sans"/>
              </a:rPr>
              <a:t>ping &lt;their IP address&gt;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NZ" sz="2800">
                <a:solidFill>
                  <a:srgbClr val="000000"/>
                </a:solidFill>
                <a:latin typeface="Arial"/>
                <a:ea typeface="DejaVu Sans"/>
              </a:rPr>
              <a:t>SSH to each others machine as VISG_USER</a:t>
            </a:r>
            <a:endParaRPr/>
          </a:p>
          <a:p>
            <a:pPr lvl="1">
              <a:buSzPct val="45000"/>
              <a:buFont typeface="StarSymbol"/>
              <a:buChar char=""/>
            </a:pPr>
            <a:r>
              <a:rPr lang="en-NZ" sz="2800">
                <a:solidFill>
                  <a:srgbClr val="000000"/>
                </a:solidFill>
                <a:latin typeface="Courier 10 Pitch"/>
                <a:ea typeface="DejaVu Sans"/>
              </a:rPr>
              <a:t>ssh visg_user@&lt;IP address&gt;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NZ" sz="2800">
                <a:solidFill>
                  <a:srgbClr val="000000"/>
                </a:solidFill>
                <a:latin typeface="Arial"/>
                <a:ea typeface="DejaVu Sans"/>
              </a:rPr>
              <a:t>Copy a file to your home dir</a:t>
            </a:r>
            <a:endParaRPr/>
          </a:p>
          <a:p>
            <a:pPr lvl="1">
              <a:buSzPct val="45000"/>
              <a:buFont typeface="StarSymbol"/>
              <a:buChar char=""/>
            </a:pPr>
            <a:r>
              <a:rPr lang="en-NZ" sz="2800">
                <a:solidFill>
                  <a:srgbClr val="000000"/>
                </a:solidFill>
                <a:latin typeface="Courier 10 Pitch"/>
                <a:ea typeface="DejaVu Sans"/>
              </a:rPr>
              <a:t>scp visg_user@&lt;IP address&gt;:/VISG/00.raw/reference.fasta ~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560" y="274680"/>
            <a:ext cx="8228520" cy="1142280"/>
          </a:xfrm>
          <a:prstGeom prst="rect">
            <a:avLst/>
          </a:prstGeom>
        </p:spPr>
      </p:sp>
      <p:sp>
        <p:nvSpPr>
          <p:cNvPr id="231" name="TextShape 2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NZ" sz="6000"/>
              <a:t>&gt; The bash shell</a:t>
            </a:r>
            <a:endParaRPr/>
          </a:p>
        </p:txBody>
      </p:sp>
      <p:sp>
        <p:nvSpPr>
          <p:cNvPr id="232" name="TextShape 3"/>
          <p:cNvSpPr txBox="1"/>
          <p:nvPr/>
        </p:nvSpPr>
        <p:spPr>
          <a:xfrm>
            <a:off x="457200" y="1604520"/>
            <a:ext cx="8046000" cy="397656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NZ" sz="4400"/>
              <a:t>'Bourne-again-shell'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NZ" sz="4400"/>
              <a:t>A command-line (CL) interface to operating system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NZ" sz="4400"/>
              <a:t> </a:t>
            </a:r>
            <a:r>
              <a:rPr lang="en-NZ" sz="4400"/>
              <a:t>a command interpreter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NZ" sz="3600">
                <a:latin typeface="Courier 10 Pitch"/>
              </a:rPr>
              <a:t>Command -option &lt;value&gt; argument(s)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NZ" sz="3600">
                <a:latin typeface="Arial"/>
              </a:rPr>
              <a:t>Inputs and outputs from files or stdin/out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NZ"/>
              <a:t>Exercise-Shell Orientation</a:t>
            </a:r>
            <a:endParaRPr/>
          </a:p>
        </p:txBody>
      </p:sp>
      <p:sp>
        <p:nvSpPr>
          <p:cNvPr id="234" name="TextShape 2"/>
          <p:cNvSpPr txBox="1"/>
          <p:nvPr/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NZ" sz="3200">
                <a:solidFill>
                  <a:srgbClr val="000000"/>
                </a:solidFill>
                <a:ea typeface="DejaVu Sans"/>
              </a:rPr>
              <a:t>whoami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NZ" sz="3200">
                <a:solidFill>
                  <a:srgbClr val="000000"/>
                </a:solidFill>
                <a:ea typeface="DejaVu Sans"/>
              </a:rPr>
              <a:t>pwd</a:t>
            </a:r>
            <a:r>
              <a:rPr lang="en-NZ" sz="3200">
                <a:solidFill>
                  <a:srgbClr val="000000"/>
                </a:solidFill>
                <a:ea typeface="DejaVu Sans"/>
              </a:rPr>
              <a:t>	</a:t>
            </a:r>
            <a:r>
              <a:rPr lang="en-NZ" sz="3200">
                <a:solidFill>
                  <a:srgbClr val="000000"/>
                </a:solidFill>
                <a:ea typeface="DejaVu Sans"/>
              </a:rPr>
              <a:t>	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NZ" sz="3200">
                <a:solidFill>
                  <a:srgbClr val="000000"/>
                </a:solidFill>
                <a:ea typeface="DejaVu Sans"/>
              </a:rPr>
              <a:t>ls /</a:t>
            </a:r>
            <a:r>
              <a:rPr i="1" lang="en-NZ" sz="3200">
                <a:solidFill>
                  <a:srgbClr val="000000"/>
                </a:solidFill>
                <a:ea typeface="DejaVu Sans"/>
              </a:rPr>
              <a:t> 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NZ" sz="3200">
                <a:solidFill>
                  <a:srgbClr val="000000"/>
                </a:solidFill>
                <a:ea typeface="DejaVu Sans"/>
              </a:rPr>
              <a:t>ls -l /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NZ" sz="3200">
                <a:solidFill>
                  <a:srgbClr val="000000"/>
                </a:solidFill>
                <a:ea typeface="DejaVu Sans"/>
              </a:rPr>
              <a:t>ls -l ~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NZ" sz="3200">
                <a:solidFill>
                  <a:srgbClr val="000000"/>
                </a:solidFill>
                <a:ea typeface="DejaVu Sans"/>
              </a:rPr>
              <a:t>cd /VISG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NZ" sz="3200">
                <a:solidFill>
                  <a:srgbClr val="000000"/>
                </a:solidFill>
                <a:ea typeface="DejaVu Sans"/>
              </a:rPr>
              <a:t>ls -l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endParaRPr/>
          </a:p>
        </p:txBody>
      </p:sp>
      <p:sp>
        <p:nvSpPr>
          <p:cNvPr id="235" name="TextShape 3"/>
          <p:cNvSpPr txBox="1"/>
          <p:nvPr/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NZ" sz="6000"/>
              <a:t>Who are you?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NZ" sz="6000"/>
              <a:t>Where are you?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NZ" sz="6000"/>
              <a:t>List the root filesystem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NZ" sz="6000"/>
              <a:t>Long listing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NZ" sz="6000"/>
              <a:t>Long listing of home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NZ" sz="6000"/>
              <a:t>Go to VISG dir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NZ" sz="6000"/>
              <a:t>List the files</a:t>
            </a:r>
            <a:r>
              <a:rPr lang="en-NZ" sz="5400"/>
              <a:t> 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683640" y="1483560"/>
            <a:ext cx="7919640" cy="47530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ourier New"/>
                <a:ea typeface="DejaVu Sans"/>
              </a:rPr>
              <a:t>visg@mint ~ $ whoami</a:t>
            </a:r>
            <a:endParaRPr/>
          </a:p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ourier New"/>
                <a:ea typeface="DejaVu Sans"/>
              </a:rPr>
              <a:t>visg</a:t>
            </a:r>
            <a:endParaRPr/>
          </a:p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ourier New"/>
                <a:ea typeface="DejaVu Sans"/>
              </a:rPr>
              <a:t>visg@mint ~ $ pwd</a:t>
            </a:r>
            <a:endParaRPr/>
          </a:p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ourier New"/>
                <a:ea typeface="DejaVu Sans"/>
              </a:rPr>
              <a:t>/home/visg</a:t>
            </a:r>
            <a:endParaRPr/>
          </a:p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ourier New"/>
                <a:ea typeface="DejaVu Sans"/>
              </a:rPr>
              <a:t>visg@mint ~ $ ls -l</a:t>
            </a:r>
            <a:endParaRPr/>
          </a:p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ourier New"/>
                <a:ea typeface="DejaVu Sans"/>
              </a:rPr>
              <a:t>total 0</a:t>
            </a:r>
            <a:endParaRPr/>
          </a:p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ourier New"/>
                <a:ea typeface="DejaVu Sans"/>
              </a:rPr>
              <a:t>visg@mint ~ $ ls -la</a:t>
            </a:r>
            <a:endParaRPr/>
          </a:p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ourier New"/>
                <a:ea typeface="DejaVu Sans"/>
              </a:rPr>
              <a:t>total 8</a:t>
            </a:r>
            <a:endParaRPr/>
          </a:p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ourier New"/>
                <a:ea typeface="DejaVu Sans"/>
              </a:rPr>
              <a:t>drwxr-xr-x 7 visg visg 180 Sep 24 09:49 .</a:t>
            </a:r>
            <a:endParaRPr/>
          </a:p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ourier New"/>
                <a:ea typeface="DejaVu Sans"/>
              </a:rPr>
              <a:t>drwxr-xr-x 5 root root  80 Sep 24 09:49 ..</a:t>
            </a:r>
            <a:endParaRPr/>
          </a:p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ourier New"/>
                <a:ea typeface="DejaVu Sans"/>
              </a:rPr>
              <a:t>-rw-r--r-- 1 visg visg 220 Sep 24 09:49 .bash_logout</a:t>
            </a:r>
            <a:endParaRPr/>
          </a:p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ourier New"/>
                <a:ea typeface="DejaVu Sans"/>
              </a:rPr>
              <a:t>drwxr-xr-x 3 visg visg  80 Sep 24 09:49 .config</a:t>
            </a:r>
            <a:endParaRPr/>
          </a:p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ourier New"/>
                <a:ea typeface="DejaVu Sans"/>
              </a:rPr>
              <a:t>drwx------ 2 visg visg  40 Sep 24 09:49 .gconf</a:t>
            </a:r>
            <a:endParaRPr/>
          </a:p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ourier New"/>
                <a:ea typeface="DejaVu Sans"/>
              </a:rPr>
              <a:t>drwxr-xr-x 3 visg visg  60 Sep 24 09:49 .local</a:t>
            </a:r>
            <a:endParaRPr/>
          </a:p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ourier New"/>
                <a:ea typeface="DejaVu Sans"/>
              </a:rPr>
              <a:t>drwxr-xr-x 2 visg visg  60 Sep 24 09:49 .mate2</a:t>
            </a:r>
            <a:endParaRPr/>
          </a:p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ourier New"/>
                <a:ea typeface="DejaVu Sans"/>
              </a:rPr>
              <a:t>drwxr-xr-x 4 visg visg 100 Sep 24 09:49 .mozilla</a:t>
            </a:r>
            <a:endParaRPr/>
          </a:p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ourier New"/>
                <a:ea typeface="DejaVu Sans"/>
              </a:rPr>
              <a:t>-rw-r--r-- 1 visg visg 675 Sep 24 09:49 .profile</a:t>
            </a:r>
            <a:endParaRPr/>
          </a:p>
        </p:txBody>
      </p:sp>
      <p:sp>
        <p:nvSpPr>
          <p:cNvPr id="237" name="CustomShape 2"/>
          <p:cNvSpPr/>
          <p:nvPr/>
        </p:nvSpPr>
        <p:spPr>
          <a:xfrm>
            <a:off x="457200" y="274680"/>
            <a:ext cx="8228520" cy="1142280"/>
          </a:xfrm>
          <a:prstGeom prst="rect">
            <a:avLst/>
          </a:prstGeom>
        </p:spPr>
        <p:txBody>
          <a:bodyPr anchor="ctr" bIns="0" lIns="0" rIns="0" tIns="0"/>
          <a:p>
            <a:r>
              <a:rPr lang="en-NZ" sz="3600"/>
              <a:t>Exploring Your Environment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NZ"/>
              <a:t>CL Navigation</a:t>
            </a:r>
            <a:endParaRPr/>
          </a:p>
        </p:txBody>
      </p:sp>
      <p:sp>
        <p:nvSpPr>
          <p:cNvPr id="239" name="TextShape 2"/>
          <p:cNvSpPr txBox="1"/>
          <p:nvPr/>
        </p:nvSpPr>
        <p:spPr>
          <a:xfrm>
            <a:off x="457200" y="1604520"/>
            <a:ext cx="3926160" cy="444348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</a:pPr>
            <a:r>
              <a:rPr lang="en-NZ" sz="4000">
                <a:solidFill>
                  <a:srgbClr val="000000"/>
                </a:solidFill>
                <a:ea typeface="DejaVu Sans"/>
              </a:rPr>
              <a:t>cd /VISG/00.raw</a:t>
            </a:r>
            <a:endParaRPr/>
          </a:p>
          <a:p>
            <a:pPr>
              <a:lnSpc>
                <a:spcPct val="100000"/>
              </a:lnSpc>
            </a:pPr>
            <a:r>
              <a:rPr lang="en-NZ" sz="4000">
                <a:solidFill>
                  <a:srgbClr val="000000"/>
                </a:solidFill>
                <a:ea typeface="DejaVu Sans"/>
              </a:rPr>
              <a:t>ls P&lt;tab&gt; </a:t>
            </a:r>
            <a:endParaRPr/>
          </a:p>
          <a:p>
            <a:pPr>
              <a:lnSpc>
                <a:spcPct val="100000"/>
              </a:lnSpc>
            </a:pPr>
            <a:r>
              <a:rPr lang="en-NZ" sz="4000">
                <a:solidFill>
                  <a:srgbClr val="000000"/>
                </a:solidFill>
                <a:ea typeface="DejaVu Sans"/>
              </a:rPr>
              <a:t>&lt;tab&gt;</a:t>
            </a:r>
            <a:endParaRPr/>
          </a:p>
          <a:p>
            <a:pPr>
              <a:lnSpc>
                <a:spcPct val="100000"/>
              </a:lnSpc>
            </a:pPr>
            <a:r>
              <a:rPr lang="en-NZ" sz="4000">
                <a:solidFill>
                  <a:srgbClr val="000000"/>
                </a:solidFill>
                <a:ea typeface="DejaVu Sans"/>
              </a:rPr>
              <a:t>&lt;tab&gt; &lt;tab&gt;</a:t>
            </a:r>
            <a:endParaRPr/>
          </a:p>
          <a:p>
            <a:pPr>
              <a:lnSpc>
                <a:spcPct val="100000"/>
              </a:lnSpc>
            </a:pPr>
            <a:r>
              <a:rPr lang="en-NZ" sz="4000">
                <a:solidFill>
                  <a:srgbClr val="000000"/>
                </a:solidFill>
                <a:ea typeface="DejaVu Sans"/>
              </a:rPr>
              <a:t>ls Pool1_BARCODE*</a:t>
            </a:r>
            <a:endParaRPr/>
          </a:p>
          <a:p>
            <a:pPr>
              <a:lnSpc>
                <a:spcPct val="100000"/>
              </a:lnSpc>
            </a:pPr>
            <a:r>
              <a:rPr lang="en-NZ" sz="4000">
                <a:solidFill>
                  <a:srgbClr val="000000"/>
                </a:solidFill>
                <a:ea typeface="DejaVu Sans"/>
              </a:rPr>
              <a:t>ls Pool1_BARCODE?.fastq </a:t>
            </a:r>
            <a:endParaRPr/>
          </a:p>
          <a:p>
            <a:pPr>
              <a:lnSpc>
                <a:spcPct val="100000"/>
              </a:lnSpc>
            </a:pPr>
            <a:r>
              <a:rPr lang="en-NZ" sz="4000">
                <a:solidFill>
                  <a:srgbClr val="000000"/>
                </a:solidFill>
                <a:ea typeface="DejaVu Sans"/>
              </a:rPr>
              <a:t>history</a:t>
            </a:r>
            <a:endParaRPr/>
          </a:p>
          <a:p>
            <a:pPr>
              <a:lnSpc>
                <a:spcPct val="100000"/>
              </a:lnSpc>
            </a:pPr>
            <a:r>
              <a:rPr lang="en-NZ" sz="4000">
                <a:solidFill>
                  <a:srgbClr val="000000"/>
                </a:solidFill>
                <a:ea typeface="DejaVu Sans"/>
              </a:rPr>
              <a:t>history | tail</a:t>
            </a:r>
            <a:endParaRPr/>
          </a:p>
          <a:p>
            <a:pPr>
              <a:lnSpc>
                <a:spcPct val="100000"/>
              </a:lnSpc>
            </a:pPr>
            <a:r>
              <a:rPr lang="en-NZ" sz="4000">
                <a:solidFill>
                  <a:srgbClr val="000000"/>
                </a:solidFill>
                <a:ea typeface="DejaVu Sans"/>
              </a:rPr>
              <a:t>&lt;up arrow&gt;</a:t>
            </a:r>
            <a:endParaRPr/>
          </a:p>
          <a:p>
            <a:pPr>
              <a:lnSpc>
                <a:spcPct val="100000"/>
              </a:lnSpc>
            </a:pPr>
            <a:r>
              <a:rPr lang="en-NZ" sz="4000">
                <a:solidFill>
                  <a:srgbClr val="000000"/>
                </a:solidFill>
                <a:ea typeface="DejaVu Sans"/>
              </a:rPr>
              <a:t>&lt;down arrow&gt; </a:t>
            </a:r>
            <a:endParaRPr/>
          </a:p>
          <a:p>
            <a:pPr>
              <a:lnSpc>
                <a:spcPct val="100000"/>
              </a:lnSpc>
            </a:pPr>
            <a:r>
              <a:rPr lang="en-NZ" sz="4000">
                <a:solidFill>
                  <a:srgbClr val="000000"/>
                </a:solidFill>
                <a:ea typeface="DejaVu Sans"/>
              </a:rPr>
              <a:t>&lt; mouse double click&gt; </a:t>
            </a:r>
            <a:endParaRPr/>
          </a:p>
          <a:p>
            <a:pPr>
              <a:lnSpc>
                <a:spcPct val="100000"/>
              </a:lnSpc>
            </a:pPr>
            <a:r>
              <a:rPr lang="en-NZ" sz="4000">
                <a:solidFill>
                  <a:srgbClr val="000000"/>
                </a:solidFill>
                <a:ea typeface="DejaVu Sans"/>
              </a:rPr>
              <a:t>&lt;shift ins&gt; 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0" name="TextShape 3"/>
          <p:cNvSpPr txBox="1"/>
          <p:nvPr/>
        </p:nvSpPr>
        <p:spPr>
          <a:xfrm>
            <a:off x="4579920" y="1604520"/>
            <a:ext cx="3926160" cy="41554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NZ" sz="2000"/>
              <a:t>Move to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NZ" sz="2000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i="1" lang="en-NZ" sz="2000">
                <a:solidFill>
                  <a:srgbClr val="000000"/>
                </a:solidFill>
                <a:latin typeface="Arial"/>
                <a:ea typeface="DejaVu Sans"/>
              </a:rPr>
              <a:t>ilename completion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i="1" lang="en-NZ" sz="2000">
                <a:solidFill>
                  <a:srgbClr val="000000"/>
                </a:solidFill>
                <a:latin typeface="Arial"/>
                <a:ea typeface="DejaVu Sans"/>
              </a:rPr>
              <a:t>All the options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i="1" lang="en-NZ" sz="2000">
                <a:solidFill>
                  <a:srgbClr val="000000"/>
                </a:solidFill>
                <a:ea typeface="DejaVu Sans"/>
              </a:rPr>
              <a:t>List  the Pool1   files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i="1" lang="en-NZ" sz="2000">
                <a:solidFill>
                  <a:srgbClr val="000000"/>
                </a:solidFill>
                <a:ea typeface="DejaVu Sans"/>
              </a:rPr>
              <a:t>List  the Pool1 fastq  files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i="1" lang="en-NZ" sz="2000">
                <a:solidFill>
                  <a:srgbClr val="000000"/>
                </a:solidFill>
                <a:ea typeface="DejaVu Sans"/>
              </a:rPr>
              <a:t>see all the history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i="1" lang="en-NZ" sz="2000">
                <a:solidFill>
                  <a:srgbClr val="000000"/>
                </a:solidFill>
                <a:ea typeface="DejaVu Sans"/>
              </a:rPr>
              <a:t>Last few items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i="1" lang="en-NZ" sz="2000">
                <a:solidFill>
                  <a:srgbClr val="000000"/>
                </a:solidFill>
                <a:ea typeface="DejaVu Sans"/>
              </a:rPr>
              <a:t>Back in history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i="1" lang="en-NZ" sz="2000">
                <a:solidFill>
                  <a:srgbClr val="000000"/>
                </a:solidFill>
                <a:ea typeface="DejaVu Sans"/>
              </a:rPr>
              <a:t>Forward in history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i="1" lang="en-NZ" sz="2000">
                <a:solidFill>
                  <a:srgbClr val="000000"/>
                </a:solidFill>
                <a:ea typeface="DejaVu Sans"/>
              </a:rPr>
              <a:t>Copy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i="1" lang="en-NZ" sz="2000">
                <a:solidFill>
                  <a:srgbClr val="000000"/>
                </a:solidFill>
                <a:ea typeface="DejaVu Sans"/>
              </a:rPr>
              <a:t>paste 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67640" y="1268640"/>
            <a:ext cx="8208360" cy="6794280"/>
          </a:xfrm>
          <a:prstGeom prst="rect">
            <a:avLst/>
          </a:prstGeom>
        </p:spPr>
      </p:sp>
      <p:sp>
        <p:nvSpPr>
          <p:cNvPr id="242" name="TextShape 2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NZ" sz="4000"/>
              <a:t>Exercise View, Browse and Filter</a:t>
            </a:r>
            <a:endParaRPr/>
          </a:p>
        </p:txBody>
      </p:sp>
      <p:sp>
        <p:nvSpPr>
          <p:cNvPr id="243" name="TextShape 3"/>
          <p:cNvSpPr txBox="1"/>
          <p:nvPr/>
        </p:nvSpPr>
        <p:spPr>
          <a:xfrm>
            <a:off x="457200" y="1604520"/>
            <a:ext cx="8046000" cy="397656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NZ" sz="4000">
                <a:solidFill>
                  <a:srgbClr val="000000"/>
                </a:solidFill>
                <a:latin typeface="Courier 10 Pitch"/>
                <a:ea typeface="DejaVu Sans"/>
              </a:rPr>
              <a:t>head Pool1_BARCODE2.fastq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NZ" sz="4000">
                <a:solidFill>
                  <a:srgbClr val="000000"/>
                </a:solidFill>
                <a:latin typeface="Courier 10 Pitch"/>
                <a:ea typeface="DejaVu Sans"/>
              </a:rPr>
              <a:t>tail Pool1_BARCODE2.fastq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NZ" sz="4000">
                <a:solidFill>
                  <a:srgbClr val="000000"/>
                </a:solidFill>
                <a:latin typeface="Courier 10 Pitch"/>
                <a:ea typeface="DejaVu Sans"/>
              </a:rPr>
              <a:t>less Pool1_BARCODE2.fastq</a:t>
            </a:r>
            <a:r>
              <a:rPr lang="en-NZ" sz="4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NZ" sz="4000">
                <a:solidFill>
                  <a:srgbClr val="000000"/>
                </a:solidFill>
                <a:latin typeface="Arial"/>
                <a:ea typeface="DejaVu Sans"/>
              </a:rPr>
              <a:t>h help screen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NZ" sz="4000">
                <a:solidFill>
                  <a:srgbClr val="000000"/>
                </a:solidFill>
                <a:latin typeface="Arial"/>
                <a:ea typeface="DejaVu Sans"/>
              </a:rPr>
              <a:t>g  </a:t>
            </a:r>
            <a:r>
              <a:rPr i="1" lang="en-NZ" sz="4000">
                <a:solidFill>
                  <a:srgbClr val="000000"/>
                </a:solidFill>
                <a:latin typeface="Arial"/>
                <a:ea typeface="DejaVu Sans"/>
              </a:rPr>
              <a:t>top of file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NZ" sz="4000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i="1" lang="en-NZ" sz="4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NZ" sz="4000">
                <a:solidFill>
                  <a:srgbClr val="000000"/>
                </a:solidFill>
                <a:latin typeface="Arial"/>
                <a:ea typeface="DejaVu Sans"/>
              </a:rPr>
              <a:t>bottom of file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NZ" sz="4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NZ" sz="4000">
                <a:solidFill>
                  <a:srgbClr val="000000"/>
                </a:solidFill>
                <a:latin typeface="Arial"/>
                <a:ea typeface="DejaVu Sans"/>
              </a:rPr>
              <a:t>/&lt;pattern&gt; </a:t>
            </a:r>
            <a:r>
              <a:rPr i="1" lang="en-NZ" sz="4000">
                <a:solidFill>
                  <a:srgbClr val="000000"/>
                </a:solidFill>
                <a:latin typeface="Arial"/>
                <a:ea typeface="DejaVu Sans"/>
              </a:rPr>
              <a:t>search for pattern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NZ" sz="4000">
                <a:solidFill>
                  <a:srgbClr val="000000"/>
                </a:solidFill>
                <a:latin typeface="Arial"/>
                <a:ea typeface="DejaVu Sans"/>
              </a:rPr>
              <a:t>q  quit less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NZ" sz="4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57200" y="274680"/>
            <a:ext cx="8228520" cy="1142280"/>
          </a:xfrm>
          <a:prstGeom prst="rect">
            <a:avLst/>
          </a:prstGeom>
        </p:spPr>
        <p:txBody>
          <a:bodyPr anchor="ctr" bIns="0" lIns="0" rIns="0" tIns="0"/>
          <a:p>
            <a:r>
              <a:rPr lang="en-NZ" sz="5400"/>
              <a:t>Help!</a:t>
            </a:r>
            <a:endParaRPr/>
          </a:p>
        </p:txBody>
      </p:sp>
      <p:sp>
        <p:nvSpPr>
          <p:cNvPr id="245" name="CustomShape 2"/>
          <p:cNvSpPr/>
          <p:nvPr/>
        </p:nvSpPr>
        <p:spPr>
          <a:xfrm>
            <a:off x="395640" y="1700640"/>
            <a:ext cx="7992000" cy="3381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NZ" sz="3600">
                <a:solidFill>
                  <a:srgbClr val="000000"/>
                </a:solidFill>
                <a:latin typeface="Courier 10 Pitch"/>
                <a:ea typeface="DejaVu Sans"/>
              </a:rPr>
              <a:t>help</a:t>
            </a:r>
            <a:r>
              <a:rPr lang="en-NZ" sz="3600">
                <a:solidFill>
                  <a:srgbClr val="000000"/>
                </a:solidFill>
                <a:latin typeface="Courier 10 Pitch"/>
                <a:ea typeface="DejaVu Sans"/>
              </a:rPr>
              <a:t>	</a:t>
            </a:r>
            <a:r>
              <a:rPr lang="en-NZ" sz="3600">
                <a:solidFill>
                  <a:srgbClr val="000000"/>
                </a:solidFill>
                <a:latin typeface="Courier 10 Pitch"/>
                <a:ea typeface="DejaVu Sans"/>
              </a:rPr>
              <a:t>	</a:t>
            </a:r>
            <a:r>
              <a:rPr lang="en-NZ" sz="36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NZ" sz="36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i="1" lang="en-NZ" sz="3600">
                <a:solidFill>
                  <a:srgbClr val="000000"/>
                </a:solidFill>
                <a:latin typeface="Arial"/>
                <a:ea typeface="DejaVu Sans"/>
              </a:rPr>
              <a:t>list shell commands</a:t>
            </a:r>
            <a:r>
              <a:rPr i="1" lang="en-NZ" sz="36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NZ" sz="36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NZ" sz="3600">
                <a:solidFill>
                  <a:srgbClr val="000000"/>
                </a:solidFill>
                <a:latin typeface="Courier 10 Pitch"/>
                <a:ea typeface="DejaVu Sans"/>
              </a:rPr>
              <a:t>help cd </a:t>
            </a:r>
            <a:r>
              <a:rPr lang="en-NZ" sz="36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i="1" lang="en-NZ" sz="3600">
                <a:solidFill>
                  <a:srgbClr val="000000"/>
                </a:solidFill>
                <a:latin typeface="Arial"/>
                <a:ea typeface="DejaVu Sans"/>
              </a:rPr>
              <a:t>help for cd command  </a:t>
            </a:r>
            <a:endParaRPr/>
          </a:p>
          <a:p>
            <a:pPr>
              <a:lnSpc>
                <a:spcPct val="100000"/>
              </a:lnSpc>
            </a:pPr>
            <a:r>
              <a:rPr lang="en-NZ" sz="3600">
                <a:solidFill>
                  <a:srgbClr val="000000"/>
                </a:solidFill>
                <a:latin typeface="Courier 10 Pitch"/>
                <a:ea typeface="DejaVu Sans"/>
              </a:rPr>
              <a:t>&lt;command&gt;</a:t>
            </a:r>
            <a:r>
              <a:rPr lang="en-NZ" sz="360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i="1" lang="en-NZ" sz="3600">
                <a:solidFill>
                  <a:srgbClr val="000000"/>
                </a:solidFill>
                <a:latin typeface="Arial"/>
                <a:ea typeface="DejaVu Sans"/>
              </a:rPr>
              <a:t>may give help</a:t>
            </a:r>
            <a:endParaRPr/>
          </a:p>
          <a:p>
            <a:pPr>
              <a:lnSpc>
                <a:spcPct val="100000"/>
              </a:lnSpc>
            </a:pPr>
            <a:r>
              <a:rPr lang="en-NZ" sz="3600">
                <a:solidFill>
                  <a:srgbClr val="000000"/>
                </a:solidFill>
                <a:latin typeface="Courier 10 Pitch"/>
                <a:ea typeface="DejaVu Sans"/>
              </a:rPr>
              <a:t>man &lt;command&gt;</a:t>
            </a:r>
            <a:r>
              <a:rPr lang="en-NZ" sz="36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i="1" lang="en-NZ" sz="3600">
                <a:solidFill>
                  <a:srgbClr val="000000"/>
                </a:solidFill>
                <a:latin typeface="Arial"/>
                <a:ea typeface="DejaVu Sans"/>
              </a:rPr>
              <a:t>read the man pages, q to exit</a:t>
            </a:r>
            <a:endParaRPr/>
          </a:p>
          <a:p>
            <a:pPr>
              <a:lnSpc>
                <a:spcPct val="100000"/>
              </a:lnSpc>
            </a:pPr>
            <a:r>
              <a:rPr lang="en-NZ" sz="36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NZ" sz="3600">
                <a:solidFill>
                  <a:srgbClr val="000000"/>
                </a:solidFill>
                <a:latin typeface="Courier 10 Pitch"/>
                <a:ea typeface="DejaVu Sans"/>
              </a:rPr>
              <a:t>&lt;command&gt;</a:t>
            </a:r>
            <a:r>
              <a:rPr lang="en-NZ" sz="3600">
                <a:solidFill>
                  <a:srgbClr val="000000"/>
                </a:solidFill>
                <a:latin typeface="Arial"/>
                <a:ea typeface="DejaVu Sans"/>
              </a:rPr>
              <a:t> --help</a:t>
            </a:r>
            <a:endParaRPr/>
          </a:p>
          <a:p>
            <a:pPr>
              <a:lnSpc>
                <a:spcPct val="100000"/>
              </a:lnSpc>
            </a:pPr>
            <a:r>
              <a:rPr lang="en-NZ" sz="3600">
                <a:solidFill>
                  <a:srgbClr val="000000"/>
                </a:solidFill>
                <a:latin typeface="Arial"/>
                <a:ea typeface="DejaVu Sans"/>
              </a:rPr>
              <a:t>&lt;ctrl&gt; + c  </a:t>
            </a:r>
            <a:r>
              <a:rPr i="1" lang="en-NZ" sz="3600">
                <a:solidFill>
                  <a:srgbClr val="000000"/>
                </a:solidFill>
                <a:latin typeface="Arial"/>
                <a:ea typeface="DejaVu Sans"/>
              </a:rPr>
              <a:t>stop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  <a:ea typeface="DejaVu Sans"/>
              </a:rPr>
              <a:t>Statistical Genomics in 2012+</a:t>
            </a:r>
            <a:endParaRPr/>
          </a:p>
        </p:txBody>
      </p:sp>
      <p:sp>
        <p:nvSpPr>
          <p:cNvPr id="207" name="CustomShape 2"/>
          <p:cNvSpPr/>
          <p:nvPr/>
        </p:nvSpPr>
        <p:spPr>
          <a:xfrm>
            <a:off x="518760" y="134064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  <a:ea typeface="DejaVu Sans"/>
              </a:rPr>
              <a:t>Larger is getting  cheaper and larger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  <a:ea typeface="DejaVu Sans"/>
              </a:rPr>
              <a:t>Context-specific SNP marker discovery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  <a:ea typeface="DejaVu Sans"/>
              </a:rPr>
              <a:t>Population pool methods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  <a:ea typeface="DejaVu Sans"/>
              </a:rPr>
              <a:t>Genotyping by sequencing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  <a:ea typeface="DejaVu Sans"/>
              </a:rPr>
              <a:t>Global methods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  <a:ea typeface="DejaVu Sans"/>
              </a:rPr>
              <a:t>Reference-based methods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  <a:ea typeface="DejaVu Sans"/>
              </a:rPr>
              <a:t>Largeness requires </a:t>
            </a:r>
            <a:r>
              <a:rPr lang="en-NZ" sz="3200" u="sng">
                <a:solidFill>
                  <a:srgbClr val="000000"/>
                </a:solidFill>
                <a:latin typeface="Calibri"/>
                <a:ea typeface="DejaVu Sans"/>
              </a:rPr>
              <a:t>scalable</a:t>
            </a:r>
            <a:r>
              <a:rPr lang="en-NZ" sz="3200">
                <a:solidFill>
                  <a:srgbClr val="000000"/>
                </a:solidFill>
                <a:latin typeface="Calibri"/>
                <a:ea typeface="DejaVu Sans"/>
              </a:rPr>
              <a:t> server-based computing </a:t>
            </a:r>
            <a:r>
              <a:rPr i="1" lang="en-NZ" sz="3200">
                <a:solidFill>
                  <a:srgbClr val="000000"/>
                </a:solidFill>
                <a:latin typeface="Calibri"/>
                <a:ea typeface="DejaVu Sans"/>
              </a:rPr>
              <a:t>cloud, cluster etc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  <a:ea typeface="DejaVu Sans"/>
              </a:rPr>
              <a:t>Diverse tools, scripts available for UNIX (ie OSX,Linux)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</p:sp>
      <p:sp>
        <p:nvSpPr>
          <p:cNvPr id="247" name="CustomShape 2"/>
          <p:cNvSpPr/>
          <p:nvPr/>
        </p:nvSpPr>
        <p:spPr>
          <a:xfrm>
            <a:off x="457200" y="126864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NZ" sz="2400">
                <a:solidFill>
                  <a:srgbClr val="000000"/>
                </a:solidFill>
                <a:latin typeface="Calibri"/>
                <a:ea typeface="DejaVu Sans"/>
              </a:rPr>
              <a:t>visg@mint ~ $ echo $PATH   </a:t>
            </a:r>
            <a:r>
              <a:rPr i="1" lang="en-NZ" sz="2400">
                <a:solidFill>
                  <a:srgbClr val="ff0000"/>
                </a:solidFill>
                <a:latin typeface="Calibri"/>
                <a:ea typeface="DejaVu Sans"/>
              </a:rPr>
              <a:t>where it looks for executables</a:t>
            </a:r>
            <a:endParaRPr/>
          </a:p>
          <a:p>
            <a:pPr>
              <a:lnSpc>
                <a:spcPct val="100000"/>
              </a:lnSpc>
            </a:pPr>
            <a:r>
              <a:rPr lang="en-NZ" sz="2400">
                <a:solidFill>
                  <a:srgbClr val="000000"/>
                </a:solidFill>
                <a:latin typeface="Calibri"/>
                <a:ea typeface="DejaVu Sans"/>
              </a:rPr>
              <a:t>/usr/local/bin:/usr/bin:/bin:/usr/local/games:/usr/games     </a:t>
            </a:r>
            <a:endParaRPr/>
          </a:p>
          <a:p>
            <a:pPr>
              <a:lnSpc>
                <a:spcPct val="100000"/>
              </a:lnSpc>
            </a:pPr>
            <a:r>
              <a:rPr lang="en-NZ" sz="2400">
                <a:solidFill>
                  <a:srgbClr val="000000"/>
                </a:solidFill>
                <a:latin typeface="Calibri"/>
                <a:ea typeface="DejaVu Sans"/>
              </a:rPr>
              <a:t>visg_user@mint ~/visg/00.raw $ which bwa </a:t>
            </a:r>
            <a:r>
              <a:rPr i="1" lang="en-NZ" sz="2400">
                <a:solidFill>
                  <a:srgbClr val="ff0000"/>
                </a:solidFill>
                <a:latin typeface="Calibri"/>
                <a:ea typeface="DejaVu Sans"/>
              </a:rPr>
              <a:t>where’s bwa?</a:t>
            </a:r>
            <a:endParaRPr/>
          </a:p>
          <a:p>
            <a:pPr>
              <a:lnSpc>
                <a:spcPct val="100000"/>
              </a:lnSpc>
            </a:pPr>
            <a:r>
              <a:rPr lang="en-NZ" sz="2400">
                <a:solidFill>
                  <a:srgbClr val="000000"/>
                </a:solidFill>
                <a:latin typeface="Calibri"/>
                <a:ea typeface="DejaVu Sans"/>
              </a:rPr>
              <a:t>/usr/bin/bwa</a:t>
            </a:r>
            <a:endParaRPr/>
          </a:p>
          <a:p>
            <a:pPr>
              <a:lnSpc>
                <a:spcPct val="100000"/>
              </a:lnSpc>
            </a:pPr>
            <a:r>
              <a:rPr lang="en-NZ" sz="2400">
                <a:solidFill>
                  <a:srgbClr val="000000"/>
                </a:solidFill>
                <a:latin typeface="Calibri"/>
                <a:ea typeface="DejaVu Sans"/>
              </a:rPr>
              <a:t>visg_user@mint ~/visg/00.raw $ ls -l /usr/bin/bwa</a:t>
            </a:r>
            <a:endParaRPr/>
          </a:p>
          <a:p>
            <a:pPr>
              <a:lnSpc>
                <a:spcPct val="100000"/>
              </a:lnSpc>
            </a:pPr>
            <a:r>
              <a:rPr lang="en-NZ" sz="2400">
                <a:solidFill>
                  <a:srgbClr val="000000"/>
                </a:solidFill>
                <a:latin typeface="Calibri"/>
                <a:ea typeface="DejaVu Sans"/>
              </a:rPr>
              <a:t>-rwxr-xr-x 1 root root 276124 Dec 12  2011 /usr/bin/bwa </a:t>
            </a:r>
            <a:r>
              <a:rPr i="1" lang="en-NZ" sz="2400">
                <a:solidFill>
                  <a:srgbClr val="ff0000"/>
                </a:solidFill>
                <a:latin typeface="Calibri"/>
                <a:ea typeface="DejaVu Sans"/>
              </a:rPr>
              <a:t>executable</a:t>
            </a:r>
            <a:endParaRPr/>
          </a:p>
          <a:p>
            <a:pPr>
              <a:lnSpc>
                <a:spcPct val="100000"/>
              </a:lnSpc>
            </a:pPr>
            <a:r>
              <a:rPr lang="en-NZ" sz="2400">
                <a:solidFill>
                  <a:srgbClr val="000000"/>
                </a:solidFill>
                <a:latin typeface="Calibri"/>
                <a:ea typeface="DejaVu Sans"/>
              </a:rPr>
              <a:t>visg_user@mint ~/visg/00.raw $ cat run.sh   </a:t>
            </a:r>
            <a:r>
              <a:rPr i="1" lang="en-NZ" sz="2400">
                <a:solidFill>
                  <a:srgbClr val="ff0000"/>
                </a:solidFill>
                <a:latin typeface="Calibri"/>
                <a:ea typeface="DejaVu Sans"/>
              </a:rPr>
              <a:t>dump file </a:t>
            </a:r>
            <a:endParaRPr/>
          </a:p>
          <a:p>
            <a:pPr>
              <a:lnSpc>
                <a:spcPct val="100000"/>
              </a:lnSpc>
            </a:pPr>
            <a:r>
              <a:rPr lang="en-NZ" sz="2400">
                <a:solidFill>
                  <a:srgbClr val="000000"/>
                </a:solidFill>
                <a:latin typeface="Calibri"/>
                <a:ea typeface="DejaVu Sans"/>
              </a:rPr>
              <a:t>#!/bin/sh        </a:t>
            </a:r>
            <a:r>
              <a:rPr i="1" lang="en-NZ" sz="2400">
                <a:solidFill>
                  <a:srgbClr val="ff0000"/>
                </a:solidFill>
                <a:latin typeface="Calibri"/>
                <a:ea typeface="DejaVu Sans"/>
              </a:rPr>
              <a:t>uses the sh interpreter ie bash</a:t>
            </a:r>
            <a:endParaRPr/>
          </a:p>
          <a:p>
            <a:pPr>
              <a:lnSpc>
                <a:spcPct val="100000"/>
              </a:lnSpc>
            </a:pPr>
            <a:r>
              <a:rPr lang="en-NZ" sz="2400">
                <a:solidFill>
                  <a:srgbClr val="000000"/>
                </a:solidFill>
                <a:latin typeface="Calibri"/>
                <a:ea typeface="DejaVu Sans"/>
              </a:rPr>
              <a:t>## Run qa.R script as a batch file  </a:t>
            </a:r>
            <a:r>
              <a:rPr i="1" lang="en-NZ" sz="2400">
                <a:solidFill>
                  <a:srgbClr val="ff0000"/>
                </a:solidFill>
                <a:latin typeface="Calibri"/>
                <a:ea typeface="DejaVu Sans"/>
              </a:rPr>
              <a:t>a comment</a:t>
            </a:r>
            <a:endParaRPr/>
          </a:p>
          <a:p>
            <a:pPr>
              <a:lnSpc>
                <a:spcPct val="100000"/>
              </a:lnSpc>
            </a:pPr>
            <a:r>
              <a:rPr lang="en-NZ" sz="2400">
                <a:solidFill>
                  <a:srgbClr val="000000"/>
                </a:solidFill>
                <a:latin typeface="Calibri"/>
                <a:ea typeface="DejaVu Sans"/>
              </a:rPr>
              <a:t>Rscript qc.R 2&gt; err &gt; log</a:t>
            </a:r>
            <a:endParaRPr/>
          </a:p>
          <a:p>
            <a:pPr>
              <a:lnSpc>
                <a:spcPct val="100000"/>
              </a:lnSpc>
            </a:pPr>
            <a:r>
              <a:rPr lang="en-NZ" sz="2400">
                <a:solidFill>
                  <a:srgbClr val="000000"/>
                </a:solidFill>
                <a:latin typeface="Calibri"/>
                <a:ea typeface="DejaVu Sans"/>
              </a:rPr>
              <a:t>visg_user@mint ~/visg/00.raw $ head qc.R </a:t>
            </a:r>
            <a:r>
              <a:rPr i="1" lang="en-NZ" sz="2400">
                <a:solidFill>
                  <a:srgbClr val="ff0000"/>
                </a:solidFill>
                <a:latin typeface="Calibri"/>
                <a:ea typeface="DejaVu Sans"/>
              </a:rPr>
              <a:t>look at top of script</a:t>
            </a:r>
            <a:endParaRPr/>
          </a:p>
          <a:p>
            <a:pPr>
              <a:lnSpc>
                <a:spcPct val="100000"/>
              </a:lnSpc>
            </a:pPr>
            <a:r>
              <a:rPr lang="en-NZ" sz="2400">
                <a:solidFill>
                  <a:srgbClr val="000000"/>
                </a:solidFill>
                <a:latin typeface="Calibri"/>
                <a:ea typeface="DejaVu Sans"/>
              </a:rPr>
              <a:t>#!/bin/env  Rscript           </a:t>
            </a:r>
            <a:r>
              <a:rPr i="1" lang="en-NZ" sz="2400">
                <a:solidFill>
                  <a:srgbClr val="ff0000"/>
                </a:solidFill>
                <a:latin typeface="Calibri"/>
                <a:ea typeface="DejaVu Sans"/>
              </a:rPr>
              <a:t>uses the Rscript interpreter </a:t>
            </a:r>
            <a:endParaRPr/>
          </a:p>
          <a:p>
            <a:pPr>
              <a:lnSpc>
                <a:spcPct val="100000"/>
              </a:lnSpc>
            </a:pPr>
            <a:r>
              <a:rPr lang="en-NZ" sz="2400">
                <a:solidFill>
                  <a:srgbClr val="000000"/>
                </a:solidFill>
                <a:latin typeface="Calibri"/>
                <a:ea typeface="DejaVu Sans"/>
              </a:rPr>
              <a:t>require(ShortRead)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8" name="CustomShape 3"/>
          <p:cNvSpPr/>
          <p:nvPr/>
        </p:nvSpPr>
        <p:spPr>
          <a:xfrm>
            <a:off x="457200" y="274680"/>
            <a:ext cx="8228520" cy="1142280"/>
          </a:xfrm>
          <a:prstGeom prst="rect">
            <a:avLst/>
          </a:prstGeom>
        </p:spPr>
        <p:txBody>
          <a:bodyPr anchor="ctr" bIns="0" lIns="0" rIns="0" tIns="0"/>
          <a:p>
            <a:r>
              <a:rPr lang="en-NZ" sz="2800"/>
              <a:t>Scripts, Executable Files and Where They Live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4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-612720" y="980640"/>
            <a:ext cx="10403640" cy="5634720"/>
          </a:xfrm>
          <a:prstGeom prst="rect">
            <a:avLst/>
          </a:prstGeom>
        </p:spPr>
      </p:pic>
      <p:sp>
        <p:nvSpPr>
          <p:cNvPr id="250" name="CustomShape 1"/>
          <p:cNvSpPr/>
          <p:nvPr/>
        </p:nvSpPr>
        <p:spPr>
          <a:xfrm>
            <a:off x="457200" y="4464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  <a:ea typeface="DejaVu Sans"/>
              </a:rPr>
              <a:t>http://rweb.stat.ucla.edu/ggplot2/</a:t>
            </a:r>
            <a:endParaRPr/>
          </a:p>
        </p:txBody>
      </p:sp>
      <p:sp>
        <p:nvSpPr>
          <p:cNvPr id="25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  <a:ea typeface="DejaVu Sans"/>
              </a:rPr>
              <a:t>Bootable Linux-on-a-stick</a:t>
            </a:r>
            <a:endParaRPr/>
          </a:p>
        </p:txBody>
      </p:sp>
      <p:sp>
        <p:nvSpPr>
          <p:cNvPr id="25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2400">
                <a:solidFill>
                  <a:srgbClr val="000000"/>
                </a:solidFill>
                <a:latin typeface="Calibri"/>
                <a:ea typeface="DejaVu Sans"/>
              </a:rPr>
              <a:t>Download image </a:t>
            </a:r>
            <a:r>
              <a:rPr lang="en-NZ" sz="1400" u="sng">
                <a:solidFill>
                  <a:srgbClr val="0000ff"/>
                </a:solidFill>
                <a:latin typeface="Calibri"/>
                <a:ea typeface="DejaVu Sans"/>
                <a:hlinkClick r:id="rId1"/>
              </a:rPr>
              <a:t>http://mirror.xnet.co.nz/pub/linuxmint/iso/stable/13/linuxmint-13-mate-dvd-32bit.iso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2400">
                <a:solidFill>
                  <a:srgbClr val="000000"/>
                </a:solidFill>
                <a:latin typeface="Calibri"/>
                <a:ea typeface="DejaVu Sans"/>
              </a:rPr>
              <a:t>Write to USB stick 4Gb using </a:t>
            </a:r>
            <a:r>
              <a:rPr lang="en-NZ" sz="2400" u="sng">
                <a:solidFill>
                  <a:srgbClr val="0000ff"/>
                </a:solidFill>
                <a:latin typeface="Calibri"/>
                <a:ea typeface="DejaVu Sans"/>
                <a:hlinkClick r:id="rId2"/>
              </a:rPr>
              <a:t>http://www.linuxliveusb.com/</a:t>
            </a:r>
            <a:r>
              <a:rPr lang="en-NZ" sz="2400">
                <a:solidFill>
                  <a:srgbClr val="000000"/>
                </a:solidFill>
                <a:latin typeface="Calibri"/>
                <a:ea typeface="DejaVu Sans"/>
              </a:rPr>
              <a:t> with space for persistent data (based on </a:t>
            </a:r>
            <a:r>
              <a:rPr lang="en-NZ" sz="2400" u="sng">
                <a:solidFill>
                  <a:srgbClr val="0000ff"/>
                </a:solidFill>
                <a:latin typeface="Calibri"/>
                <a:ea typeface="DejaVu Sans"/>
                <a:hlinkClick r:id="rId3"/>
              </a:rPr>
              <a:t>Portable VirtualBox</a:t>
            </a:r>
            <a:r>
              <a:rPr lang="en-NZ" sz="240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2400">
                <a:solidFill>
                  <a:srgbClr val="000000"/>
                </a:solidFill>
                <a:latin typeface="Calibri"/>
                <a:ea typeface="DejaVu Sans"/>
              </a:rPr>
              <a:t>Customise using apt-get install =&gt; R/samtools/bwa etc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2400">
                <a:solidFill>
                  <a:srgbClr val="000000"/>
                </a:solidFill>
                <a:latin typeface="Calibri"/>
                <a:ea typeface="DejaVu Sans"/>
              </a:rPr>
              <a:t>Clone image using </a:t>
            </a:r>
            <a:r>
              <a:rPr lang="en-NZ" sz="2400" u="sng">
                <a:solidFill>
                  <a:srgbClr val="0000ff"/>
                </a:solidFill>
                <a:latin typeface="Calibri"/>
                <a:ea typeface="DejaVu Sans"/>
                <a:hlinkClick r:id="rId4"/>
              </a:rPr>
              <a:t>http://www.alexpage.de/usb-image-tool/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  <a:ea typeface="DejaVu Sans"/>
              </a:rPr>
              <a:t>To keep sane, use approaches that are</a:t>
            </a:r>
            <a:endParaRPr/>
          </a:p>
        </p:txBody>
      </p:sp>
      <p:sp>
        <p:nvSpPr>
          <p:cNvPr id="209" name="CustomShape 2"/>
          <p:cNvSpPr/>
          <p:nvPr/>
        </p:nvSpPr>
        <p:spPr>
          <a:xfrm>
            <a:off x="611640" y="148464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4800">
                <a:solidFill>
                  <a:srgbClr val="000000"/>
                </a:solidFill>
                <a:latin typeface="Calibri"/>
                <a:ea typeface="DejaVu Sans"/>
              </a:rPr>
              <a:t>Scalable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4800">
                <a:solidFill>
                  <a:srgbClr val="000000"/>
                </a:solidFill>
                <a:latin typeface="Calibri"/>
                <a:ea typeface="DejaVu Sans"/>
              </a:rPr>
              <a:t>Open source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4800">
                <a:solidFill>
                  <a:srgbClr val="000000"/>
                </a:solidFill>
                <a:latin typeface="Calibri"/>
                <a:ea typeface="DejaVu Sans"/>
              </a:rPr>
              <a:t>Reproducible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4800">
                <a:solidFill>
                  <a:srgbClr val="000000"/>
                </a:solidFill>
                <a:latin typeface="Calibri"/>
                <a:ea typeface="DejaVu Sans"/>
              </a:rPr>
              <a:t>Documented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4800">
                <a:solidFill>
                  <a:srgbClr val="000000"/>
                </a:solidFill>
                <a:latin typeface="Calibri"/>
                <a:ea typeface="DejaVu Sans"/>
              </a:rPr>
              <a:t>Identifiable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4800">
                <a:solidFill>
                  <a:srgbClr val="000000"/>
                </a:solidFill>
                <a:latin typeface="Calibri"/>
                <a:ea typeface="DejaVu Sans"/>
              </a:rPr>
              <a:t>Disciplined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  <a:ea typeface="DejaVu Sans"/>
              </a:rPr>
              <a:t>Tools and Learning Goals</a:t>
            </a:r>
            <a:endParaRPr/>
          </a:p>
        </p:txBody>
      </p:sp>
      <p:sp>
        <p:nvSpPr>
          <p:cNvPr id="211" name="CustomShape 2"/>
          <p:cNvSpPr/>
          <p:nvPr/>
        </p:nvSpPr>
        <p:spPr>
          <a:xfrm>
            <a:off x="518760" y="134064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600">
                <a:solidFill>
                  <a:srgbClr val="000000"/>
                </a:solidFill>
                <a:latin typeface="Calibri"/>
                <a:ea typeface="DejaVu Sans"/>
              </a:rPr>
              <a:t>Unix shell  essentials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600">
                <a:solidFill>
                  <a:srgbClr val="000000"/>
                </a:solidFill>
                <a:latin typeface="Calibri"/>
                <a:ea typeface="DejaVu Sans"/>
              </a:rPr>
              <a:t>Documentation, help and formats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600">
                <a:solidFill>
                  <a:srgbClr val="000000"/>
                </a:solidFill>
                <a:latin typeface="Calibri"/>
                <a:ea typeface="DejaVu Sans"/>
              </a:rPr>
              <a:t>Accessing servers and moving files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600">
                <a:solidFill>
                  <a:srgbClr val="000000"/>
                </a:solidFill>
                <a:latin typeface="Calibri"/>
                <a:ea typeface="DejaVu Sans"/>
              </a:rPr>
              <a:t>Using third-party scripts and executables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600">
                <a:solidFill>
                  <a:srgbClr val="000000"/>
                </a:solidFill>
                <a:latin typeface="Calibri"/>
                <a:ea typeface="DejaVu Sans"/>
              </a:rPr>
              <a:t>Visualization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600">
                <a:solidFill>
                  <a:srgbClr val="000000"/>
                </a:solidFill>
                <a:latin typeface="Calibri"/>
                <a:ea typeface="DejaVu Sans"/>
              </a:rPr>
              <a:t>Galaxy equivalents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  <a:ea typeface="DejaVu Sans"/>
              </a:rPr>
              <a:t>Some Processing Tasks </a:t>
            </a:r>
            <a:endParaRPr/>
          </a:p>
        </p:txBody>
      </p:sp>
      <p:sp>
        <p:nvSpPr>
          <p:cNvPr id="21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  <a:ea typeface="DejaVu Sans"/>
              </a:rPr>
              <a:t>Search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  <a:ea typeface="DejaVu Sans"/>
              </a:rPr>
              <a:t>Map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  <a:ea typeface="DejaVu Sans"/>
              </a:rPr>
              <a:t>Filter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  <a:ea typeface="DejaVu Sans"/>
              </a:rPr>
              <a:t>Join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  <a:ea typeface="DejaVu Sans"/>
              </a:rPr>
              <a:t>(re) Format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lnSpc>
                <a:spcPct val="100000"/>
              </a:lnSpc>
            </a:pPr>
            <a:r>
              <a:rPr lang="en-NZ" sz="4800">
                <a:solidFill>
                  <a:srgbClr val="000000"/>
                </a:solidFill>
                <a:latin typeface="Arial"/>
                <a:ea typeface="DejaVu Sans"/>
              </a:rPr>
              <a:t>Outline</a:t>
            </a:r>
            <a:endParaRPr/>
          </a:p>
        </p:txBody>
      </p:sp>
      <p:sp>
        <p:nvSpPr>
          <p:cNvPr id="215" name="CustomShape 2"/>
          <p:cNvSpPr/>
          <p:nvPr/>
        </p:nvSpPr>
        <p:spPr>
          <a:xfrm>
            <a:off x="457200" y="1600200"/>
            <a:ext cx="12034800" cy="452484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NZ" sz="2400">
                <a:solidFill>
                  <a:srgbClr val="000000"/>
                </a:solidFill>
                <a:latin typeface="Arial"/>
                <a:ea typeface="DejaVu Sans"/>
              </a:rPr>
              <a:t>An intro to the Unix CL -Exploring data and formats (1 h) 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NZ" sz="2400">
                <a:solidFill>
                  <a:srgbClr val="000000"/>
                </a:solidFill>
                <a:latin typeface="Arial"/>
                <a:ea typeface="DejaVu Sans"/>
              </a:rPr>
              <a:t>Running Analyses -Variant detection &amp; analysis(1 h) 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NZ" sz="2400">
                <a:solidFill>
                  <a:srgbClr val="000000"/>
                </a:solidFill>
                <a:latin typeface="Arial"/>
                <a:ea typeface="DejaVu Sans"/>
              </a:rPr>
              <a:t>Visualization with R and IGV (1/2 h) 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NZ" sz="2400">
                <a:solidFill>
                  <a:srgbClr val="000000"/>
                </a:solidFill>
                <a:latin typeface="Arial"/>
                <a:ea typeface="DejaVu Sans"/>
              </a:rPr>
              <a:t>Formats and data manipulation in Galaxy (1/2 h) 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432000" y="2160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NZ"/>
              <a:t>The Data</a:t>
            </a:r>
            <a:endParaRPr/>
          </a:p>
        </p:txBody>
      </p:sp>
      <p:sp>
        <p:nvSpPr>
          <p:cNvPr id="217" name="TextShape 2"/>
          <p:cNvSpPr txBox="1"/>
          <p:nvPr/>
        </p:nvSpPr>
        <p:spPr>
          <a:xfrm>
            <a:off x="52164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NZ" sz="3200">
                <a:solidFill>
                  <a:srgbClr val="000000"/>
                </a:solidFill>
                <a:latin typeface="Calibri"/>
                <a:ea typeface="DejaVu Sans"/>
              </a:rPr>
              <a:t>Fragmented, barcoded PCR amplicons from 7 populations, 2x 1/16 454 Ti plate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NZ" sz="3200">
                <a:solidFill>
                  <a:srgbClr val="000000"/>
                </a:solidFill>
                <a:latin typeface="Calibri"/>
                <a:ea typeface="DejaVu Sans"/>
              </a:rPr>
              <a:t>Raw data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NZ" sz="2800">
                <a:solidFill>
                  <a:srgbClr val="000000"/>
                </a:solidFill>
                <a:latin typeface="Calibri"/>
                <a:ea typeface="DejaVu Sans"/>
              </a:rPr>
              <a:t>Reference fasta sequence (homozygous reference)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NZ" sz="2800">
                <a:solidFill>
                  <a:srgbClr val="000000"/>
                </a:solidFill>
                <a:latin typeface="Calibri"/>
                <a:ea typeface="DejaVu Sans"/>
              </a:rPr>
              <a:t>Fastq files, one per population per plate segment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NZ" sz="3200">
                <a:solidFill>
                  <a:srgbClr val="000000"/>
                </a:solidFill>
                <a:latin typeface="Calibri"/>
                <a:ea typeface="DejaVu Sans"/>
              </a:rPr>
              <a:t>Workflow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NZ" sz="2800">
                <a:solidFill>
                  <a:srgbClr val="000000"/>
                </a:solidFill>
                <a:latin typeface="Calibri"/>
                <a:ea typeface="DejaVu Sans"/>
              </a:rPr>
              <a:t>Read mapping with BWA SW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NZ" sz="2800">
                <a:solidFill>
                  <a:srgbClr val="000000"/>
                </a:solidFill>
                <a:latin typeface="Calibri"/>
                <a:ea typeface="DejaVu Sans"/>
              </a:rPr>
              <a:t>Manipulation and SNP calling with Samtools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NZ" sz="2800">
                <a:solidFill>
                  <a:srgbClr val="000000"/>
                </a:solidFill>
                <a:latin typeface="Calibri"/>
                <a:ea typeface="DejaVu Sans"/>
              </a:rPr>
              <a:t>Population genetic analyses with PoPoolation2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NZ" sz="2800">
                <a:solidFill>
                  <a:srgbClr val="000000"/>
                </a:solidFill>
                <a:latin typeface="Calibri"/>
                <a:ea typeface="DejaVu Sans"/>
              </a:rPr>
              <a:t>Visualization with IGV and ggplot/ggbio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  <a:ea typeface="DejaVu Sans"/>
              </a:rPr>
              <a:t>The Question</a:t>
            </a:r>
            <a:endParaRPr/>
          </a:p>
        </p:txBody>
      </p:sp>
      <p:sp>
        <p:nvSpPr>
          <p:cNvPr id="21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  <a:ea typeface="DejaVu Sans"/>
              </a:rPr>
              <a:t>How much nucleotide diversity?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  <a:ea typeface="DejaVu Sans"/>
              </a:rPr>
              <a:t>Which snps show significant frequency differences among populations?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  <a:ea typeface="DejaVu Sans"/>
              </a:rPr>
              <a:t>Its All About Formats!</a:t>
            </a:r>
            <a:endParaRPr/>
          </a:p>
        </p:txBody>
      </p:sp>
      <p:sp>
        <p:nvSpPr>
          <p:cNvPr id="221" name="TextShape 2"/>
          <p:cNvSpPr txBox="1"/>
          <p:nvPr/>
        </p:nvSpPr>
        <p:spPr>
          <a:xfrm>
            <a:off x="504000" y="1512000"/>
            <a:ext cx="8046360" cy="496800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</a:pPr>
            <a:r>
              <a:rPr i="1" lang="en-NZ" sz="3600">
                <a:solidFill>
                  <a:srgbClr val="000000"/>
                </a:solidFill>
                <a:latin typeface="Calibri"/>
                <a:ea typeface="DejaVu Sans"/>
              </a:rPr>
              <a:t>Input and outputs should stick to standard common formats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i="1" lang="en-NZ" sz="3600">
                <a:solidFill>
                  <a:srgbClr val="000000"/>
                </a:solidFill>
                <a:latin typeface="Calibri"/>
                <a:ea typeface="DejaVu Sans"/>
              </a:rPr>
              <a:t>Fasta – Raw nucleotide/peptide format</a:t>
            </a:r>
            <a:endParaRPr/>
          </a:p>
          <a:p>
            <a:pPr>
              <a:lnSpc>
                <a:spcPct val="100000"/>
              </a:lnSpc>
            </a:pPr>
            <a:r>
              <a:rPr i="1" lang="en-NZ" sz="3600">
                <a:solidFill>
                  <a:srgbClr val="000000"/>
                </a:solidFill>
                <a:latin typeface="Calibri"/>
                <a:ea typeface="DejaVu Sans"/>
              </a:rPr>
              <a:t>(From Sanger sequencing, assembly etc)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i="1" lang="en-NZ" sz="3600">
                <a:solidFill>
                  <a:srgbClr val="000000"/>
                </a:solidFill>
                <a:latin typeface="Calibri"/>
                <a:ea typeface="DejaVu Sans"/>
              </a:rPr>
              <a:t>Fastq – Raw sequence information</a:t>
            </a:r>
            <a:endParaRPr/>
          </a:p>
          <a:p>
            <a:pPr>
              <a:lnSpc>
                <a:spcPct val="100000"/>
              </a:lnSpc>
            </a:pPr>
            <a:r>
              <a:rPr i="1" lang="en-NZ" sz="3600">
                <a:solidFill>
                  <a:srgbClr val="000000"/>
                </a:solidFill>
                <a:latin typeface="Calibri"/>
                <a:ea typeface="DejaVu Sans"/>
              </a:rPr>
              <a:t>(From NGS illumina Roche 454 etc)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i="1" lang="en-NZ" sz="3600">
                <a:solidFill>
                  <a:srgbClr val="000000"/>
                </a:solidFill>
                <a:latin typeface="Calibri"/>
                <a:ea typeface="DejaVu Sans"/>
              </a:rPr>
              <a:t>sam/bam format – Sequence Alignment/Map format</a:t>
            </a:r>
            <a:endParaRPr/>
          </a:p>
          <a:p>
            <a:pPr>
              <a:lnSpc>
                <a:spcPct val="100000"/>
              </a:lnSpc>
            </a:pPr>
            <a:r>
              <a:rPr i="1" lang="en-NZ" sz="3600">
                <a:solidFill>
                  <a:srgbClr val="000000"/>
                </a:solidFill>
                <a:latin typeface="Calibri"/>
                <a:ea typeface="DejaVu Sans"/>
              </a:rPr>
              <a:t>(Standard alignment mapper output format)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i="1" lang="en-NZ" sz="3600">
                <a:solidFill>
                  <a:srgbClr val="000000"/>
                </a:solidFill>
                <a:latin typeface="Calibri"/>
                <a:ea typeface="DejaVu Sans"/>
              </a:rPr>
              <a:t>GFF – General feature format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