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3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.xml.rels" ContentType="application/vnd.openxmlformats-package.relationships+xml"/>
  <Override PartName="/ppt/slideLayouts/slideLayout7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Click to edit the title text format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Click to edit the title text format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Click to edit the title text format</a:t>
            </a:r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Click to edit the title text format</a:t>
            </a:r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Click to edit the title text format</a:t>
            </a:r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NZ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NZ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NZ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NZ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NZ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NZ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mirror.xnet.co.nz/pub/linuxmint/iso/stable/13/linuxmint-13-mate-dvd-32bit.iso" TargetMode="External"/><Relationship Id="rId2" Type="http://schemas.openxmlformats.org/officeDocument/2006/relationships/hyperlink" Target="http://www.linuxliveusb.com/" TargetMode="External"/><Relationship Id="rId3" Type="http://schemas.openxmlformats.org/officeDocument/2006/relationships/hyperlink" Target="http://www.vbox.me/" TargetMode="External"/><Relationship Id="rId4" Type="http://schemas.openxmlformats.org/officeDocument/2006/relationships/hyperlink" Target="http://www.alexpage.de/usb-image-tool/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Large’ Data Methods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  <a:ea typeface="DejaVu Sans"/>
              </a:rPr>
              <a:t>John McCallum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  <a:ea typeface="DejaVu Sans"/>
              </a:rPr>
              <a:t>Marcus Davy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3200">
                <a:solidFill>
                  <a:srgbClr val="8b8b8b"/>
                </a:solidFill>
                <a:latin typeface="Calibri"/>
                <a:ea typeface="DejaVu Sans"/>
              </a:rPr>
              <a:t>Samantha Baldwin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Its All About Formats!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504000" y="1512000"/>
            <a:ext cx="8046000" cy="49676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Input and outputs should stick to standard common formats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Fasta – Raw nucleotide/peptide format</a:t>
            </a: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(From Sanger sequencing, assembly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Fastq – Raw sequence information</a:t>
            </a: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(From NGS illumina Roche 454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sam/bam format – Sequence Alignment/Map format</a:t>
            </a: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(Standard alignment mapper output format)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NZ" sz="3600">
                <a:solidFill>
                  <a:srgbClr val="000000"/>
                </a:solidFill>
                <a:latin typeface="Calibri"/>
                <a:ea typeface="DejaVu Sans"/>
              </a:rPr>
              <a:t>GFF – General feature format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Files etc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/>
              <a:t>Regular files-human readable text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/>
              <a:t>Directories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/>
              <a:t>Executable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/>
              <a:t>Compiled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/>
              <a:t>Special text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/>
              <a:t>Symbolic links -'shortcuts'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</p:spPr>
      </p:sp>
      <p:sp>
        <p:nvSpPr>
          <p:cNvPr id="333" name="CustomShape 2"/>
          <p:cNvSpPr/>
          <p:nvPr/>
        </p:nvSpPr>
        <p:spPr>
          <a:xfrm>
            <a:off x="45720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3600">
                <a:latin typeface="Courier 10 Pitch"/>
              </a:rPr>
              <a:t>ls *.fastq</a:t>
            </a:r>
            <a:r>
              <a:rPr lang="en-NZ" sz="3600">
                <a:latin typeface="Arial"/>
              </a:rPr>
              <a:t>	</a:t>
            </a:r>
            <a:r>
              <a:rPr b="1" i="1" lang="en-NZ" sz="3600">
                <a:latin typeface="Arial"/>
              </a:rPr>
              <a:t>list to stdout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Courier 10 Pitch"/>
              </a:rPr>
              <a:t>ls *.fastq &gt; somefile</a:t>
            </a:r>
            <a:r>
              <a:rPr lang="en-NZ" sz="3600">
                <a:latin typeface="Arial"/>
              </a:rPr>
              <a:t> </a:t>
            </a:r>
            <a:r>
              <a:rPr b="1" i="1" lang="en-NZ" sz="3600">
                <a:latin typeface="Arial"/>
              </a:rPr>
              <a:t>redirect to file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Courier 10 Pitch"/>
              </a:rPr>
              <a:t>cat somefile </a:t>
            </a:r>
            <a:r>
              <a:rPr b="1" i="1" lang="en-NZ" sz="3600">
                <a:latin typeface="Arial"/>
              </a:rPr>
              <a:t> to stdout</a:t>
            </a:r>
            <a:r>
              <a:rPr lang="en-NZ" sz="3600">
                <a:latin typeface="Courier 10 Pitch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Arial"/>
              </a:rPr>
              <a:t>cat somefile | head   </a:t>
            </a:r>
            <a:r>
              <a:rPr b="1" i="1" lang="en-NZ" sz="3600">
                <a:latin typeface="Arial"/>
              </a:rPr>
              <a:t>pipe file to head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latin typeface="Arial"/>
              </a:rPr>
              <a:t>cat &gt; somefile </a:t>
            </a:r>
            <a:r>
              <a:rPr b="1" i="1" lang="en-NZ" sz="3600">
                <a:latin typeface="Arial"/>
              </a:rPr>
              <a:t>read from stdin/ctrl d save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193680"/>
            <a:ext cx="8228880" cy="1304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Connect to a Server and Move Files-SSH Protocols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457992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Unix/OSX Terminal</a:t>
            </a:r>
            <a:endParaRPr/>
          </a:p>
          <a:p>
            <a:pPr>
              <a:lnSpc>
                <a:spcPct val="100000"/>
              </a:lnSpc>
            </a:pPr>
            <a:r>
              <a:rPr lang="en-NZ" sz="2000">
                <a:solidFill>
                  <a:srgbClr val="000000"/>
                </a:solidFill>
                <a:latin typeface="Courier New"/>
                <a:ea typeface="DejaVu Sans"/>
              </a:rPr>
              <a:t>ssh username@serveraddress.com </a:t>
            </a:r>
            <a:endParaRPr/>
          </a:p>
          <a:p>
            <a:pPr>
              <a:lnSpc>
                <a:spcPct val="100000"/>
              </a:lnSpc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Windows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Putty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Xming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Winscp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Exercise-SSH and SCP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457200" y="1604520"/>
            <a:ext cx="8046000" cy="42271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/>
              <a:t>Get your IP address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ifconfig | grep 'inet addr'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Swap IP addresses with a partner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Check you can reach their IP address</a:t>
            </a:r>
            <a:endParaRPr/>
          </a:p>
          <a:p>
            <a:pPr algn="ctr"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ping &lt;their IP address&gt;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SSH to each others machine as VISG_USER</a:t>
            </a:r>
            <a:endParaRPr/>
          </a:p>
          <a:p>
            <a:pPr algn="ctr"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ssh visg_user@&lt;IP address&gt;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Arial"/>
                <a:ea typeface="DejaVu Sans"/>
              </a:rPr>
              <a:t>Copy a file to your home dir</a:t>
            </a:r>
            <a:endParaRPr/>
          </a:p>
          <a:p>
            <a:pPr algn="ctr"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ourier 10 Pitch"/>
                <a:ea typeface="DejaVu Sans"/>
              </a:rPr>
              <a:t>scp visg_user@&lt;IP address&gt;:/VISG/00.raw/reference.fasta ~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560" y="274680"/>
            <a:ext cx="8228160" cy="1141920"/>
          </a:xfrm>
          <a:prstGeom prst="rect">
            <a:avLst/>
          </a:prstGeom>
        </p:spPr>
      </p:sp>
      <p:sp>
        <p:nvSpPr>
          <p:cNvPr id="339" name="CustomShape 2"/>
          <p:cNvSpPr/>
          <p:nvPr/>
        </p:nvSpPr>
        <p:spPr>
          <a:xfrm>
            <a:off x="457200" y="273600"/>
            <a:ext cx="822852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6000"/>
              <a:t>&gt; The bash shell</a:t>
            </a:r>
            <a:endParaRPr/>
          </a:p>
        </p:txBody>
      </p:sp>
      <p:sp>
        <p:nvSpPr>
          <p:cNvPr id="340" name="CustomShape 3"/>
          <p:cNvSpPr/>
          <p:nvPr/>
        </p:nvSpPr>
        <p:spPr>
          <a:xfrm>
            <a:off x="457200" y="1604520"/>
            <a:ext cx="8045640" cy="3976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400"/>
              <a:t>'Bourne-again-shell'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400"/>
              <a:t>A command-line (CL) interface to operating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400"/>
              <a:t> </a:t>
            </a:r>
            <a:r>
              <a:rPr lang="en-NZ" sz="4400"/>
              <a:t>a command interpreter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600">
                <a:latin typeface="Courier 10 Pitch"/>
              </a:rPr>
              <a:t>Command -option &lt;value&gt; argument(s)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600">
                <a:latin typeface="Arial"/>
              </a:rPr>
              <a:t>Inputs and outputs from files or stdin/out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Exercise-Shell Orientation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45720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whoami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pwd</a:t>
            </a:r>
            <a:r>
              <a:rPr lang="en-NZ" sz="3200">
                <a:solidFill>
                  <a:srgbClr val="000000"/>
                </a:solidFill>
                <a:ea typeface="DejaVu Sans"/>
              </a:rPr>
              <a:t>	</a:t>
            </a:r>
            <a:r>
              <a:rPr lang="en-NZ" sz="3200">
                <a:solidFill>
                  <a:srgbClr val="000000"/>
                </a:solidFill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/</a:t>
            </a:r>
            <a:r>
              <a:rPr i="1" lang="en-NZ" sz="3200">
                <a:solidFill>
                  <a:srgbClr val="000000"/>
                </a:solidFill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-l 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-l ~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cd /VISG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ea typeface="DejaVu Sans"/>
              </a:rPr>
              <a:t>ls -l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4579920" y="1604520"/>
            <a:ext cx="39258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Who are you?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Where are you?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List the root filesystem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Long listing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Long listing of home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Go to VISG dir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6000"/>
              <a:t>List the files</a:t>
            </a:r>
            <a:r>
              <a:rPr lang="en-NZ" sz="5400"/>
              <a:t>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83640" y="1483560"/>
            <a:ext cx="7919280" cy="4752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whoami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pwd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/home/visg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ls -l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total 0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visg@mint ~ $ ls -la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total 8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7 visg visg 180 Sep 24 09:49 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5 root root  80 Sep 24 09:49 ..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-rw-r--r-- 1 visg visg 220 Sep 24 09:49 .bash_logout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3 visg visg  80 Sep 24 09:49 .config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drwx------ 2 visg visg  40 Sep 24 09:49 .gconf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3 visg visg  60 Sep 24 09:49 .local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2 visg visg  60 Sep 24 09:49 .mate2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drwxr-xr-x 4 visg visg 100 Sep 24 09:49 .mozilla</a:t>
            </a:r>
            <a:endParaRPr/>
          </a:p>
          <a:p>
            <a:pPr>
              <a:lnSpc>
                <a:spcPct val="100000"/>
              </a:lnSpc>
            </a:pPr>
            <a:r>
              <a:rPr lang="en-NZ">
                <a:solidFill>
                  <a:srgbClr val="000000"/>
                </a:solidFill>
                <a:latin typeface="Courier New"/>
                <a:ea typeface="DejaVu Sans"/>
              </a:rPr>
              <a:t>-rw-r--r-- 1 visg visg 675 Sep 24 09:49 .profile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457200" y="274680"/>
            <a:ext cx="8228160" cy="11419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NZ" sz="3600"/>
              <a:t>Exploring Your Environment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273600"/>
            <a:ext cx="822852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CL Navigation</a:t>
            </a:r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457200" y="1604520"/>
            <a:ext cx="3925800" cy="44431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cd /VISG/00.raw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ls P&lt;tab&gt;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&lt;tab&gt;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&lt;tab&gt; &lt;tab&gt;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ls Pool1_BARCODE*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ls Pool1_BARCODE?.fastq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history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history | tail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&lt;up arrow&gt;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&lt;down arrow&gt;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 mouse double click&gt; </a:t>
            </a:r>
            <a:endParaRPr/>
          </a:p>
          <a:p>
            <a:pPr>
              <a:lnSpc>
                <a:spcPct val="100000"/>
              </a:lnSpc>
            </a:pPr>
            <a:r>
              <a:rPr lang="en-NZ" sz="4000">
                <a:solidFill>
                  <a:srgbClr val="000000"/>
                </a:solidFill>
                <a:ea typeface="DejaVu Sans"/>
              </a:rPr>
              <a:t>&lt;shift ins&gt;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4579920" y="1604520"/>
            <a:ext cx="3925800" cy="41551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000"/>
              <a:t>Move to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ilename completion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All the options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List  the Pool1  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List  the Pool1 fastq 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see all the history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Last few items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Back in history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Forward in history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NZ" sz="2000">
                <a:solidFill>
                  <a:srgbClr val="000000"/>
                </a:solidFill>
                <a:latin typeface="Arial"/>
                <a:ea typeface="DejaVu Sans"/>
              </a:rPr>
              <a:t>paste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67640" y="1268640"/>
            <a:ext cx="8208000" cy="6793920"/>
          </a:xfrm>
          <a:prstGeom prst="rect">
            <a:avLst/>
          </a:prstGeom>
        </p:spPr>
      </p:sp>
      <p:sp>
        <p:nvSpPr>
          <p:cNvPr id="350" name="CustomShape 2"/>
          <p:cNvSpPr/>
          <p:nvPr/>
        </p:nvSpPr>
        <p:spPr>
          <a:xfrm>
            <a:off x="457200" y="273600"/>
            <a:ext cx="822852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4000"/>
              <a:t>Exercise View, Browse and Filter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457200" y="1604520"/>
            <a:ext cx="8045640" cy="39762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Courier 10 Pitch"/>
                <a:ea typeface="DejaVu Sans"/>
              </a:rPr>
              <a:t>head Pool1_BARCODE2.fastq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Courier 10 Pitch"/>
                <a:ea typeface="DejaVu Sans"/>
              </a:rPr>
              <a:t>tail Pool1_BARCODE2.fastq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Courier 10 Pitch"/>
                <a:ea typeface="DejaVu Sans"/>
              </a:rPr>
              <a:t>less Pool1_BARCODE2.fastq</a:t>
            </a: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h help screen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g  </a:t>
            </a:r>
            <a:r>
              <a:rPr i="1" lang="en-NZ" sz="4000">
                <a:solidFill>
                  <a:srgbClr val="000000"/>
                </a:solidFill>
                <a:latin typeface="Arial"/>
                <a:ea typeface="DejaVu Sans"/>
              </a:rPr>
              <a:t>top of file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i="1"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bottom of file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/&lt;pattern&gt; </a:t>
            </a:r>
            <a:r>
              <a:rPr i="1" lang="en-NZ" sz="4000">
                <a:solidFill>
                  <a:srgbClr val="000000"/>
                </a:solidFill>
                <a:latin typeface="Arial"/>
                <a:ea typeface="DejaVu Sans"/>
              </a:rPr>
              <a:t>search for pattern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q  quit less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4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Statistical Genomics in 2012+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518760" y="134064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Larger is getting  cheaper and larger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Context-specific SNP marker discovery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Population pool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Genotyping by sequencing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Global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Reference-based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Largeness requires </a:t>
            </a:r>
            <a:r>
              <a:rPr lang="en-NZ" sz="3200" u="sng">
                <a:solidFill>
                  <a:srgbClr val="000000"/>
                </a:solidFill>
                <a:latin typeface="Calibri"/>
                <a:ea typeface="DejaVu Sans"/>
              </a:rPr>
              <a:t>scalable</a:t>
            </a: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 server-based computing </a:t>
            </a:r>
            <a:r>
              <a:rPr i="1" lang="en-NZ" sz="3200">
                <a:solidFill>
                  <a:srgbClr val="000000"/>
                </a:solidFill>
                <a:latin typeface="Calibri"/>
                <a:ea typeface="DejaVu Sans"/>
              </a:rPr>
              <a:t>cloud, cluster etc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Diverse tools, scripts available for UNIX (ie OSX,Linux)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274680"/>
            <a:ext cx="8228160" cy="11419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NZ" sz="5400"/>
              <a:t>Help!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395640" y="1700640"/>
            <a:ext cx="7991640" cy="338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help</a:t>
            </a: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	</a:t>
            </a: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	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list shell commands 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help cd 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help for cd command  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&lt;command&gt;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may give help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man &lt;command&gt;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read the man pages, q to exit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NZ" sz="3600">
                <a:solidFill>
                  <a:srgbClr val="000000"/>
                </a:solidFill>
                <a:latin typeface="Courier 10 Pitch"/>
                <a:ea typeface="DejaVu Sans"/>
              </a:rPr>
              <a:t>&lt;command&gt;</a:t>
            </a: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 --help</a:t>
            </a:r>
            <a:endParaRPr/>
          </a:p>
          <a:p>
            <a:pPr>
              <a:lnSpc>
                <a:spcPct val="100000"/>
              </a:lnSpc>
            </a:pPr>
            <a:r>
              <a:rPr lang="en-NZ" sz="3600">
                <a:solidFill>
                  <a:srgbClr val="000000"/>
                </a:solidFill>
                <a:latin typeface="Arial"/>
                <a:ea typeface="DejaVu Sans"/>
              </a:rPr>
              <a:t>&lt;ctrl&gt; + c  </a:t>
            </a:r>
            <a:r>
              <a:rPr i="1" lang="en-NZ" sz="3600">
                <a:solidFill>
                  <a:srgbClr val="000000"/>
                </a:solidFill>
                <a:latin typeface="Arial"/>
                <a:ea typeface="DejaVu Sans"/>
              </a:rPr>
              <a:t>stop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</p:sp>
      <p:sp>
        <p:nvSpPr>
          <p:cNvPr id="355" name="CustomShape 2"/>
          <p:cNvSpPr/>
          <p:nvPr/>
        </p:nvSpPr>
        <p:spPr>
          <a:xfrm>
            <a:off x="457200" y="126864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visg@mint ~ $ echo $PATH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where it looks for executables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/usr/local/bin:/usr/bin:/bin:/usr/local/games:/usr/games    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which bwa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where’s bwa?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/usr/bin/bwa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ls -l /usr/bin/bwa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-rwxr-xr-x 1 root root 276124 Dec 12  2011 /usr/bin/bwa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executable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cat run.sh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dump file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#!/bin/sh     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uses the sh interpreter ie bash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## Run qa.R script as a batch file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a comment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Rscript qc.R 2&gt; err &gt; log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visg_user@mint ~/visg/00.raw $ head qc.R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look at top of script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#!/bin/env  Rscript           </a:t>
            </a:r>
            <a:r>
              <a:rPr i="1" lang="en-NZ" sz="2400">
                <a:solidFill>
                  <a:srgbClr val="ff0000"/>
                </a:solidFill>
                <a:latin typeface="Calibri"/>
                <a:ea typeface="DejaVu Sans"/>
              </a:rPr>
              <a:t>uses the Rscript interpreter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require(ShortRead)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457200" y="274680"/>
            <a:ext cx="8228160" cy="11419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NZ" sz="2800"/>
              <a:t>Scripts, Executable Files and Where They Live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612720" y="980640"/>
            <a:ext cx="10403280" cy="5634360"/>
          </a:xfrm>
          <a:prstGeom prst="rect">
            <a:avLst/>
          </a:prstGeom>
        </p:spPr>
      </p:pic>
      <p:sp>
        <p:nvSpPr>
          <p:cNvPr id="358" name="CustomShape 1"/>
          <p:cNvSpPr/>
          <p:nvPr/>
        </p:nvSpPr>
        <p:spPr>
          <a:xfrm>
            <a:off x="457200" y="4464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http://rweb.stat.ucla.edu/ggplot2/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Bootable Linux-on-a-stick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Download image </a:t>
            </a:r>
            <a:r>
              <a:rPr lang="en-NZ" sz="1400" u="sng">
                <a:solidFill>
                  <a:srgbClr val="0000ff"/>
                </a:solidFill>
                <a:latin typeface="Calibri"/>
                <a:ea typeface="DejaVu Sans"/>
                <a:hlinkClick r:id="rId1"/>
              </a:rPr>
              <a:t>http://mirror.xnet.co.nz/pub/linuxmint/iso/stable/13/linuxmint-13-mate-dvd-32bit.iso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Write to USB stick 4Gb using </a:t>
            </a:r>
            <a:r>
              <a:rPr lang="en-NZ" sz="2400" u="sng">
                <a:solidFill>
                  <a:srgbClr val="0000ff"/>
                </a:solidFill>
                <a:latin typeface="Calibri"/>
                <a:ea typeface="DejaVu Sans"/>
                <a:hlinkClick r:id="rId2"/>
              </a:rPr>
              <a:t>http://www.linuxliveusb.com/</a:t>
            </a: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 with space for persistent data (based on </a:t>
            </a:r>
            <a:r>
              <a:rPr lang="en-NZ" sz="2400" u="sng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Portable VirtualBox</a:t>
            </a: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Customise using apt-get install =&gt; R/samtools/bwa etc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400">
                <a:solidFill>
                  <a:srgbClr val="000000"/>
                </a:solidFill>
                <a:latin typeface="Calibri"/>
                <a:ea typeface="DejaVu Sans"/>
              </a:rPr>
              <a:t>Clone image using </a:t>
            </a:r>
            <a:r>
              <a:rPr lang="en-NZ" sz="2400" u="sng">
                <a:solidFill>
                  <a:srgbClr val="0000ff"/>
                </a:solidFill>
                <a:latin typeface="Calibri"/>
                <a:ea typeface="DejaVu Sans"/>
                <a:hlinkClick r:id="rId4"/>
              </a:rPr>
              <a:t>http://www.alexpage.de/usb-image-tool/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To keep sane, use approaches that are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611640" y="148464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Scalable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Open source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Reproducible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Documented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Identifiable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4800">
                <a:solidFill>
                  <a:srgbClr val="000000"/>
                </a:solidFill>
                <a:latin typeface="Calibri"/>
                <a:ea typeface="DejaVu Sans"/>
              </a:rPr>
              <a:t>Disciplined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Tools and Learning Goals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518760" y="134064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Unix shell  essentials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Documentation, help and formats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Accessing servers and moving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Using third-party scripts and executables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Visualization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600">
                <a:solidFill>
                  <a:srgbClr val="000000"/>
                </a:solidFill>
                <a:latin typeface="Calibri"/>
                <a:ea typeface="DejaVu Sans"/>
              </a:rPr>
              <a:t>Galaxy equivalents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Some Processing Tasks 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Map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(re) Format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NZ"/>
              <a:t>Why Unix?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NZ"/>
              <a:t>It makes the web and my phone 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Leading platform for scientific computing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Secure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Scalable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NZ"/>
              <a:t>Many flavours to suit your needs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55840" y="1162440"/>
            <a:ext cx="8228160" cy="1141560"/>
          </a:xfrm>
          <a:prstGeom prst="rect">
            <a:avLst/>
          </a:prstGeom>
        </p:spPr>
      </p:sp>
      <p:sp>
        <p:nvSpPr>
          <p:cNvPr id="321" name="CustomShape 2"/>
          <p:cNvSpPr/>
          <p:nvPr/>
        </p:nvSpPr>
        <p:spPr>
          <a:xfrm>
            <a:off x="457200" y="1600200"/>
            <a:ext cx="12034440" cy="4524480"/>
          </a:xfrm>
          <a:prstGeom prst="rect">
            <a:avLst/>
          </a:prstGeom>
        </p:spPr>
      </p:sp>
      <p:sp>
        <p:nvSpPr>
          <p:cNvPr id="322" name="TextShape 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 sz="4800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/>
          </a:p>
        </p:txBody>
      </p:sp>
      <p:sp>
        <p:nvSpPr>
          <p:cNvPr id="323" name="TextShape 4"/>
          <p:cNvSpPr txBox="1"/>
          <p:nvPr/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An intro to the Unix CL -Exploring data and formats (1 h)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Running Analyses -Variant detection &amp; analysis(1 h)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Visualization with R and IGV (1/2 h) </a:t>
            </a:r>
            <a:endParaRPr/>
          </a:p>
          <a:p>
            <a:pPr>
              <a:lnSpc>
                <a:spcPct val="100000"/>
              </a:lnSpc>
            </a:pPr>
            <a:r>
              <a:rPr lang="en-NZ" sz="2400">
                <a:solidFill>
                  <a:srgbClr val="000000"/>
                </a:solidFill>
                <a:latin typeface="Arial"/>
                <a:ea typeface="DejaVu Sans"/>
              </a:rPr>
              <a:t>Formats and data manipulation in Galaxy (1/2 h)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32000" y="216000"/>
            <a:ext cx="822888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NZ"/>
              <a:t>The Data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521640" y="1604520"/>
            <a:ext cx="804600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Fragmented, barcoded PCR amplicons from 7 populations, 2x 1/16 454 Ti plate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Reference fasta sequence (homozygous reference)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Fastq files, one per population per plate segment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Read mapping with BWA SW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Manipulation and SNP calling with Samtools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Population genetic analyses with PoPoolation2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NZ" sz="2800">
                <a:solidFill>
                  <a:srgbClr val="000000"/>
                </a:solidFill>
                <a:latin typeface="Calibri"/>
                <a:ea typeface="DejaVu Sans"/>
              </a:rPr>
              <a:t>Visualization with IGV and ggplot/ggbio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NZ" sz="4400">
                <a:solidFill>
                  <a:srgbClr val="000000"/>
                </a:solidFill>
                <a:latin typeface="Calibri"/>
                <a:ea typeface="DejaVu Sans"/>
              </a:rPr>
              <a:t>The Question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How much nucleotide diversity?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3200">
                <a:solidFill>
                  <a:srgbClr val="000000"/>
                </a:solidFill>
                <a:latin typeface="Calibri"/>
                <a:ea typeface="DejaVu Sans"/>
              </a:rPr>
              <a:t>Which snps show significant frequency differences among populations?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