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trictFirstAndLastChars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311" r:id="rId6"/>
    <p:sldId id="312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3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0603"/>
    <a:srgbClr val="FFFF00"/>
    <a:srgbClr val="FF5B6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6824" autoAdjust="0"/>
  </p:normalViewPr>
  <p:slideViewPr>
    <p:cSldViewPr>
      <p:cViewPr varScale="1">
        <p:scale>
          <a:sx n="70" d="100"/>
          <a:sy n="70" d="100"/>
        </p:scale>
        <p:origin x="-14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025FA32D-376E-0B44-A411-66BABDBD7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0508930C-141D-0043-9D4C-FB3FFD6F7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8930C-141D-0043-9D4C-FB3FFD6F7C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8930C-141D-0043-9D4C-FB3FFD6F7C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9" y="609600"/>
            <a:ext cx="1762125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609600"/>
            <a:ext cx="5138738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1993900"/>
            <a:ext cx="34448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1993900"/>
            <a:ext cx="34464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0469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93900"/>
            <a:ext cx="70437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495800" y="64008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VISG Workshop: 25 October 2012       </a:t>
            </a:r>
            <a:fld id="{894BCEB0-A0C7-D54D-A714-5A3C92E1D0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600" y="6400800"/>
            <a:ext cx="1117600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df"/><Relationship Id="rId3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df"/><Relationship Id="rId3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df"/><Relationship Id="rId3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df"/><Relationship Id="rId3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df"/><Relationship Id="rId3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df"/><Relationship Id="rId3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???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df"/><Relationship Id="rId3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df"/><Relationship Id="rId3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685800" y="6858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/>
            <a:r>
              <a:rPr lang="en-AU" sz="2400" dirty="0" smtClean="0">
                <a:latin typeface="Gill Sans Light"/>
                <a:ea typeface="ＭＳ Ｐゴシック" charset="-128"/>
                <a:cs typeface="Gill Sans Light"/>
              </a:rPr>
              <a:t>VISG Workshop</a:t>
            </a:r>
          </a:p>
          <a:p>
            <a:pPr eaLnBrk="0" hangingPunct="0"/>
            <a:r>
              <a:rPr lang="en-AU" sz="2400" dirty="0" smtClean="0">
                <a:latin typeface="Gill Sans Light"/>
                <a:ea typeface="ＭＳ Ｐゴシック" charset="-128"/>
                <a:cs typeface="Gill Sans Light"/>
              </a:rPr>
              <a:t>25 October 2012</a:t>
            </a:r>
            <a:r>
              <a:rPr lang="en-AU" sz="2400" dirty="0" smtClean="0">
                <a:latin typeface="Gill Sans Light"/>
                <a:ea typeface="ＭＳ Ｐゴシック" charset="-128"/>
                <a:cs typeface="Gill Sans Light"/>
              </a:rPr>
              <a:t/>
            </a:r>
            <a:br>
              <a:rPr lang="en-AU" sz="2400" dirty="0" smtClean="0">
                <a:latin typeface="Gill Sans Light"/>
                <a:ea typeface="ＭＳ Ｐゴシック" charset="-128"/>
                <a:cs typeface="Gill Sans Light"/>
              </a:rPr>
            </a:br>
            <a:endParaRPr lang="en-AU" sz="2400" dirty="0" smtClean="0">
              <a:latin typeface="Gill Sans Light"/>
              <a:ea typeface="ＭＳ Ｐゴシック" charset="-128"/>
              <a:cs typeface="Gill Sans Light"/>
            </a:endParaRPr>
          </a:p>
          <a:p>
            <a:pPr eaLnBrk="0" hangingPunct="0"/>
            <a:r>
              <a:rPr lang="en-AU" dirty="0" smtClean="0">
                <a:latin typeface="Gill Sans Light"/>
                <a:ea typeface="ＭＳ Ｐゴシック" charset="-128"/>
                <a:cs typeface="Gill Sans Light"/>
              </a:rPr>
              <a:t/>
            </a:r>
            <a:br>
              <a:rPr lang="en-AU" dirty="0" smtClean="0">
                <a:latin typeface="Gill Sans Light"/>
                <a:ea typeface="ＭＳ Ｐゴシック" charset="-128"/>
                <a:cs typeface="Gill Sans Light"/>
              </a:rPr>
            </a:br>
            <a:r>
              <a:rPr lang="en-AU" sz="3000" dirty="0" smtClean="0">
                <a:latin typeface="Gill Sans Light"/>
                <a:cs typeface="Gill Sans Light"/>
              </a:rPr>
              <a:t>Analysis of Copy Number Variation in NGS Data</a:t>
            </a:r>
          </a:p>
          <a:p>
            <a:pPr eaLnBrk="0" hangingPunct="0"/>
            <a:endParaRPr lang="en-AU" sz="2800" dirty="0" smtClean="0">
              <a:latin typeface="Gill Sans Light"/>
              <a:ea typeface="ＭＳ Ｐゴシック" charset="-128"/>
              <a:cs typeface="Gill Sans Light"/>
            </a:endParaRPr>
          </a:p>
          <a:p>
            <a:pPr eaLnBrk="0" hangingPunct="0"/>
            <a:r>
              <a:rPr lang="en-AU" sz="2800" dirty="0" smtClean="0">
                <a:latin typeface="Gill Sans Light"/>
                <a:ea typeface="ＭＳ Ｐゴシック" charset="-128"/>
                <a:cs typeface="Gill Sans Light"/>
              </a:rPr>
              <a:t/>
            </a:r>
            <a:br>
              <a:rPr lang="en-AU" sz="2800" dirty="0" smtClean="0">
                <a:latin typeface="Gill Sans Light"/>
                <a:ea typeface="ＭＳ Ｐゴシック" charset="-128"/>
                <a:cs typeface="Gill Sans Light"/>
              </a:rPr>
            </a:br>
            <a:r>
              <a:rPr lang="en-AU" sz="2000" dirty="0" smtClean="0">
                <a:latin typeface="Gill Sans Light"/>
                <a:ea typeface="ＭＳ Ｐゴシック" charset="-128"/>
                <a:cs typeface="Gill Sans Light"/>
              </a:rPr>
              <a:t>Mik </a:t>
            </a:r>
            <a:r>
              <a:rPr lang="en-AU" sz="2000" dirty="0" smtClean="0">
                <a:latin typeface="Gill Sans Light"/>
                <a:ea typeface="ＭＳ Ｐゴシック" charset="-128"/>
                <a:cs typeface="Gill Sans Light"/>
              </a:rPr>
              <a:t>Black</a:t>
            </a:r>
            <a:r>
              <a:rPr lang="en-GB" sz="2000" dirty="0" smtClean="0">
                <a:latin typeface="Gill Sans Light"/>
                <a:ea typeface="Times" charset="0"/>
                <a:cs typeface="Gill Sans Light"/>
              </a:rPr>
              <a:t>, </a:t>
            </a:r>
            <a:r>
              <a:rPr lang="en-AU" sz="2000" dirty="0" smtClean="0">
                <a:latin typeface="Gill Sans Light"/>
                <a:cs typeface="Gill Sans Light"/>
              </a:rPr>
              <a:t>Tony Merriman, Hoang Tan Nguyen</a:t>
            </a:r>
          </a:p>
          <a:p>
            <a:pPr eaLnBrk="0" hangingPunct="0"/>
            <a:r>
              <a:rPr lang="en-GB" sz="2000" dirty="0" smtClean="0">
                <a:latin typeface="Gill Sans Light"/>
                <a:ea typeface="Times" charset="0"/>
                <a:cs typeface="Gill Sans Light"/>
              </a:rPr>
              <a:t>University </a:t>
            </a:r>
            <a:r>
              <a:rPr lang="en-GB" sz="2000" dirty="0" smtClean="0">
                <a:latin typeface="Gill Sans Light"/>
                <a:ea typeface="Times" charset="0"/>
                <a:cs typeface="Gill Sans Light"/>
              </a:rPr>
              <a:t>of Otago</a:t>
            </a:r>
            <a:endParaRPr lang="en-GB" sz="2000" dirty="0" smtClean="0">
              <a:latin typeface="Gill Sans Light"/>
              <a:ea typeface="Times" charset="0"/>
              <a:cs typeface="Gill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0042" y="355663"/>
            <a:ext cx="45377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Sequence data (NA018603):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327463"/>
            <a:ext cx="4610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Alignment data (NA018603):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990600"/>
            <a:ext cx="8026400" cy="23280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3997084"/>
            <a:ext cx="7772401" cy="2251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304800"/>
            <a:ext cx="426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www.ebi.ac.uk</a:t>
            </a:r>
            <a:r>
              <a:rPr lang="en-US" dirty="0" err="1" smtClean="0"/>
              <a:t>/Tools/rcloud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33450"/>
            <a:ext cx="8551463" cy="516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609600"/>
            <a:ext cx="7277100" cy="1143000"/>
          </a:xfrm>
        </p:spPr>
        <p:txBody>
          <a:bodyPr/>
          <a:lstStyle/>
          <a:p>
            <a:r>
              <a:rPr lang="en-US" dirty="0" smtClean="0"/>
              <a:t>EBI R/</a:t>
            </a:r>
            <a:r>
              <a:rPr lang="en-US" dirty="0" err="1" smtClean="0"/>
              <a:t>Bioconductor</a:t>
            </a:r>
            <a:r>
              <a:rPr lang="en-US" dirty="0" smtClean="0"/>
              <a:t> workbench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6667499" cy="4249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56173"/>
            <a:ext cx="7391400" cy="451602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52500" y="284573"/>
            <a:ext cx="7277100" cy="1143000"/>
          </a:xfrm>
        </p:spPr>
        <p:txBody>
          <a:bodyPr/>
          <a:lstStyle/>
          <a:p>
            <a:r>
              <a:rPr lang="en-US" dirty="0" smtClean="0"/>
              <a:t>EBI R/</a:t>
            </a:r>
            <a:r>
              <a:rPr lang="en-US" dirty="0" err="1" smtClean="0"/>
              <a:t>Bioconductor</a:t>
            </a:r>
            <a:r>
              <a:rPr lang="en-US" dirty="0" smtClean="0"/>
              <a:t> workbench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458200" cy="1143000"/>
          </a:xfrm>
        </p:spPr>
        <p:txBody>
          <a:bodyPr/>
          <a:lstStyle/>
          <a:p>
            <a:r>
              <a:rPr lang="en-US" dirty="0" smtClean="0"/>
              <a:t>Data from the 1000 genomes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924800" cy="4114800"/>
          </a:xfrm>
        </p:spPr>
        <p:txBody>
          <a:bodyPr/>
          <a:lstStyle/>
          <a:p>
            <a:r>
              <a:rPr lang="en-US" dirty="0" smtClean="0"/>
              <a:t>Suppose we are interested in a particular region of chromosome one (the FCGR locus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SAMtools</a:t>
            </a:r>
            <a:r>
              <a:rPr lang="en-US" dirty="0" smtClean="0"/>
              <a:t> to extract data (or </a:t>
            </a:r>
            <a:r>
              <a:rPr lang="en-US" dirty="0" err="1" smtClean="0"/>
              <a:t>Rsamtools</a:t>
            </a:r>
            <a:r>
              <a:rPr lang="en-US" dirty="0" smtClean="0"/>
              <a:t> from within R), and then analyze in 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7621"/>
            <a:ext cx="3930650" cy="199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04800"/>
            <a:ext cx="4038600" cy="18454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6800" y="2908300"/>
            <a:ext cx="7043738" cy="3187700"/>
          </a:xfrm>
        </p:spPr>
        <p:txBody>
          <a:bodyPr/>
          <a:lstStyle/>
          <a:p>
            <a:r>
              <a:rPr lang="en-US" dirty="0" smtClean="0"/>
              <a:t>Large amounts of copy number variation in human genome.</a:t>
            </a:r>
          </a:p>
          <a:p>
            <a:r>
              <a:rPr lang="en-US" dirty="0" smtClean="0"/>
              <a:t>Previous technologies able to determine copy number, but not necessarily identify breakpoints.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46913" cy="1143000"/>
          </a:xfrm>
        </p:spPr>
        <p:txBody>
          <a:bodyPr/>
          <a:lstStyle/>
          <a:p>
            <a:r>
              <a:rPr lang="en-US" dirty="0" smtClean="0"/>
              <a:t>NGS and Copy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93900"/>
            <a:ext cx="7043738" cy="4114800"/>
          </a:xfrm>
        </p:spPr>
        <p:txBody>
          <a:bodyPr/>
          <a:lstStyle/>
          <a:p>
            <a:r>
              <a:rPr lang="en-US" dirty="0" smtClean="0"/>
              <a:t>Next generation sequencing technologies have already been used to study CNV in the human genome.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087716"/>
            <a:ext cx="6464300" cy="6420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0" y="3886200"/>
            <a:ext cx="4997450" cy="176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5339368"/>
            <a:ext cx="6515100" cy="697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100" y="5110768"/>
            <a:ext cx="5067300" cy="1921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1981200" y="3810000"/>
            <a:ext cx="6553200" cy="990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9200" y="5029200"/>
            <a:ext cx="6629400" cy="1066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52400"/>
            <a:ext cx="7046913" cy="1143000"/>
          </a:xfrm>
        </p:spPr>
        <p:txBody>
          <a:bodyPr/>
          <a:lstStyle/>
          <a:p>
            <a:r>
              <a:rPr lang="en-US" dirty="0" smtClean="0"/>
              <a:t>CNV at the FCGR locus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19200"/>
            <a:ext cx="6248400" cy="2220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1000"/>
            <a:ext cx="6089650" cy="2067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962400"/>
            <a:ext cx="4070350" cy="251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0600" y="3136900"/>
            <a:ext cx="7043738" cy="3187700"/>
          </a:xfrm>
        </p:spPr>
        <p:txBody>
          <a:bodyPr/>
          <a:lstStyle/>
          <a:p>
            <a:r>
              <a:rPr lang="en-US" dirty="0" smtClean="0"/>
              <a:t>WTCCC </a:t>
            </a:r>
            <a:r>
              <a:rPr lang="en-US" dirty="0" smtClean="0"/>
              <a:t>publication:</a:t>
            </a:r>
          </a:p>
          <a:p>
            <a:pPr lvl="1">
              <a:buNone/>
            </a:pPr>
            <a:r>
              <a:rPr lang="en-US" dirty="0" smtClean="0"/>
              <a:t>	“We conclude that common </a:t>
            </a:r>
            <a:r>
              <a:rPr lang="en-US" dirty="0" err="1" smtClean="0"/>
              <a:t>CNVs</a:t>
            </a:r>
            <a:r>
              <a:rPr lang="en-US" dirty="0" smtClean="0"/>
              <a:t> that can be typed on existing platforms are unlikely to contribute greatly to the genetic basis of common human diseases.”</a:t>
            </a:r>
          </a:p>
          <a:p>
            <a:r>
              <a:rPr lang="en-US" dirty="0" smtClean="0"/>
              <a:t>Included FCGR3B locus…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9694"/>
            <a:ext cx="7861300" cy="20521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304800"/>
            <a:ext cx="5283200" cy="36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87" y="0"/>
            <a:ext cx="7046913" cy="1143000"/>
          </a:xfrm>
        </p:spPr>
        <p:txBody>
          <a:bodyPr/>
          <a:lstStyle/>
          <a:p>
            <a:r>
              <a:rPr lang="en-US" dirty="0" smtClean="0"/>
              <a:t>The FCGR Locus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98" y="3352800"/>
            <a:ext cx="7160802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5867400"/>
            <a:ext cx="7525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2: </a:t>
            </a:r>
            <a:r>
              <a:rPr lang="en-US" dirty="0" err="1" smtClean="0"/>
              <a:t>Breunis</a:t>
            </a:r>
            <a:r>
              <a:rPr lang="en-US" dirty="0" smtClean="0"/>
              <a:t> et al. (2009) Human Mutation, 30(5): E640-650.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5740" y="2362200"/>
            <a:ext cx="727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1: </a:t>
            </a:r>
            <a:r>
              <a:rPr lang="en-US" dirty="0" err="1" smtClean="0"/>
              <a:t>Hollox</a:t>
            </a:r>
            <a:r>
              <a:rPr lang="en-US" dirty="0" smtClean="0"/>
              <a:t> et al. (2009) Human Mutation, 30(3): 477-484.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95400"/>
            <a:ext cx="7175500" cy="1103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046913" cy="1143000"/>
          </a:xfrm>
        </p:spPr>
        <p:txBody>
          <a:bodyPr/>
          <a:lstStyle/>
          <a:p>
            <a:r>
              <a:rPr lang="en-US" dirty="0" smtClean="0"/>
              <a:t>1,000 Genomes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4" y="2133600"/>
            <a:ext cx="7343775" cy="4114800"/>
          </a:xfrm>
        </p:spPr>
        <p:txBody>
          <a:bodyPr/>
          <a:lstStyle/>
          <a:p>
            <a:r>
              <a:rPr lang="en-US" dirty="0" smtClean="0"/>
              <a:t>International collaboration</a:t>
            </a:r>
          </a:p>
          <a:p>
            <a:pPr lvl="1"/>
            <a:r>
              <a:rPr lang="en-US" dirty="0" smtClean="0"/>
              <a:t>Launched January 2008</a:t>
            </a:r>
          </a:p>
          <a:p>
            <a:pPr lvl="1"/>
            <a:r>
              <a:rPr lang="en-US" dirty="0" smtClean="0"/>
              <a:t>Detailed catalogue of human variation</a:t>
            </a:r>
          </a:p>
          <a:p>
            <a:pPr lvl="1"/>
            <a:r>
              <a:rPr lang="en-US" dirty="0" smtClean="0"/>
              <a:t>2,500 genomes</a:t>
            </a:r>
          </a:p>
          <a:p>
            <a:r>
              <a:rPr lang="en-US" dirty="0" smtClean="0"/>
              <a:t>Funding</a:t>
            </a:r>
          </a:p>
          <a:p>
            <a:pPr lvl="1"/>
            <a:r>
              <a:rPr lang="en-US" dirty="0" smtClean="0"/>
              <a:t>Wellcome Trust Sanger Institute</a:t>
            </a:r>
            <a:endParaRPr lang="en-US" dirty="0"/>
          </a:p>
          <a:p>
            <a:pPr lvl="1"/>
            <a:r>
              <a:rPr lang="en-US" dirty="0" smtClean="0"/>
              <a:t>Beijing Genomics Institute</a:t>
            </a:r>
          </a:p>
          <a:p>
            <a:pPr lvl="1"/>
            <a:r>
              <a:rPr lang="en-US" dirty="0" smtClean="0"/>
              <a:t>National Human Genome Research Institute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27211"/>
            <a:ext cx="4114800" cy="9681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513" y="152400"/>
            <a:ext cx="3185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http://www.1000genomes.org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sz="3800" dirty="0" smtClean="0"/>
              <a:t>1000</a:t>
            </a:r>
            <a:r>
              <a:rPr lang="en-US" sz="3800" dirty="0" smtClean="0"/>
              <a:t> Genomes </a:t>
            </a:r>
            <a:r>
              <a:rPr lang="en-US" sz="3800" dirty="0" smtClean="0"/>
              <a:t>data for </a:t>
            </a:r>
            <a:r>
              <a:rPr lang="en-US" sz="3800" dirty="0" smtClean="0"/>
              <a:t>FCGR: “pre-Hoang”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114800"/>
          </a:xfrm>
        </p:spPr>
        <p:txBody>
          <a:bodyPr/>
          <a:lstStyle/>
          <a:p>
            <a:r>
              <a:rPr lang="en-US" dirty="0" smtClean="0"/>
              <a:t>Alignments for 507 individuals used</a:t>
            </a:r>
          </a:p>
          <a:p>
            <a:pPr lvl="1"/>
            <a:r>
              <a:rPr lang="en-US" dirty="0" err="1" smtClean="0"/>
              <a:t>SAMtools</a:t>
            </a:r>
            <a:r>
              <a:rPr lang="en-US" dirty="0" smtClean="0"/>
              <a:t> used to extract mapped reads for FCGR locus (1Mb) from BAM files.</a:t>
            </a:r>
          </a:p>
          <a:p>
            <a:pPr lvl="1"/>
            <a:r>
              <a:rPr lang="en-US" dirty="0" smtClean="0"/>
              <a:t>Sliding window approach (1kb) used to generate counts across the region.</a:t>
            </a:r>
          </a:p>
          <a:p>
            <a:r>
              <a:rPr lang="en-US" dirty="0" smtClean="0"/>
              <a:t>Copy number analysis</a:t>
            </a:r>
          </a:p>
          <a:p>
            <a:pPr lvl="1"/>
            <a:r>
              <a:rPr lang="en-US" dirty="0" smtClean="0"/>
              <a:t>Standardization applied across samples.</a:t>
            </a:r>
          </a:p>
          <a:p>
            <a:pPr lvl="1"/>
            <a:r>
              <a:rPr lang="en-US" dirty="0" smtClean="0"/>
              <a:t>Circular binary segmentation (</a:t>
            </a:r>
            <a:r>
              <a:rPr lang="en-US" dirty="0" err="1" smtClean="0"/>
              <a:t>DNAcopy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046913" cy="1143000"/>
          </a:xfrm>
        </p:spPr>
        <p:txBody>
          <a:bodyPr/>
          <a:lstStyle/>
          <a:p>
            <a:r>
              <a:rPr lang="en-US" dirty="0" smtClean="0"/>
              <a:t>1000 Genomes populations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811020"/>
          <a:ext cx="8153400" cy="420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5029200"/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Code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Population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Illumina</a:t>
                      </a: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Samples </a:t>
                      </a:r>
                    </a:p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July 2010)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ASW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African Ancestry in Southwest US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Verdana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CEU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Utah: Northern and Western European ancestry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Verdana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CHB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Verdana"/>
                        </a:rPr>
                        <a:t>Han Chinese in Beijing, China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Verdana"/>
                        </a:rPr>
                        <a:t>61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CHS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Han Chinese South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Verdana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GBR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British from England and Scotland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Verdana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JPT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Japanese in Tokyo, Japan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Verdana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LWK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Luhya in Webuye, Kenya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Verdana"/>
                        </a:rPr>
                        <a:t>58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MXL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Mexican Ancestry in Los Angeles, CA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Verdana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TSI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Toscani in Italia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latin typeface="Verdana"/>
                        </a:rPr>
                        <a:t>94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YRI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Verdana"/>
                        </a:rPr>
                        <a:t>Yoruba in Ibadan, Nigeria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Verdana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SAMtools</a:t>
            </a:r>
            <a:r>
              <a:rPr lang="en-US" dirty="0" smtClean="0"/>
              <a:t> to retrieve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458200" cy="35814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Use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samtools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 to download region from BAM file</a:t>
            </a: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samtools</a:t>
            </a:r>
            <a:r>
              <a:rPr lang="en-US" sz="1800" dirty="0" smtClean="0">
                <a:latin typeface="Courier New"/>
                <a:cs typeface="Courier New"/>
              </a:rPr>
              <a:t> view</a:t>
            </a:r>
            <a:r>
              <a:rPr lang="en-US" sz="1800" dirty="0" smtClean="0">
                <a:latin typeface="Courier New"/>
                <a:cs typeface="Courier New"/>
              </a:rPr>
              <a:t> –</a:t>
            </a:r>
            <a:r>
              <a:rPr lang="en-US" sz="1800" dirty="0" err="1" smtClean="0">
                <a:latin typeface="Courier New"/>
                <a:cs typeface="Courier New"/>
              </a:rPr>
              <a:t>b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ftp</a:t>
            </a:r>
            <a:r>
              <a:rPr lang="en-US" sz="1800" dirty="0" smtClean="0">
                <a:latin typeface="Courier New"/>
                <a:cs typeface="Courier New"/>
              </a:rPr>
              <a:t>.1000genomes.ebi.ac.uk/vol1/ftp/data/NA18603/alignment/NA18603.mapped.ILLUMINA.bwa.CHB.low_coverage.20111114.</a:t>
            </a:r>
            <a:r>
              <a:rPr lang="en-US" sz="1800" dirty="0" smtClean="0">
                <a:latin typeface="Courier New"/>
                <a:cs typeface="Courier New"/>
              </a:rPr>
              <a:t>bam 1</a:t>
            </a:r>
            <a:r>
              <a:rPr lang="en-US" sz="1800" dirty="0" smtClean="0">
                <a:latin typeface="Courier New"/>
                <a:cs typeface="Courier New"/>
              </a:rPr>
              <a:t>:161,100,000-162,100,000 &gt; NA18603.chrom1.ILLUMINA.bwa.CHB.low_coverage.fcgr.bam  </a:t>
            </a:r>
          </a:p>
          <a:p>
            <a:pPr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Index the BAM file</a:t>
            </a: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samtools</a:t>
            </a:r>
            <a:r>
              <a:rPr lang="en-US" sz="1800" dirty="0" smtClean="0">
                <a:latin typeface="Courier New"/>
                <a:cs typeface="Courier New"/>
              </a:rPr>
              <a:t> index NA18603.chrom1.ILLUMINA.bwa.CHB.low_coverage.fcgr.bam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046913" cy="1143000"/>
          </a:xfrm>
        </p:spPr>
        <p:txBody>
          <a:bodyPr/>
          <a:lstStyle/>
          <a:p>
            <a:r>
              <a:rPr lang="en-US" dirty="0" err="1" smtClean="0"/>
              <a:t>Rsamtools</a:t>
            </a:r>
            <a:r>
              <a:rPr lang="en-US" dirty="0" smtClean="0"/>
              <a:t> to retrieve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specify URL for BAM file</a:t>
            </a: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url</a:t>
            </a:r>
            <a:r>
              <a:rPr lang="en-US" sz="1800" dirty="0" smtClean="0">
                <a:latin typeface="Courier New"/>
                <a:cs typeface="Courier New"/>
              </a:rPr>
              <a:t>&lt;-</a:t>
            </a:r>
            <a:r>
              <a:rPr lang="en-US" sz="1800" dirty="0" smtClean="0">
                <a:latin typeface="Courier New"/>
                <a:cs typeface="Courier New"/>
              </a:rPr>
              <a:t>'ftp://ftp.1000genomes.ebi.ac.uk/vol1/ftp/data/NA18603/alignment/NA18603.mapped.ILLUMINA.bwa.CHB.low_coverage.20111114.bam’</a:t>
            </a: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specify chromosome and position of interest</a:t>
            </a: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ch</a:t>
            </a:r>
            <a:r>
              <a:rPr lang="en-US" sz="1800" dirty="0" smtClean="0">
                <a:latin typeface="Courier New"/>
                <a:cs typeface="Courier New"/>
              </a:rPr>
              <a:t>&lt;-1</a:t>
            </a: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st</a:t>
            </a:r>
            <a:r>
              <a:rPr lang="en-US" sz="1800" dirty="0" smtClean="0">
                <a:latin typeface="Courier New"/>
                <a:cs typeface="Courier New"/>
              </a:rPr>
              <a:t>&lt;-161100000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en&lt;-162100000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use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Rsamtools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 to retrieve data</a:t>
            </a: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library(Rsamtools</a:t>
            </a:r>
            <a:r>
              <a:rPr lang="en-US" sz="18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which&lt;-</a:t>
            </a:r>
            <a:r>
              <a:rPr lang="en-US" sz="1800" dirty="0" err="1" smtClean="0">
                <a:latin typeface="Courier New"/>
                <a:cs typeface="Courier New"/>
              </a:rPr>
              <a:t>RangesList(ch</a:t>
            </a:r>
            <a:r>
              <a:rPr lang="en-US" sz="1800" dirty="0" smtClean="0">
                <a:latin typeface="Courier New"/>
                <a:cs typeface="Courier New"/>
              </a:rPr>
              <a:t>=</a:t>
            </a:r>
            <a:r>
              <a:rPr lang="en-US" sz="1800" dirty="0" err="1" smtClean="0">
                <a:latin typeface="Courier New"/>
                <a:cs typeface="Courier New"/>
              </a:rPr>
              <a:t>IRanges(st,en</a:t>
            </a:r>
            <a:r>
              <a:rPr lang="en-US" sz="18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names(which</a:t>
            </a:r>
            <a:r>
              <a:rPr lang="en-US" sz="1800" dirty="0" smtClean="0">
                <a:latin typeface="Courier New"/>
                <a:cs typeface="Courier New"/>
              </a:rPr>
              <a:t>)&lt;-</a:t>
            </a:r>
            <a:r>
              <a:rPr lang="en-US" sz="1800" dirty="0" err="1" smtClean="0">
                <a:latin typeface="Courier New"/>
                <a:cs typeface="Courier New"/>
              </a:rPr>
              <a:t>gsub("ch",as.character(ch),names(which</a:t>
            </a:r>
            <a:r>
              <a:rPr lang="en-US" sz="18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pp&lt;-</a:t>
            </a:r>
            <a:r>
              <a:rPr lang="en-US" sz="1800" dirty="0" err="1" smtClean="0">
                <a:latin typeface="Courier New"/>
                <a:cs typeface="Courier New"/>
              </a:rPr>
              <a:t>ScanBamParam(which</a:t>
            </a:r>
            <a:r>
              <a:rPr lang="en-US" sz="1800" dirty="0" smtClean="0">
                <a:latin typeface="Courier New"/>
                <a:cs typeface="Courier New"/>
              </a:rPr>
              <a:t>=which)</a:t>
            </a: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sb</a:t>
            </a:r>
            <a:r>
              <a:rPr lang="en-US" sz="1800" dirty="0" smtClean="0">
                <a:latin typeface="Courier New"/>
                <a:cs typeface="Courier New"/>
              </a:rPr>
              <a:t>&lt;-</a:t>
            </a:r>
            <a:r>
              <a:rPr lang="en-US" sz="1800" dirty="0" err="1" smtClean="0">
                <a:latin typeface="Courier New"/>
                <a:cs typeface="Courier New"/>
              </a:rPr>
              <a:t>scanBam(url,url,param</a:t>
            </a:r>
            <a:r>
              <a:rPr lang="en-US" sz="1800" dirty="0" smtClean="0">
                <a:latin typeface="Courier New"/>
                <a:cs typeface="Courier New"/>
              </a:rPr>
              <a:t>=pp)</a:t>
            </a:r>
          </a:p>
          <a:p>
            <a:pPr>
              <a:buNone/>
            </a:pPr>
            <a:endParaRPr lang="en-US" sz="1800" dirty="0" err="1" smtClean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4800599" cy="1143000"/>
          </a:xfrm>
        </p:spPr>
        <p:txBody>
          <a:bodyPr/>
          <a:lstStyle/>
          <a:p>
            <a:r>
              <a:rPr lang="en-US" dirty="0" smtClean="0"/>
              <a:t>Plot </a:t>
            </a:r>
            <a:r>
              <a:rPr lang="en-US" dirty="0" err="1" smtClean="0"/>
              <a:t>phred</a:t>
            </a:r>
            <a:r>
              <a:rPr lang="en-US" dirty="0" smtClean="0"/>
              <a:t> scores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529" y="76200"/>
            <a:ext cx="4263271" cy="41338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229600" cy="41148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Extract quality scores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qual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&lt;-FastqQuality(sb[[1]]$qual)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PROBLEM – can’t deal with ragged 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array (variable length reads):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Extract subset of equal length 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reads (kludge).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qualx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&lt;-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qual[width(qual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)==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min(width(qual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))]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convert scores to matrix 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readM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&lt;-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as(qualx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, "matrix")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Create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boxplot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 for each column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boxplot(as.data.frame((readM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)), outline = FALSE, main="Per Cycle Read Quality",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xlab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="Cycle",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ylab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Phred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Quality”) </a:t>
            </a:r>
          </a:p>
          <a:p>
            <a:pPr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467600" cy="1143000"/>
          </a:xfrm>
        </p:spPr>
        <p:txBody>
          <a:bodyPr/>
          <a:lstStyle/>
          <a:p>
            <a:r>
              <a:rPr lang="en-US" dirty="0" smtClean="0"/>
              <a:t>Count reads in 1000 base “bins”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1148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walk across region in 1000 base steps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count number of reads with start position in each 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interval.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&lt;-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for(i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in 1:1000){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cnt[i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]&lt;-sum(sb[[1]]$pos&gt;(st+1000*(i-1)+1) &amp; sb[[1]]$pos&lt;=(st+1000*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i),na.rm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=T)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Number of reads in first 10 intervals (bins)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&gt; cnt[1:10]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[1] 84 98 55 63 73 79 81 70 67 72</a:t>
            </a:r>
          </a:p>
          <a:p>
            <a:pPr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n-US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467600" cy="1143000"/>
          </a:xfrm>
        </p:spPr>
        <p:txBody>
          <a:bodyPr/>
          <a:lstStyle/>
          <a:p>
            <a:r>
              <a:rPr lang="en-US" dirty="0" smtClean="0"/>
              <a:t>Plot read counts across region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specify gene positions</a:t>
            </a: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genes&lt;-data.frame(fcgr3b=c(161592990,161601158), fcgr2b=c(161632940,161647951), fcgr2c=c(161551129,161570031), fcgr2a =c(161475205,161489359),fcgr3a=c(161511553,161520413))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set up plot (blank plot – 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colour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 set to ‘white’)</a:t>
            </a: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plot(seq(st,en,l</a:t>
            </a:r>
            <a:r>
              <a:rPr lang="en-US" sz="1800" dirty="0" smtClean="0">
                <a:latin typeface="Courier New"/>
                <a:cs typeface="Courier New"/>
              </a:rPr>
              <a:t>=1000),cnt,type='</a:t>
            </a:r>
            <a:r>
              <a:rPr lang="en-US" sz="1800" dirty="0" err="1" smtClean="0">
                <a:latin typeface="Courier New"/>
                <a:cs typeface="Courier New"/>
              </a:rPr>
              <a:t>l',col</a:t>
            </a:r>
            <a:r>
              <a:rPr lang="en-US" sz="1800" dirty="0" smtClean="0">
                <a:latin typeface="Courier New"/>
                <a:cs typeface="Courier New"/>
              </a:rPr>
              <a:t>='white', </a:t>
            </a:r>
            <a:r>
              <a:rPr lang="en-US" sz="1800" dirty="0" err="1" smtClean="0">
                <a:latin typeface="Courier New"/>
                <a:cs typeface="Courier New"/>
              </a:rPr>
              <a:t>xlab</a:t>
            </a:r>
            <a:r>
              <a:rPr lang="en-US" sz="1800" dirty="0" smtClean="0">
                <a:latin typeface="Courier New"/>
                <a:cs typeface="Courier New"/>
              </a:rPr>
              <a:t>='Chromosome 1 Position (HG19/GRCh37 </a:t>
            </a:r>
            <a:r>
              <a:rPr lang="en-US" sz="1800" dirty="0" err="1" smtClean="0">
                <a:latin typeface="Courier New"/>
                <a:cs typeface="Courier New"/>
              </a:rPr>
              <a:t>assembly)',ylab</a:t>
            </a:r>
            <a:r>
              <a:rPr lang="en-US" sz="1800" dirty="0" smtClean="0">
                <a:latin typeface="Courier New"/>
                <a:cs typeface="Courier New"/>
              </a:rPr>
              <a:t>='Read Count')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add gene positions and names to plot</a:t>
            </a: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yl</a:t>
            </a:r>
            <a:r>
              <a:rPr lang="en-US" sz="1800" dirty="0" smtClean="0">
                <a:latin typeface="Courier New"/>
                <a:cs typeface="Courier New"/>
              </a:rPr>
              <a:t>&lt;-c(25,355)</a:t>
            </a: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for(k</a:t>
            </a:r>
            <a:r>
              <a:rPr lang="en-US" sz="1800" dirty="0" smtClean="0">
                <a:latin typeface="Courier New"/>
                <a:cs typeface="Courier New"/>
              </a:rPr>
              <a:t> in 1:ncol(genes)) rect(genes[1,k],yl[1],genes[2,k],yl[2],col=gray(0.8),border=NA)</a:t>
            </a: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for(k</a:t>
            </a:r>
            <a:r>
              <a:rPr lang="en-US" sz="1800" dirty="0" smtClean="0">
                <a:latin typeface="Courier New"/>
                <a:cs typeface="Courier New"/>
              </a:rPr>
              <a:t> in 1:ncol(genes)) text(mean(genes[,k]),0.9*yl[2],gsub("fcgr","",names(genes)[k]),cex=0.75)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add count data on top of other plot objects</a:t>
            </a:r>
          </a:p>
          <a:p>
            <a:pPr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lines(seq(st,en,l</a:t>
            </a:r>
            <a:r>
              <a:rPr lang="en-US" sz="1800" dirty="0" smtClean="0">
                <a:latin typeface="Courier New"/>
                <a:cs typeface="Courier New"/>
              </a:rPr>
              <a:t>=1000),cnt,type='</a:t>
            </a:r>
            <a:r>
              <a:rPr lang="en-US" sz="1800" dirty="0" err="1" smtClean="0">
                <a:latin typeface="Courier New"/>
                <a:cs typeface="Courier New"/>
              </a:rPr>
              <a:t>l</a:t>
            </a:r>
            <a:r>
              <a:rPr lang="en-US" sz="1800" dirty="0" smtClean="0">
                <a:latin typeface="Courier New"/>
                <a:cs typeface="Courier New"/>
              </a:rPr>
              <a:t>')</a:t>
            </a:r>
          </a:p>
          <a:p>
            <a:pPr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186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4319"/>
            <a:ext cx="6175081" cy="61750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46913" cy="1143000"/>
          </a:xfrm>
        </p:spPr>
        <p:txBody>
          <a:bodyPr/>
          <a:lstStyle/>
          <a:p>
            <a:r>
              <a:rPr lang="en-US" dirty="0" smtClean="0"/>
              <a:t>Read counts: sample NA18603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620000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DNAcopy</a:t>
            </a:r>
            <a:r>
              <a:rPr lang="en-US" dirty="0" smtClean="0"/>
              <a:t> to detect CNV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9100"/>
            <a:ext cx="8077200" cy="4114800"/>
          </a:xfrm>
        </p:spPr>
        <p:txBody>
          <a:bodyPr/>
          <a:lstStyle/>
          <a:p>
            <a:r>
              <a:rPr lang="en-US" dirty="0" smtClean="0"/>
              <a:t>Methodology for detecting change points in DNA “abundance” across the genome.</a:t>
            </a:r>
          </a:p>
          <a:p>
            <a:r>
              <a:rPr lang="en-US" dirty="0" smtClean="0"/>
              <a:t>Able to detect copy number variation (CNV) at a particular locus – loss or gain of DNA relative to “</a:t>
            </a:r>
            <a:r>
              <a:rPr lang="en-US" dirty="0" err="1" smtClean="0"/>
              <a:t>ploidy</a:t>
            </a:r>
            <a:r>
              <a:rPr lang="en-US" dirty="0" smtClean="0"/>
              <a:t>” level of genome (humans are diploid, so </a:t>
            </a:r>
            <a:r>
              <a:rPr lang="en-US" dirty="0" err="1" smtClean="0"/>
              <a:t>ploidy</a:t>
            </a:r>
            <a:r>
              <a:rPr lang="en-US" dirty="0" smtClean="0"/>
              <a:t> level is “2”).</a:t>
            </a:r>
          </a:p>
          <a:p>
            <a:r>
              <a:rPr lang="en-US" dirty="0" smtClean="0"/>
              <a:t>Design for use with microarray-based studies, but can also be used with NGS data.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467600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DNAcopy</a:t>
            </a:r>
            <a:r>
              <a:rPr lang="en-US" dirty="0" smtClean="0"/>
              <a:t> to detect CNV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0292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# load library and standardize counts</a:t>
            </a:r>
          </a:p>
          <a:p>
            <a:pPr>
              <a:buNone/>
            </a:pPr>
            <a:r>
              <a:rPr lang="en-US" sz="1700" dirty="0" err="1" smtClean="0">
                <a:latin typeface="Courier New"/>
                <a:cs typeface="Courier New"/>
              </a:rPr>
              <a:t>library(DNAcopy</a:t>
            </a:r>
            <a:r>
              <a:rPr lang="en-US" sz="17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700" dirty="0" err="1" smtClean="0">
                <a:latin typeface="Courier New"/>
                <a:cs typeface="Courier New"/>
              </a:rPr>
              <a:t>cnt.std</a:t>
            </a:r>
            <a:r>
              <a:rPr lang="en-US" sz="1700" dirty="0" smtClean="0">
                <a:latin typeface="Courier New"/>
                <a:cs typeface="Courier New"/>
              </a:rPr>
              <a:t>&lt;-(</a:t>
            </a:r>
            <a:r>
              <a:rPr lang="en-US" sz="1700" dirty="0" err="1" smtClean="0">
                <a:latin typeface="Courier New"/>
                <a:cs typeface="Courier New"/>
              </a:rPr>
              <a:t>cnt-median(cnt))/sd(cnt</a:t>
            </a:r>
            <a:r>
              <a:rPr lang="en-US" sz="17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sz="17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 New"/>
                <a:cs typeface="Courier New"/>
              </a:rPr>
              <a:t># create “CNA” object for use with </a:t>
            </a:r>
            <a:r>
              <a:rPr lang="en-US" sz="17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DNAcopy</a:t>
            </a:r>
            <a:endParaRPr lang="en-US" sz="17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700" dirty="0" err="1" smtClean="0">
                <a:latin typeface="Courier New"/>
                <a:cs typeface="Courier New"/>
              </a:rPr>
              <a:t>cna.obj</a:t>
            </a:r>
            <a:r>
              <a:rPr lang="en-US" sz="1700" dirty="0" smtClean="0">
                <a:latin typeface="Courier New"/>
                <a:cs typeface="Courier New"/>
              </a:rPr>
              <a:t>&lt;-</a:t>
            </a:r>
            <a:r>
              <a:rPr lang="en-US" sz="1700" dirty="0" err="1" smtClean="0">
                <a:latin typeface="Courier New"/>
                <a:cs typeface="Courier New"/>
              </a:rPr>
              <a:t>CNA(cnt.std,chrom</a:t>
            </a:r>
            <a:r>
              <a:rPr lang="en-US" sz="1700" dirty="0" smtClean="0">
                <a:latin typeface="Courier New"/>
                <a:cs typeface="Courier New"/>
              </a:rPr>
              <a:t>=rep(1,length(cnt.std)),seq(st,en,l=</a:t>
            </a:r>
            <a:r>
              <a:rPr lang="en-US" sz="1700" dirty="0" err="1" smtClean="0">
                <a:latin typeface="Courier New"/>
                <a:cs typeface="Courier New"/>
              </a:rPr>
              <a:t>length(cnt.std)),data.type</a:t>
            </a:r>
            <a:r>
              <a:rPr lang="en-US" sz="1700" dirty="0" smtClean="0">
                <a:latin typeface="Courier New"/>
                <a:cs typeface="Courier New"/>
              </a:rPr>
              <a:t>="</a:t>
            </a:r>
            <a:r>
              <a:rPr lang="en-US" sz="1700" dirty="0" err="1" smtClean="0">
                <a:latin typeface="Courier New"/>
                <a:cs typeface="Courier New"/>
              </a:rPr>
              <a:t>logratio",sampleid</a:t>
            </a:r>
            <a:r>
              <a:rPr lang="en-US" sz="1700" dirty="0" smtClean="0">
                <a:latin typeface="Courier New"/>
                <a:cs typeface="Courier New"/>
              </a:rPr>
              <a:t>=‘NA18603')</a:t>
            </a:r>
          </a:p>
          <a:p>
            <a:pPr>
              <a:buNone/>
            </a:pPr>
            <a:endParaRPr lang="en-US" sz="17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 New"/>
                <a:cs typeface="Courier New"/>
              </a:rPr>
              <a:t># perform segmentation analysis &amp; extract output</a:t>
            </a:r>
          </a:p>
          <a:p>
            <a:pPr>
              <a:buNone/>
            </a:pPr>
            <a:r>
              <a:rPr lang="en-US" sz="1700" dirty="0" err="1" smtClean="0">
                <a:latin typeface="Courier New"/>
                <a:cs typeface="Courier New"/>
              </a:rPr>
              <a:t>cna.seg</a:t>
            </a:r>
            <a:r>
              <a:rPr lang="en-US" sz="1700" dirty="0" smtClean="0">
                <a:latin typeface="Courier New"/>
                <a:cs typeface="Courier New"/>
              </a:rPr>
              <a:t>&lt;-</a:t>
            </a:r>
            <a:r>
              <a:rPr lang="en-US" sz="1700" dirty="0" err="1" smtClean="0">
                <a:latin typeface="Courier New"/>
                <a:cs typeface="Courier New"/>
              </a:rPr>
              <a:t>segment(cna.obj</a:t>
            </a:r>
            <a:r>
              <a:rPr lang="en-US" sz="17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700" dirty="0" err="1" smtClean="0">
                <a:latin typeface="Courier New"/>
                <a:cs typeface="Courier New"/>
              </a:rPr>
              <a:t>cna.out</a:t>
            </a:r>
            <a:r>
              <a:rPr lang="en-US" sz="1700" dirty="0" smtClean="0">
                <a:latin typeface="Courier New"/>
                <a:cs typeface="Courier New"/>
              </a:rPr>
              <a:t>&lt;-</a:t>
            </a:r>
            <a:r>
              <a:rPr lang="en-US" sz="1700" dirty="0" err="1" smtClean="0">
                <a:latin typeface="Courier New"/>
                <a:cs typeface="Courier New"/>
              </a:rPr>
              <a:t>cna.seg$output</a:t>
            </a:r>
            <a:endParaRPr lang="en-US" sz="17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7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 New"/>
                <a:cs typeface="Courier New"/>
              </a:rPr>
              <a:t># Filter object to capture “substantial” deviations (&gt;1 SD)</a:t>
            </a:r>
          </a:p>
          <a:p>
            <a:pPr>
              <a:buNone/>
            </a:pPr>
            <a:r>
              <a:rPr lang="en-US" sz="1700" dirty="0" err="1" smtClean="0">
                <a:latin typeface="Courier New"/>
                <a:cs typeface="Courier New"/>
              </a:rPr>
              <a:t>filt.cna.out</a:t>
            </a:r>
            <a:r>
              <a:rPr lang="en-US" sz="1700" dirty="0" smtClean="0">
                <a:latin typeface="Courier New"/>
                <a:cs typeface="Courier New"/>
              </a:rPr>
              <a:t>&lt;-</a:t>
            </a:r>
            <a:r>
              <a:rPr lang="en-US" sz="1700" dirty="0" err="1" smtClean="0">
                <a:latin typeface="Courier New"/>
                <a:cs typeface="Courier New"/>
              </a:rPr>
              <a:t>cna.out[abs(cna.out$seg.mean</a:t>
            </a:r>
            <a:r>
              <a:rPr lang="en-US" sz="1700" dirty="0" smtClean="0">
                <a:latin typeface="Courier New"/>
                <a:cs typeface="Courier New"/>
              </a:rPr>
              <a:t>)&gt;1,]</a:t>
            </a:r>
          </a:p>
          <a:p>
            <a:pPr>
              <a:buNone/>
            </a:pPr>
            <a:endParaRPr lang="en-US" sz="17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046913" cy="1143000"/>
          </a:xfrm>
        </p:spPr>
        <p:txBody>
          <a:bodyPr/>
          <a:lstStyle/>
          <a:p>
            <a:r>
              <a:rPr lang="en-US" dirty="0" smtClean="0"/>
              <a:t>1000 genomes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024" y="1752600"/>
            <a:ext cx="7267575" cy="4114800"/>
          </a:xfrm>
        </p:spPr>
        <p:txBody>
          <a:bodyPr/>
          <a:lstStyle/>
          <a:p>
            <a:r>
              <a:rPr lang="en-US" dirty="0" smtClean="0"/>
              <a:t>Pilot studies:</a:t>
            </a:r>
          </a:p>
          <a:p>
            <a:pPr lvl="1"/>
            <a:r>
              <a:rPr lang="en-US" dirty="0" smtClean="0"/>
              <a:t>Low coverage: 180 samples @ 2-4x</a:t>
            </a:r>
          </a:p>
          <a:p>
            <a:pPr lvl="1"/>
            <a:r>
              <a:rPr lang="en-US" dirty="0" smtClean="0"/>
              <a:t>High coverage: two trios @ 20-60x</a:t>
            </a:r>
          </a:p>
          <a:p>
            <a:pPr lvl="1"/>
            <a:r>
              <a:rPr lang="en-US" dirty="0" smtClean="0"/>
              <a:t>Targeted: 1000 genes, 900 samples @ 50x</a:t>
            </a:r>
          </a:p>
          <a:p>
            <a:r>
              <a:rPr lang="en-US" dirty="0" smtClean="0"/>
              <a:t>Main project data also</a:t>
            </a:r>
            <a:r>
              <a:rPr lang="en-US" dirty="0" smtClean="0"/>
              <a:t> available.</a:t>
            </a:r>
          </a:p>
          <a:p>
            <a:r>
              <a:rPr lang="en-US" dirty="0" smtClean="0"/>
              <a:t>Data available online:</a:t>
            </a:r>
          </a:p>
          <a:p>
            <a:pPr lvl="1"/>
            <a:r>
              <a:rPr lang="en-US" dirty="0" smtClean="0"/>
              <a:t>EBI: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ftp://ftp.1000genomes.ebi.ac.uk/vol1/ftp/</a:t>
            </a:r>
          </a:p>
          <a:p>
            <a:pPr lvl="1"/>
            <a:r>
              <a:rPr lang="en-US" dirty="0" smtClean="0"/>
              <a:t>NCBI: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ftp://ftp-trace.ncbi.nih.gov/1000genomes/ftp/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467600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DNAcopy</a:t>
            </a:r>
            <a:r>
              <a:rPr lang="en-US" dirty="0" smtClean="0"/>
              <a:t> to detect CNV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391400" cy="5029200"/>
          </a:xfrm>
        </p:spPr>
        <p:txBody>
          <a:bodyPr/>
          <a:lstStyle/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&gt; </a:t>
            </a:r>
            <a:r>
              <a:rPr lang="en-US" sz="1700" dirty="0" err="1" smtClean="0">
                <a:latin typeface="Courier New"/>
                <a:cs typeface="Courier New"/>
              </a:rPr>
              <a:t>cna.out</a:t>
            </a:r>
            <a:endParaRPr lang="en-US" sz="17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       ID </a:t>
            </a:r>
            <a:r>
              <a:rPr lang="en-US" sz="1700" dirty="0" err="1" smtClean="0">
                <a:latin typeface="Courier New"/>
                <a:cs typeface="Courier New"/>
              </a:rPr>
              <a:t>chrom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 err="1" smtClean="0">
                <a:latin typeface="Courier New"/>
                <a:cs typeface="Courier New"/>
              </a:rPr>
              <a:t>loc.start</a:t>
            </a:r>
            <a:r>
              <a:rPr lang="en-US" sz="1700" dirty="0" smtClean="0">
                <a:latin typeface="Courier New"/>
                <a:cs typeface="Courier New"/>
              </a:rPr>
              <a:t>   </a:t>
            </a:r>
            <a:r>
              <a:rPr lang="en-US" sz="1700" dirty="0" err="1" smtClean="0">
                <a:latin typeface="Courier New"/>
                <a:cs typeface="Courier New"/>
              </a:rPr>
              <a:t>loc.end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 err="1" smtClean="0">
                <a:latin typeface="Courier New"/>
                <a:cs typeface="Courier New"/>
              </a:rPr>
              <a:t>num.mark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 err="1" smtClean="0">
                <a:latin typeface="Courier New"/>
                <a:cs typeface="Courier New"/>
              </a:rPr>
              <a:t>seg.mean</a:t>
            </a:r>
            <a:endParaRPr lang="en-US" sz="17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1 NA18603     1 161100000 161410310      311  -0.1306</a:t>
            </a: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2 NA18603     1 161411311 161442342       32   4.0390</a:t>
            </a: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3 NA18603     1 161443343 161473373       31   0.1256</a:t>
            </a: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4 NA18603     1 161474374 161481381        8  -0.3234</a:t>
            </a: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5 NA18603     1 161482382 161640541      159   1.3764</a:t>
            </a: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6 NA18603     1 161641542 162100000      459  -0.0987</a:t>
            </a:r>
          </a:p>
          <a:p>
            <a:pPr>
              <a:buNone/>
            </a:pPr>
            <a:endParaRPr lang="en-US" sz="17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7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&gt; </a:t>
            </a:r>
            <a:r>
              <a:rPr lang="en-US" sz="1700" dirty="0" err="1" smtClean="0">
                <a:latin typeface="Courier New"/>
                <a:cs typeface="Courier New"/>
              </a:rPr>
              <a:t>filt.cna.out</a:t>
            </a:r>
            <a:endParaRPr lang="en-US" sz="17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       ID </a:t>
            </a:r>
            <a:r>
              <a:rPr lang="en-US" sz="1700" dirty="0" err="1" smtClean="0">
                <a:latin typeface="Courier New"/>
                <a:cs typeface="Courier New"/>
              </a:rPr>
              <a:t>chrom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 err="1" smtClean="0">
                <a:latin typeface="Courier New"/>
                <a:cs typeface="Courier New"/>
              </a:rPr>
              <a:t>loc.start</a:t>
            </a:r>
            <a:r>
              <a:rPr lang="en-US" sz="1700" dirty="0" smtClean="0">
                <a:latin typeface="Courier New"/>
                <a:cs typeface="Courier New"/>
              </a:rPr>
              <a:t>   </a:t>
            </a:r>
            <a:r>
              <a:rPr lang="en-US" sz="1700" dirty="0" err="1" smtClean="0">
                <a:latin typeface="Courier New"/>
                <a:cs typeface="Courier New"/>
              </a:rPr>
              <a:t>loc.end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 err="1" smtClean="0">
                <a:latin typeface="Courier New"/>
                <a:cs typeface="Courier New"/>
              </a:rPr>
              <a:t>num.mark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 err="1" smtClean="0">
                <a:latin typeface="Courier New"/>
                <a:cs typeface="Courier New"/>
              </a:rPr>
              <a:t>seg.mean</a:t>
            </a:r>
            <a:endParaRPr lang="en-US" sz="17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2 NA18603     1 161411311 161442342       32   4.0390</a:t>
            </a:r>
          </a:p>
          <a:p>
            <a:pPr>
              <a:buNone/>
            </a:pPr>
            <a:r>
              <a:rPr lang="en-US" sz="1700" dirty="0" smtClean="0">
                <a:latin typeface="Courier New"/>
                <a:cs typeface="Courier New"/>
              </a:rPr>
              <a:t>5 NA18603     1 161482382 161640541      159   1.3764</a:t>
            </a:r>
          </a:p>
          <a:p>
            <a:pPr>
              <a:buNone/>
            </a:pPr>
            <a:endParaRPr lang="en-US" sz="17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687" y="0"/>
            <a:ext cx="7046913" cy="1143000"/>
          </a:xfrm>
        </p:spPr>
        <p:txBody>
          <a:bodyPr/>
          <a:lstStyle/>
          <a:p>
            <a:r>
              <a:rPr lang="en-US" dirty="0" smtClean="0"/>
              <a:t>Unfiltered </a:t>
            </a:r>
            <a:r>
              <a:rPr lang="en-US" dirty="0" err="1" smtClean="0"/>
              <a:t>DNAcopy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01" y="1804539"/>
            <a:ext cx="5710899" cy="452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1062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 smtClean="0">
                <a:latin typeface="Courier New"/>
                <a:cs typeface="Courier New"/>
              </a:rPr>
              <a:t>for(i</a:t>
            </a:r>
            <a:r>
              <a:rPr lang="en-US" sz="1800" b="0" dirty="0" smtClean="0">
                <a:latin typeface="Courier New"/>
                <a:cs typeface="Courier New"/>
              </a:rPr>
              <a:t> in 1:nrow(cna.out))</a:t>
            </a:r>
          </a:p>
          <a:p>
            <a:r>
              <a:rPr lang="en-US" sz="1800" b="0" dirty="0" smtClean="0">
                <a:latin typeface="Courier New"/>
                <a:cs typeface="Courier New"/>
              </a:rPr>
              <a:t>   lines(cna.out[i,3:4],rep(cna.out[i,6],2),col='</a:t>
            </a:r>
            <a:r>
              <a:rPr lang="en-US" sz="1800" b="0" dirty="0" err="1" smtClean="0">
                <a:latin typeface="Courier New"/>
                <a:cs typeface="Courier New"/>
              </a:rPr>
              <a:t>red',lwd</a:t>
            </a:r>
            <a:r>
              <a:rPr lang="en-US" sz="1800" b="0" dirty="0" smtClean="0">
                <a:latin typeface="Courier New"/>
                <a:cs typeface="Courier New"/>
              </a:rPr>
              <a:t>=3)</a:t>
            </a:r>
            <a:endParaRPr lang="en-US" sz="1800" b="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046913" cy="1143000"/>
          </a:xfrm>
        </p:spPr>
        <p:txBody>
          <a:bodyPr/>
          <a:lstStyle/>
          <a:p>
            <a:r>
              <a:rPr lang="en-US" dirty="0" smtClean="0"/>
              <a:t>Filtered </a:t>
            </a:r>
            <a:r>
              <a:rPr lang="en-US" dirty="0" err="1" smtClean="0"/>
              <a:t>DNAcopy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87" y="1524000"/>
            <a:ext cx="6048213" cy="480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939224"/>
            <a:ext cx="8610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err="1" smtClean="0">
                <a:latin typeface="Courier New"/>
                <a:cs typeface="Courier New"/>
              </a:rPr>
              <a:t>for(i</a:t>
            </a:r>
            <a:r>
              <a:rPr lang="en-US" sz="1600" b="0" dirty="0" smtClean="0">
                <a:latin typeface="Courier New"/>
                <a:cs typeface="Courier New"/>
              </a:rPr>
              <a:t> in 1:nrow(filt.cna.out))</a:t>
            </a:r>
          </a:p>
          <a:p>
            <a:r>
              <a:rPr lang="en-US" sz="1600" b="0" dirty="0" smtClean="0">
                <a:latin typeface="Courier New"/>
                <a:cs typeface="Courier New"/>
              </a:rPr>
              <a:t>  lines(filt.cna.out[i,3:4],rep(filt.cna.out[i,6],2),col='</a:t>
            </a:r>
            <a:r>
              <a:rPr lang="en-US" sz="1600" b="0" dirty="0" err="1" smtClean="0">
                <a:latin typeface="Courier New"/>
                <a:cs typeface="Courier New"/>
              </a:rPr>
              <a:t>red',lwd</a:t>
            </a:r>
            <a:r>
              <a:rPr lang="en-US" sz="1600" b="0" dirty="0" smtClean="0">
                <a:latin typeface="Courier New"/>
                <a:cs typeface="Courier New"/>
              </a:rPr>
              <a:t>=3)</a:t>
            </a:r>
            <a:endParaRPr lang="en-US" sz="1600" b="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samples…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93900"/>
            <a:ext cx="7848600" cy="4114800"/>
          </a:xfrm>
        </p:spPr>
        <p:txBody>
          <a:bodyPr/>
          <a:lstStyle/>
          <a:p>
            <a:r>
              <a:rPr lang="en-US" dirty="0" smtClean="0"/>
              <a:t>This process has been undertaken for 507 (</a:t>
            </a:r>
            <a:r>
              <a:rPr lang="en-US" dirty="0" err="1" smtClean="0"/>
              <a:t>Illumina</a:t>
            </a:r>
            <a:r>
              <a:rPr lang="en-US" dirty="0" smtClean="0"/>
              <a:t>) samples from the 1000 Genomes Project.</a:t>
            </a:r>
          </a:p>
          <a:p>
            <a:r>
              <a:rPr lang="en-US" dirty="0" smtClean="0"/>
              <a:t>Additional step of standardizing across samples at each base (gets around issues with repetitive regions of DNA).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087" y="609600"/>
            <a:ext cx="7046913" cy="1143000"/>
          </a:xfrm>
        </p:spPr>
        <p:txBody>
          <a:bodyPr/>
          <a:lstStyle/>
          <a:p>
            <a:r>
              <a:rPr lang="en-US" dirty="0" smtClean="0"/>
              <a:t>FCGR region: no CNV</a:t>
            </a:r>
            <a:endParaRPr lang="en-US" dirty="0"/>
          </a:p>
        </p:txBody>
      </p:sp>
      <p:pic>
        <p:nvPicPr>
          <p:cNvPr id="9" name="Picture 8" descr="NA18870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5800" y="1371600"/>
            <a:ext cx="7823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087" y="609600"/>
            <a:ext cx="7046913" cy="1143000"/>
          </a:xfrm>
        </p:spPr>
        <p:txBody>
          <a:bodyPr/>
          <a:lstStyle/>
          <a:p>
            <a:r>
              <a:rPr lang="en-US" dirty="0" smtClean="0"/>
              <a:t>FCGR copy number gain</a:t>
            </a:r>
            <a:endParaRPr lang="en-US" dirty="0"/>
          </a:p>
        </p:txBody>
      </p:sp>
      <p:pic>
        <p:nvPicPr>
          <p:cNvPr id="5" name="Picture 4" descr="NA1850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5800" y="1371600"/>
            <a:ext cx="7823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87" y="609600"/>
            <a:ext cx="7046913" cy="1143000"/>
          </a:xfrm>
        </p:spPr>
        <p:txBody>
          <a:bodyPr/>
          <a:lstStyle/>
          <a:p>
            <a:r>
              <a:rPr lang="en-US" dirty="0" smtClean="0"/>
              <a:t>FCGR copy number gain</a:t>
            </a:r>
            <a:endParaRPr lang="en-US" dirty="0"/>
          </a:p>
        </p:txBody>
      </p:sp>
      <p:pic>
        <p:nvPicPr>
          <p:cNvPr id="6" name="Picture 5" descr="NA0698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5800" y="1355270"/>
            <a:ext cx="7848601" cy="5045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87" y="609600"/>
            <a:ext cx="7046913" cy="1143000"/>
          </a:xfrm>
        </p:spPr>
        <p:txBody>
          <a:bodyPr/>
          <a:lstStyle/>
          <a:p>
            <a:r>
              <a:rPr lang="en-US" dirty="0" smtClean="0"/>
              <a:t>FCGR copy number gain</a:t>
            </a:r>
            <a:endParaRPr lang="en-US" dirty="0"/>
          </a:p>
        </p:txBody>
      </p:sp>
      <p:pic>
        <p:nvPicPr>
          <p:cNvPr id="5" name="Picture 4" descr="NA1860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9600" y="1355271"/>
            <a:ext cx="7848600" cy="5045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609600"/>
            <a:ext cx="7046913" cy="1143000"/>
          </a:xfrm>
        </p:spPr>
        <p:txBody>
          <a:bodyPr/>
          <a:lstStyle/>
          <a:p>
            <a:r>
              <a:rPr lang="en-US" dirty="0" smtClean="0"/>
              <a:t>FCGR copy number loss</a:t>
            </a:r>
            <a:endParaRPr lang="en-US" dirty="0"/>
          </a:p>
        </p:txBody>
      </p:sp>
      <p:pic>
        <p:nvPicPr>
          <p:cNvPr id="6" name="Picture 5" descr="NA1911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35000" y="1371600"/>
            <a:ext cx="7823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2" y="609600"/>
            <a:ext cx="7046913" cy="1143000"/>
          </a:xfrm>
        </p:spPr>
        <p:txBody>
          <a:bodyPr/>
          <a:lstStyle/>
          <a:p>
            <a:r>
              <a:rPr lang="en-US" dirty="0" smtClean="0"/>
              <a:t>FCGR copy number loss</a:t>
            </a:r>
            <a:endParaRPr lang="en-US" dirty="0"/>
          </a:p>
        </p:txBody>
      </p:sp>
      <p:pic>
        <p:nvPicPr>
          <p:cNvPr id="6" name="Picture 5" descr="NA1851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5800" y="1371599"/>
            <a:ext cx="7823202" cy="5029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046913" cy="1143000"/>
          </a:xfrm>
        </p:spPr>
        <p:txBody>
          <a:bodyPr/>
          <a:lstStyle/>
          <a:p>
            <a:r>
              <a:rPr lang="en-US" dirty="0" smtClean="0"/>
              <a:t>1000 Genomes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93900"/>
            <a:ext cx="7848600" cy="4114800"/>
          </a:xfrm>
        </p:spPr>
        <p:txBody>
          <a:bodyPr/>
          <a:lstStyle/>
          <a:p>
            <a:r>
              <a:rPr lang="en-US" dirty="0" smtClean="0"/>
              <a:t>Data available:</a:t>
            </a:r>
          </a:p>
          <a:p>
            <a:pPr lvl="1"/>
            <a:r>
              <a:rPr lang="en-US" dirty="0" err="1" smtClean="0"/>
              <a:t>fastq</a:t>
            </a:r>
            <a:r>
              <a:rPr lang="en-US" dirty="0" smtClean="0"/>
              <a:t> files: reads + quality </a:t>
            </a:r>
            <a:r>
              <a:rPr lang="en-US" dirty="0" smtClean="0"/>
              <a:t>scores</a:t>
            </a:r>
          </a:p>
          <a:p>
            <a:pPr lvl="1"/>
            <a:r>
              <a:rPr lang="en-US" dirty="0" smtClean="0"/>
              <a:t>Aligned reads </a:t>
            </a:r>
          </a:p>
          <a:p>
            <a:r>
              <a:rPr lang="en-US" dirty="0" smtClean="0"/>
              <a:t>Currently </a:t>
            </a:r>
            <a:r>
              <a:rPr lang="en-US" dirty="0" smtClean="0"/>
              <a:t>(as </a:t>
            </a:r>
            <a:r>
              <a:rPr lang="en-US" dirty="0" smtClean="0"/>
              <a:t>of 21/10/12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sequence </a:t>
            </a:r>
            <a:r>
              <a:rPr lang="en-US" dirty="0" smtClean="0"/>
              <a:t>data available </a:t>
            </a:r>
            <a:r>
              <a:rPr lang="en-US" dirty="0" smtClean="0"/>
              <a:t>for 1998 individuals</a:t>
            </a:r>
          </a:p>
          <a:p>
            <a:pPr lvl="1"/>
            <a:r>
              <a:rPr lang="en-US" dirty="0" smtClean="0"/>
              <a:t>alignment data available </a:t>
            </a:r>
            <a:r>
              <a:rPr lang="en-US" dirty="0" smtClean="0"/>
              <a:t>for 1587 individuals </a:t>
            </a:r>
          </a:p>
          <a:p>
            <a:pPr lvl="1"/>
            <a:r>
              <a:rPr lang="en-US" dirty="0" smtClean="0"/>
              <a:t>Platforms: </a:t>
            </a:r>
            <a:r>
              <a:rPr lang="en-US" dirty="0" smtClean="0"/>
              <a:t>ABI (11%), </a:t>
            </a:r>
            <a:r>
              <a:rPr lang="en-US" dirty="0" err="1" smtClean="0"/>
              <a:t>Illumina</a:t>
            </a:r>
            <a:r>
              <a:rPr lang="en-US" dirty="0" smtClean="0"/>
              <a:t> (85%), Roche (4%)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01000" cy="1143000"/>
          </a:xfrm>
        </p:spPr>
        <p:txBody>
          <a:bodyPr/>
          <a:lstStyle/>
          <a:p>
            <a:r>
              <a:rPr lang="en-US" dirty="0" smtClean="0"/>
              <a:t>Can we find </a:t>
            </a:r>
            <a:r>
              <a:rPr lang="en-US" dirty="0" err="1" smtClean="0"/>
              <a:t>SNPs</a:t>
            </a:r>
            <a:r>
              <a:rPr lang="en-US" dirty="0" smtClean="0"/>
              <a:t> that tag a CNV?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93900"/>
            <a:ext cx="7772400" cy="4114800"/>
          </a:xfrm>
        </p:spPr>
        <p:txBody>
          <a:bodyPr/>
          <a:lstStyle/>
          <a:p>
            <a:r>
              <a:rPr lang="en-US" dirty="0" smtClean="0"/>
              <a:t>If SNP (single nucleotide polymorphism) found </a:t>
            </a:r>
            <a:r>
              <a:rPr lang="en-US" i="1" dirty="0" smtClean="0"/>
              <a:t>within</a:t>
            </a:r>
            <a:r>
              <a:rPr lang="en-US" dirty="0" smtClean="0"/>
              <a:t> the CNV region, could get “perfect” tag.</a:t>
            </a:r>
          </a:p>
          <a:p>
            <a:r>
              <a:rPr lang="en-US" dirty="0" smtClean="0"/>
              <a:t>Allele frequencies would be “non-standard” – unlikely to be in existing databases.</a:t>
            </a:r>
          </a:p>
          <a:p>
            <a:r>
              <a:rPr lang="en-US" dirty="0" smtClean="0"/>
              <a:t>Need to do novel variant detection, with relaxed parameters.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5" y="3568700"/>
            <a:ext cx="7043738" cy="2832100"/>
          </a:xfrm>
        </p:spPr>
        <p:txBody>
          <a:bodyPr/>
          <a:lstStyle/>
          <a:p>
            <a:r>
              <a:rPr lang="en-US" dirty="0" err="1" smtClean="0"/>
              <a:t>VarScan</a:t>
            </a:r>
            <a:r>
              <a:rPr lang="en-US" dirty="0" smtClean="0"/>
              <a:t> used to identify potential </a:t>
            </a:r>
            <a:r>
              <a:rPr lang="en-US" dirty="0" err="1" smtClean="0"/>
              <a:t>SNPs</a:t>
            </a:r>
            <a:r>
              <a:rPr lang="en-US" dirty="0" smtClean="0"/>
              <a:t> in each sample.</a:t>
            </a:r>
          </a:p>
          <a:p>
            <a:r>
              <a:rPr lang="en-US" dirty="0" smtClean="0"/>
              <a:t>SNP genotypes examined across samples, in conjunction with CNV calls.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4500"/>
            <a:ext cx="7620000" cy="296023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046913" cy="1143000"/>
          </a:xfrm>
        </p:spPr>
        <p:txBody>
          <a:bodyPr/>
          <a:lstStyle/>
          <a:p>
            <a:r>
              <a:rPr lang="en-US" dirty="0" smtClean="0"/>
              <a:t>Top hit (all populations)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76400"/>
          <a:ext cx="45767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588"/>
                <a:gridCol w="1525588"/>
                <a:gridCol w="15255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SNP Genotype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 CNV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CNV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5715000" y="1563362"/>
          <a:ext cx="2667000" cy="4380238"/>
        </p:xfrm>
        <a:graphic>
          <a:graphicData uri="http://schemas.openxmlformats.org/presentationml/2006/ole">
            <p:oleObj spid="_x0000_s617474" name="Microsoft Excel 97 - 2004 Worksheet" r:id="rId3" imgW="1917700" imgH="3149600" progId="Excel.Sheet.8">
              <p:link updateAutomatic="1"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3962400"/>
            <a:ext cx="4121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heterozygote:</a:t>
            </a:r>
          </a:p>
          <a:p>
            <a:r>
              <a:rPr lang="en-US" dirty="0" smtClean="0"/>
              <a:t>C:A read ratio was 120:80 = 3:2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ophi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7060" r="-7060"/>
              <a:stretch>
                <a:fillRect/>
              </a:stretch>
            </p:blipFill>
          </mc:Choice>
          <mc:Fallback>
            <p:blipFill>
              <a:blip r:embed="rId3"/>
              <a:srcRect l="-7060" r="-7060"/>
              <a:stretch>
                <a:fillRect/>
              </a:stretch>
            </p:blipFill>
          </mc:Fallback>
        </mc:AlternateContent>
        <p:spPr>
          <a:xfrm>
            <a:off x="228600" y="685800"/>
            <a:ext cx="8630753" cy="5041900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opmis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4193" r="-14193"/>
              <a:stretch>
                <a:fillRect/>
              </a:stretch>
            </p:blipFill>
          </mc:Choice>
          <mc:Fallback>
            <p:blipFill>
              <a:blip r:embed="rId3"/>
              <a:srcRect l="-14193" r="-14193"/>
              <a:stretch>
                <a:fillRect/>
              </a:stretch>
            </p:blipFill>
          </mc:Fallback>
        </mc:AlternateContent>
        <p:spPr>
          <a:xfrm>
            <a:off x="-381000" y="457200"/>
            <a:ext cx="9913410" cy="5791200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046913" cy="1143000"/>
          </a:xfrm>
        </p:spPr>
        <p:txBody>
          <a:bodyPr/>
          <a:lstStyle/>
          <a:p>
            <a:r>
              <a:rPr lang="en-US" dirty="0" smtClean="0"/>
              <a:t>Summary of early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114800"/>
          </a:xfrm>
        </p:spPr>
        <p:txBody>
          <a:bodyPr/>
          <a:lstStyle/>
          <a:p>
            <a:r>
              <a:rPr lang="en-US" dirty="0" smtClean="0"/>
              <a:t>Proof of principle</a:t>
            </a:r>
          </a:p>
          <a:p>
            <a:pPr lvl="1"/>
            <a:r>
              <a:rPr lang="en-US" dirty="0" smtClean="0"/>
              <a:t>Can identify CNV in low coverage samples.</a:t>
            </a:r>
          </a:p>
          <a:p>
            <a:pPr lvl="1"/>
            <a:r>
              <a:rPr lang="en-US" dirty="0" smtClean="0"/>
              <a:t>80/507 samples with CNV detected</a:t>
            </a:r>
          </a:p>
          <a:p>
            <a:r>
              <a:rPr lang="en-US" dirty="0" smtClean="0"/>
              <a:t>Breakpoints &amp; tagging </a:t>
            </a:r>
            <a:r>
              <a:rPr lang="en-US" dirty="0" err="1" smtClean="0"/>
              <a:t>SNPs</a:t>
            </a:r>
            <a:endParaRPr lang="en-US" dirty="0" smtClean="0"/>
          </a:p>
          <a:p>
            <a:pPr lvl="1"/>
            <a:r>
              <a:rPr lang="en-US" dirty="0" smtClean="0"/>
              <a:t>No success (yet) with breakpoint detection</a:t>
            </a:r>
          </a:p>
          <a:p>
            <a:pPr lvl="1"/>
            <a:r>
              <a:rPr lang="en-US" dirty="0" err="1" smtClean="0"/>
              <a:t>SNPs</a:t>
            </a:r>
            <a:r>
              <a:rPr lang="en-US" dirty="0" smtClean="0"/>
              <a:t> able to tag some </a:t>
            </a:r>
            <a:r>
              <a:rPr lang="en-US" dirty="0" err="1" smtClean="0"/>
              <a:t>CNVs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610600" cy="1143000"/>
          </a:xfrm>
        </p:spPr>
        <p:txBody>
          <a:bodyPr/>
          <a:lstStyle/>
          <a:p>
            <a:r>
              <a:rPr lang="en-US" dirty="0" smtClean="0"/>
              <a:t>Next steps – improving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001000" cy="4114800"/>
          </a:xfrm>
        </p:spPr>
        <p:txBody>
          <a:bodyPr/>
          <a:lstStyle/>
          <a:p>
            <a:r>
              <a:rPr lang="en-US" dirty="0" err="1" smtClean="0"/>
              <a:t>CNVrd</a:t>
            </a:r>
            <a:r>
              <a:rPr lang="en-US" dirty="0" smtClean="0"/>
              <a:t> (</a:t>
            </a:r>
            <a:r>
              <a:rPr lang="en-US" u="sng" dirty="0" smtClean="0"/>
              <a:t>C</a:t>
            </a:r>
            <a:r>
              <a:rPr lang="en-US" dirty="0" smtClean="0"/>
              <a:t>opy </a:t>
            </a:r>
            <a:r>
              <a:rPr lang="en-US" u="sng" dirty="0" smtClean="0"/>
              <a:t>N</a:t>
            </a:r>
            <a:r>
              <a:rPr lang="en-US" dirty="0" smtClean="0"/>
              <a:t>umber </a:t>
            </a:r>
            <a:r>
              <a:rPr lang="en-US" u="sng" dirty="0" smtClean="0"/>
              <a:t>V</a:t>
            </a:r>
            <a:r>
              <a:rPr lang="en-US" dirty="0" smtClean="0"/>
              <a:t>ariation </a:t>
            </a:r>
            <a:r>
              <a:rPr lang="en-US" u="sng" dirty="0" smtClean="0"/>
              <a:t>r</a:t>
            </a:r>
            <a:r>
              <a:rPr lang="en-US" dirty="0" smtClean="0"/>
              <a:t>ead </a:t>
            </a:r>
            <a:r>
              <a:rPr lang="en-US" u="sng" dirty="0" smtClean="0"/>
              <a:t>d</a:t>
            </a:r>
            <a:r>
              <a:rPr lang="en-US" dirty="0" smtClean="0"/>
              <a:t>epth) package developed by Hoang.</a:t>
            </a:r>
          </a:p>
          <a:p>
            <a:r>
              <a:rPr lang="en-US" dirty="0" smtClean="0"/>
              <a:t>Package can be used to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Measure </a:t>
            </a:r>
            <a:r>
              <a:rPr lang="en-US" dirty="0" smtClean="0"/>
              <a:t>copy-number counts of </a:t>
            </a:r>
            <a:r>
              <a:rPr lang="en-US" dirty="0" smtClean="0"/>
              <a:t>genes.</a:t>
            </a:r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tagSNPs</a:t>
            </a:r>
            <a:r>
              <a:rPr lang="en-US" dirty="0" smtClean="0"/>
              <a:t> for duplication or deletion of genes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r>
              <a:rPr lang="en-US" dirty="0" smtClean="0"/>
              <a:t>Sequencing </a:t>
            </a:r>
            <a:r>
              <a:rPr lang="en-US" dirty="0" err="1" smtClean="0"/>
              <a:t>Centres</a:t>
            </a:r>
            <a:r>
              <a:rPr lang="en-US" dirty="0" smtClean="0"/>
              <a:t> </a:t>
            </a:r>
            <a:r>
              <a:rPr lang="en-US" sz="3000" dirty="0" smtClean="0"/>
              <a:t>(21 Oct 2012)</a:t>
            </a:r>
            <a:endParaRPr lang="en-US" sz="3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676400"/>
          <a:ext cx="83058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800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Centre Code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Centre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Samples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Calibri"/>
                        </a:rPr>
                        <a:t> 454MSC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Calibri"/>
                        </a:rPr>
                        <a:t>Roche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Calibri"/>
                        </a:rPr>
                        <a:t> ABI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Calibri"/>
                        </a:rPr>
                        <a:t>Life Technologies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latin typeface="Calibri"/>
                        </a:rPr>
                        <a:t>2.9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Calibri"/>
                        </a:rPr>
                        <a:t> BCM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Calibri"/>
                        </a:rPr>
                        <a:t>Baylor College of Medicine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latin typeface="Calibri"/>
                        </a:rPr>
                        <a:t>10.6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Calibri"/>
                        </a:rPr>
                        <a:t> BGI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Calibri"/>
                        </a:rPr>
                        <a:t>BGI-Shenzhen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latin typeface="Calibri"/>
                        </a:rPr>
                        <a:t>6.8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Calibri"/>
                        </a:rPr>
                        <a:t> BI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Calibri"/>
                        </a:rPr>
                        <a:t>Broad Institute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latin typeface="Calibri"/>
                        </a:rPr>
                        <a:t>57.2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latin typeface="Calibri"/>
                        </a:rPr>
                        <a:t> ILLUMINA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Calibri"/>
                        </a:rPr>
                        <a:t>Illumina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latin typeface="Calibri"/>
                        </a:rPr>
                        <a:t>0.8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latin typeface="Calibri"/>
                        </a:rPr>
                        <a:t> MPIMG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latin typeface="Calibri"/>
                        </a:rPr>
                        <a:t>Max Planck Institute for </a:t>
                      </a:r>
                      <a:r>
                        <a:rPr lang="en-US" sz="2400" b="0" i="0" u="none" strike="noStrike" dirty="0" smtClean="0">
                          <a:latin typeface="Calibri"/>
                        </a:rPr>
                        <a:t>Mol </a:t>
                      </a:r>
                      <a:r>
                        <a:rPr lang="en-US" sz="2400" b="0" i="0" u="none" strike="noStrike" dirty="0">
                          <a:latin typeface="Calibri"/>
                        </a:rPr>
                        <a:t>Genetics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latin typeface="Calibri"/>
                        </a:rPr>
                        <a:t>1.6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Calibri"/>
                        </a:rPr>
                        <a:t> SC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Calibri"/>
                        </a:rPr>
                        <a:t>The Sanger Institute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latin typeface="Calibri"/>
                        </a:rPr>
                        <a:t>13.4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Calibri"/>
                        </a:rPr>
                        <a:t> WUGSC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latin typeface="Calibri"/>
                        </a:rPr>
                        <a:t>Washington University in St Louis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latin typeface="Calibri"/>
                        </a:rPr>
                        <a:t>6.6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52400"/>
          <a:ext cx="4800600" cy="6092603"/>
        </p:xfrm>
        <a:graphic>
          <a:graphicData uri="http://schemas.openxmlformats.org/drawingml/2006/table">
            <a:tbl>
              <a:tblPr/>
              <a:tblGrid>
                <a:gridCol w="1066800"/>
                <a:gridCol w="2362200"/>
                <a:gridCol w="1371600"/>
              </a:tblGrid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latin typeface="Calibri"/>
                        </a:rPr>
                        <a:t>Pop Code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latin typeface="Calibri"/>
                        </a:rPr>
                        <a:t>Population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latin typeface="Calibri"/>
                        </a:rPr>
                        <a:t>Samples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CHB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Han Chinese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Calibri"/>
                        </a:rPr>
                        <a:t>147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JPT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Japanese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Calibri"/>
                        </a:rPr>
                        <a:t>131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CHS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Southern Han Chinese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Calibri"/>
                        </a:rPr>
                        <a:t>100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CDX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Dai Chinese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Calibri"/>
                        </a:rPr>
                        <a:t>100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KHV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Kinh Vietnamese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Calibri"/>
                        </a:rPr>
                        <a:t>100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CHD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Denver Chinese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Calibri"/>
                        </a:rPr>
                        <a:t>123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CEU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CEPH (Utah)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Calibri"/>
                        </a:rPr>
                        <a:t>104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186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TSI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Tuscan (Italy)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Calibri"/>
                        </a:rPr>
                        <a:t>107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GBR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British (England &amp; Scotland)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Calibri"/>
                        </a:rPr>
                        <a:t>103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FIN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Finnish 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Calibri"/>
                        </a:rPr>
                        <a:t>100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IBS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Spanish (Iberian in </a:t>
                      </a:r>
                      <a:r>
                        <a:rPr lang="en-US" sz="1400" b="0" i="0" u="none" strike="noStrike" dirty="0" smtClean="0">
                          <a:latin typeface="Calibri"/>
                        </a:rPr>
                        <a:t>Spain)</a:t>
                      </a:r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Calibri"/>
                        </a:rPr>
                        <a:t>100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YRI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Yoruba (Nigeria)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Calibri"/>
                        </a:rPr>
                        <a:t>141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LWK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Luhya (Kenya)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Calibri"/>
                        </a:rPr>
                        <a:t>121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GWD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Gambian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MSL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Mende (Sierra Leone)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ESN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Esan (Nigeria)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ASW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African-American SW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Calibri"/>
                        </a:rPr>
                        <a:t>62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ACB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African-Caribbean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Calibri"/>
                        </a:rPr>
                        <a:t>79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MXL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Mexican-American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Calibri"/>
                        </a:rPr>
                        <a:t>70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PUR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Puerto Rican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Calibri"/>
                        </a:rPr>
                        <a:t>70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CLM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Colombian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Calibri"/>
                        </a:rPr>
                        <a:t>70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PEL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Peruvian 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Calibri"/>
                        </a:rPr>
                        <a:t>70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GIH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Gujarati (Indian in Houston)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Calibri"/>
                        </a:rPr>
                        <a:t>100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PJL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Calibri"/>
                        </a:rPr>
                        <a:t>Punjabi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BEB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Bengali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STU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Sri Lankan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8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ITU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Calibri"/>
                        </a:rPr>
                        <a:t>Indian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38800" y="1524000"/>
            <a:ext cx="3200400" cy="1143000"/>
          </a:xfrm>
        </p:spPr>
        <p:txBody>
          <a:bodyPr/>
          <a:lstStyle/>
          <a:p>
            <a:r>
              <a:rPr lang="en-US" dirty="0" smtClean="0"/>
              <a:t>1000 Genomes Populations</a:t>
            </a:r>
            <a:r>
              <a:rPr lang="en-US" sz="3000" dirty="0" smtClean="0"/>
              <a:t>(21 Oct 2012)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046913" cy="1143000"/>
          </a:xfrm>
        </p:spPr>
        <p:txBody>
          <a:bodyPr/>
          <a:lstStyle/>
          <a:p>
            <a:r>
              <a:rPr lang="en-US" dirty="0" smtClean="0"/>
              <a:t>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93900"/>
            <a:ext cx="7467600" cy="4114800"/>
          </a:xfrm>
        </p:spPr>
        <p:txBody>
          <a:bodyPr/>
          <a:lstStyle/>
          <a:p>
            <a:r>
              <a:rPr lang="en-US" dirty="0" smtClean="0"/>
              <a:t>Reads are aligned to reference genome:</a:t>
            </a:r>
          </a:p>
          <a:p>
            <a:pPr lvl="1"/>
            <a:r>
              <a:rPr lang="en-US" dirty="0" smtClean="0"/>
              <a:t>Currently using GRCh37 (Genome Reference Consortium, human build 37)</a:t>
            </a:r>
          </a:p>
          <a:p>
            <a:pPr lvl="1"/>
            <a:r>
              <a:rPr lang="en-US" dirty="0" smtClean="0"/>
              <a:t>Next version of NCBI Build 36 (hg18)</a:t>
            </a:r>
          </a:p>
          <a:p>
            <a:r>
              <a:rPr lang="en-US" dirty="0" smtClean="0"/>
              <a:t>Need to know reference used for alignment when performing further analysis, using viewers, etc…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41" y="381000"/>
            <a:ext cx="7420259" cy="1143000"/>
          </a:xfrm>
        </p:spPr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65300"/>
            <a:ext cx="7572376" cy="4114800"/>
          </a:xfrm>
        </p:spPr>
        <p:txBody>
          <a:bodyPr/>
          <a:lstStyle/>
          <a:p>
            <a:r>
              <a:rPr lang="en-US" dirty="0" smtClean="0"/>
              <a:t>1000 Genomes Project provides alignments based on:</a:t>
            </a:r>
          </a:p>
          <a:p>
            <a:pPr lvl="1"/>
            <a:r>
              <a:rPr lang="en-US" dirty="0" smtClean="0"/>
              <a:t>MOSAIK, </a:t>
            </a:r>
            <a:r>
              <a:rPr lang="en-US" dirty="0" err="1" smtClean="0"/>
              <a:t>ssaha</a:t>
            </a:r>
            <a:r>
              <a:rPr lang="en-US" dirty="0" smtClean="0"/>
              <a:t> (454)</a:t>
            </a:r>
          </a:p>
          <a:p>
            <a:pPr lvl="1"/>
            <a:r>
              <a:rPr lang="en-US" dirty="0" smtClean="0"/>
              <a:t>BWA (</a:t>
            </a:r>
            <a:r>
              <a:rPr lang="en-US" dirty="0" err="1" smtClean="0"/>
              <a:t>Illumina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Corona </a:t>
            </a:r>
            <a:r>
              <a:rPr lang="en-US" dirty="0" err="1" smtClean="0"/>
              <a:t>Lite</a:t>
            </a:r>
            <a:r>
              <a:rPr lang="en-US" dirty="0" smtClean="0"/>
              <a:t>, </a:t>
            </a:r>
            <a:r>
              <a:rPr lang="en-US" dirty="0" err="1" smtClean="0"/>
              <a:t>bFast</a:t>
            </a:r>
            <a:r>
              <a:rPr lang="en-US" dirty="0" smtClean="0"/>
              <a:t> (</a:t>
            </a:r>
            <a:r>
              <a:rPr lang="en-US" dirty="0" err="1" smtClean="0"/>
              <a:t>SOLiD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Alignment data stored in binary version (BAM) of Sequence Alignment Map (SAM) format.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999" y="304800"/>
            <a:ext cx="3993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“Top” level of EBI ftp site: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47097"/>
            <a:ext cx="7981950" cy="5277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 Light"/>
        <a:ea typeface="ＭＳ Ｐゴシック"/>
        <a:cs typeface="ＭＳ Ｐゴシック"/>
      </a:majorFont>
      <a:minorFont>
        <a:latin typeface="Gill Sans Ligh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 Light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 Light" charset="0"/>
            <a:ea typeface="ＭＳ Ｐゴシック" charset="-128"/>
            <a:cs typeface="ＭＳ Ｐゴシック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15954</TotalTime>
  <Words>2203</Words>
  <Application>Microsoft Macintosh PowerPoint</Application>
  <PresentationFormat>On-screen Show (4:3)</PresentationFormat>
  <Paragraphs>355</Paragraphs>
  <Slides>46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Blank Presentation</vt:lpstr>
      <vt:lpstr>???</vt:lpstr>
      <vt:lpstr>Slide 0</vt:lpstr>
      <vt:lpstr>1,000 Genomes Project</vt:lpstr>
      <vt:lpstr>1000 genomes project</vt:lpstr>
      <vt:lpstr>1000 Genomes data</vt:lpstr>
      <vt:lpstr>Sequencing Centres (21 Oct 2012)</vt:lpstr>
      <vt:lpstr>1000 Genomes Populations(21 Oct 2012)</vt:lpstr>
      <vt:lpstr>Reference Genome</vt:lpstr>
      <vt:lpstr>Alignment</vt:lpstr>
      <vt:lpstr>Slide 8</vt:lpstr>
      <vt:lpstr>Slide 9</vt:lpstr>
      <vt:lpstr>Slide 10</vt:lpstr>
      <vt:lpstr>EBI R/Bioconductor workbench</vt:lpstr>
      <vt:lpstr>EBI R/Bioconductor workbench</vt:lpstr>
      <vt:lpstr>Data from the 1000 genomes project</vt:lpstr>
      <vt:lpstr>Slide 14</vt:lpstr>
      <vt:lpstr>NGS and Copy Number</vt:lpstr>
      <vt:lpstr>CNV at the FCGR locus</vt:lpstr>
      <vt:lpstr>Slide 17</vt:lpstr>
      <vt:lpstr>The FCGR Locus</vt:lpstr>
      <vt:lpstr>1000 Genomes data for FCGR: “pre-Hoang”</vt:lpstr>
      <vt:lpstr>1000 Genomes populations</vt:lpstr>
      <vt:lpstr>SAMtools to retrieve data</vt:lpstr>
      <vt:lpstr>Rsamtools to retrieve data</vt:lpstr>
      <vt:lpstr>Plot phred scores</vt:lpstr>
      <vt:lpstr>Count reads in 1000 base “bins”</vt:lpstr>
      <vt:lpstr>Plot read counts across region</vt:lpstr>
      <vt:lpstr>Read counts: sample NA18603</vt:lpstr>
      <vt:lpstr>Using DNAcopy to detect CNV</vt:lpstr>
      <vt:lpstr>Using DNAcopy to detect CNV</vt:lpstr>
      <vt:lpstr>Using DNAcopy to detect CNV</vt:lpstr>
      <vt:lpstr>Unfiltered DNAcopy results</vt:lpstr>
      <vt:lpstr>Filtered DNAcopy results</vt:lpstr>
      <vt:lpstr>More samples…</vt:lpstr>
      <vt:lpstr>FCGR region: no CNV</vt:lpstr>
      <vt:lpstr>FCGR copy number gain</vt:lpstr>
      <vt:lpstr>FCGR copy number gain</vt:lpstr>
      <vt:lpstr>FCGR copy number gain</vt:lpstr>
      <vt:lpstr>FCGR copy number loss</vt:lpstr>
      <vt:lpstr>FCGR copy number loss</vt:lpstr>
      <vt:lpstr>Can we find SNPs that tag a CNV?</vt:lpstr>
      <vt:lpstr>Slide 40</vt:lpstr>
      <vt:lpstr>Top hit (all populations)</vt:lpstr>
      <vt:lpstr>Slide 42</vt:lpstr>
      <vt:lpstr>Slide 43</vt:lpstr>
      <vt:lpstr>Summary of early work</vt:lpstr>
      <vt:lpstr>Next steps – improving the process</vt:lpstr>
    </vt:vector>
  </TitlesOfParts>
  <Company>The University of Auckland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Genomics for Health and Disease</dc:title>
  <dc:creator>Mik Black</dc:creator>
  <cp:lastModifiedBy>Mik Black</cp:lastModifiedBy>
  <cp:revision>388</cp:revision>
  <cp:lastPrinted>2009-10-05T21:58:44Z</cp:lastPrinted>
  <dcterms:created xsi:type="dcterms:W3CDTF">2012-10-20T22:18:22Z</dcterms:created>
  <dcterms:modified xsi:type="dcterms:W3CDTF">2012-10-21T18:56:19Z</dcterms:modified>
</cp:coreProperties>
</file>