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64.xml" ContentType="application/vnd.openxmlformats-officedocument.presentationml.slide+xml"/>
  <Default Extension="jpeg" ContentType="image/jpeg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Default Extension="tiff" ContentType="image/tiff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trictFirstAndLastChars="0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301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2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FF0603"/>
    <a:srgbClr val="FFFF00"/>
    <a:srgbClr val="FF5B6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6824" autoAdjust="0"/>
  </p:normalViewPr>
  <p:slideViewPr>
    <p:cSldViewPr>
      <p:cViewPr varScale="1">
        <p:scale>
          <a:sx n="82" d="100"/>
          <a:sy n="82" d="100"/>
        </p:scale>
        <p:origin x="-11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025FA32D-376E-0B44-A411-66BABDBD7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0508930C-141D-0043-9D4C-FB3FFD6F7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9" y="609600"/>
            <a:ext cx="1762125" cy="549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609600"/>
            <a:ext cx="5138738" cy="549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1993900"/>
            <a:ext cx="34448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8900" y="1993900"/>
            <a:ext cx="34464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0469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993900"/>
            <a:ext cx="70437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495800" y="640080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VISG Workshop: 25 October 2012       </a:t>
            </a:r>
            <a:fld id="{894BCEB0-A0C7-D54D-A714-5A3C92E1D033}" type="slidenum">
              <a:rPr lang="en-US" sz="2000" smtClean="0"/>
              <a:pPr/>
              <a:t>‹#›</a:t>
            </a:fld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600" y="6400800"/>
            <a:ext cx="1117600" cy="393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inf.wehi.edu.au/limma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nomebiology.com/2004/5/10/R8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hyperlink" Target="http://www.bioconductor.org/about/annual-reports/AnnRep2012.pdf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hyperlink" Target="http://www.bioconductor.org/about/annual-reports/AnnRep201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" TargetMode="External"/><Relationship Id="rId3" Type="http://schemas.openxmlformats.org/officeDocument/2006/relationships/hyperlink" Target="http://cran.r-project.org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course-materials/" TargetMode="External"/><Relationship Id="rId4" Type="http://schemas.openxmlformats.org/officeDocument/2006/relationships/hyperlink" Target="http://manuals.bioinformatics.ucr.edu/home/ht-seq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help/mailing-lis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ChangeArrowheads="1"/>
          </p:cNvSpPr>
          <p:nvPr/>
        </p:nvSpPr>
        <p:spPr bwMode="auto">
          <a:xfrm>
            <a:off x="685800" y="685800"/>
            <a:ext cx="762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/>
            <a:r>
              <a:rPr lang="en-AU" sz="2400" dirty="0" smtClean="0">
                <a:latin typeface="Gill Sans Light"/>
                <a:ea typeface="ＭＳ Ｐゴシック" charset="-128"/>
                <a:cs typeface="Gill Sans Light"/>
              </a:rPr>
              <a:t>VISG Workshop</a:t>
            </a:r>
          </a:p>
          <a:p>
            <a:pPr eaLnBrk="0" hangingPunct="0"/>
            <a:r>
              <a:rPr lang="en-AU" sz="2400" dirty="0" smtClean="0">
                <a:latin typeface="Gill Sans Light"/>
                <a:ea typeface="ＭＳ Ｐゴシック" charset="-128"/>
                <a:cs typeface="Gill Sans Light"/>
              </a:rPr>
              <a:t>25 October 2012</a:t>
            </a:r>
            <a:br>
              <a:rPr lang="en-AU" sz="2400" dirty="0" smtClean="0">
                <a:latin typeface="Gill Sans Light"/>
                <a:ea typeface="ＭＳ Ｐゴシック" charset="-128"/>
                <a:cs typeface="Gill Sans Light"/>
              </a:rPr>
            </a:br>
            <a:r>
              <a:rPr lang="en-AU" dirty="0">
                <a:latin typeface="Gill Sans Light"/>
                <a:ea typeface="ＭＳ Ｐゴシック" charset="-128"/>
                <a:cs typeface="Gill Sans Light"/>
              </a:rPr>
              <a:t/>
            </a:r>
            <a:br>
              <a:rPr lang="en-AU" dirty="0">
                <a:latin typeface="Gill Sans Light"/>
                <a:ea typeface="ＭＳ Ｐゴシック" charset="-128"/>
                <a:cs typeface="Gill Sans Light"/>
              </a:rPr>
            </a:br>
            <a:r>
              <a:rPr lang="en-AU" sz="3200" b="1" dirty="0">
                <a:latin typeface="Gill Sans Light"/>
                <a:ea typeface="ＭＳ Ｐゴシック" charset="-128"/>
                <a:cs typeface="Gill Sans Light"/>
              </a:rPr>
              <a:t>Genome-wide expression </a:t>
            </a:r>
            <a:r>
              <a:rPr lang="en-AU" sz="3200" b="1" dirty="0" smtClean="0">
                <a:latin typeface="Gill Sans Light"/>
                <a:ea typeface="ＭＳ Ｐゴシック" charset="-128"/>
                <a:cs typeface="Gill Sans Light"/>
              </a:rPr>
              <a:t>analysis</a:t>
            </a:r>
          </a:p>
          <a:p>
            <a:pPr eaLnBrk="0" hangingPunct="0"/>
            <a:r>
              <a:rPr lang="en-AU" sz="2400" dirty="0" smtClean="0">
                <a:latin typeface="Gill Sans Light"/>
                <a:cs typeface="Gill Sans Light"/>
              </a:rPr>
              <a:t>Part </a:t>
            </a:r>
            <a:r>
              <a:rPr lang="en-AU" dirty="0" smtClean="0">
                <a:latin typeface="Gill Sans Light"/>
                <a:cs typeface="Gill Sans Light"/>
              </a:rPr>
              <a:t>III</a:t>
            </a:r>
            <a:r>
              <a:rPr lang="en-AU" sz="2400" dirty="0" smtClean="0">
                <a:latin typeface="Gill Sans Light"/>
                <a:cs typeface="Gill Sans Light"/>
              </a:rPr>
              <a:t>: analysis of</a:t>
            </a:r>
            <a:r>
              <a:rPr lang="en-AU" sz="2400" dirty="0" smtClean="0">
                <a:latin typeface="Gill Sans Light"/>
                <a:cs typeface="Gill Sans Light"/>
              </a:rPr>
              <a:t> gene expression </a:t>
            </a:r>
            <a:r>
              <a:rPr lang="en-AU" sz="2400" dirty="0" smtClean="0">
                <a:latin typeface="Gill Sans Light"/>
                <a:cs typeface="Gill Sans Light"/>
              </a:rPr>
              <a:t>data in R/</a:t>
            </a:r>
            <a:r>
              <a:rPr lang="en-AU" sz="2400" dirty="0" err="1" smtClean="0">
                <a:latin typeface="Gill Sans Light"/>
                <a:cs typeface="Gill Sans Light"/>
              </a:rPr>
              <a:t>Bioconductor</a:t>
            </a:r>
            <a:endParaRPr lang="en-AU" sz="2400" dirty="0" smtClean="0">
              <a:latin typeface="Gill Sans Light"/>
              <a:cs typeface="Gill Sans Light"/>
            </a:endParaRPr>
          </a:p>
          <a:p>
            <a:pPr eaLnBrk="0" hangingPunct="0"/>
            <a:r>
              <a:rPr lang="en-AU" sz="2800" dirty="0" smtClean="0">
                <a:latin typeface="Gill Sans Light"/>
                <a:ea typeface="ＭＳ Ｐゴシック" charset="-128"/>
                <a:cs typeface="Gill Sans Light"/>
              </a:rPr>
              <a:t/>
            </a:r>
            <a:br>
              <a:rPr lang="en-AU" sz="2800" dirty="0" smtClean="0">
                <a:latin typeface="Gill Sans Light"/>
                <a:ea typeface="ＭＳ Ｐゴシック" charset="-128"/>
                <a:cs typeface="Gill Sans Light"/>
              </a:rPr>
            </a:br>
            <a:r>
              <a:rPr lang="en-AU" sz="2000" dirty="0" smtClean="0">
                <a:latin typeface="Gill Sans Light"/>
                <a:ea typeface="ＭＳ Ｐゴシック" charset="-128"/>
                <a:cs typeface="Gill Sans Light"/>
              </a:rPr>
              <a:t>Mik Black</a:t>
            </a:r>
            <a:r>
              <a:rPr lang="en-AU" sz="2000" dirty="0" smtClean="0">
                <a:latin typeface="Gill Sans Light"/>
                <a:cs typeface="Gill Sans Light"/>
              </a:rPr>
              <a:t>, </a:t>
            </a:r>
            <a:r>
              <a:rPr lang="en-GB" sz="2000" dirty="0" smtClean="0">
                <a:latin typeface="Gill Sans Light"/>
                <a:ea typeface="Times" charset="0"/>
                <a:cs typeface="Gill Sans Light"/>
              </a:rPr>
              <a:t>University of Otago</a:t>
            </a:r>
          </a:p>
          <a:p>
            <a:pPr eaLnBrk="0" hangingPunct="0"/>
            <a:r>
              <a:rPr lang="en-GB" sz="2000" dirty="0" smtClean="0">
                <a:latin typeface="Gill Sans Light"/>
                <a:ea typeface="Times" charset="0"/>
                <a:cs typeface="Gill Sans Light"/>
              </a:rPr>
              <a:t>Marcus Davy, Plant and Food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Affymetrix</a:t>
            </a:r>
            <a:r>
              <a:rPr lang="en-US" dirty="0" smtClean="0"/>
              <a:t> microarray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93900"/>
            <a:ext cx="8001000" cy="4114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Output is stored in “.CEL” files</a:t>
            </a:r>
            <a:r>
              <a:rPr lang="en-US" dirty="0" smtClean="0"/>
              <a:t>,.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err="1" smtClean="0"/>
              <a:t>Bioconductor</a:t>
            </a:r>
            <a:r>
              <a:rPr lang="en-US" dirty="0" smtClean="0"/>
              <a:t> packages exist specifically to deal with </a:t>
            </a:r>
            <a:r>
              <a:rPr lang="en-US" dirty="0" err="1" smtClean="0"/>
              <a:t>Affymetrix</a:t>
            </a:r>
            <a:r>
              <a:rPr lang="en-US" dirty="0" smtClean="0"/>
              <a:t> data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We’ll focus on the </a:t>
            </a:r>
            <a:r>
              <a:rPr lang="en-US" dirty="0" err="1" smtClean="0"/>
              <a:t>Affy</a:t>
            </a:r>
            <a:r>
              <a:rPr lang="en-US" dirty="0" smtClean="0"/>
              <a:t> package (some additional </a:t>
            </a:r>
            <a:r>
              <a:rPr lang="en-US" dirty="0" err="1" smtClean="0"/>
              <a:t>Bioconductor</a:t>
            </a:r>
            <a:r>
              <a:rPr lang="en-US" dirty="0" smtClean="0"/>
              <a:t> packages are also required: </a:t>
            </a:r>
            <a:r>
              <a:rPr lang="en-US" dirty="0" err="1" smtClean="0"/>
              <a:t>Biobase</a:t>
            </a:r>
            <a:r>
              <a:rPr lang="en-US" dirty="0" smtClean="0"/>
              <a:t> and </a:t>
            </a:r>
            <a:r>
              <a:rPr lang="en-US" dirty="0" err="1" smtClean="0"/>
              <a:t>reposTools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93900"/>
            <a:ext cx="8077200" cy="4114800"/>
          </a:xfrm>
        </p:spPr>
        <p:txBody>
          <a:bodyPr/>
          <a:lstStyle/>
          <a:p>
            <a:r>
              <a:rPr lang="en-US" sz="2800" dirty="0" smtClean="0"/>
              <a:t>Various normalization options exist for </a:t>
            </a:r>
            <a:r>
              <a:rPr lang="en-US" sz="2800" dirty="0" err="1" smtClean="0"/>
              <a:t>Affymetrix</a:t>
            </a:r>
            <a:r>
              <a:rPr lang="en-US" sz="2800" dirty="0" smtClean="0"/>
              <a:t> arrays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Each </a:t>
            </a:r>
            <a:r>
              <a:rPr lang="en-US" sz="2800" dirty="0" smtClean="0"/>
              <a:t>of the various approaches to normalization takes the probe </a:t>
            </a:r>
            <a:r>
              <a:rPr lang="en-US" sz="2800" dirty="0" smtClean="0"/>
              <a:t>set for </a:t>
            </a:r>
            <a:r>
              <a:rPr lang="en-US" sz="2800" dirty="0" smtClean="0"/>
              <a:t>each gene and attempts to return an intensity value relating to</a:t>
            </a:r>
            <a:r>
              <a:rPr lang="en-US" sz="2800" dirty="0" smtClean="0"/>
              <a:t> that </a:t>
            </a:r>
            <a:r>
              <a:rPr lang="en-US" sz="2800" dirty="0" smtClean="0"/>
              <a:t>gene’s expression level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Once </a:t>
            </a:r>
            <a:r>
              <a:rPr lang="en-US" sz="2800" dirty="0" smtClean="0"/>
              <a:t>the data has been normalized, the </a:t>
            </a:r>
            <a:r>
              <a:rPr lang="en-US" sz="2800" dirty="0" err="1" smtClean="0"/>
              <a:t>limma</a:t>
            </a:r>
            <a:r>
              <a:rPr lang="en-US" sz="2800" dirty="0" smtClean="0"/>
              <a:t> package can be used to </a:t>
            </a:r>
            <a:r>
              <a:rPr lang="en-US" sz="2800" dirty="0" err="1" smtClean="0"/>
              <a:t>analyse</a:t>
            </a:r>
            <a:r>
              <a:rPr lang="en-US" sz="2800" dirty="0" smtClean="0"/>
              <a:t> the data.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046913" cy="1143000"/>
          </a:xfrm>
        </p:spPr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2" y="1765300"/>
            <a:ext cx="8186738" cy="4114800"/>
          </a:xfrm>
        </p:spPr>
        <p:txBody>
          <a:bodyPr/>
          <a:lstStyle/>
          <a:p>
            <a:r>
              <a:rPr lang="en-US" sz="2600" dirty="0" smtClean="0"/>
              <a:t>A website has been set up to benchmark the various normalization methods (</a:t>
            </a:r>
            <a:r>
              <a:rPr lang="en-US" sz="2600" dirty="0" err="1" smtClean="0"/>
              <a:t>affycomp.biostat.jhsph.edu</a:t>
            </a:r>
            <a:r>
              <a:rPr lang="en-US" sz="2600" dirty="0" smtClean="0"/>
              <a:t>), along with a </a:t>
            </a:r>
            <a:r>
              <a:rPr lang="en-US" sz="2600" dirty="0" err="1" smtClean="0"/>
              <a:t>Bioconductor</a:t>
            </a:r>
            <a:r>
              <a:rPr lang="en-US" sz="2600" dirty="0" smtClean="0"/>
              <a:t> package which provides similar functionality (</a:t>
            </a:r>
            <a:r>
              <a:rPr lang="en-US" sz="2600" dirty="0" err="1" smtClean="0"/>
              <a:t>affycomp</a:t>
            </a:r>
            <a:r>
              <a:rPr lang="en-US" sz="2600" dirty="0" smtClean="0"/>
              <a:t>)</a:t>
            </a:r>
            <a:r>
              <a:rPr lang="en-US" sz="2600" dirty="0" smtClean="0"/>
              <a:t>.</a:t>
            </a:r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 smtClean="0"/>
              <a:t>benchmark is based on a set of “spike-in” experiments, and assesses each normalization method’s ability to correctly identify the fold-changes for the spiked </a:t>
            </a:r>
            <a:r>
              <a:rPr lang="en-US" sz="2600" dirty="0" smtClean="0"/>
              <a:t>genes.</a:t>
            </a:r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 smtClean="0"/>
              <a:t>various RMA-based normalization approaches tend to work best (although there are some caveats...)</a:t>
            </a:r>
            <a:endParaRPr lang="en-US" sz="2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046913" cy="1143000"/>
          </a:xfrm>
        </p:spPr>
        <p:txBody>
          <a:bodyPr/>
          <a:lstStyle/>
          <a:p>
            <a:r>
              <a:rPr lang="en-US" dirty="0" smtClean="0"/>
              <a:t>RMA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7620000" cy="4114800"/>
          </a:xfrm>
        </p:spPr>
        <p:txBody>
          <a:bodyPr/>
          <a:lstStyle/>
          <a:p>
            <a:r>
              <a:rPr lang="en-US" sz="2800" dirty="0" smtClean="0"/>
              <a:t>Consists of three </a:t>
            </a:r>
            <a:r>
              <a:rPr lang="en-US" sz="2800" dirty="0" smtClean="0"/>
              <a:t>steps:</a:t>
            </a:r>
            <a:endParaRPr lang="en-US" sz="2800" dirty="0" smtClean="0"/>
          </a:p>
          <a:p>
            <a:pPr lvl="1"/>
            <a:r>
              <a:rPr lang="en-US" sz="2400" dirty="0" smtClean="0"/>
              <a:t>Background </a:t>
            </a:r>
            <a:r>
              <a:rPr lang="en-US" sz="2400" dirty="0" smtClean="0"/>
              <a:t>adjustment (optional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lvl="1"/>
            <a:r>
              <a:rPr lang="en-US" sz="2400" dirty="0" err="1" smtClean="0"/>
              <a:t>Quantile</a:t>
            </a:r>
            <a:r>
              <a:rPr lang="en-US" sz="2400" dirty="0" smtClean="0"/>
              <a:t> normalization</a:t>
            </a:r>
            <a:endParaRPr lang="en-US" sz="2400" dirty="0" smtClean="0"/>
          </a:p>
          <a:p>
            <a:pPr lvl="1"/>
            <a:r>
              <a:rPr lang="en-US" sz="2400" dirty="0" smtClean="0"/>
              <a:t>Per </a:t>
            </a:r>
            <a:r>
              <a:rPr lang="en-US" sz="2400" dirty="0" smtClean="0"/>
              <a:t>gene </a:t>
            </a:r>
            <a:r>
              <a:rPr lang="en-US" sz="2400" dirty="0" smtClean="0"/>
              <a:t>summaries</a:t>
            </a:r>
          </a:p>
          <a:p>
            <a:r>
              <a:rPr lang="en-US" sz="2800" dirty="0" smtClean="0"/>
              <a:t>For arrays with PM-MM probe pairs, there is still an argument </a:t>
            </a:r>
            <a:r>
              <a:rPr lang="en-US" sz="2800" dirty="0" smtClean="0"/>
              <a:t>for not performing background </a:t>
            </a:r>
            <a:r>
              <a:rPr lang="en-US" sz="2800" dirty="0" smtClean="0"/>
              <a:t>correction.</a:t>
            </a:r>
            <a:endParaRPr lang="en-US" sz="2800" dirty="0" smtClean="0"/>
          </a:p>
          <a:p>
            <a:r>
              <a:rPr lang="en-US" sz="2800" dirty="0" smtClean="0"/>
              <a:t>Benchmarks </a:t>
            </a:r>
            <a:r>
              <a:rPr lang="en-US" sz="2800" dirty="0" smtClean="0"/>
              <a:t>suggest that RMA performs </a:t>
            </a:r>
            <a:r>
              <a:rPr lang="en-US" sz="2800" dirty="0" smtClean="0"/>
              <a:t>better </a:t>
            </a:r>
            <a:r>
              <a:rPr lang="en-US" sz="2800" dirty="0" smtClean="0"/>
              <a:t>when no background correction is applied.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046913" cy="1143000"/>
          </a:xfrm>
        </p:spPr>
        <p:txBody>
          <a:bodyPr/>
          <a:lstStyle/>
          <a:p>
            <a:r>
              <a:rPr lang="en-US" dirty="0" smtClean="0"/>
              <a:t>Normalization with </a:t>
            </a:r>
            <a:r>
              <a:rPr lang="en-US" dirty="0" err="1" smtClean="0">
                <a:latin typeface="Courier New"/>
                <a:cs typeface="Courier New"/>
              </a:rPr>
              <a:t>affy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78100"/>
            <a:ext cx="7848600" cy="3517900"/>
          </a:xfrm>
        </p:spPr>
        <p:txBody>
          <a:bodyPr/>
          <a:lstStyle/>
          <a:p>
            <a:r>
              <a:rPr lang="en-US" sz="2400" dirty="0" smtClean="0"/>
              <a:t>.CEL” files are read in using the </a:t>
            </a:r>
            <a:r>
              <a:rPr lang="en-US" sz="2400" dirty="0" err="1" smtClean="0"/>
              <a:t>ReadAffy</a:t>
            </a:r>
            <a:r>
              <a:rPr lang="en-US" sz="2400" dirty="0" smtClean="0"/>
              <a:t> </a:t>
            </a:r>
            <a:r>
              <a:rPr lang="en-US" sz="2400" dirty="0" smtClean="0"/>
              <a:t>command.</a:t>
            </a:r>
          </a:p>
          <a:p>
            <a:pPr lvl="1"/>
            <a:r>
              <a:rPr lang="en-US" sz="2000" dirty="0" smtClean="0"/>
              <a:t>This </a:t>
            </a:r>
            <a:r>
              <a:rPr lang="en-US" sz="2000" dirty="0" smtClean="0"/>
              <a:t>produces an object containing a </a:t>
            </a:r>
            <a:r>
              <a:rPr lang="en-US" sz="2000" dirty="0" err="1" smtClean="0"/>
              <a:t>gp</a:t>
            </a:r>
            <a:r>
              <a:rPr lang="en-US" sz="2000" dirty="0" smtClean="0"/>
              <a:t> × a matrix, where </a:t>
            </a:r>
            <a:r>
              <a:rPr lang="en-US" sz="2000" dirty="0" err="1" smtClean="0"/>
              <a:t>g</a:t>
            </a:r>
            <a:r>
              <a:rPr lang="en-US" sz="2000" dirty="0" smtClean="0"/>
              <a:t> is the number of genes, </a:t>
            </a:r>
            <a:r>
              <a:rPr lang="en-US" sz="2000" dirty="0" err="1" smtClean="0"/>
              <a:t>p</a:t>
            </a:r>
            <a:r>
              <a:rPr lang="en-US" sz="2000" dirty="0" smtClean="0"/>
              <a:t> is the size of each probe set, and a is the number of </a:t>
            </a:r>
            <a:r>
              <a:rPr lang="en-US" sz="2000" dirty="0" smtClean="0"/>
              <a:t>arrays.</a:t>
            </a:r>
            <a:endParaRPr lang="en-US" sz="2000" dirty="0" smtClean="0"/>
          </a:p>
          <a:p>
            <a:r>
              <a:rPr lang="en-US" sz="2400" dirty="0" smtClean="0"/>
              <a:t>RMA </a:t>
            </a:r>
            <a:r>
              <a:rPr lang="en-US" sz="2400" dirty="0" smtClean="0"/>
              <a:t>normalization is performed using the </a:t>
            </a:r>
            <a:r>
              <a:rPr lang="en-US" sz="2400" dirty="0" err="1" smtClean="0"/>
              <a:t>rma</a:t>
            </a:r>
            <a:r>
              <a:rPr lang="en-US" sz="2400" dirty="0" smtClean="0"/>
              <a:t> command, which produces an object containing a </a:t>
            </a:r>
            <a:r>
              <a:rPr lang="en-US" sz="2400" dirty="0" err="1" smtClean="0"/>
              <a:t>g</a:t>
            </a:r>
            <a:r>
              <a:rPr lang="en-US" sz="2400" dirty="0" smtClean="0"/>
              <a:t> × a matrix, with one intensity per gene per </a:t>
            </a:r>
            <a:r>
              <a:rPr lang="en-US" sz="2400" dirty="0" smtClean="0"/>
              <a:t>array.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/>
              <a:t>matrices listed above is located within the “</a:t>
            </a:r>
            <a:r>
              <a:rPr lang="en-US" sz="2400" dirty="0" err="1" smtClean="0"/>
              <a:t>exprs</a:t>
            </a:r>
            <a:r>
              <a:rPr lang="en-US" sz="2400" dirty="0" smtClean="0"/>
              <a:t>” slot of each object (see below for details).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3400" y="1161871"/>
            <a:ext cx="632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 err="1" smtClean="0">
                <a:latin typeface="Courier New"/>
                <a:cs typeface="Courier New"/>
              </a:rPr>
              <a:t>library(affy</a:t>
            </a:r>
            <a:r>
              <a:rPr lang="en-US" sz="1800" b="0" dirty="0" smtClean="0">
                <a:latin typeface="Courier New"/>
                <a:cs typeface="Courier New"/>
              </a:rPr>
              <a:t>)</a:t>
            </a:r>
            <a:r>
              <a:rPr lang="en-US" sz="1800" b="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800" b="0" dirty="0" smtClean="0">
                <a:latin typeface="Courier New"/>
                <a:cs typeface="Courier New"/>
              </a:rPr>
              <a:t>ff</a:t>
            </a:r>
            <a:r>
              <a:rPr lang="en-US" sz="1800" b="0" dirty="0" smtClean="0">
                <a:latin typeface="Courier New"/>
                <a:cs typeface="Courier New"/>
              </a:rPr>
              <a:t>&lt;-</a:t>
            </a:r>
            <a:r>
              <a:rPr lang="en-US" sz="1800" b="0" dirty="0" err="1" smtClean="0">
                <a:latin typeface="Courier New"/>
                <a:cs typeface="Courier New"/>
              </a:rPr>
              <a:t>readLines("files.txt</a:t>
            </a:r>
            <a:r>
              <a:rPr lang="en-US" sz="1800" b="0" dirty="0" smtClean="0">
                <a:latin typeface="Courier New"/>
                <a:cs typeface="Courier New"/>
              </a:rPr>
              <a:t>")</a:t>
            </a:r>
            <a:r>
              <a:rPr lang="en-US" sz="1800" b="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800" b="0" dirty="0" smtClean="0">
                <a:latin typeface="Courier New"/>
                <a:cs typeface="Courier New"/>
              </a:rPr>
              <a:t>Data</a:t>
            </a:r>
            <a:r>
              <a:rPr lang="en-US" sz="1800" b="0" dirty="0" smtClean="0">
                <a:latin typeface="Courier New"/>
                <a:cs typeface="Courier New"/>
              </a:rPr>
              <a:t>&lt;-</a:t>
            </a:r>
            <a:r>
              <a:rPr lang="en-US" sz="1800" b="0" dirty="0" err="1" smtClean="0">
                <a:latin typeface="Courier New"/>
                <a:cs typeface="Courier New"/>
              </a:rPr>
              <a:t>ReadAffy(filenames</a:t>
            </a:r>
            <a:r>
              <a:rPr lang="en-US" sz="1800" b="0" dirty="0" smtClean="0">
                <a:latin typeface="Courier New"/>
                <a:cs typeface="Courier New"/>
              </a:rPr>
              <a:t>=ff)</a:t>
            </a:r>
            <a:r>
              <a:rPr lang="en-US" sz="1800" b="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800" b="0" dirty="0" err="1" smtClean="0">
                <a:latin typeface="Courier New"/>
                <a:cs typeface="Courier New"/>
              </a:rPr>
              <a:t>e</a:t>
            </a:r>
            <a:r>
              <a:rPr lang="en-US" sz="1800" b="0" dirty="0" err="1" smtClean="0">
                <a:latin typeface="Courier New"/>
                <a:cs typeface="Courier New"/>
              </a:rPr>
              <a:t>set</a:t>
            </a:r>
            <a:r>
              <a:rPr lang="en-US" sz="1800" b="0" dirty="0" smtClean="0">
                <a:latin typeface="Courier New"/>
                <a:cs typeface="Courier New"/>
              </a:rPr>
              <a:t>&lt;-</a:t>
            </a:r>
            <a:r>
              <a:rPr lang="en-US" sz="1800" b="0" dirty="0" err="1" smtClean="0">
                <a:latin typeface="Courier New"/>
                <a:cs typeface="Courier New"/>
              </a:rPr>
              <a:t>rma(Data</a:t>
            </a:r>
            <a:r>
              <a:rPr lang="en-US" sz="1800" b="0" dirty="0" smtClean="0">
                <a:latin typeface="Courier New"/>
                <a:cs typeface="Courier New"/>
              </a:rPr>
              <a:t>)</a:t>
            </a:r>
            <a:endParaRPr lang="en-US" sz="1800" b="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046913" cy="1143000"/>
          </a:xfrm>
        </p:spPr>
        <p:txBody>
          <a:bodyPr/>
          <a:lstStyle/>
          <a:p>
            <a:r>
              <a:rPr lang="en-US" dirty="0" smtClean="0"/>
              <a:t>Post RMA normalization plots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24571"/>
            <a:ext cx="7308850" cy="34474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4602540"/>
            <a:ext cx="853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err="1" smtClean="0">
                <a:latin typeface="Courier"/>
                <a:cs typeface="Courier"/>
              </a:rPr>
              <a:t>par(mfrow</a:t>
            </a:r>
            <a:r>
              <a:rPr lang="en-US" sz="1600" b="0" dirty="0" smtClean="0">
                <a:latin typeface="Courier"/>
                <a:cs typeface="Courier"/>
              </a:rPr>
              <a:t>=c(1,2))</a:t>
            </a:r>
            <a:r>
              <a:rPr lang="en-US" sz="1600" b="0" dirty="0" smtClean="0">
                <a:latin typeface="Courier"/>
                <a:cs typeface="Courier"/>
              </a:rPr>
              <a:t> </a:t>
            </a:r>
          </a:p>
          <a:p>
            <a:r>
              <a:rPr lang="en-US" sz="1600" b="0" dirty="0" smtClean="0">
                <a:latin typeface="Courier"/>
                <a:cs typeface="Courier"/>
              </a:rPr>
              <a:t>plot</a:t>
            </a:r>
            <a:r>
              <a:rPr lang="en-US" sz="1600" b="0" dirty="0" smtClean="0">
                <a:latin typeface="Courier"/>
                <a:cs typeface="Courier"/>
              </a:rPr>
              <a:t>(density(mat.rma[,1]),main="Density plots (default RMA</a:t>
            </a:r>
            <a:r>
              <a:rPr lang="en-US" sz="1600" b="0" dirty="0" smtClean="0">
                <a:latin typeface="Courier"/>
                <a:cs typeface="Courier"/>
              </a:rPr>
              <a:t>-</a:t>
            </a:r>
          </a:p>
          <a:p>
            <a:r>
              <a:rPr lang="en-US" sz="1600" b="0" dirty="0" smtClean="0">
                <a:latin typeface="Courier"/>
                <a:cs typeface="Courier"/>
              </a:rPr>
              <a:t>	</a:t>
            </a:r>
            <a:r>
              <a:rPr lang="en-US" sz="1600" b="0" dirty="0" err="1" smtClean="0">
                <a:latin typeface="Courier"/>
                <a:cs typeface="Courier"/>
              </a:rPr>
              <a:t>norm</a:t>
            </a:r>
            <a:r>
              <a:rPr lang="en-US" sz="1600" b="0" dirty="0" err="1" smtClean="0">
                <a:latin typeface="Courier"/>
                <a:cs typeface="Courier"/>
              </a:rPr>
              <a:t>)",xlab</a:t>
            </a:r>
            <a:r>
              <a:rPr lang="en-US" sz="1600" b="0" dirty="0" smtClean="0">
                <a:latin typeface="Courier"/>
                <a:cs typeface="Courier"/>
              </a:rPr>
              <a:t>=expression(Log[2]~expression~intensity),lwd=2)</a:t>
            </a:r>
            <a:r>
              <a:rPr lang="en-US" sz="1600" b="0" dirty="0" smtClean="0">
                <a:latin typeface="Courier"/>
                <a:cs typeface="Courier"/>
              </a:rPr>
              <a:t> </a:t>
            </a:r>
          </a:p>
          <a:p>
            <a:r>
              <a:rPr lang="en-US" sz="1600" b="0" dirty="0" err="1" smtClean="0">
                <a:latin typeface="Courier"/>
                <a:cs typeface="Courier"/>
              </a:rPr>
              <a:t>for</a:t>
            </a:r>
            <a:r>
              <a:rPr lang="en-US" sz="1600" b="0" dirty="0" err="1" smtClean="0">
                <a:latin typeface="Courier"/>
                <a:cs typeface="Courier"/>
              </a:rPr>
              <a:t>(i</a:t>
            </a:r>
            <a:r>
              <a:rPr lang="en-US" sz="1600" b="0" dirty="0" smtClean="0">
                <a:latin typeface="Courier"/>
                <a:cs typeface="Courier"/>
              </a:rPr>
              <a:t> in 2:6) </a:t>
            </a:r>
            <a:r>
              <a:rPr lang="en-US" sz="1600" b="0" dirty="0" err="1" smtClean="0">
                <a:latin typeface="Courier"/>
                <a:cs typeface="Courier"/>
              </a:rPr>
              <a:t>lines(density(mat.rma[,i]),col</a:t>
            </a:r>
            <a:r>
              <a:rPr lang="en-US" sz="1600" b="0" dirty="0" smtClean="0">
                <a:latin typeface="Courier"/>
                <a:cs typeface="Courier"/>
              </a:rPr>
              <a:t>=</a:t>
            </a:r>
            <a:r>
              <a:rPr lang="en-US" sz="1600" b="0" dirty="0" err="1" smtClean="0">
                <a:latin typeface="Courier"/>
                <a:cs typeface="Courier"/>
              </a:rPr>
              <a:t>i,lwd</a:t>
            </a:r>
            <a:r>
              <a:rPr lang="en-US" sz="1600" b="0" dirty="0" smtClean="0">
                <a:latin typeface="Courier"/>
                <a:cs typeface="Courier"/>
              </a:rPr>
              <a:t>=2)</a:t>
            </a:r>
            <a:r>
              <a:rPr lang="en-US" sz="1600" b="0" dirty="0" smtClean="0">
                <a:latin typeface="Courier"/>
                <a:cs typeface="Courier"/>
              </a:rPr>
              <a:t> </a:t>
            </a:r>
          </a:p>
          <a:p>
            <a:r>
              <a:rPr lang="en-US" sz="1600" b="0" dirty="0" err="1" smtClean="0">
                <a:latin typeface="Courier"/>
                <a:cs typeface="Courier"/>
              </a:rPr>
              <a:t>boxplot</a:t>
            </a:r>
            <a:r>
              <a:rPr lang="en-US" sz="1600" b="0" dirty="0" err="1" smtClean="0">
                <a:latin typeface="Courier"/>
                <a:cs typeface="Courier"/>
              </a:rPr>
              <a:t>(mat.rma~col(mat.rma),las</a:t>
            </a:r>
            <a:r>
              <a:rPr lang="en-US" sz="1600" b="0" dirty="0" smtClean="0">
                <a:latin typeface="Courier"/>
                <a:cs typeface="Courier"/>
              </a:rPr>
              <a:t>=3,names=</a:t>
            </a:r>
            <a:r>
              <a:rPr lang="en-US" sz="1600" b="0" dirty="0" err="1" smtClean="0">
                <a:latin typeface="Courier"/>
                <a:cs typeface="Courier"/>
              </a:rPr>
              <a:t>sn,ylab</a:t>
            </a:r>
            <a:r>
              <a:rPr lang="en-US" sz="1600" b="0" dirty="0" smtClean="0">
                <a:latin typeface="Courier"/>
                <a:cs typeface="Courier"/>
              </a:rPr>
              <a:t>=expression(Log[2</a:t>
            </a:r>
            <a:r>
              <a:rPr lang="en-US" sz="1600" b="0" dirty="0" smtClean="0">
                <a:latin typeface="Courier"/>
                <a:cs typeface="Courier"/>
              </a:rPr>
              <a:t>]	~</a:t>
            </a:r>
            <a:r>
              <a:rPr lang="en-US" sz="1600" b="0" dirty="0" smtClean="0">
                <a:latin typeface="Courier"/>
                <a:cs typeface="Courier"/>
              </a:rPr>
              <a:t>expression~intensity),main="</a:t>
            </a:r>
            <a:r>
              <a:rPr lang="en-US" sz="1600" b="0" dirty="0" err="1" smtClean="0">
                <a:latin typeface="Courier"/>
                <a:cs typeface="Courier"/>
              </a:rPr>
              <a:t>Boxplots</a:t>
            </a:r>
            <a:r>
              <a:rPr lang="en-US" sz="1600" b="0" dirty="0" smtClean="0">
                <a:latin typeface="Courier"/>
                <a:cs typeface="Courier"/>
              </a:rPr>
              <a:t> (default RMA-norm)")</a:t>
            </a:r>
            <a:endParaRPr lang="en-US" sz="1600" b="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887" y="457200"/>
            <a:ext cx="8189913" cy="1143000"/>
          </a:xfrm>
        </p:spPr>
        <p:txBody>
          <a:bodyPr/>
          <a:lstStyle/>
          <a:p>
            <a:r>
              <a:rPr lang="en-US" dirty="0" smtClean="0"/>
              <a:t>Same data without normalization or background correction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981200"/>
            <a:ext cx="8630393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1143000"/>
          </a:xfrm>
        </p:spPr>
        <p:txBody>
          <a:bodyPr/>
          <a:lstStyle/>
          <a:p>
            <a:r>
              <a:rPr lang="en-US" sz="4000" dirty="0" err="1" smtClean="0"/>
              <a:t>Limma</a:t>
            </a:r>
            <a:r>
              <a:rPr lang="en-US" sz="4000" dirty="0" smtClean="0"/>
              <a:t> - Linear Models for Microarrays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62" y="1752600"/>
            <a:ext cx="7805738" cy="4114800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Limma</a:t>
            </a:r>
            <a:r>
              <a:rPr lang="en-US" sz="2800" dirty="0" smtClean="0"/>
              <a:t> package is available</a:t>
            </a:r>
            <a:r>
              <a:rPr lang="en-US" sz="2800" dirty="0" smtClean="0"/>
              <a:t> as </a:t>
            </a:r>
            <a:r>
              <a:rPr lang="en-US" sz="2800" dirty="0" smtClean="0"/>
              <a:t>part of </a:t>
            </a:r>
            <a:r>
              <a:rPr lang="en-US" sz="2800" dirty="0" err="1" smtClean="0"/>
              <a:t>Bioconductor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Developed </a:t>
            </a:r>
            <a:r>
              <a:rPr lang="en-US" sz="2800" dirty="0" smtClean="0"/>
              <a:t>by Gordon Smyth and colleagues at the Walter and Eliza Hall Institute in Melbourne: </a:t>
            </a:r>
            <a:r>
              <a:rPr lang="en-US" sz="2800" dirty="0" smtClean="0">
                <a:hlinkClick r:id="rId2"/>
              </a:rPr>
              <a:t>http://bioinf.wehi.edu.au/limma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 smtClean="0"/>
              <a:t>Provides </a:t>
            </a:r>
            <a:r>
              <a:rPr lang="en-US" sz="2800" dirty="0" smtClean="0"/>
              <a:t>tools for spotted array</a:t>
            </a:r>
            <a:r>
              <a:rPr lang="en-US" sz="2800" dirty="0" smtClean="0"/>
              <a:t> and RNA-</a:t>
            </a:r>
            <a:r>
              <a:rPr lang="en-US" sz="2800" dirty="0" err="1" smtClean="0"/>
              <a:t>seq</a:t>
            </a:r>
            <a:r>
              <a:rPr lang="en-US" sz="2800" dirty="0" smtClean="0"/>
              <a:t> normalization, </a:t>
            </a:r>
            <a:r>
              <a:rPr lang="en-US" sz="2800" dirty="0" smtClean="0"/>
              <a:t>and for applying linear models to microarray</a:t>
            </a:r>
            <a:r>
              <a:rPr lang="en-US" sz="2800" dirty="0" smtClean="0"/>
              <a:t> and RNA-</a:t>
            </a:r>
            <a:r>
              <a:rPr lang="en-US" sz="2800" dirty="0" err="1" smtClean="0"/>
              <a:t>seq</a:t>
            </a:r>
            <a:r>
              <a:rPr lang="en-US" sz="2800" dirty="0" smtClean="0"/>
              <a:t> </a:t>
            </a:r>
            <a:r>
              <a:rPr lang="en-US" sz="2800" dirty="0" smtClean="0"/>
              <a:t>data for </a:t>
            </a:r>
            <a:r>
              <a:rPr lang="en-US" sz="2800" dirty="0" smtClean="0"/>
              <a:t>detecting differentially expressed genes.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with </a:t>
            </a:r>
            <a:r>
              <a:rPr lang="en-US" dirty="0" err="1" smtClean="0"/>
              <a:t>limma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900"/>
            <a:ext cx="7348538" cy="4114800"/>
          </a:xfrm>
        </p:spPr>
        <p:txBody>
          <a:bodyPr/>
          <a:lstStyle/>
          <a:p>
            <a:r>
              <a:rPr lang="en-US" sz="2800" dirty="0" smtClean="0"/>
              <a:t>Once the</a:t>
            </a:r>
            <a:r>
              <a:rPr lang="en-US" sz="2800" dirty="0" smtClean="0"/>
              <a:t> </a:t>
            </a:r>
            <a:r>
              <a:rPr lang="en-US" sz="2800" dirty="0" err="1" smtClean="0"/>
              <a:t>Affymetrix</a:t>
            </a:r>
            <a:r>
              <a:rPr lang="en-US" sz="2800" dirty="0" smtClean="0"/>
              <a:t> data </a:t>
            </a:r>
            <a:r>
              <a:rPr lang="en-US" sz="2800" dirty="0" smtClean="0"/>
              <a:t>has been </a:t>
            </a:r>
            <a:r>
              <a:rPr lang="en-US" sz="2800" dirty="0" smtClean="0"/>
              <a:t>normalized, </a:t>
            </a:r>
            <a:r>
              <a:rPr lang="en-US" sz="2800" dirty="0" err="1" smtClean="0"/>
              <a:t>limma</a:t>
            </a:r>
            <a:r>
              <a:rPr lang="en-US" sz="2800" dirty="0" smtClean="0"/>
              <a:t> can be used </a:t>
            </a:r>
            <a:r>
              <a:rPr lang="en-US" sz="2800" dirty="0" smtClean="0"/>
              <a:t>to detect </a:t>
            </a:r>
            <a:r>
              <a:rPr lang="en-US" sz="2800" dirty="0" smtClean="0"/>
              <a:t>genes undergoing differential </a:t>
            </a:r>
            <a:r>
              <a:rPr lang="en-US" sz="2800" dirty="0" smtClean="0"/>
              <a:t>expression.</a:t>
            </a:r>
          </a:p>
          <a:p>
            <a:r>
              <a:rPr lang="en-US" sz="2800" dirty="0" smtClean="0"/>
              <a:t>Working on </a:t>
            </a:r>
            <a:r>
              <a:rPr lang="en-US" sz="2800" dirty="0" smtClean="0"/>
              <a:t>the log scale</a:t>
            </a:r>
            <a:r>
              <a:rPr lang="en-US" sz="2800" dirty="0" smtClean="0"/>
              <a:t> with two groups, we </a:t>
            </a:r>
            <a:r>
              <a:rPr lang="en-US" sz="2800" dirty="0" smtClean="0"/>
              <a:t>are simply interested in the difference between two means for each gene.</a:t>
            </a: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001000" cy="1143000"/>
          </a:xfrm>
        </p:spPr>
        <p:txBody>
          <a:bodyPr/>
          <a:lstStyle/>
          <a:p>
            <a:r>
              <a:rPr lang="en-US" dirty="0" smtClean="0"/>
              <a:t>Without </a:t>
            </a:r>
            <a:r>
              <a:rPr lang="en-US" dirty="0" err="1" smtClean="0"/>
              <a:t>limma</a:t>
            </a:r>
            <a:r>
              <a:rPr lang="en-US" dirty="0" smtClean="0"/>
              <a:t>: two </a:t>
            </a:r>
            <a:r>
              <a:rPr lang="en-US" dirty="0" smtClean="0"/>
              <a:t>sample </a:t>
            </a:r>
            <a:r>
              <a:rPr lang="en-US" dirty="0" err="1" smtClean="0"/>
              <a:t>t</a:t>
            </a:r>
            <a:r>
              <a:rPr lang="en-US" dirty="0" smtClean="0"/>
              <a:t>-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391400" cy="4114800"/>
          </a:xfrm>
        </p:spPr>
        <p:txBody>
          <a:bodyPr/>
          <a:lstStyle/>
          <a:p>
            <a:r>
              <a:rPr lang="en-US" sz="2400" dirty="0" smtClean="0"/>
              <a:t>Read in </a:t>
            </a:r>
            <a:r>
              <a:rPr lang="en-US" sz="2400" dirty="0" err="1" smtClean="0"/>
              <a:t>Affymetrix</a:t>
            </a:r>
            <a:r>
              <a:rPr lang="en-US" sz="2400" dirty="0" smtClean="0"/>
              <a:t> data for cell line experiment (normal cells versus cells </a:t>
            </a:r>
            <a:r>
              <a:rPr lang="en-US" sz="2400" dirty="0" err="1" smtClean="0"/>
              <a:t>overexpressing</a:t>
            </a:r>
            <a:r>
              <a:rPr lang="en-US" sz="2400" dirty="0" smtClean="0"/>
              <a:t> </a:t>
            </a:r>
            <a:r>
              <a:rPr lang="en-US" sz="2400" dirty="0" err="1" smtClean="0"/>
              <a:t>Myc</a:t>
            </a:r>
            <a:r>
              <a:rPr lang="en-US" sz="2400" dirty="0" smtClean="0"/>
              <a:t> gene</a:t>
            </a:r>
            <a:r>
              <a:rPr lang="en-US" sz="2400" dirty="0" smtClean="0"/>
              <a:t>)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1600" dirty="0" smtClean="0">
                <a:latin typeface="Courier New"/>
                <a:cs typeface="Courier New"/>
              </a:rPr>
              <a:t>ff</a:t>
            </a:r>
            <a:r>
              <a:rPr lang="en-US" sz="1600" dirty="0" smtClean="0">
                <a:latin typeface="Courier New"/>
                <a:cs typeface="Courier New"/>
              </a:rPr>
              <a:t>&lt;-</a:t>
            </a:r>
            <a:r>
              <a:rPr lang="en-US" sz="1600" dirty="0" err="1" smtClean="0">
                <a:latin typeface="Courier New"/>
                <a:cs typeface="Courier New"/>
              </a:rPr>
              <a:t>readLines(’files-all.txt</a:t>
            </a:r>
            <a:r>
              <a:rPr lang="en-US" sz="1600" dirty="0" smtClean="0">
                <a:latin typeface="Courier New"/>
                <a:cs typeface="Courier New"/>
              </a:rPr>
              <a:t>’)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</a:p>
          <a:p>
            <a:pPr lvl="1"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sn</a:t>
            </a:r>
            <a:r>
              <a:rPr lang="en-US" sz="1600" dirty="0" smtClean="0">
                <a:latin typeface="Courier New"/>
                <a:cs typeface="Courier New"/>
              </a:rPr>
              <a:t>&lt;-</a:t>
            </a:r>
            <a:r>
              <a:rPr lang="en-US" sz="1600" dirty="0" err="1" smtClean="0">
                <a:latin typeface="Courier New"/>
                <a:cs typeface="Courier New"/>
              </a:rPr>
              <a:t>unlist(lapply(strsplit(ff,"_"),function(x</a:t>
            </a:r>
            <a:r>
              <a:rPr lang="en-US" sz="1600" dirty="0" smtClean="0">
                <a:latin typeface="Courier New"/>
                <a:cs typeface="Courier New"/>
              </a:rPr>
              <a:t>) x[4]))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</a:p>
          <a:p>
            <a:pPr lvl="1"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library</a:t>
            </a:r>
            <a:r>
              <a:rPr lang="en-US" sz="1600" dirty="0" err="1" smtClean="0">
                <a:latin typeface="Courier New"/>
                <a:cs typeface="Courier New"/>
              </a:rPr>
              <a:t>(affy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</a:p>
          <a:p>
            <a:pPr lvl="1"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dat</a:t>
            </a:r>
            <a:r>
              <a:rPr lang="en-US" sz="1600" dirty="0" smtClean="0">
                <a:latin typeface="Courier New"/>
                <a:cs typeface="Courier New"/>
              </a:rPr>
              <a:t>&lt;-</a:t>
            </a:r>
            <a:r>
              <a:rPr lang="en-US" sz="1600" dirty="0" err="1" smtClean="0">
                <a:latin typeface="Courier New"/>
                <a:cs typeface="Courier New"/>
              </a:rPr>
              <a:t>ReadAffy(filenames</a:t>
            </a:r>
            <a:r>
              <a:rPr lang="en-US" sz="1600" dirty="0" smtClean="0">
                <a:latin typeface="Courier New"/>
                <a:cs typeface="Courier New"/>
              </a:rPr>
              <a:t>=</a:t>
            </a:r>
            <a:r>
              <a:rPr lang="en-US" sz="1600" dirty="0" err="1" smtClean="0">
                <a:latin typeface="Courier New"/>
                <a:cs typeface="Courier New"/>
              </a:rPr>
              <a:t>ff,sampleNames</a:t>
            </a:r>
            <a:r>
              <a:rPr lang="en-US" sz="1600" dirty="0" smtClean="0">
                <a:latin typeface="Courier New"/>
                <a:cs typeface="Courier New"/>
              </a:rPr>
              <a:t>=</a:t>
            </a:r>
            <a:r>
              <a:rPr lang="en-US" sz="1600" dirty="0" err="1" smtClean="0">
                <a:latin typeface="Courier New"/>
                <a:cs typeface="Courier New"/>
              </a:rPr>
              <a:t>sn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400" dirty="0" smtClean="0"/>
              <a:t>• </a:t>
            </a:r>
            <a:r>
              <a:rPr lang="en-US" sz="2400" dirty="0" smtClean="0"/>
              <a:t>Normalize via RMA: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1600" dirty="0" err="1" smtClean="0">
                <a:latin typeface="Courier New"/>
                <a:cs typeface="Courier New"/>
              </a:rPr>
              <a:t>dat.rma</a:t>
            </a:r>
            <a:r>
              <a:rPr lang="en-US" sz="1600" dirty="0" smtClean="0">
                <a:latin typeface="Courier New"/>
                <a:cs typeface="Courier New"/>
              </a:rPr>
              <a:t>&lt;-</a:t>
            </a:r>
            <a:r>
              <a:rPr lang="en-US" sz="1600" dirty="0" err="1" smtClean="0">
                <a:latin typeface="Courier New"/>
                <a:cs typeface="Courier New"/>
              </a:rPr>
              <a:t>rma(dat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	</a:t>
            </a:r>
            <a:r>
              <a:rPr lang="en-US" sz="1600" dirty="0" err="1" smtClean="0">
                <a:latin typeface="Courier New"/>
                <a:cs typeface="Courier New"/>
              </a:rPr>
              <a:t>mat.rma</a:t>
            </a:r>
            <a:r>
              <a:rPr lang="en-US" sz="1600" dirty="0" smtClean="0">
                <a:latin typeface="Courier New"/>
                <a:cs typeface="Courier New"/>
              </a:rPr>
              <a:t>&lt;-</a:t>
            </a:r>
            <a:r>
              <a:rPr lang="en-US" sz="1600" dirty="0" err="1" smtClean="0">
                <a:latin typeface="Courier New"/>
                <a:cs typeface="Courier New"/>
              </a:rPr>
              <a:t>exprs(dat.rma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2400" dirty="0" err="1" smtClean="0"/>
              <a:t>mat.rma</a:t>
            </a:r>
            <a:r>
              <a:rPr lang="en-US" sz="2400" dirty="0" smtClean="0"/>
              <a:t> </a:t>
            </a:r>
            <a:r>
              <a:rPr lang="en-US" sz="2400" dirty="0" smtClean="0"/>
              <a:t>is a matrix of data (54675 rows by 20 columns) - 54675 probes and 20 arrays (10 GFP, 10 </a:t>
            </a:r>
            <a:r>
              <a:rPr lang="en-US" sz="2400" dirty="0" err="1" smtClean="0"/>
              <a:t>Myc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46913" cy="605080"/>
          </a:xfrm>
        </p:spPr>
        <p:txBody>
          <a:bodyPr/>
          <a:lstStyle/>
          <a:p>
            <a:r>
              <a:rPr lang="en-NZ" dirty="0" err="1" smtClean="0"/>
              <a:t>Bioconductor</a:t>
            </a:r>
            <a:r>
              <a:rPr lang="en-NZ" dirty="0" smtClean="0"/>
              <a:t> project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NZ" sz="2400" dirty="0" smtClean="0"/>
              <a:t>Open source software project </a:t>
            </a:r>
            <a:r>
              <a:rPr lang="en-US" sz="2400" dirty="0" smtClean="0"/>
              <a:t>for the analysis and comprehension </a:t>
            </a:r>
          </a:p>
          <a:p>
            <a:pPr>
              <a:buNone/>
            </a:pPr>
            <a:r>
              <a:rPr lang="en-US" sz="2400" dirty="0" smtClean="0"/>
              <a:t>of high-throughput genomic data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NZ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63216" y="4614208"/>
            <a:ext cx="80944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NZ" i="1" dirty="0" err="1" smtClean="0"/>
              <a:t>Bioconductor</a:t>
            </a:r>
            <a:r>
              <a:rPr lang="en-NZ" i="1" dirty="0" smtClean="0"/>
              <a:t>: Open software development for computational biology </a:t>
            </a:r>
          </a:p>
          <a:p>
            <a:pPr>
              <a:buNone/>
            </a:pPr>
            <a:r>
              <a:rPr lang="en-NZ" i="1" dirty="0" smtClean="0"/>
              <a:t>and bioinformatics R. Gentleman, V. J. Carey, D. M. Bates, </a:t>
            </a:r>
            <a:r>
              <a:rPr lang="en-NZ" i="1" dirty="0" err="1" smtClean="0"/>
              <a:t>B.Bolstad</a:t>
            </a:r>
            <a:r>
              <a:rPr lang="en-NZ" i="1" dirty="0" smtClean="0"/>
              <a:t>, M.</a:t>
            </a:r>
          </a:p>
          <a:p>
            <a:pPr>
              <a:buNone/>
            </a:pPr>
            <a:r>
              <a:rPr lang="en-NZ" i="1" dirty="0" smtClean="0"/>
              <a:t> Dettling</a:t>
            </a:r>
            <a:r>
              <a:rPr lang="en-NZ" i="1" dirty="0" smtClean="0"/>
              <a:t>, S. </a:t>
            </a:r>
            <a:r>
              <a:rPr lang="en-NZ" i="1" dirty="0" err="1" smtClean="0"/>
              <a:t>Dudoit</a:t>
            </a:r>
            <a:r>
              <a:rPr lang="en-NZ" i="1" dirty="0" smtClean="0"/>
              <a:t>, B. Ellis, L. Gautier, Y. </a:t>
            </a:r>
            <a:r>
              <a:rPr lang="en-NZ" i="1" dirty="0" err="1" smtClean="0"/>
              <a:t>Ge</a:t>
            </a:r>
            <a:r>
              <a:rPr lang="en-NZ" i="1" dirty="0" smtClean="0"/>
              <a:t>, and others 2004, </a:t>
            </a:r>
          </a:p>
          <a:p>
            <a:pPr>
              <a:buNone/>
            </a:pPr>
            <a:r>
              <a:rPr lang="en-NZ" i="1" dirty="0" smtClean="0">
                <a:hlinkClick r:id="rId2"/>
              </a:rPr>
              <a:t>Genome Biology, Vol. 5, </a:t>
            </a:r>
            <a:r>
              <a:rPr lang="en-NZ" i="1" dirty="0" smtClean="0">
                <a:hlinkClick r:id="rId2"/>
              </a:rPr>
              <a:t>R80</a:t>
            </a:r>
            <a:r>
              <a:rPr lang="en-NZ" i="1" dirty="0" smtClean="0"/>
              <a:t>.</a:t>
            </a:r>
          </a:p>
          <a:p>
            <a:endParaRPr lang="en-NZ" dirty="0"/>
          </a:p>
        </p:txBody>
      </p:sp>
      <p:pic>
        <p:nvPicPr>
          <p:cNvPr id="6" name="Picture 5" descr="biocScreenshot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1528" y="1874912"/>
            <a:ext cx="4952581" cy="26642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5144" y="1910344"/>
            <a:ext cx="31683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Packages</a:t>
            </a:r>
            <a:r>
              <a:rPr lang="en-US" sz="2400" dirty="0"/>
              <a:t> </a:t>
            </a:r>
            <a:r>
              <a:rPr lang="en-US" sz="2400" dirty="0" smtClean="0"/>
              <a:t>written in </a:t>
            </a:r>
            <a:r>
              <a:rPr lang="en-US" sz="2400" dirty="0" smtClean="0">
                <a:hlinkClick r:id="rId4"/>
              </a:rPr>
              <a:t>R</a:t>
            </a:r>
            <a:r>
              <a:rPr lang="en-US" sz="2400" dirty="0" smtClean="0"/>
              <a:t> Primarily </a:t>
            </a:r>
            <a:r>
              <a:rPr lang="en-NZ" sz="2400" dirty="0" smtClean="0"/>
              <a:t>for</a:t>
            </a:r>
            <a:r>
              <a:rPr lang="en-NZ" sz="2400" dirty="0"/>
              <a:t> </a:t>
            </a:r>
            <a:r>
              <a:rPr lang="en-NZ" sz="2400" dirty="0" smtClean="0"/>
              <a:t>Microarray and Sequence data </a:t>
            </a:r>
          </a:p>
          <a:p>
            <a:pPr>
              <a:buNone/>
            </a:pPr>
            <a:endParaRPr lang="en-NZ" sz="2400" dirty="0"/>
          </a:p>
          <a:p>
            <a:pPr>
              <a:buNone/>
            </a:pPr>
            <a:r>
              <a:rPr lang="en-NZ" sz="2400" dirty="0" smtClean="0"/>
              <a:t>Started in 2001 by </a:t>
            </a:r>
          </a:p>
          <a:p>
            <a:pPr>
              <a:buNone/>
            </a:pPr>
            <a:r>
              <a:rPr lang="en-NZ" sz="2400" i="1" dirty="0" smtClean="0"/>
              <a:t>Robert Gentleman et al</a:t>
            </a:r>
          </a:p>
          <a:p>
            <a:endParaRPr lang="en-NZ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808913" cy="1143000"/>
          </a:xfrm>
        </p:spPr>
        <p:txBody>
          <a:bodyPr/>
          <a:lstStyle/>
          <a:p>
            <a:r>
              <a:rPr lang="en-US" dirty="0" smtClean="0"/>
              <a:t>Without </a:t>
            </a:r>
            <a:r>
              <a:rPr lang="en-US" dirty="0" err="1" smtClean="0"/>
              <a:t>limma</a:t>
            </a:r>
            <a:r>
              <a:rPr lang="en-US" dirty="0" smtClean="0"/>
              <a:t>: two sample </a:t>
            </a:r>
            <a:r>
              <a:rPr lang="en-US" dirty="0" err="1" smtClean="0"/>
              <a:t>t</a:t>
            </a:r>
            <a:r>
              <a:rPr lang="en-US" dirty="0" smtClean="0"/>
              <a:t>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114800"/>
          </a:xfrm>
        </p:spPr>
        <p:txBody>
          <a:bodyPr/>
          <a:lstStyle/>
          <a:p>
            <a:r>
              <a:rPr lang="en-US" sz="2400" dirty="0" smtClean="0"/>
              <a:t>The function </a:t>
            </a:r>
            <a:r>
              <a:rPr lang="en-US" sz="2400" dirty="0" err="1" smtClean="0"/>
              <a:t>t.test</a:t>
            </a:r>
            <a:r>
              <a:rPr lang="en-US" sz="2400" dirty="0" smtClean="0"/>
              <a:t> performs a two sample </a:t>
            </a:r>
            <a:r>
              <a:rPr lang="en-US" sz="2400" dirty="0" err="1" smtClean="0"/>
              <a:t>t</a:t>
            </a:r>
            <a:r>
              <a:rPr lang="en-US" sz="2400" dirty="0" smtClean="0"/>
              <a:t>-test in 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</a:t>
            </a:r>
            <a:r>
              <a:rPr lang="en-US" sz="2400" dirty="0" smtClean="0"/>
              <a:t>erform </a:t>
            </a:r>
            <a:r>
              <a:rPr lang="en-US" sz="2400" dirty="0" err="1" smtClean="0"/>
              <a:t>t</a:t>
            </a:r>
            <a:r>
              <a:rPr lang="en-US" sz="2400" dirty="0" smtClean="0"/>
              <a:t>-test on first gene in data set (first row of </a:t>
            </a:r>
            <a:r>
              <a:rPr lang="en-US" sz="2400" dirty="0" err="1" smtClean="0"/>
              <a:t>matrix:first</a:t>
            </a:r>
            <a:r>
              <a:rPr lang="en-US" sz="2400" dirty="0" smtClean="0"/>
              <a:t> ten values are GFP, second ten are </a:t>
            </a:r>
            <a:r>
              <a:rPr lang="en-US" sz="2400" dirty="0" err="1" smtClean="0"/>
              <a:t>Myc</a:t>
            </a:r>
            <a:r>
              <a:rPr lang="en-US" sz="2400" dirty="0" smtClean="0"/>
              <a:t>)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group</a:t>
            </a:r>
            <a:r>
              <a:rPr lang="en-US" sz="1400" dirty="0" smtClean="0">
                <a:latin typeface="Courier New"/>
                <a:cs typeface="Courier New"/>
              </a:rPr>
              <a:t>&lt;-rep(c("GFP","Myc"),c(10,10))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t.test</a:t>
            </a:r>
            <a:r>
              <a:rPr lang="en-US" sz="1400" dirty="0" smtClean="0">
                <a:latin typeface="Courier New"/>
                <a:cs typeface="Courier New"/>
              </a:rPr>
              <a:t>(mat.rma[1,]~group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	Welch </a:t>
            </a:r>
            <a:r>
              <a:rPr lang="en-US" sz="1400" dirty="0" smtClean="0">
                <a:latin typeface="Courier New"/>
                <a:cs typeface="Courier New"/>
              </a:rPr>
              <a:t>Two Sample </a:t>
            </a:r>
            <a:r>
              <a:rPr lang="en-US" sz="1400" dirty="0" err="1" smtClean="0">
                <a:latin typeface="Courier New"/>
                <a:cs typeface="Courier New"/>
              </a:rPr>
              <a:t>t</a:t>
            </a:r>
            <a:r>
              <a:rPr lang="en-US" sz="1400" dirty="0" smtClean="0">
                <a:latin typeface="Courier New"/>
                <a:cs typeface="Courier New"/>
              </a:rPr>
              <a:t>-</a:t>
            </a:r>
            <a:r>
              <a:rPr lang="en-US" sz="1400" dirty="0" smtClean="0">
                <a:latin typeface="Courier New"/>
                <a:cs typeface="Courier New"/>
              </a:rPr>
              <a:t>test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data</a:t>
            </a:r>
            <a:r>
              <a:rPr lang="en-US" sz="1400" dirty="0" smtClean="0">
                <a:latin typeface="Courier New"/>
                <a:cs typeface="Courier New"/>
              </a:rPr>
              <a:t>: mat.rma[1, ] by group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= 4.5776, </a:t>
            </a:r>
            <a:r>
              <a:rPr lang="en-US" sz="1400" dirty="0" err="1" smtClean="0">
                <a:latin typeface="Courier New"/>
                <a:cs typeface="Courier New"/>
              </a:rPr>
              <a:t>df</a:t>
            </a:r>
            <a:r>
              <a:rPr lang="en-US" sz="1400" dirty="0" smtClean="0">
                <a:latin typeface="Courier New"/>
                <a:cs typeface="Courier New"/>
              </a:rPr>
              <a:t> = 17.992, </a:t>
            </a:r>
            <a:r>
              <a:rPr lang="en-US" sz="1400" dirty="0" err="1" smtClean="0">
                <a:latin typeface="Courier New"/>
                <a:cs typeface="Courier New"/>
              </a:rPr>
              <a:t>p</a:t>
            </a:r>
            <a:r>
              <a:rPr lang="en-US" sz="1400" dirty="0" smtClean="0">
                <a:latin typeface="Courier New"/>
                <a:cs typeface="Courier New"/>
              </a:rPr>
              <a:t>-value = 0.0002337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alternative </a:t>
            </a:r>
            <a:r>
              <a:rPr lang="en-US" sz="1400" dirty="0" smtClean="0">
                <a:latin typeface="Courier New"/>
                <a:cs typeface="Courier New"/>
              </a:rPr>
              <a:t>hypothesis: true difference in means is not equal </a:t>
            </a:r>
            <a:r>
              <a:rPr lang="en-US" sz="1400" dirty="0" smtClean="0">
                <a:latin typeface="Courier New"/>
                <a:cs typeface="Courier New"/>
              </a:rPr>
              <a:t>to 0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95 </a:t>
            </a:r>
            <a:r>
              <a:rPr lang="en-US" sz="1400" dirty="0" smtClean="0">
                <a:latin typeface="Courier New"/>
                <a:cs typeface="Courier New"/>
              </a:rPr>
              <a:t>percent confidence interval:0.1407471 </a:t>
            </a:r>
            <a:r>
              <a:rPr lang="en-US" sz="1400" dirty="0" smtClean="0">
                <a:latin typeface="Courier New"/>
                <a:cs typeface="Courier New"/>
              </a:rPr>
              <a:t>0.3795475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Sample estimates: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mean </a:t>
            </a:r>
            <a:r>
              <a:rPr lang="en-US" sz="1400" dirty="0" smtClean="0">
                <a:latin typeface="Courier New"/>
                <a:cs typeface="Courier New"/>
              </a:rPr>
              <a:t>in group GFP</a:t>
            </a:r>
            <a:r>
              <a:rPr lang="en-US" sz="1400" dirty="0" smtClean="0">
                <a:latin typeface="Courier New"/>
                <a:cs typeface="Courier New"/>
              </a:rPr>
              <a:t> 	mean </a:t>
            </a:r>
            <a:r>
              <a:rPr lang="en-US" sz="1400" dirty="0" smtClean="0">
                <a:latin typeface="Courier New"/>
                <a:cs typeface="Courier New"/>
              </a:rPr>
              <a:t>in group </a:t>
            </a:r>
            <a:r>
              <a:rPr lang="en-US" sz="1400" dirty="0" err="1" smtClean="0">
                <a:latin typeface="Courier New"/>
                <a:cs typeface="Courier New"/>
              </a:rPr>
              <a:t>Myc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11.40666		11.14652</a:t>
            </a:r>
            <a:endParaRPr lang="en-US"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r>
              <a:rPr lang="en-US" sz="2800" dirty="0" smtClean="0"/>
              <a:t>Very first gene on array (Probe ID: </a:t>
            </a:r>
            <a:r>
              <a:rPr lang="en-US" sz="2800" dirty="0" smtClean="0"/>
              <a:t>1007_s_at</a:t>
            </a:r>
            <a:r>
              <a:rPr lang="en-US" sz="2800" dirty="0" smtClean="0"/>
              <a:t>) appears to be highly differentially expressed between the two cell lines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	t.test</a:t>
            </a:r>
            <a:r>
              <a:rPr lang="en-US" sz="1800" dirty="0" smtClean="0">
                <a:latin typeface="Courier New"/>
                <a:cs typeface="Courier New"/>
              </a:rPr>
              <a:t>(mat.rma[1,]~group)$p.value</a:t>
            </a:r>
            <a:r>
              <a:rPr lang="en-US" sz="1800" dirty="0" smtClean="0">
                <a:latin typeface="Courier New"/>
                <a:cs typeface="Courier New"/>
              </a:rPr>
              <a:t> 	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	0.0002337217</a:t>
            </a:r>
          </a:p>
          <a:p>
            <a:pPr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2800" dirty="0" smtClean="0"/>
              <a:t>How </a:t>
            </a:r>
            <a:r>
              <a:rPr lang="en-US" sz="2800" dirty="0" smtClean="0"/>
              <a:t>big is the change?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	2</a:t>
            </a:r>
            <a:r>
              <a:rPr lang="en-US" sz="1800" dirty="0" smtClean="0">
                <a:latin typeface="Courier New"/>
                <a:cs typeface="Courier New"/>
              </a:rPr>
              <a:t>^(11.41-11.15)</a:t>
            </a:r>
            <a:r>
              <a:rPr lang="en-US" sz="1800" dirty="0" smtClean="0">
                <a:latin typeface="Courier New"/>
                <a:cs typeface="Courier New"/>
              </a:rPr>
              <a:t>1.197479</a:t>
            </a:r>
          </a:p>
          <a:p>
            <a:pPr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2800" dirty="0" smtClean="0"/>
              <a:t>Expression </a:t>
            </a:r>
            <a:r>
              <a:rPr lang="en-US" sz="2800" dirty="0" smtClean="0"/>
              <a:t>is 20% lower in cells </a:t>
            </a:r>
            <a:r>
              <a:rPr lang="en-US" sz="2800" dirty="0" err="1" smtClean="0"/>
              <a:t>overexpressing</a:t>
            </a:r>
            <a:r>
              <a:rPr lang="en-US" sz="2800" dirty="0" smtClean="0"/>
              <a:t> Myc.</a:t>
            </a: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08913" cy="1143000"/>
          </a:xfrm>
        </p:spPr>
        <p:txBody>
          <a:bodyPr/>
          <a:lstStyle/>
          <a:p>
            <a:r>
              <a:rPr lang="en-US" dirty="0" smtClean="0"/>
              <a:t>Without </a:t>
            </a:r>
            <a:r>
              <a:rPr lang="en-US" dirty="0" err="1" smtClean="0"/>
              <a:t>limma</a:t>
            </a:r>
            <a:r>
              <a:rPr lang="en-US" dirty="0" smtClean="0"/>
              <a:t>: two sample </a:t>
            </a:r>
            <a:r>
              <a:rPr lang="en-US" dirty="0" err="1" smtClean="0"/>
              <a:t>t</a:t>
            </a:r>
            <a:r>
              <a:rPr lang="en-US" dirty="0" smtClean="0"/>
              <a:t>-test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543800" cy="1282700"/>
          </a:xfrm>
        </p:spPr>
        <p:txBody>
          <a:bodyPr/>
          <a:lstStyle/>
          <a:p>
            <a:r>
              <a:rPr lang="en-US" sz="2800" dirty="0" smtClean="0"/>
              <a:t>Examine expression graphically using a </a:t>
            </a:r>
            <a:r>
              <a:rPr lang="en-US" sz="2800" dirty="0" err="1" smtClean="0"/>
              <a:t>boxplot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boxplot</a:t>
            </a:r>
            <a:r>
              <a:rPr lang="en-US" sz="1800" dirty="0" smtClean="0">
                <a:latin typeface="Courier New"/>
                <a:cs typeface="Courier New"/>
              </a:rPr>
              <a:t>(mat.rma[1,]~group,main=rownames(mat.rma)[1],ylab=’Log2 Expression’)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808913" cy="1143000"/>
          </a:xfrm>
        </p:spPr>
        <p:txBody>
          <a:bodyPr/>
          <a:lstStyle/>
          <a:p>
            <a:r>
              <a:rPr lang="en-US" dirty="0" smtClean="0"/>
              <a:t>Without </a:t>
            </a:r>
            <a:r>
              <a:rPr lang="en-US" dirty="0" err="1" smtClean="0"/>
              <a:t>limma</a:t>
            </a:r>
            <a:r>
              <a:rPr lang="en-US" dirty="0" smtClean="0"/>
              <a:t>: two sample </a:t>
            </a:r>
            <a:r>
              <a:rPr lang="en-US" dirty="0" err="1" smtClean="0"/>
              <a:t>t</a:t>
            </a:r>
            <a:r>
              <a:rPr lang="en-US" dirty="0" smtClean="0"/>
              <a:t>-test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514600"/>
            <a:ext cx="4572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46913" cy="1143000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err="1" smtClean="0"/>
              <a:t>t</a:t>
            </a:r>
            <a:r>
              <a:rPr lang="en-US" dirty="0" smtClean="0"/>
              <a:t>-tests for array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6700"/>
            <a:ext cx="8305800" cy="4114800"/>
          </a:xfrm>
        </p:spPr>
        <p:txBody>
          <a:bodyPr/>
          <a:lstStyle/>
          <a:p>
            <a:r>
              <a:rPr lang="en-US" sz="2400" dirty="0" smtClean="0"/>
              <a:t>P-values for multiple genes (first 10</a:t>
            </a:r>
            <a:r>
              <a:rPr lang="en-US" sz="2400" dirty="0" smtClean="0"/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700" dirty="0" err="1" smtClean="0">
                <a:latin typeface="Courier New"/>
                <a:cs typeface="Courier New"/>
              </a:rPr>
              <a:t>pvalues</a:t>
            </a:r>
            <a:r>
              <a:rPr lang="en-US" sz="1700" dirty="0" smtClean="0">
                <a:latin typeface="Courier New"/>
                <a:cs typeface="Courier New"/>
              </a:rPr>
              <a:t>&lt;-</a:t>
            </a:r>
            <a:r>
              <a:rPr lang="en-US" sz="1700" dirty="0" err="1" smtClean="0">
                <a:latin typeface="Courier New"/>
                <a:cs typeface="Courier New"/>
              </a:rPr>
              <a:t>c</a:t>
            </a:r>
            <a:r>
              <a:rPr lang="en-US" sz="1700" dirty="0" smtClean="0">
                <a:latin typeface="Courier New"/>
                <a:cs typeface="Courier New"/>
              </a:rPr>
              <a:t>() </a:t>
            </a: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Courier New"/>
                <a:cs typeface="Courier New"/>
              </a:rPr>
              <a:t>	</a:t>
            </a:r>
            <a:r>
              <a:rPr lang="en-US" sz="1700" dirty="0" err="1" smtClean="0">
                <a:latin typeface="Courier New"/>
                <a:cs typeface="Courier New"/>
              </a:rPr>
              <a:t>for(i</a:t>
            </a:r>
            <a:r>
              <a:rPr lang="en-US" sz="1700" dirty="0" smtClean="0">
                <a:latin typeface="Courier New"/>
                <a:cs typeface="Courier New"/>
              </a:rPr>
              <a:t> in 1:10) </a:t>
            </a:r>
            <a:r>
              <a:rPr lang="en-US" sz="1700" dirty="0" err="1" smtClean="0">
                <a:latin typeface="Courier New"/>
                <a:cs typeface="Courier New"/>
              </a:rPr>
              <a:t>pvalues[i</a:t>
            </a:r>
            <a:r>
              <a:rPr lang="en-US" sz="1700" dirty="0" smtClean="0">
                <a:latin typeface="Courier New"/>
                <a:cs typeface="Courier New"/>
              </a:rPr>
              <a:t>]&lt;-</a:t>
            </a:r>
            <a:r>
              <a:rPr lang="en-US" sz="1700" dirty="0" err="1" smtClean="0">
                <a:latin typeface="Courier New"/>
                <a:cs typeface="Courier New"/>
              </a:rPr>
              <a:t>t.test(mat.rma[i,]~group)$p.value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Courier New"/>
                <a:cs typeface="Courier New"/>
              </a:rPr>
              <a:t>	sort(round(pvalues,4))</a:t>
            </a: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Courier New"/>
                <a:cs typeface="Courier New"/>
              </a:rPr>
              <a:t>		0.0000 0.0002 0.0020 0.0178 0.1682</a:t>
            </a: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Courier New"/>
                <a:cs typeface="Courier New"/>
              </a:rPr>
              <a:t>		0.2480 0.2777 0.2965 0.4191 0.6515</a:t>
            </a:r>
          </a:p>
          <a:p>
            <a:r>
              <a:rPr lang="en-US" sz="2400" dirty="0" smtClean="0"/>
              <a:t>Use </a:t>
            </a:r>
            <a:r>
              <a:rPr lang="en-US" sz="2400" dirty="0" err="1" smtClean="0"/>
              <a:t>p.adjust</a:t>
            </a:r>
            <a:r>
              <a:rPr lang="en-US" sz="2400" dirty="0" smtClean="0"/>
              <a:t> to apply correction (default is </a:t>
            </a:r>
            <a:r>
              <a:rPr lang="en-US" sz="2400" dirty="0" smtClean="0"/>
              <a:t>Holm: FWER)</a:t>
            </a:r>
          </a:p>
          <a:p>
            <a:pPr>
              <a:buNone/>
            </a:pPr>
            <a:r>
              <a:rPr lang="en-US" sz="1700" dirty="0" smtClean="0">
                <a:latin typeface="Courier New"/>
                <a:cs typeface="Courier New"/>
              </a:rPr>
              <a:t>	round</a:t>
            </a:r>
            <a:r>
              <a:rPr lang="en-US" sz="1700" dirty="0" smtClean="0">
                <a:latin typeface="Courier New"/>
                <a:cs typeface="Courier New"/>
              </a:rPr>
              <a:t>(p.adjust(sort(pvalues)),4)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700" dirty="0" smtClean="0">
                <a:latin typeface="Courier New"/>
                <a:cs typeface="Courier New"/>
              </a:rPr>
              <a:t>		0.0000 </a:t>
            </a:r>
            <a:r>
              <a:rPr lang="en-US" sz="1700" dirty="0" smtClean="0">
                <a:latin typeface="Courier New"/>
                <a:cs typeface="Courier New"/>
              </a:rPr>
              <a:t>0.0021 0.0158 0.1249 1.0000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700" dirty="0" smtClean="0">
                <a:latin typeface="Courier New"/>
                <a:cs typeface="Courier New"/>
              </a:rPr>
              <a:t>		1.0000 </a:t>
            </a:r>
            <a:r>
              <a:rPr lang="en-US" sz="1700" dirty="0" smtClean="0">
                <a:latin typeface="Courier New"/>
                <a:cs typeface="Courier New"/>
              </a:rPr>
              <a:t>1.0000 1.0000</a:t>
            </a:r>
            <a:r>
              <a:rPr lang="en-US" sz="1700" dirty="0" smtClean="0">
                <a:latin typeface="Courier New"/>
                <a:cs typeface="Courier New"/>
              </a:rPr>
              <a:t> 	1.0000 1.0000</a:t>
            </a:r>
          </a:p>
          <a:p>
            <a:pPr>
              <a:buNone/>
            </a:pPr>
            <a:r>
              <a:rPr lang="en-US" sz="1700" dirty="0" smtClean="0">
                <a:latin typeface="Courier New"/>
                <a:cs typeface="Courier New"/>
              </a:rPr>
              <a:t>	</a:t>
            </a:r>
            <a:r>
              <a:rPr lang="en-US" sz="1700" dirty="0" smtClean="0">
                <a:latin typeface="Courier New"/>
                <a:cs typeface="Courier New"/>
              </a:rPr>
              <a:t>round</a:t>
            </a:r>
            <a:r>
              <a:rPr lang="en-US" sz="1700" dirty="0" smtClean="0">
                <a:latin typeface="Courier New"/>
                <a:cs typeface="Courier New"/>
              </a:rPr>
              <a:t>(p.adjust(sort(pvalues),"BH"),4)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700" dirty="0" smtClean="0">
                <a:latin typeface="Courier New"/>
                <a:cs typeface="Courier New"/>
              </a:rPr>
              <a:t>	</a:t>
            </a:r>
            <a:r>
              <a:rPr lang="en-US" sz="1700" dirty="0" smtClean="0">
                <a:latin typeface="Courier New"/>
                <a:cs typeface="Courier New"/>
              </a:rPr>
              <a:t># </a:t>
            </a:r>
            <a:r>
              <a:rPr lang="en-US" sz="1700" dirty="0" smtClean="0">
                <a:latin typeface="Courier New"/>
                <a:cs typeface="Courier New"/>
              </a:rPr>
              <a:t>BH is FDR method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700" dirty="0" smtClean="0">
                <a:latin typeface="Courier New"/>
                <a:cs typeface="Courier New"/>
              </a:rPr>
              <a:t>		0.0000 </a:t>
            </a:r>
            <a:r>
              <a:rPr lang="en-US" sz="1700" dirty="0" smtClean="0">
                <a:latin typeface="Courier New"/>
                <a:cs typeface="Courier New"/>
              </a:rPr>
              <a:t>0.0012 0.0066 0.0446 0.3365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700" dirty="0" smtClean="0">
                <a:latin typeface="Courier New"/>
                <a:cs typeface="Courier New"/>
              </a:rPr>
              <a:t>		0.3706 </a:t>
            </a:r>
            <a:r>
              <a:rPr lang="en-US" sz="1700" dirty="0" smtClean="0">
                <a:latin typeface="Courier New"/>
                <a:cs typeface="Courier New"/>
              </a:rPr>
              <a:t>0.3706 0.3706 0.4657 0.6515</a:t>
            </a:r>
            <a:endParaRPr lang="en-US" sz="17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887" y="228600"/>
            <a:ext cx="8189913" cy="1143000"/>
          </a:xfrm>
        </p:spPr>
        <p:txBody>
          <a:bodyPr/>
          <a:lstStyle/>
          <a:p>
            <a:r>
              <a:rPr lang="en-US" sz="3600" dirty="0" smtClean="0"/>
              <a:t>Detecting differential expression with </a:t>
            </a:r>
            <a:r>
              <a:rPr lang="en-US" sz="3600" dirty="0" err="1" smtClean="0"/>
              <a:t>limma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2" y="1524000"/>
            <a:ext cx="8186738" cy="4724400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limma</a:t>
            </a:r>
            <a:r>
              <a:rPr lang="en-US" sz="2800" dirty="0" smtClean="0"/>
              <a:t> package takes a linear models approach to detecting genes which have undergone differential </a:t>
            </a:r>
            <a:r>
              <a:rPr lang="en-US" sz="2800" dirty="0" smtClean="0"/>
              <a:t>expression.</a:t>
            </a:r>
            <a:endParaRPr lang="en-US" sz="2800" dirty="0" smtClean="0"/>
          </a:p>
          <a:p>
            <a:r>
              <a:rPr lang="en-US" sz="2800" dirty="0" smtClean="0"/>
              <a:t>After </a:t>
            </a:r>
            <a:r>
              <a:rPr lang="en-US" sz="2800" dirty="0" smtClean="0"/>
              <a:t>the data have been normalized, a linear model is fit to the expression values</a:t>
            </a:r>
            <a:r>
              <a:rPr lang="en-US" sz="2800" dirty="0" smtClean="0"/>
              <a:t> to </a:t>
            </a:r>
            <a:r>
              <a:rPr lang="en-US" sz="2800" dirty="0" smtClean="0"/>
              <a:t>determine which genes underwent significant </a:t>
            </a:r>
            <a:r>
              <a:rPr lang="en-US" sz="2800" dirty="0" smtClean="0"/>
              <a:t>changes.</a:t>
            </a:r>
            <a:endParaRPr lang="en-US" sz="2800" dirty="0" smtClean="0"/>
          </a:p>
          <a:p>
            <a:r>
              <a:rPr lang="en-US" sz="2800" dirty="0" smtClean="0"/>
              <a:t>Although </a:t>
            </a:r>
            <a:r>
              <a:rPr lang="en-US" sz="2800" dirty="0" smtClean="0"/>
              <a:t>a standard </a:t>
            </a:r>
            <a:r>
              <a:rPr lang="en-US" sz="2800" dirty="0" err="1" smtClean="0"/>
              <a:t>t</a:t>
            </a:r>
            <a:r>
              <a:rPr lang="en-US" sz="2800" dirty="0" smtClean="0"/>
              <a:t> statistic can be used to assess differential expression, </a:t>
            </a:r>
            <a:r>
              <a:rPr lang="en-US" sz="2800" dirty="0" err="1" smtClean="0"/>
              <a:t>limma</a:t>
            </a:r>
            <a:r>
              <a:rPr lang="en-US" sz="2800" dirty="0" smtClean="0"/>
              <a:t> goes a little bit further...</a:t>
            </a:r>
            <a:endParaRPr 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</a:t>
            </a:r>
            <a:r>
              <a:rPr lang="en-US" dirty="0" err="1" smtClean="0"/>
              <a:t>Bayes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93900"/>
            <a:ext cx="7848600" cy="4114800"/>
          </a:xfrm>
        </p:spPr>
        <p:txBody>
          <a:bodyPr/>
          <a:lstStyle/>
          <a:p>
            <a:r>
              <a:rPr lang="en-US" sz="3000" dirty="0" err="1" smtClean="0"/>
              <a:t>Limma</a:t>
            </a:r>
            <a:r>
              <a:rPr lang="en-US" sz="3000" dirty="0" smtClean="0"/>
              <a:t> uses Empirical </a:t>
            </a:r>
            <a:r>
              <a:rPr lang="en-US" sz="3000" dirty="0" err="1" smtClean="0"/>
              <a:t>Bayes</a:t>
            </a:r>
            <a:r>
              <a:rPr lang="en-US" sz="3000" dirty="0" smtClean="0"/>
              <a:t> methods to produce a </a:t>
            </a:r>
            <a:r>
              <a:rPr lang="en-US" sz="3000" i="1" dirty="0" smtClean="0"/>
              <a:t>modified test statistic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The </a:t>
            </a:r>
            <a:r>
              <a:rPr lang="en-US" sz="3000" dirty="0" smtClean="0"/>
              <a:t>goal is to modify the denominator of a standard </a:t>
            </a:r>
            <a:r>
              <a:rPr lang="en-US" sz="3000" dirty="0" err="1" smtClean="0"/>
              <a:t>t</a:t>
            </a:r>
            <a:r>
              <a:rPr lang="en-US" sz="3000" dirty="0" smtClean="0"/>
              <a:t> test statistic, by making large </a:t>
            </a:r>
            <a:r>
              <a:rPr lang="en-US" sz="3000" dirty="0" smtClean="0"/>
              <a:t>standard errors </a:t>
            </a:r>
            <a:r>
              <a:rPr lang="en-US" sz="3000" dirty="0" smtClean="0"/>
              <a:t>smaller, and small standard errors </a:t>
            </a:r>
            <a:r>
              <a:rPr lang="en-US" sz="3000" dirty="0" smtClean="0"/>
              <a:t>larger.</a:t>
            </a:r>
            <a:endParaRPr lang="en-US" sz="3000" dirty="0" smtClean="0"/>
          </a:p>
          <a:p>
            <a:r>
              <a:rPr lang="en-US" sz="3000" dirty="0" smtClean="0"/>
              <a:t>This </a:t>
            </a:r>
            <a:r>
              <a:rPr lang="en-US" sz="3000" dirty="0" smtClean="0"/>
              <a:t>is known as </a:t>
            </a:r>
            <a:r>
              <a:rPr lang="en-US" sz="3000" i="1" dirty="0" smtClean="0"/>
              <a:t>shrinkage estimation</a:t>
            </a:r>
            <a:r>
              <a:rPr lang="en-US" sz="3000" dirty="0" smtClean="0"/>
              <a:t>.</a:t>
            </a:r>
            <a:endParaRPr lang="en-US" sz="3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687" y="304800"/>
            <a:ext cx="7046913" cy="1143000"/>
          </a:xfrm>
        </p:spPr>
        <p:txBody>
          <a:bodyPr/>
          <a:lstStyle/>
          <a:p>
            <a:r>
              <a:rPr lang="en-US" dirty="0" smtClean="0"/>
              <a:t>Shrinkage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12900"/>
            <a:ext cx="7772400" cy="4406900"/>
          </a:xfrm>
        </p:spPr>
        <p:txBody>
          <a:bodyPr/>
          <a:lstStyle/>
          <a:p>
            <a:r>
              <a:rPr lang="en-US" sz="2600" dirty="0" smtClean="0"/>
              <a:t>The underlying assumption is that the gene-specific variances follow a standard distribution (e.g., a gamma distribution) with some fixed </a:t>
            </a:r>
            <a:r>
              <a:rPr lang="en-US" sz="2600" dirty="0" smtClean="0"/>
              <a:t>parameters.</a:t>
            </a:r>
            <a:endParaRPr lang="en-US" sz="2600" dirty="0" smtClean="0"/>
          </a:p>
          <a:p>
            <a:r>
              <a:rPr lang="en-US" sz="2600" dirty="0" smtClean="0"/>
              <a:t>This </a:t>
            </a:r>
            <a:r>
              <a:rPr lang="en-US" sz="2600" dirty="0" smtClean="0"/>
              <a:t>provides us which information about the underlying spread of the gene-specific </a:t>
            </a:r>
            <a:r>
              <a:rPr lang="en-US" sz="2600" dirty="0" smtClean="0"/>
              <a:t>variances.</a:t>
            </a:r>
            <a:endParaRPr lang="en-US" sz="2600" dirty="0" smtClean="0"/>
          </a:p>
          <a:p>
            <a:r>
              <a:rPr lang="en-US" sz="2600" dirty="0" smtClean="0"/>
              <a:t>When </a:t>
            </a:r>
            <a:r>
              <a:rPr lang="en-US" sz="2600" dirty="0" smtClean="0"/>
              <a:t>we see extreme values from this distribution, we would like to moderate them, so that they don’t have a major effect on our results (i.e., want to make large standard errors smaller, and small standard errors larger).</a:t>
            </a:r>
            <a:endParaRPr lang="en-US" sz="2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7696200" cy="4114800"/>
          </a:xfrm>
        </p:spPr>
        <p:txBody>
          <a:bodyPr/>
          <a:lstStyle/>
          <a:p>
            <a:r>
              <a:rPr lang="en-US" sz="2800" dirty="0" smtClean="0"/>
              <a:t>To accomplish this, a weighted variance is calculated, based on the observed gene-specific variance, and the characteristics of the underlying </a:t>
            </a:r>
            <a:r>
              <a:rPr lang="en-US" sz="2800" dirty="0" smtClean="0"/>
              <a:t>distribution.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 smtClean="0"/>
              <a:t>has the effect of pulling the extreme value towards the centre of the observed (empirical) distribution of gene-specific variances.</a:t>
            </a: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82687" y="304800"/>
            <a:ext cx="7046913" cy="1143000"/>
          </a:xfrm>
        </p:spPr>
        <p:txBody>
          <a:bodyPr/>
          <a:lstStyle/>
          <a:p>
            <a:r>
              <a:rPr lang="en-US" dirty="0" smtClean="0"/>
              <a:t>Shrinkage estimation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046913" cy="1143000"/>
          </a:xfrm>
        </p:spPr>
        <p:txBody>
          <a:bodyPr/>
          <a:lstStyle/>
          <a:p>
            <a:r>
              <a:rPr lang="en-US" dirty="0" smtClean="0"/>
              <a:t>Why is it empirical </a:t>
            </a:r>
            <a:r>
              <a:rPr lang="en-US" dirty="0" err="1" smtClean="0"/>
              <a:t>Bayes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05738" cy="4114800"/>
          </a:xfrm>
        </p:spPr>
        <p:txBody>
          <a:bodyPr/>
          <a:lstStyle/>
          <a:p>
            <a:r>
              <a:rPr lang="en-US" sz="2800" dirty="0" smtClean="0"/>
              <a:t>The procedure is considered Bayesian because by assuming an underlying distribution, we are effectively adding a priori knowledge to our problem by imposing a prior distribution on the gene-specific </a:t>
            </a:r>
            <a:r>
              <a:rPr lang="en-US" sz="2800" dirty="0" smtClean="0"/>
              <a:t>variances.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 smtClean="0"/>
              <a:t>particular approach is empirical </a:t>
            </a:r>
            <a:r>
              <a:rPr lang="en-US" sz="2800" dirty="0" err="1" smtClean="0"/>
              <a:t>Bayes</a:t>
            </a:r>
            <a:r>
              <a:rPr lang="en-US" sz="2800" dirty="0" smtClean="0"/>
              <a:t> because it uses the data from the empirical (observed) distribution of gene-specific variances to estimate the parameters of the prior distribution.</a:t>
            </a:r>
            <a:endParaRPr lang="en-US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046913" cy="1143000"/>
          </a:xfrm>
        </p:spPr>
        <p:txBody>
          <a:bodyPr/>
          <a:lstStyle/>
          <a:p>
            <a:r>
              <a:rPr lang="en-US" dirty="0" smtClean="0"/>
              <a:t>Back to </a:t>
            </a:r>
            <a:r>
              <a:rPr lang="en-US" dirty="0" err="1" smtClean="0"/>
              <a:t>limma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114800"/>
          </a:xfrm>
        </p:spPr>
        <p:txBody>
          <a:bodyPr/>
          <a:lstStyle/>
          <a:p>
            <a:r>
              <a:rPr lang="en-US" sz="2600" dirty="0" smtClean="0"/>
              <a:t>Once </a:t>
            </a:r>
            <a:r>
              <a:rPr lang="en-US" sz="2600" dirty="0" err="1" smtClean="0"/>
              <a:t>limma</a:t>
            </a:r>
            <a:r>
              <a:rPr lang="en-US" sz="2600" dirty="0" smtClean="0"/>
              <a:t> has fit a linear model to the normalized data (using </a:t>
            </a:r>
            <a:r>
              <a:rPr lang="en-US" sz="2600" dirty="0" err="1" smtClean="0"/>
              <a:t>lmFit</a:t>
            </a:r>
            <a:r>
              <a:rPr lang="en-US" sz="2600" dirty="0" smtClean="0"/>
              <a:t>), a second function (</a:t>
            </a:r>
            <a:r>
              <a:rPr lang="en-US" sz="2600" dirty="0" err="1" smtClean="0"/>
              <a:t>eBayes</a:t>
            </a:r>
            <a:r>
              <a:rPr lang="en-US" sz="2600" dirty="0" smtClean="0"/>
              <a:t>) is used to calculate moderated </a:t>
            </a:r>
            <a:r>
              <a:rPr lang="en-US" sz="2600" dirty="0" err="1" smtClean="0"/>
              <a:t>t</a:t>
            </a:r>
            <a:r>
              <a:rPr lang="en-US" sz="2600" dirty="0" smtClean="0"/>
              <a:t>-statistics based on shrunken estimates of the per-gene </a:t>
            </a:r>
            <a:r>
              <a:rPr lang="en-US" sz="2600" dirty="0" smtClean="0"/>
              <a:t>variances.</a:t>
            </a:r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 smtClean="0"/>
              <a:t>moderated </a:t>
            </a:r>
            <a:r>
              <a:rPr lang="en-US" sz="2600" dirty="0" err="1" smtClean="0"/>
              <a:t>t</a:t>
            </a:r>
            <a:r>
              <a:rPr lang="en-US" sz="2600" dirty="0" smtClean="0"/>
              <a:t>-statistics can be quite different than the standard </a:t>
            </a:r>
            <a:r>
              <a:rPr lang="en-US" sz="2600" dirty="0" err="1" smtClean="0"/>
              <a:t>t</a:t>
            </a:r>
            <a:r>
              <a:rPr lang="en-US" sz="2600" dirty="0" smtClean="0"/>
              <a:t>-statistics, especially for small sample </a:t>
            </a:r>
            <a:r>
              <a:rPr lang="en-US" sz="2600" dirty="0" smtClean="0"/>
              <a:t>sizes.</a:t>
            </a:r>
            <a:endParaRPr lang="en-US" sz="2600" dirty="0" smtClean="0"/>
          </a:p>
          <a:p>
            <a:r>
              <a:rPr lang="en-US" sz="2600" dirty="0" smtClean="0"/>
              <a:t>In </a:t>
            </a:r>
            <a:r>
              <a:rPr lang="en-US" sz="2600" dirty="0" smtClean="0"/>
              <a:t>general, the moderated </a:t>
            </a:r>
            <a:r>
              <a:rPr lang="en-US" sz="2600" dirty="0" err="1" smtClean="0"/>
              <a:t>t</a:t>
            </a:r>
            <a:r>
              <a:rPr lang="en-US" sz="2600" dirty="0" smtClean="0"/>
              <a:t>-statistics make it more likely that significant genes will have a large fold change, and a small variance, rather than a small fold-change and a tiny variance.</a:t>
            </a:r>
            <a:endParaRPr lang="en-US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27707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The broad goals of the project are to</a:t>
            </a:r>
            <a:r>
              <a:rPr lang="en-US" sz="2400" dirty="0" smtClean="0"/>
              <a:t>:</a:t>
            </a:r>
          </a:p>
          <a:p>
            <a:endParaRPr lang="en-US" sz="2000" dirty="0"/>
          </a:p>
          <a:p>
            <a:pPr>
              <a:buNone/>
            </a:pPr>
            <a:r>
              <a:rPr lang="en-US" sz="2400" i="1" dirty="0" smtClean="0"/>
              <a:t>Enable </a:t>
            </a:r>
            <a:r>
              <a:rPr lang="en-US" sz="2400" i="1" dirty="0"/>
              <a:t>sound and powerful statistical analyses </a:t>
            </a:r>
            <a:r>
              <a:rPr lang="en-US" sz="2400" i="1" dirty="0" smtClean="0"/>
              <a:t>in </a:t>
            </a:r>
            <a:r>
              <a:rPr lang="en-NZ" sz="2400" i="1" dirty="0" smtClean="0"/>
              <a:t>genomics</a:t>
            </a:r>
          </a:p>
          <a:p>
            <a:pPr>
              <a:buNone/>
            </a:pPr>
            <a:endParaRPr lang="en-NZ" sz="2000" i="1" dirty="0"/>
          </a:p>
          <a:p>
            <a:pPr>
              <a:buNone/>
            </a:pPr>
            <a:r>
              <a:rPr lang="en-US" sz="2400" i="1" dirty="0" smtClean="0"/>
              <a:t>Provide </a:t>
            </a:r>
            <a:r>
              <a:rPr lang="en-US" sz="2400" i="1" dirty="0"/>
              <a:t>a computing platform that allows the </a:t>
            </a:r>
            <a:r>
              <a:rPr lang="en-US" sz="2400" i="1" dirty="0" smtClean="0"/>
              <a:t>rapid design </a:t>
            </a:r>
            <a:r>
              <a:rPr lang="en-US" sz="2400" i="1" dirty="0"/>
              <a:t>and deployment of high-quality </a:t>
            </a:r>
            <a:r>
              <a:rPr lang="en-US" sz="2400" i="1" dirty="0" smtClean="0"/>
              <a:t>software</a:t>
            </a:r>
          </a:p>
          <a:p>
            <a:pPr>
              <a:buNone/>
            </a:pPr>
            <a:endParaRPr lang="en-US" sz="2000" i="1" dirty="0"/>
          </a:p>
          <a:p>
            <a:pPr>
              <a:buNone/>
            </a:pPr>
            <a:r>
              <a:rPr lang="en-US" sz="2400" i="1" dirty="0" smtClean="0"/>
              <a:t>Develop </a:t>
            </a:r>
            <a:r>
              <a:rPr lang="en-US" sz="2400" i="1" dirty="0"/>
              <a:t>a computing environment for both </a:t>
            </a:r>
            <a:r>
              <a:rPr lang="en-US" sz="2400" i="1" dirty="0" smtClean="0"/>
              <a:t>biologists </a:t>
            </a:r>
            <a:r>
              <a:rPr lang="en-NZ" sz="2400" i="1" dirty="0" smtClean="0"/>
              <a:t>and statisticians</a:t>
            </a:r>
          </a:p>
          <a:p>
            <a:pPr>
              <a:buNone/>
            </a:pPr>
            <a:endParaRPr lang="en-NZ" sz="2000" i="1" dirty="0"/>
          </a:p>
          <a:p>
            <a:pPr>
              <a:buNone/>
            </a:pPr>
            <a:r>
              <a:rPr lang="en-US" sz="2400" i="1" dirty="0" smtClean="0"/>
              <a:t>Promote </a:t>
            </a:r>
            <a:r>
              <a:rPr lang="en-US" sz="2400" i="1" dirty="0"/>
              <a:t>high-quality dynamic documentation </a:t>
            </a:r>
            <a:r>
              <a:rPr lang="en-US" sz="2400" i="1" dirty="0" smtClean="0"/>
              <a:t>and reproducible </a:t>
            </a:r>
            <a:r>
              <a:rPr lang="en-US" sz="2400" i="1" dirty="0"/>
              <a:t>research (</a:t>
            </a:r>
            <a:r>
              <a:rPr lang="en-US" sz="2400" i="1" dirty="0" err="1"/>
              <a:t>pdf’s</a:t>
            </a:r>
            <a:r>
              <a:rPr lang="en-US" sz="2400" i="1" dirty="0"/>
              <a:t> and vignettes)</a:t>
            </a:r>
            <a:endParaRPr lang="en-NZ" sz="2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NZ" dirty="0" err="1" smtClean="0"/>
              <a:t>Bioconductor</a:t>
            </a:r>
            <a:r>
              <a:rPr lang="en-NZ" dirty="0" smtClean="0"/>
              <a:t> goals</a:t>
            </a:r>
            <a:endParaRPr lang="en-NZ" dirty="0"/>
          </a:p>
        </p:txBody>
      </p:sp>
      <p:pic>
        <p:nvPicPr>
          <p:cNvPr id="7" name="Picture 5" descr="BioClog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88640"/>
            <a:ext cx="1066800" cy="106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1000" cy="1143000"/>
          </a:xfrm>
        </p:spPr>
        <p:txBody>
          <a:bodyPr/>
          <a:lstStyle/>
          <a:p>
            <a:r>
              <a:rPr lang="en-US" dirty="0" smtClean="0"/>
              <a:t>Determining differential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34338" cy="4114800"/>
          </a:xfrm>
        </p:spPr>
        <p:txBody>
          <a:bodyPr/>
          <a:lstStyle/>
          <a:p>
            <a:r>
              <a:rPr lang="en-US" sz="2800" dirty="0" err="1" smtClean="0"/>
              <a:t>Limma</a:t>
            </a:r>
            <a:r>
              <a:rPr lang="en-US" sz="2800" dirty="0" smtClean="0"/>
              <a:t> also reports the </a:t>
            </a:r>
            <a:r>
              <a:rPr lang="en-US" sz="2800" i="1" dirty="0" smtClean="0"/>
              <a:t>log odds </a:t>
            </a:r>
            <a:r>
              <a:rPr lang="en-US" sz="2800" dirty="0" smtClean="0"/>
              <a:t>of differential </a:t>
            </a:r>
            <a:r>
              <a:rPr lang="en-US" sz="2800" dirty="0" smtClean="0"/>
              <a:t>expression.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 smtClean="0"/>
              <a:t>quantity has a more Bayesian “feel” to it, providing a measure of how likely it is for a gene to have undergone differential expression, relative to the null hypothesis of no differential </a:t>
            </a:r>
            <a:r>
              <a:rPr lang="en-US" sz="2800" dirty="0" smtClean="0"/>
              <a:t>expression.</a:t>
            </a:r>
            <a:endParaRPr lang="en-US" sz="2800" dirty="0" smtClean="0"/>
          </a:p>
          <a:p>
            <a:r>
              <a:rPr lang="en-US" sz="2800" dirty="0" smtClean="0"/>
              <a:t>Genes </a:t>
            </a:r>
            <a:r>
              <a:rPr lang="en-US" sz="2800" dirty="0" smtClean="0"/>
              <a:t>with high (positive) log odds are considered likely to have undergone differential expression.</a:t>
            </a:r>
            <a:endParaRPr 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686800" cy="1143000"/>
          </a:xfrm>
        </p:spPr>
        <p:txBody>
          <a:bodyPr/>
          <a:lstStyle/>
          <a:p>
            <a:r>
              <a:rPr lang="en-US" sz="4000" dirty="0" err="1" smtClean="0"/>
              <a:t>Limma</a:t>
            </a:r>
            <a:r>
              <a:rPr lang="en-US" sz="4000" dirty="0" smtClean="0"/>
              <a:t>: detecting differential expression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4419600"/>
          </a:xfrm>
        </p:spPr>
        <p:txBody>
          <a:bodyPr/>
          <a:lstStyle/>
          <a:p>
            <a:r>
              <a:rPr lang="en-US" sz="2600" dirty="0" smtClean="0">
                <a:latin typeface="+mj-lt"/>
                <a:cs typeface="Courier New"/>
              </a:rPr>
              <a:t>Fit linear </a:t>
            </a:r>
            <a:r>
              <a:rPr lang="en-US" sz="2600" dirty="0" smtClean="0">
                <a:latin typeface="+mj-lt"/>
                <a:cs typeface="Courier New"/>
              </a:rPr>
              <a:t>model: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design </a:t>
            </a:r>
            <a:r>
              <a:rPr lang="en-US" sz="1600" dirty="0" smtClean="0">
                <a:latin typeface="Courier New"/>
                <a:cs typeface="Courier New"/>
              </a:rPr>
              <a:t>&lt;- </a:t>
            </a:r>
            <a:r>
              <a:rPr lang="en-US" sz="1600" dirty="0" err="1" smtClean="0">
                <a:latin typeface="Courier New"/>
                <a:cs typeface="Courier New"/>
              </a:rPr>
              <a:t>model.matrix(~group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colnames</a:t>
            </a:r>
            <a:r>
              <a:rPr lang="en-US" sz="1600" dirty="0" err="1" smtClean="0">
                <a:latin typeface="Courier New"/>
                <a:cs typeface="Courier New"/>
              </a:rPr>
              <a:t>(design</a:t>
            </a:r>
            <a:r>
              <a:rPr lang="en-US" sz="1600" dirty="0" smtClean="0">
                <a:latin typeface="Courier New"/>
                <a:cs typeface="Courier New"/>
              </a:rPr>
              <a:t>) &lt;- </a:t>
            </a:r>
            <a:r>
              <a:rPr lang="en-US" sz="1600" dirty="0" err="1" smtClean="0">
                <a:latin typeface="Courier New"/>
                <a:cs typeface="Courier New"/>
              </a:rPr>
              <a:t>c("GFP","MYCvsGFP</a:t>
            </a:r>
            <a:r>
              <a:rPr lang="en-US" sz="1600" dirty="0" smtClean="0">
                <a:latin typeface="Courier New"/>
                <a:cs typeface="Courier New"/>
              </a:rPr>
              <a:t>"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fit </a:t>
            </a:r>
            <a:r>
              <a:rPr lang="en-US" sz="1600" dirty="0" smtClean="0">
                <a:latin typeface="Courier New"/>
                <a:cs typeface="Courier New"/>
              </a:rPr>
              <a:t>&lt;- </a:t>
            </a:r>
            <a:r>
              <a:rPr lang="en-US" sz="1600" dirty="0" err="1" smtClean="0">
                <a:latin typeface="Courier New"/>
                <a:cs typeface="Courier New"/>
              </a:rPr>
              <a:t>lmFit(mat.rma</a:t>
            </a:r>
            <a:r>
              <a:rPr lang="en-US" sz="1600" dirty="0" smtClean="0">
                <a:latin typeface="Courier New"/>
                <a:cs typeface="Courier New"/>
              </a:rPr>
              <a:t>, design)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fit </a:t>
            </a:r>
            <a:r>
              <a:rPr lang="en-US" sz="1600" dirty="0" smtClean="0">
                <a:latin typeface="Courier New"/>
                <a:cs typeface="Courier New"/>
              </a:rPr>
              <a:t>&lt;- </a:t>
            </a:r>
            <a:r>
              <a:rPr lang="en-US" sz="1600" dirty="0" err="1" smtClean="0">
                <a:latin typeface="Courier New"/>
                <a:cs typeface="Courier New"/>
              </a:rPr>
              <a:t>eBayes(fit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tt</a:t>
            </a:r>
            <a:r>
              <a:rPr lang="en-US" sz="1600" dirty="0" smtClean="0">
                <a:latin typeface="Courier New"/>
                <a:cs typeface="Courier New"/>
              </a:rPr>
              <a:t>&lt;-</a:t>
            </a:r>
            <a:r>
              <a:rPr lang="en-US" sz="1600" dirty="0" err="1" smtClean="0">
                <a:latin typeface="Courier New"/>
                <a:cs typeface="Courier New"/>
              </a:rPr>
              <a:t>topTable(fit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coef</a:t>
            </a:r>
            <a:r>
              <a:rPr lang="en-US" sz="1600" dirty="0" smtClean="0">
                <a:latin typeface="Courier New"/>
                <a:cs typeface="Courier New"/>
              </a:rPr>
              <a:t>="</a:t>
            </a:r>
            <a:r>
              <a:rPr lang="en-US" sz="1600" dirty="0" err="1" smtClean="0">
                <a:latin typeface="Courier New"/>
                <a:cs typeface="Courier New"/>
              </a:rPr>
              <a:t>MYCvsGFP</a:t>
            </a:r>
            <a:r>
              <a:rPr lang="en-US" sz="1600" dirty="0" smtClean="0">
                <a:latin typeface="Courier New"/>
                <a:cs typeface="Courier New"/>
              </a:rPr>
              <a:t>", adjust="</a:t>
            </a:r>
            <a:r>
              <a:rPr lang="en-US" sz="1600" dirty="0" err="1" smtClean="0">
                <a:latin typeface="Courier New"/>
                <a:cs typeface="Courier New"/>
              </a:rPr>
              <a:t>BH",n</a:t>
            </a:r>
            <a:r>
              <a:rPr lang="en-US" sz="1600" dirty="0" smtClean="0">
                <a:latin typeface="Courier New"/>
                <a:cs typeface="Courier New"/>
              </a:rPr>
              <a:t>=</a:t>
            </a:r>
            <a:r>
              <a:rPr lang="en-US" sz="1600" dirty="0" err="1" smtClean="0">
                <a:latin typeface="Courier New"/>
                <a:cs typeface="Courier New"/>
              </a:rPr>
              <a:t>nrow(mat.rma</a:t>
            </a:r>
            <a:r>
              <a:rPr lang="en-US" sz="1600" dirty="0" smtClean="0">
                <a:latin typeface="Courier New"/>
                <a:cs typeface="Courier New"/>
              </a:rPr>
              <a:t>))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tt</a:t>
            </a:r>
            <a:r>
              <a:rPr lang="en-US" sz="1600" dirty="0" smtClean="0">
                <a:latin typeface="Courier New"/>
                <a:cs typeface="Courier New"/>
              </a:rPr>
              <a:t>[1:5,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500" dirty="0" smtClean="0">
                <a:latin typeface="Courier New"/>
                <a:cs typeface="Courier New"/>
              </a:rPr>
              <a:t> 	   ID  </a:t>
            </a:r>
            <a:r>
              <a:rPr lang="en-US" sz="1500" dirty="0" err="1" smtClean="0">
                <a:latin typeface="Courier New"/>
                <a:cs typeface="Courier New"/>
              </a:rPr>
              <a:t>logFC</a:t>
            </a:r>
            <a:r>
              <a:rPr lang="en-US" sz="1500" dirty="0" smtClean="0">
                <a:latin typeface="Courier New"/>
                <a:cs typeface="Courier New"/>
              </a:rPr>
              <a:t> </a:t>
            </a:r>
            <a:r>
              <a:rPr lang="en-US" sz="1500" dirty="0" err="1" smtClean="0">
                <a:latin typeface="Courier New"/>
                <a:cs typeface="Courier New"/>
              </a:rPr>
              <a:t>AveExpr</a:t>
            </a:r>
            <a:r>
              <a:rPr lang="en-US" sz="1500" dirty="0" smtClean="0">
                <a:latin typeface="Courier New"/>
                <a:cs typeface="Courier New"/>
              </a:rPr>
              <a:t>       </a:t>
            </a:r>
            <a:r>
              <a:rPr lang="en-US" sz="1500" dirty="0" err="1" smtClean="0">
                <a:latin typeface="Courier New"/>
                <a:cs typeface="Courier New"/>
              </a:rPr>
              <a:t>t</a:t>
            </a:r>
            <a:r>
              <a:rPr lang="en-US" sz="1500" dirty="0" smtClean="0">
                <a:latin typeface="Courier New"/>
                <a:cs typeface="Courier New"/>
              </a:rPr>
              <a:t>      </a:t>
            </a:r>
            <a:r>
              <a:rPr lang="en-US" sz="1500" dirty="0" err="1" smtClean="0">
                <a:latin typeface="Courier New"/>
                <a:cs typeface="Courier New"/>
              </a:rPr>
              <a:t>P.Value</a:t>
            </a:r>
            <a:r>
              <a:rPr lang="en-US" sz="1500" dirty="0" smtClean="0"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latin typeface="Courier New"/>
                <a:cs typeface="Courier New"/>
              </a:rPr>
              <a:t>adj.P.Val</a:t>
            </a:r>
            <a:r>
              <a:rPr lang="en-US" sz="1500" dirty="0" smtClean="0">
                <a:latin typeface="Courier New"/>
                <a:cs typeface="Courier New"/>
              </a:rPr>
              <a:t>      B                            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202431_s_at  3.228  11.402  53.600 3.958165e-26 2.164127e-21 40.076                            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 1555339_at -7.261  10.072 -33.491 2.222291e-21 6.075187e-17 34.660                            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  213418_at  3.280   7.297  31.927 6.702150e-21 1.221467e-16 33.968                            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1555340_x_at -8.316   9.668 -30.486 1.939587e-20 2.651173e-16 33.279                            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     117_at  1.463   7.395  24.754 2.272477e-18 2.484953e-14 29.913                            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sum(tt$adj.P.Val</a:t>
            </a:r>
            <a:r>
              <a:rPr lang="en-US" sz="1600" dirty="0" smtClean="0">
                <a:latin typeface="Courier New"/>
                <a:cs typeface="Courier New"/>
              </a:rPr>
              <a:t>&lt;0.05)     </a:t>
            </a:r>
            <a:r>
              <a:rPr lang="en-US" sz="1600" dirty="0" smtClean="0">
                <a:latin typeface="Courier New"/>
                <a:cs typeface="Courier New"/>
              </a:rPr>
              <a:t> # </a:t>
            </a:r>
            <a:r>
              <a:rPr lang="en-US" sz="1600" dirty="0" smtClean="0">
                <a:latin typeface="Courier New"/>
                <a:cs typeface="Courier New"/>
              </a:rPr>
              <a:t>Count number of significant genes                      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    7282 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2600" dirty="0" smtClean="0">
                <a:latin typeface="+mj-lt"/>
                <a:cs typeface="Courier New"/>
              </a:rPr>
              <a:t>7282 </a:t>
            </a:r>
            <a:r>
              <a:rPr lang="en-US" sz="2600" dirty="0" smtClean="0">
                <a:latin typeface="+mj-lt"/>
                <a:cs typeface="Courier New"/>
              </a:rPr>
              <a:t>“genes” found to be differentially expressed using default FDR criterion.</a:t>
            </a:r>
            <a:endParaRPr lang="en-US" sz="2600" dirty="0">
              <a:latin typeface="+mj-lt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046913" cy="1143000"/>
          </a:xfrm>
        </p:spPr>
        <p:txBody>
          <a:bodyPr/>
          <a:lstStyle/>
          <a:p>
            <a:r>
              <a:rPr lang="en-US" dirty="0" smtClean="0"/>
              <a:t>Volcano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2" y="1143000"/>
            <a:ext cx="8034338" cy="4114800"/>
          </a:xfrm>
        </p:spPr>
        <p:txBody>
          <a:bodyPr/>
          <a:lstStyle/>
          <a:p>
            <a:r>
              <a:rPr lang="en-US" sz="2600" dirty="0" smtClean="0"/>
              <a:t>Plot log fold-change versus </a:t>
            </a:r>
            <a:r>
              <a:rPr lang="en-US" sz="2600" dirty="0" err="1" smtClean="0"/>
              <a:t>Lod</a:t>
            </a:r>
            <a:r>
              <a:rPr lang="en-US" sz="2600" dirty="0" smtClean="0"/>
              <a:t> odds (i.e., likelihood of differential </a:t>
            </a:r>
            <a:r>
              <a:rPr lang="en-US" sz="2600" dirty="0" smtClean="0"/>
              <a:t>expression:</a:t>
            </a:r>
          </a:p>
          <a:p>
            <a:pPr lvl="1">
              <a:buNone/>
            </a:pPr>
            <a:r>
              <a:rPr lang="en-US" sz="14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volcanoplot</a:t>
            </a:r>
            <a:r>
              <a:rPr lang="en-US" sz="1800" dirty="0" err="1" smtClean="0">
                <a:latin typeface="Courier New"/>
                <a:cs typeface="Courier New"/>
              </a:rPr>
              <a:t>(fit</a:t>
            </a:r>
            <a:r>
              <a:rPr lang="en-US" sz="1800" dirty="0" smtClean="0">
                <a:latin typeface="Courier New"/>
                <a:cs typeface="Courier New"/>
              </a:rPr>
              <a:t>, </a:t>
            </a:r>
            <a:r>
              <a:rPr lang="en-US" sz="1800" dirty="0" err="1" smtClean="0">
                <a:latin typeface="Courier New"/>
                <a:cs typeface="Courier New"/>
              </a:rPr>
              <a:t>coef</a:t>
            </a:r>
            <a:r>
              <a:rPr lang="en-US" sz="1800" dirty="0" smtClean="0">
                <a:latin typeface="Courier New"/>
                <a:cs typeface="Courier New"/>
              </a:rPr>
              <a:t>="</a:t>
            </a:r>
            <a:r>
              <a:rPr lang="en-US" sz="1800" dirty="0" err="1" smtClean="0">
                <a:latin typeface="Courier New"/>
                <a:cs typeface="Courier New"/>
              </a:rPr>
              <a:t>MYCvsGFP</a:t>
            </a:r>
            <a:r>
              <a:rPr lang="en-US" sz="1800" dirty="0" smtClean="0">
                <a:latin typeface="Courier New"/>
                <a:cs typeface="Courier New"/>
              </a:rPr>
              <a:t>")</a:t>
            </a:r>
            <a:endParaRPr lang="en-US" sz="1800" dirty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489042"/>
            <a:ext cx="4745725" cy="394985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046913" cy="762000"/>
          </a:xfrm>
        </p:spPr>
        <p:txBody>
          <a:bodyPr/>
          <a:lstStyle/>
          <a:p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305800" cy="2743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 smtClean="0"/>
              <a:t>Choose top 500</a:t>
            </a:r>
            <a:r>
              <a:rPr lang="en-US" sz="2800" dirty="0" smtClean="0"/>
              <a:t> genes: 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en-US" sz="1700" dirty="0" smtClean="0">
                <a:latin typeface="Courier New"/>
                <a:cs typeface="Courier New"/>
              </a:rPr>
              <a:t>top500</a:t>
            </a:r>
            <a:r>
              <a:rPr lang="en-US" sz="1700" dirty="0" smtClean="0">
                <a:latin typeface="Courier New"/>
                <a:cs typeface="Courier New"/>
              </a:rPr>
              <a:t>.dat&lt;-mat.rma[match(tt$ID[1:500],rownames(mat.rma)),</a:t>
            </a:r>
            <a:r>
              <a:rPr lang="en-US" sz="1700" dirty="0" smtClean="0">
                <a:latin typeface="Courier New"/>
                <a:cs typeface="Courier New"/>
              </a:rPr>
              <a:t>]</a:t>
            </a:r>
            <a:endParaRPr lang="en-US" sz="1700" dirty="0" smtClean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2800" dirty="0" smtClean="0"/>
              <a:t>Generate </a:t>
            </a:r>
            <a:r>
              <a:rPr lang="en-US" sz="2800" dirty="0" smtClean="0"/>
              <a:t>a </a:t>
            </a:r>
            <a:r>
              <a:rPr lang="en-US" sz="2800" dirty="0" err="1" smtClean="0"/>
              <a:t>heatmap</a:t>
            </a:r>
            <a:r>
              <a:rPr lang="en-US" sz="2800" dirty="0" smtClean="0"/>
              <a:t> (with clustering) for these </a:t>
            </a:r>
            <a:r>
              <a:rPr lang="en-US" sz="2800" dirty="0" smtClean="0"/>
              <a:t>genes: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en-US" sz="1800" dirty="0" smtClean="0">
                <a:latin typeface="Courier New"/>
                <a:cs typeface="Courier New"/>
              </a:rPr>
              <a:t>heatmap</a:t>
            </a:r>
            <a:r>
              <a:rPr lang="en-US" sz="1800" dirty="0" smtClean="0">
                <a:latin typeface="Courier New"/>
                <a:cs typeface="Courier New"/>
              </a:rPr>
              <a:t>(top500.dat,labRow=’’)</a:t>
            </a:r>
            <a:endParaRPr lang="en-US" sz="1800" dirty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2514600"/>
            <a:ext cx="356235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175439"/>
            <a:ext cx="3962400" cy="4301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046913" cy="914400"/>
          </a:xfrm>
        </p:spPr>
        <p:txBody>
          <a:bodyPr/>
          <a:lstStyle/>
          <a:p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1524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Switch to correlation distance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sz="1800" dirty="0" smtClean="0">
                <a:latin typeface="Courier New"/>
                <a:cs typeface="Courier New"/>
              </a:rPr>
              <a:t>heatmap</a:t>
            </a:r>
            <a:r>
              <a:rPr lang="en-US" sz="1800" dirty="0" smtClean="0">
                <a:latin typeface="Courier New"/>
                <a:cs typeface="Courier New"/>
              </a:rPr>
              <a:t>(top500.dat,distfun=</a:t>
            </a:r>
            <a:r>
              <a:rPr lang="en-US" sz="1800" dirty="0" err="1" smtClean="0">
                <a:latin typeface="Courier New"/>
                <a:cs typeface="Courier New"/>
              </a:rPr>
              <a:t>function(x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		as.dist</a:t>
            </a:r>
            <a:r>
              <a:rPr lang="en-US" sz="1800" dirty="0" smtClean="0">
                <a:latin typeface="Courier New"/>
                <a:cs typeface="Courier New"/>
              </a:rPr>
              <a:t>(1-</a:t>
            </a:r>
            <a:r>
              <a:rPr lang="en-US" sz="1800" dirty="0" smtClean="0">
                <a:latin typeface="Courier New"/>
                <a:cs typeface="Courier New"/>
              </a:rPr>
              <a:t>cor	(</a:t>
            </a:r>
            <a:r>
              <a:rPr lang="en-US" sz="1800" dirty="0" smtClean="0">
                <a:latin typeface="Courier New"/>
                <a:cs typeface="Courier New"/>
              </a:rPr>
              <a:t>t(x))), </a:t>
            </a:r>
            <a:r>
              <a:rPr lang="en-US" sz="1800" dirty="0" err="1" smtClean="0">
                <a:latin typeface="Courier New"/>
                <a:cs typeface="Courier New"/>
              </a:rPr>
              <a:t>labRow</a:t>
            </a:r>
            <a:r>
              <a:rPr lang="en-US" sz="1800" dirty="0" smtClean="0">
                <a:latin typeface="Courier New"/>
                <a:cs typeface="Courier New"/>
              </a:rPr>
              <a:t>=’’)</a:t>
            </a:r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001000" cy="1143000"/>
          </a:xfrm>
        </p:spPr>
        <p:txBody>
          <a:bodyPr/>
          <a:lstStyle/>
          <a:p>
            <a:r>
              <a:rPr lang="en-US" sz="4000" dirty="0" smtClean="0"/>
              <a:t>Useful statistical tools for data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543800" cy="4114800"/>
          </a:xfrm>
        </p:spPr>
        <p:txBody>
          <a:bodyPr/>
          <a:lstStyle/>
          <a:p>
            <a:r>
              <a:rPr lang="en-US" sz="2400" dirty="0" smtClean="0"/>
              <a:t>There </a:t>
            </a:r>
            <a:r>
              <a:rPr lang="en-US" sz="2400" dirty="0" smtClean="0"/>
              <a:t>are a number of standard statistical techniques that are frequently used in the analysis of data in microarray </a:t>
            </a:r>
            <a:r>
              <a:rPr lang="en-US" sz="2400" dirty="0" smtClean="0"/>
              <a:t>studies.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 smtClean="0"/>
              <a:t>includes data derived from both the microarrays themselves, and also the </a:t>
            </a:r>
            <a:r>
              <a:rPr lang="en-US" sz="2400" dirty="0" err="1" smtClean="0"/>
              <a:t>clinicopathological</a:t>
            </a:r>
            <a:r>
              <a:rPr lang="en-US" sz="2400" dirty="0" smtClean="0"/>
              <a:t> data that describes patients and </a:t>
            </a:r>
            <a:r>
              <a:rPr lang="en-US" sz="2400" dirty="0" err="1" smtClean="0"/>
              <a:t>tumours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We’re </a:t>
            </a:r>
            <a:r>
              <a:rPr lang="en-US" sz="2400" dirty="0" smtClean="0"/>
              <a:t>not going to cover the theory behind these methods, instead we’ll look at how they are applied in a microarray setting.</a:t>
            </a:r>
            <a:endParaRPr 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046913" cy="1143000"/>
          </a:xfrm>
        </p:spPr>
        <p:txBody>
          <a:bodyPr/>
          <a:lstStyle/>
          <a:p>
            <a:r>
              <a:rPr lang="en-US" dirty="0" smtClean="0"/>
              <a:t>Breast cancer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89100"/>
            <a:ext cx="7696200" cy="4114800"/>
          </a:xfrm>
        </p:spPr>
        <p:txBody>
          <a:bodyPr/>
          <a:lstStyle/>
          <a:p>
            <a:r>
              <a:rPr lang="en-US" sz="2800" dirty="0" smtClean="0"/>
              <a:t>We’ll use a publicly available breast cancer data set </a:t>
            </a:r>
            <a:r>
              <a:rPr lang="en-US" sz="2800" dirty="0" smtClean="0"/>
              <a:t>(</a:t>
            </a:r>
            <a:r>
              <a:rPr lang="en-US" sz="2800" dirty="0" err="1" smtClean="0"/>
              <a:t>Pawitan</a:t>
            </a:r>
            <a:r>
              <a:rPr lang="en-US" sz="2800" dirty="0" smtClean="0"/>
              <a:t> et al, 2005) </a:t>
            </a:r>
            <a:r>
              <a:rPr lang="en-US" sz="2800" dirty="0" smtClean="0"/>
              <a:t>to illustrate some of these techniques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159 women</a:t>
            </a:r>
          </a:p>
          <a:p>
            <a:pPr lvl="1"/>
            <a:r>
              <a:rPr lang="en-US" sz="2400" dirty="0" err="1" smtClean="0"/>
              <a:t>Clinicopathological</a:t>
            </a:r>
            <a:r>
              <a:rPr lang="en-US" sz="2400" dirty="0" smtClean="0"/>
              <a:t> </a:t>
            </a:r>
            <a:r>
              <a:rPr lang="en-US" sz="2400" dirty="0" smtClean="0"/>
              <a:t>and</a:t>
            </a:r>
            <a:r>
              <a:rPr lang="en-US" sz="2400" dirty="0" smtClean="0"/>
              <a:t> </a:t>
            </a:r>
            <a:r>
              <a:rPr lang="en-US" sz="2400" dirty="0" err="1" smtClean="0"/>
              <a:t>Affymetrix</a:t>
            </a:r>
            <a:r>
              <a:rPr lang="en-US" sz="2400" dirty="0" smtClean="0"/>
              <a:t> microarray </a:t>
            </a:r>
            <a:r>
              <a:rPr lang="en-US" sz="2400" dirty="0" smtClean="0"/>
              <a:t>data for each </a:t>
            </a:r>
            <a:r>
              <a:rPr lang="en-US" sz="2400" dirty="0" smtClean="0"/>
              <a:t>woman and </a:t>
            </a:r>
            <a:r>
              <a:rPr lang="en-US" sz="2400" dirty="0" smtClean="0"/>
              <a:t>primary </a:t>
            </a:r>
            <a:r>
              <a:rPr lang="en-US" sz="2400" dirty="0" err="1" smtClean="0"/>
              <a:t>tumour</a:t>
            </a:r>
            <a:endParaRPr lang="en-US" sz="2400" dirty="0" smtClean="0"/>
          </a:p>
          <a:p>
            <a:r>
              <a:rPr lang="en-US" sz="2800" dirty="0" smtClean="0"/>
              <a:t>Want </a:t>
            </a:r>
            <a:r>
              <a:rPr lang="en-US" sz="2800" dirty="0" smtClean="0"/>
              <a:t>to investigate the relationship between variables we can measure at the time of diagnosis/surgery, and time to cancer recurrence.</a:t>
            </a:r>
            <a:endParaRPr lang="en-US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Contingency tables.</a:t>
            </a:r>
            <a:endParaRPr lang="en-US" dirty="0" smtClean="0"/>
          </a:p>
          <a:p>
            <a:r>
              <a:rPr lang="en-US" dirty="0" smtClean="0"/>
              <a:t>Survival analysis.</a:t>
            </a:r>
            <a:endParaRPr lang="en-US" dirty="0" smtClean="0"/>
          </a:p>
          <a:p>
            <a:r>
              <a:rPr lang="en-US" dirty="0" smtClean="0"/>
              <a:t>Unsupervised </a:t>
            </a:r>
            <a:r>
              <a:rPr lang="en-US" dirty="0" smtClean="0"/>
              <a:t>clustering (hierarchical and </a:t>
            </a:r>
            <a:r>
              <a:rPr lang="en-US" dirty="0" err="1" smtClean="0"/>
              <a:t>k</a:t>
            </a:r>
            <a:r>
              <a:rPr lang="en-US" dirty="0" smtClean="0"/>
              <a:t>-means clustering)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Clinicopathological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93900"/>
            <a:ext cx="8610600" cy="4114800"/>
          </a:xfrm>
        </p:spPr>
        <p:txBody>
          <a:bodyPr/>
          <a:lstStyle/>
          <a:p>
            <a:r>
              <a:rPr lang="en-US" sz="2600" dirty="0" smtClean="0"/>
              <a:t>Variable names</a:t>
            </a:r>
            <a:r>
              <a:rPr lang="en-US" sz="2600" dirty="0" smtClean="0"/>
              <a:t>: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names 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clin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[</a:t>
            </a:r>
            <a:r>
              <a:rPr lang="en-US" sz="1600" dirty="0" smtClean="0">
                <a:latin typeface="Courier New"/>
                <a:cs typeface="Courier New"/>
              </a:rPr>
              <a:t>1] "</a:t>
            </a:r>
            <a:r>
              <a:rPr lang="en-US" sz="1600" dirty="0" err="1" smtClean="0">
                <a:latin typeface="Courier New"/>
                <a:cs typeface="Courier New"/>
              </a:rPr>
              <a:t>LN.status</a:t>
            </a:r>
            <a:r>
              <a:rPr lang="en-US" sz="1600" dirty="0" smtClean="0">
                <a:latin typeface="Courier New"/>
                <a:cs typeface="Courier New"/>
              </a:rPr>
              <a:t>"     "</a:t>
            </a:r>
            <a:r>
              <a:rPr lang="en-US" sz="1600" dirty="0" err="1" smtClean="0">
                <a:latin typeface="Courier New"/>
                <a:cs typeface="Courier New"/>
              </a:rPr>
              <a:t>ER.status</a:t>
            </a:r>
            <a:r>
              <a:rPr lang="en-US" sz="1600" dirty="0" smtClean="0">
                <a:latin typeface="Courier New"/>
                <a:cs typeface="Courier New"/>
              </a:rPr>
              <a:t>"     "Grade"      </a:t>
            </a:r>
            <a:r>
              <a:rPr lang="en-US" sz="1600" dirty="0" smtClean="0">
                <a:latin typeface="Courier New"/>
                <a:cs typeface="Courier New"/>
              </a:rPr>
              <a:t> "</a:t>
            </a:r>
            <a:r>
              <a:rPr lang="en-US" sz="1600" dirty="0" smtClean="0">
                <a:latin typeface="Courier New"/>
                <a:cs typeface="Courier New"/>
              </a:rPr>
              <a:t>Proliferation"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[</a:t>
            </a:r>
            <a:r>
              <a:rPr lang="en-US" sz="1600" dirty="0" smtClean="0">
                <a:latin typeface="Courier New"/>
                <a:cs typeface="Courier New"/>
              </a:rPr>
              <a:t>5] "Subtype"       "</a:t>
            </a:r>
            <a:r>
              <a:rPr lang="en-US" sz="1600" dirty="0" err="1" smtClean="0">
                <a:latin typeface="Courier New"/>
                <a:cs typeface="Courier New"/>
              </a:rPr>
              <a:t>Rec.event</a:t>
            </a:r>
            <a:r>
              <a:rPr lang="en-US" sz="1600" dirty="0" smtClean="0">
                <a:latin typeface="Courier New"/>
                <a:cs typeface="Courier New"/>
              </a:rPr>
              <a:t>"     "</a:t>
            </a:r>
            <a:r>
              <a:rPr lang="en-US" sz="1600" dirty="0" err="1" smtClean="0">
                <a:latin typeface="Courier New"/>
                <a:cs typeface="Courier New"/>
              </a:rPr>
              <a:t>Rec.time</a:t>
            </a:r>
            <a:r>
              <a:rPr lang="en-US" sz="1600" dirty="0" smtClean="0">
                <a:latin typeface="Courier New"/>
                <a:cs typeface="Courier New"/>
              </a:rPr>
              <a:t>”</a:t>
            </a:r>
          </a:p>
          <a:p>
            <a:r>
              <a:rPr lang="en-US" sz="2600" dirty="0" smtClean="0"/>
              <a:t>Summarize </a:t>
            </a:r>
            <a:r>
              <a:rPr lang="en-US" sz="2600" dirty="0" smtClean="0"/>
              <a:t>a categorical variable (e.g., </a:t>
            </a:r>
            <a:r>
              <a:rPr lang="en-US" sz="2600" dirty="0" err="1" smtClean="0"/>
              <a:t>tumour</a:t>
            </a:r>
            <a:r>
              <a:rPr lang="en-US" sz="2600" dirty="0" smtClean="0"/>
              <a:t> grade)</a:t>
            </a:r>
            <a:r>
              <a:rPr lang="en-US" sz="2600" dirty="0" smtClean="0"/>
              <a:t>: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1800" dirty="0" smtClean="0">
                <a:latin typeface="Courier New"/>
                <a:cs typeface="Courier New"/>
              </a:rPr>
              <a:t>G1 G2 G3</a:t>
            </a:r>
            <a:endParaRPr lang="en-US" sz="18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28 </a:t>
            </a:r>
            <a:r>
              <a:rPr lang="en-US" sz="1800" dirty="0" smtClean="0">
                <a:latin typeface="Courier New"/>
                <a:cs typeface="Courier New"/>
              </a:rPr>
              <a:t>58 </a:t>
            </a:r>
            <a:r>
              <a:rPr lang="en-US" sz="1800" dirty="0" smtClean="0">
                <a:latin typeface="Courier New"/>
                <a:cs typeface="Courier New"/>
              </a:rPr>
              <a:t>61</a:t>
            </a:r>
          </a:p>
          <a:p>
            <a:pPr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attach</a:t>
            </a:r>
            <a:r>
              <a:rPr lang="en-US" sz="1800" dirty="0" err="1" smtClean="0">
                <a:latin typeface="Courier New"/>
                <a:cs typeface="Courier New"/>
              </a:rPr>
              <a:t>(clin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endParaRPr lang="en-US" sz="18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table</a:t>
            </a:r>
            <a:r>
              <a:rPr lang="en-US" sz="1800" dirty="0" err="1" smtClean="0">
                <a:latin typeface="Courier New"/>
                <a:cs typeface="Courier New"/>
              </a:rPr>
              <a:t>(Grade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046913" cy="381000"/>
          </a:xfrm>
        </p:spPr>
        <p:txBody>
          <a:bodyPr/>
          <a:lstStyle/>
          <a:p>
            <a:r>
              <a:rPr lang="en-US" dirty="0" smtClean="0"/>
              <a:t>Contingency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114800"/>
          </a:xfrm>
        </p:spPr>
        <p:txBody>
          <a:bodyPr/>
          <a:lstStyle/>
          <a:p>
            <a:r>
              <a:rPr lang="en-US" sz="2400" dirty="0" smtClean="0"/>
              <a:t>Summarize relationship between two </a:t>
            </a:r>
            <a:r>
              <a:rPr lang="en-US" sz="2400" dirty="0" smtClean="0"/>
              <a:t>variables: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prop.table</a:t>
            </a:r>
            <a:r>
              <a:rPr lang="en-US" sz="1600" dirty="0" smtClean="0">
                <a:latin typeface="Courier New"/>
                <a:cs typeface="Courier New"/>
              </a:rPr>
              <a:t>(table(Grade,Rec.event),1)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     </a:t>
            </a:r>
            <a:r>
              <a:rPr lang="en-US" sz="1600" dirty="0" err="1" smtClean="0">
                <a:latin typeface="Courier New"/>
                <a:cs typeface="Courier New"/>
              </a:rPr>
              <a:t>Rec.event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Grade      </a:t>
            </a:r>
            <a:r>
              <a:rPr lang="en-US" sz="1600" dirty="0" smtClean="0">
                <a:latin typeface="Courier New"/>
                <a:cs typeface="Courier New"/>
              </a:rPr>
              <a:t>0      1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   </a:t>
            </a:r>
            <a:r>
              <a:rPr lang="en-US" sz="1600" dirty="0" smtClean="0">
                <a:latin typeface="Courier New"/>
                <a:cs typeface="Courier New"/>
              </a:rPr>
              <a:t>G1 0.9286 0.0714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   </a:t>
            </a:r>
            <a:r>
              <a:rPr lang="en-US" sz="1600" dirty="0" smtClean="0">
                <a:latin typeface="Courier New"/>
                <a:cs typeface="Courier New"/>
              </a:rPr>
              <a:t>G2 0.7586 0.2414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   </a:t>
            </a:r>
            <a:r>
              <a:rPr lang="en-US" sz="1600" dirty="0" smtClean="0">
                <a:latin typeface="Courier New"/>
                <a:cs typeface="Courier New"/>
              </a:rPr>
              <a:t>G3 0.6393 </a:t>
            </a:r>
            <a:r>
              <a:rPr lang="en-US" sz="1600" dirty="0" smtClean="0">
                <a:latin typeface="Courier New"/>
                <a:cs typeface="Courier New"/>
              </a:rPr>
              <a:t>0.3607</a:t>
            </a:r>
          </a:p>
          <a:p>
            <a:pPr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2400" dirty="0" smtClean="0"/>
              <a:t>Test </a:t>
            </a:r>
            <a:r>
              <a:rPr lang="en-US" sz="2400" dirty="0" smtClean="0"/>
              <a:t>for </a:t>
            </a:r>
            <a:r>
              <a:rPr lang="en-US" sz="2400" dirty="0" smtClean="0"/>
              <a:t>independence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fisher.test</a:t>
            </a:r>
            <a:r>
              <a:rPr lang="en-US" sz="1600" dirty="0" err="1" smtClean="0">
                <a:latin typeface="Courier New"/>
                <a:cs typeface="Courier New"/>
              </a:rPr>
              <a:t>(table(Grade,Rec.event</a:t>
            </a:r>
            <a:r>
              <a:rPr lang="en-US" sz="1600" dirty="0" smtClean="0">
                <a:latin typeface="Courier New"/>
                <a:cs typeface="Courier New"/>
              </a:rPr>
              <a:t>))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        </a:t>
            </a:r>
            <a:r>
              <a:rPr lang="en-US" sz="1600" dirty="0" smtClean="0">
                <a:latin typeface="Courier New"/>
                <a:cs typeface="Courier New"/>
              </a:rPr>
              <a:t>Fisher's Exact Test for Count Data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data</a:t>
            </a:r>
            <a:r>
              <a:rPr lang="en-US" sz="1600" dirty="0" smtClean="0">
                <a:latin typeface="Courier New"/>
                <a:cs typeface="Courier New"/>
              </a:rPr>
              <a:t>:  </a:t>
            </a:r>
            <a:r>
              <a:rPr lang="en-US" sz="1600" dirty="0" err="1" smtClean="0">
                <a:latin typeface="Courier New"/>
                <a:cs typeface="Courier New"/>
              </a:rPr>
              <a:t>table(Grade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Rec.event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p</a:t>
            </a:r>
            <a:r>
              <a:rPr lang="en-US" sz="1600" dirty="0" smtClean="0">
                <a:latin typeface="Courier New"/>
                <a:cs typeface="Courier New"/>
              </a:rPr>
              <a:t>-value = 0.01142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alternative </a:t>
            </a:r>
            <a:r>
              <a:rPr lang="en-US" sz="1600" dirty="0" smtClean="0">
                <a:latin typeface="Courier New"/>
                <a:cs typeface="Courier New"/>
              </a:rPr>
              <a:t>hypothesis: </a:t>
            </a:r>
            <a:r>
              <a:rPr lang="en-US" sz="1600" dirty="0" err="1" smtClean="0">
                <a:latin typeface="Courier New"/>
                <a:cs typeface="Courier New"/>
              </a:rPr>
              <a:t>two.sided</a:t>
            </a:r>
            <a:endParaRPr lang="en-US" sz="1600" dirty="0" smtClean="0">
              <a:latin typeface="Courier New"/>
              <a:cs typeface="Courier New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52176"/>
            <a:ext cx="7046913" cy="1143000"/>
          </a:xfrm>
        </p:spPr>
        <p:txBody>
          <a:bodyPr/>
          <a:lstStyle/>
          <a:p>
            <a:r>
              <a:rPr lang="en-NZ" dirty="0" smtClean="0"/>
              <a:t>Project growth</a:t>
            </a:r>
            <a:endParaRPr lang="en-NZ" dirty="0"/>
          </a:p>
        </p:txBody>
      </p:sp>
      <p:pic>
        <p:nvPicPr>
          <p:cNvPr id="5" name="Picture 4" descr="biocAuthorships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928" y="4141812"/>
            <a:ext cx="5009106" cy="1778124"/>
          </a:xfrm>
          <a:prstGeom prst="rect">
            <a:avLst/>
          </a:prstGeom>
        </p:spPr>
      </p:pic>
      <p:pic>
        <p:nvPicPr>
          <p:cNvPr id="7" name="Picture 6" descr="biocContributions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120" y="1409340"/>
            <a:ext cx="4561848" cy="20162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6304" y="3783528"/>
            <a:ext cx="335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err="1" smtClean="0"/>
              <a:t>Bioconductor</a:t>
            </a:r>
            <a:r>
              <a:rPr lang="en-NZ" i="1" dirty="0" smtClean="0"/>
              <a:t> mailing list statistics</a:t>
            </a:r>
            <a:endParaRPr lang="en-NZ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24200" y="5943600"/>
            <a:ext cx="5986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 smtClean="0">
                <a:hlinkClick r:id="rId4"/>
              </a:rPr>
              <a:t>http://www.bioconductor.org/about/annual-reports/AnnRep2012.pdf</a:t>
            </a:r>
            <a:r>
              <a:rPr lang="en-NZ" sz="1600" i="1" dirty="0" smtClean="0"/>
              <a:t> </a:t>
            </a:r>
            <a:endParaRPr lang="en-NZ" sz="1600" i="1" dirty="0"/>
          </a:p>
        </p:txBody>
      </p:sp>
      <p:pic>
        <p:nvPicPr>
          <p:cNvPr id="15" name="Picture 14" descr="DoublingTi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2120" y="1183432"/>
            <a:ext cx="3312368" cy="33123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44" y="988340"/>
            <a:ext cx="628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/>
              <a:t>Number of contributed packages each bi-annual software release</a:t>
            </a:r>
            <a:endParaRPr lang="en-NZ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046913" cy="1143000"/>
          </a:xfrm>
        </p:spPr>
        <p:txBody>
          <a:bodyPr/>
          <a:lstStyle/>
          <a:p>
            <a:r>
              <a:rPr lang="en-US" dirty="0" smtClean="0"/>
              <a:t>Estrogen receptor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2" y="1371600"/>
            <a:ext cx="7881938" cy="4114800"/>
          </a:xfrm>
        </p:spPr>
        <p:txBody>
          <a:bodyPr/>
          <a:lstStyle/>
          <a:p>
            <a:r>
              <a:rPr lang="en-US" sz="2400" dirty="0" smtClean="0"/>
              <a:t>Estrogen receptors can promote cell </a:t>
            </a:r>
            <a:r>
              <a:rPr lang="en-US" sz="2400" dirty="0" smtClean="0"/>
              <a:t>proliferation</a:t>
            </a:r>
            <a:endParaRPr lang="en-US" sz="2400" dirty="0" smtClean="0"/>
          </a:p>
          <a:p>
            <a:pPr lvl="1"/>
            <a:r>
              <a:rPr lang="en-US" sz="2000" dirty="0" err="1" smtClean="0"/>
              <a:t>Overexpressed</a:t>
            </a:r>
            <a:r>
              <a:rPr lang="en-US" sz="2000" dirty="0" smtClean="0"/>
              <a:t> </a:t>
            </a:r>
            <a:r>
              <a:rPr lang="en-US" sz="2000" dirty="0" smtClean="0"/>
              <a:t>in 70% of breast </a:t>
            </a:r>
            <a:r>
              <a:rPr lang="en-US" sz="2000" dirty="0" err="1" smtClean="0"/>
              <a:t>tumours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lvl="1"/>
            <a:r>
              <a:rPr lang="en-US" sz="2000" dirty="0" smtClean="0"/>
              <a:t>ER</a:t>
            </a:r>
            <a:r>
              <a:rPr lang="en-US" sz="2000" dirty="0" smtClean="0"/>
              <a:t>+ </a:t>
            </a:r>
            <a:r>
              <a:rPr lang="en-US" sz="2000" dirty="0" err="1" smtClean="0"/>
              <a:t>tumours</a:t>
            </a:r>
            <a:r>
              <a:rPr lang="en-US" sz="2000" dirty="0" smtClean="0"/>
              <a:t> can be targeted with anti-estrogen therapy (e.g., </a:t>
            </a:r>
            <a:r>
              <a:rPr lang="en-US" sz="2000" dirty="0" err="1" smtClean="0"/>
              <a:t>tamoxifen</a:t>
            </a:r>
            <a:r>
              <a:rPr lang="en-US" sz="2000" dirty="0" smtClean="0"/>
              <a:t>)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lvl="1"/>
            <a:r>
              <a:rPr lang="en-US" sz="2000" dirty="0" smtClean="0"/>
              <a:t>Such </a:t>
            </a:r>
            <a:r>
              <a:rPr lang="en-US" sz="2000" dirty="0" smtClean="0"/>
              <a:t>therapies are less effective on ER− </a:t>
            </a:r>
            <a:r>
              <a:rPr lang="en-US" sz="2000" dirty="0" err="1" smtClean="0"/>
              <a:t>tumours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400" dirty="0" smtClean="0"/>
              <a:t>ER</a:t>
            </a:r>
            <a:r>
              <a:rPr lang="en-US" sz="2400" dirty="0" smtClean="0"/>
              <a:t>− </a:t>
            </a:r>
            <a:r>
              <a:rPr lang="en-US" sz="2400" dirty="0" err="1" smtClean="0"/>
              <a:t>tumours</a:t>
            </a:r>
            <a:r>
              <a:rPr lang="en-US" sz="2400" dirty="0" smtClean="0"/>
              <a:t> often associated with poor outcome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table</a:t>
            </a:r>
            <a:r>
              <a:rPr lang="en-US" sz="1600" dirty="0" err="1" smtClean="0">
                <a:latin typeface="Courier New"/>
                <a:cs typeface="Courier New"/>
              </a:rPr>
              <a:t>(ER.status,Rec.event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	         </a:t>
            </a:r>
            <a:r>
              <a:rPr lang="en-US" sz="1600" dirty="0" err="1" smtClean="0">
                <a:latin typeface="Courier New"/>
                <a:cs typeface="Courier New"/>
              </a:rPr>
              <a:t>Rec.event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	</a:t>
            </a:r>
            <a:r>
              <a:rPr lang="en-US" sz="1600" dirty="0" err="1" smtClean="0">
                <a:latin typeface="Courier New"/>
                <a:cs typeface="Courier New"/>
              </a:rPr>
              <a:t>ER.status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smtClean="0">
                <a:latin typeface="Courier New"/>
                <a:cs typeface="Courier New"/>
              </a:rPr>
              <a:t>0   1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	      </a:t>
            </a:r>
            <a:r>
              <a:rPr lang="en-US" sz="1600" dirty="0" smtClean="0">
                <a:latin typeface="Courier New"/>
                <a:cs typeface="Courier New"/>
              </a:rPr>
              <a:t>ER+ 101  29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	      </a:t>
            </a:r>
            <a:r>
              <a:rPr lang="en-US" sz="1600" dirty="0" smtClean="0">
                <a:latin typeface="Courier New"/>
                <a:cs typeface="Courier New"/>
              </a:rPr>
              <a:t>ER-  18  11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although </a:t>
            </a:r>
            <a:r>
              <a:rPr lang="en-US" sz="2400" dirty="0" smtClean="0"/>
              <a:t>there are many interacting factors that need to be considered.</a:t>
            </a:r>
            <a:endParaRPr 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46913" cy="1143000"/>
          </a:xfrm>
        </p:spPr>
        <p:txBody>
          <a:bodyPr/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62" y="1371600"/>
            <a:ext cx="7729538" cy="4114800"/>
          </a:xfrm>
        </p:spPr>
        <p:txBody>
          <a:bodyPr/>
          <a:lstStyle/>
          <a:p>
            <a:r>
              <a:rPr lang="en-US" sz="2400" dirty="0" smtClean="0"/>
              <a:t>What if we aren’t just interested in whether the cancer recurs or not, but how long it takes to return</a:t>
            </a:r>
            <a:r>
              <a:rPr lang="en-US" sz="2400" dirty="0" smtClean="0"/>
              <a:t>?</a:t>
            </a:r>
            <a:endParaRPr lang="en-US" sz="2400" dirty="0" smtClean="0"/>
          </a:p>
          <a:p>
            <a:r>
              <a:rPr lang="en-US" sz="2400" dirty="0" smtClean="0"/>
              <a:t>Now </a:t>
            </a:r>
            <a:r>
              <a:rPr lang="en-US" sz="2400" dirty="0" smtClean="0"/>
              <a:t>dealing with a continuous variable (time from diagnosis until event) and an event that only occurs in some </a:t>
            </a:r>
            <a:r>
              <a:rPr lang="en-US" sz="2400" dirty="0" smtClean="0"/>
              <a:t>patients.</a:t>
            </a:r>
            <a:endParaRPr lang="en-US" sz="2400" dirty="0" smtClean="0"/>
          </a:p>
          <a:p>
            <a:r>
              <a:rPr lang="en-US" sz="2400" dirty="0" smtClean="0"/>
              <a:t>Survival </a:t>
            </a:r>
            <a:r>
              <a:rPr lang="en-US" sz="2400" dirty="0" smtClean="0"/>
              <a:t>analysis allows the analysis of such “time to event” data, in the presence of “</a:t>
            </a:r>
            <a:r>
              <a:rPr lang="en-US" sz="2400" dirty="0" err="1" smtClean="0"/>
              <a:t>censoring</a:t>
            </a:r>
            <a:r>
              <a:rPr lang="en-US" sz="2400" dirty="0" err="1" smtClean="0"/>
              <a:t>”this</a:t>
            </a:r>
            <a:r>
              <a:rPr lang="en-US" sz="2400" dirty="0" smtClean="0"/>
              <a:t> reflects that a patient may relapse after the time at which they were last observed.</a:t>
            </a:r>
          </a:p>
          <a:p>
            <a:pPr lvl="1"/>
            <a:r>
              <a:rPr lang="en-US" sz="2000" dirty="0" smtClean="0"/>
              <a:t>e.g</a:t>
            </a:r>
            <a:r>
              <a:rPr lang="en-US" sz="2000" dirty="0" smtClean="0"/>
              <a:t>., a patient may still have been disease free at the end of the study (say, after 10 years), but their disease status is unknown (i.e., “censored”) after that time.</a:t>
            </a:r>
            <a:endParaRPr 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09" y="76200"/>
            <a:ext cx="7885491" cy="1143000"/>
          </a:xfrm>
        </p:spPr>
        <p:txBody>
          <a:bodyPr/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86" y="1460500"/>
            <a:ext cx="8113713" cy="4114800"/>
          </a:xfrm>
        </p:spPr>
        <p:txBody>
          <a:bodyPr/>
          <a:lstStyle/>
          <a:p>
            <a:r>
              <a:rPr lang="en-US" sz="2400" dirty="0" smtClean="0"/>
              <a:t>Survival analysis is a huge area of statistics, and we are not going to cover it in detail </a:t>
            </a:r>
            <a:r>
              <a:rPr lang="en-US" sz="2400" dirty="0" smtClean="0"/>
              <a:t>here.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/>
              <a:t>survival package (part of base R) provides functions for performing various types of survival analyses in </a:t>
            </a:r>
            <a:r>
              <a:rPr lang="en-US" sz="2400" dirty="0" smtClean="0"/>
              <a:t>R.</a:t>
            </a:r>
          </a:p>
          <a:p>
            <a:r>
              <a:rPr lang="en-US" sz="2400" dirty="0" smtClean="0"/>
              <a:t>First </a:t>
            </a:r>
            <a:r>
              <a:rPr lang="en-US" sz="2400" dirty="0" smtClean="0"/>
              <a:t>step is to create a survival object using the event and time-to-event variables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library</a:t>
            </a:r>
            <a:r>
              <a:rPr lang="en-US" sz="1600" dirty="0" err="1" smtClean="0">
                <a:latin typeface="Courier"/>
                <a:cs typeface="Courier"/>
              </a:rPr>
              <a:t>(survival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Surv</a:t>
            </a:r>
            <a:r>
              <a:rPr lang="en-US" sz="1600" dirty="0" err="1" smtClean="0">
                <a:latin typeface="Courier"/>
                <a:cs typeface="Courier"/>
              </a:rPr>
              <a:t>(Rec.time,Rec.event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[</a:t>
            </a:r>
            <a:r>
              <a:rPr lang="en-US" sz="1600" dirty="0" smtClean="0">
                <a:latin typeface="Courier"/>
                <a:cs typeface="Courier"/>
              </a:rPr>
              <a:t>1] 8.48+ 5.55+ 5.75+ 4.51+ 1.26  2.79  8.40+ 8.32+ </a:t>
            </a:r>
            <a:r>
              <a:rPr lang="en-US" sz="1600" dirty="0" smtClean="0">
                <a:latin typeface="Courier"/>
                <a:cs typeface="Courier"/>
              </a:rPr>
              <a:t>6.13+...</a:t>
            </a:r>
            <a:endParaRPr lang="en-US" sz="2400" dirty="0" smtClean="0"/>
          </a:p>
          <a:p>
            <a:r>
              <a:rPr lang="en-US" sz="2400" dirty="0" smtClean="0"/>
              <a:t>“+” signs indicate censored data - here patients who were still disease free at the last follow up time (in</a:t>
            </a:r>
            <a:r>
              <a:rPr lang="en-US" sz="2400" dirty="0" smtClean="0"/>
              <a:t> years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1000" cy="1143000"/>
          </a:xfrm>
        </p:spPr>
        <p:txBody>
          <a:bodyPr/>
          <a:lstStyle/>
          <a:p>
            <a:r>
              <a:rPr lang="en-US" dirty="0" smtClean="0"/>
              <a:t>Computing survival curves: </a:t>
            </a:r>
            <a:r>
              <a:rPr lang="en-US" dirty="0" err="1" smtClean="0"/>
              <a:t>survfit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62" y="1371600"/>
            <a:ext cx="7805738" cy="1981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The </a:t>
            </a:r>
            <a:r>
              <a:rPr lang="en-US" sz="2400" dirty="0" err="1" smtClean="0"/>
              <a:t>survfit</a:t>
            </a:r>
            <a:r>
              <a:rPr lang="en-US" sz="2400" dirty="0" smtClean="0"/>
              <a:t> can to used to compute survival curves </a:t>
            </a:r>
            <a:r>
              <a:rPr lang="en-US" sz="2400" dirty="0" smtClean="0"/>
              <a:t>based on </a:t>
            </a:r>
            <a:r>
              <a:rPr lang="en-US" sz="2400" dirty="0" smtClean="0"/>
              <a:t>various estimation </a:t>
            </a:r>
            <a:r>
              <a:rPr lang="en-US" sz="2400" dirty="0" smtClean="0"/>
              <a:t>methods - most </a:t>
            </a:r>
            <a:r>
              <a:rPr lang="en-US" sz="2400" dirty="0" smtClean="0"/>
              <a:t>common method is the Kaplan-Meier </a:t>
            </a:r>
            <a:r>
              <a:rPr lang="en-US" sz="2400" dirty="0" smtClean="0"/>
              <a:t>approach (</a:t>
            </a:r>
            <a:r>
              <a:rPr lang="en-US" sz="2400" dirty="0" smtClean="0"/>
              <a:t>default option for </a:t>
            </a:r>
            <a:r>
              <a:rPr lang="en-US" sz="2400" dirty="0" err="1" smtClean="0"/>
              <a:t>survfit</a:t>
            </a:r>
            <a:r>
              <a:rPr lang="en-US" sz="2400" dirty="0" smtClean="0"/>
              <a:t>)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plot</a:t>
            </a:r>
            <a:r>
              <a:rPr lang="en-US" sz="1600" dirty="0" err="1" smtClean="0">
                <a:latin typeface="Courier New"/>
                <a:cs typeface="Courier New"/>
              </a:rPr>
              <a:t>(survfit(Surv(Rec.time,Rec.event</a:t>
            </a:r>
            <a:r>
              <a:rPr lang="en-US" sz="1600" dirty="0" smtClean="0">
                <a:latin typeface="Courier New"/>
                <a:cs typeface="Courier New"/>
              </a:rPr>
              <a:t>) ~ 1), </a:t>
            </a:r>
            <a:r>
              <a:rPr lang="en-US" sz="1600" dirty="0" err="1" smtClean="0">
                <a:latin typeface="Courier New"/>
                <a:cs typeface="Courier New"/>
              </a:rPr>
              <a:t>xlab</a:t>
            </a:r>
            <a:r>
              <a:rPr lang="en-US" sz="1600" dirty="0" smtClean="0">
                <a:latin typeface="Courier New"/>
                <a:cs typeface="Courier New"/>
              </a:rPr>
              <a:t>="Time</a:t>
            </a:r>
            <a:r>
              <a:rPr lang="en-US" sz="1600" dirty="0" smtClean="0">
                <a:latin typeface="Courier New"/>
                <a:cs typeface="Courier New"/>
              </a:rPr>
              <a:t> (</a:t>
            </a:r>
            <a:r>
              <a:rPr lang="en-US" sz="1600" dirty="0" err="1" smtClean="0">
                <a:latin typeface="Courier New"/>
                <a:cs typeface="Courier New"/>
              </a:rPr>
              <a:t>years)",ylab</a:t>
            </a:r>
            <a:r>
              <a:rPr lang="en-US" sz="1600" dirty="0" smtClean="0">
                <a:latin typeface="Courier New"/>
                <a:cs typeface="Courier New"/>
              </a:rPr>
              <a:t>="Proportion relapse-</a:t>
            </a:r>
            <a:r>
              <a:rPr lang="en-US" sz="1600" dirty="0" smtClean="0">
                <a:latin typeface="Courier New"/>
                <a:cs typeface="Courier New"/>
              </a:rPr>
              <a:t>free”)</a:t>
            </a:r>
            <a:endParaRPr lang="en-US" sz="1600" dirty="0" smtClean="0">
              <a:latin typeface="Courier New"/>
              <a:cs typeface="Courier New"/>
            </a:endParaRP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95650"/>
            <a:ext cx="3453066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dirty="0" smtClean="0"/>
              <a:t>Survival curves - multiple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7696200" cy="4114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The </a:t>
            </a:r>
            <a:r>
              <a:rPr lang="en-US" sz="2400" dirty="0" err="1" smtClean="0"/>
              <a:t>survfit</a:t>
            </a:r>
            <a:r>
              <a:rPr lang="en-US" sz="2400" dirty="0" smtClean="0"/>
              <a:t> function can also produce curves to represent the survival characteristics associated with different </a:t>
            </a:r>
            <a:r>
              <a:rPr lang="en-US" sz="2400" dirty="0" smtClean="0"/>
              <a:t>groups.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plot</a:t>
            </a:r>
            <a:r>
              <a:rPr lang="en-US" sz="1600" dirty="0" err="1" smtClean="0">
                <a:latin typeface="Courier New"/>
                <a:cs typeface="Courier New"/>
              </a:rPr>
              <a:t>(survfit(Surv(Rec.time,Rec.event</a:t>
            </a:r>
            <a:r>
              <a:rPr lang="en-US" sz="1600" dirty="0" smtClean="0">
                <a:latin typeface="Courier New"/>
                <a:cs typeface="Courier New"/>
              </a:rPr>
              <a:t>) ~ Grade), </a:t>
            </a:r>
            <a:r>
              <a:rPr lang="en-US" sz="1600" dirty="0" err="1" smtClean="0">
                <a:latin typeface="Courier New"/>
                <a:cs typeface="Courier New"/>
              </a:rPr>
              <a:t>xlab</a:t>
            </a:r>
            <a:r>
              <a:rPr lang="en-US" sz="1600" dirty="0" smtClean="0">
                <a:latin typeface="Courier New"/>
                <a:cs typeface="Courier New"/>
              </a:rPr>
              <a:t>="Time</a:t>
            </a:r>
            <a:r>
              <a:rPr lang="en-US" sz="1600" dirty="0" smtClean="0">
                <a:latin typeface="Courier New"/>
                <a:cs typeface="Courier New"/>
              </a:rPr>
              <a:t> 	(</a:t>
            </a:r>
            <a:r>
              <a:rPr lang="en-US" sz="1600" dirty="0" err="1" smtClean="0">
                <a:latin typeface="Courier New"/>
                <a:cs typeface="Courier New"/>
              </a:rPr>
              <a:t>years)",ylab</a:t>
            </a:r>
            <a:r>
              <a:rPr lang="en-US" sz="1600" dirty="0" smtClean="0">
                <a:latin typeface="Courier New"/>
                <a:cs typeface="Courier New"/>
              </a:rPr>
              <a:t>="Proportion relapse-</a:t>
            </a:r>
            <a:r>
              <a:rPr lang="en-US" sz="1600" dirty="0" smtClean="0">
                <a:latin typeface="Courier New"/>
                <a:cs typeface="Courier New"/>
              </a:rPr>
              <a:t>free</a:t>
            </a:r>
            <a:r>
              <a:rPr lang="en-US" sz="1600" dirty="0" smtClean="0">
                <a:latin typeface="Courier New"/>
                <a:cs typeface="Courier New"/>
              </a:rPr>
              <a:t>", </a:t>
            </a:r>
            <a:r>
              <a:rPr lang="en-US" sz="1600" dirty="0" err="1" smtClean="0">
                <a:latin typeface="Courier New"/>
                <a:cs typeface="Courier New"/>
              </a:rPr>
              <a:t>col</a:t>
            </a:r>
            <a:r>
              <a:rPr lang="en-US" sz="1600" dirty="0" smtClean="0">
                <a:latin typeface="Courier New"/>
                <a:cs typeface="Courier New"/>
              </a:rPr>
              <a:t>=3:1)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legend</a:t>
            </a:r>
            <a:r>
              <a:rPr lang="en-US" sz="1600" dirty="0" smtClean="0">
                <a:latin typeface="Courier New"/>
                <a:cs typeface="Courier New"/>
              </a:rPr>
              <a:t>(1,0.5,fill=3:1,c("Grade 1","Grade 2","Grade3"))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819400"/>
            <a:ext cx="3865456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609600"/>
          </a:xfrm>
        </p:spPr>
        <p:txBody>
          <a:bodyPr/>
          <a:lstStyle/>
          <a:p>
            <a:r>
              <a:rPr lang="en-US" sz="3600" dirty="0" smtClean="0"/>
              <a:t>Multiple survival curves - testing for differences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662" y="838200"/>
            <a:ext cx="8415338" cy="4114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The </a:t>
            </a:r>
            <a:r>
              <a:rPr lang="en-US" sz="2400" dirty="0" err="1" smtClean="0"/>
              <a:t>survdiff</a:t>
            </a:r>
            <a:r>
              <a:rPr lang="en-US" sz="2400" dirty="0" smtClean="0"/>
              <a:t> function allows you to test for differences across multiple curves (like ANOVA, test </a:t>
            </a:r>
            <a:r>
              <a:rPr lang="en-US" sz="2400" dirty="0" smtClean="0"/>
              <a:t>is </a:t>
            </a:r>
            <a:r>
              <a:rPr lang="en-US" sz="2400" dirty="0" smtClean="0"/>
              <a:t>“at least </a:t>
            </a:r>
            <a:r>
              <a:rPr lang="en-US" sz="2400" dirty="0" smtClean="0"/>
              <a:t>one </a:t>
            </a:r>
            <a:r>
              <a:rPr lang="en-US" sz="2400" dirty="0" smtClean="0"/>
              <a:t>is different”)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survdiff</a:t>
            </a:r>
            <a:r>
              <a:rPr lang="en-US" sz="1600" dirty="0" err="1" smtClean="0">
                <a:latin typeface="Courier New"/>
                <a:cs typeface="Courier New"/>
              </a:rPr>
              <a:t>(Surv(Rec.time,Rec.event</a:t>
            </a:r>
            <a:r>
              <a:rPr lang="en-US" sz="1600" dirty="0" smtClean="0">
                <a:latin typeface="Courier New"/>
                <a:cs typeface="Courier New"/>
              </a:rPr>
              <a:t>) ~ Grade)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Call</a:t>
            </a:r>
            <a:r>
              <a:rPr lang="en-US" sz="1600" dirty="0" smtClean="0">
                <a:latin typeface="Courier New"/>
                <a:cs typeface="Courier New"/>
              </a:rPr>
              <a:t>: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survdiff</a:t>
            </a:r>
            <a:r>
              <a:rPr lang="en-US" sz="1600" dirty="0" err="1" smtClean="0">
                <a:latin typeface="Courier New"/>
                <a:cs typeface="Courier New"/>
              </a:rPr>
              <a:t>(formula</a:t>
            </a:r>
            <a:r>
              <a:rPr lang="en-US" sz="1600" dirty="0" smtClean="0"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latin typeface="Courier New"/>
                <a:cs typeface="Courier New"/>
              </a:rPr>
              <a:t>Surv(Rec.time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Rec.event</a:t>
            </a:r>
            <a:r>
              <a:rPr lang="en-US" sz="1600" dirty="0" smtClean="0">
                <a:latin typeface="Courier New"/>
                <a:cs typeface="Courier New"/>
              </a:rPr>
              <a:t>) ~ Grade)</a:t>
            </a:r>
          </a:p>
          <a:p>
            <a:pPr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n</a:t>
            </a:r>
            <a:r>
              <a:rPr lang="en-US" sz="1600" dirty="0" smtClean="0">
                <a:latin typeface="Courier New"/>
                <a:cs typeface="Courier New"/>
              </a:rPr>
              <a:t>=147, 12 observations deleted due to </a:t>
            </a:r>
            <a:r>
              <a:rPr lang="en-US" sz="1600" dirty="0" err="1" smtClean="0">
                <a:latin typeface="Courier New"/>
                <a:cs typeface="Courier New"/>
              </a:rPr>
              <a:t>missingness</a:t>
            </a:r>
            <a:r>
              <a:rPr lang="en-US" sz="1600" dirty="0" smtClean="0"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          </a:t>
            </a:r>
            <a:r>
              <a:rPr lang="en-US" sz="1600" dirty="0" smtClean="0">
                <a:latin typeface="Courier New"/>
                <a:cs typeface="Courier New"/>
              </a:rPr>
              <a:t>N Observed Expected (O-E)^2/E (O-E)^2/V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Grade</a:t>
            </a:r>
            <a:r>
              <a:rPr lang="en-US" sz="1600" dirty="0" smtClean="0">
                <a:latin typeface="Courier New"/>
                <a:cs typeface="Courier New"/>
              </a:rPr>
              <a:t>=G1 28        2     8.31     4.789     6.141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Grade</a:t>
            </a:r>
            <a:r>
              <a:rPr lang="en-US" sz="1600" dirty="0" smtClean="0">
                <a:latin typeface="Courier New"/>
                <a:cs typeface="Courier New"/>
              </a:rPr>
              <a:t>=G2 58       14    15.44     0.135     0.228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Grade</a:t>
            </a:r>
            <a:r>
              <a:rPr lang="en-US" sz="1600" dirty="0" smtClean="0">
                <a:latin typeface="Courier New"/>
                <a:cs typeface="Courier New"/>
              </a:rPr>
              <a:t>=G3 61       22    14.25     4.218     6.765</a:t>
            </a:r>
          </a:p>
          <a:p>
            <a:pPr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 </a:t>
            </a:r>
            <a:r>
              <a:rPr lang="en-US" sz="1600" dirty="0" err="1" smtClean="0">
                <a:latin typeface="Courier New"/>
                <a:cs typeface="Courier New"/>
              </a:rPr>
              <a:t>Chisq</a:t>
            </a:r>
            <a:r>
              <a:rPr lang="en-US" sz="1600" dirty="0" smtClean="0">
                <a:latin typeface="Courier New"/>
                <a:cs typeface="Courier New"/>
              </a:rPr>
              <a:t>= 9.2  on 2 degrees of freedom, </a:t>
            </a:r>
            <a:r>
              <a:rPr lang="en-US" sz="1600" dirty="0" err="1" smtClean="0">
                <a:latin typeface="Courier New"/>
                <a:cs typeface="Courier New"/>
              </a:rPr>
              <a:t>p</a:t>
            </a:r>
            <a:r>
              <a:rPr lang="en-US" sz="1600" dirty="0" smtClean="0">
                <a:latin typeface="Courier New"/>
                <a:cs typeface="Courier New"/>
              </a:rPr>
              <a:t>= 0.0102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2400" dirty="0" smtClean="0"/>
              <a:t>This </a:t>
            </a:r>
            <a:r>
              <a:rPr lang="en-US" sz="2400" dirty="0" smtClean="0"/>
              <a:t>is most often referred to as the </a:t>
            </a:r>
            <a:r>
              <a:rPr lang="en-US" sz="2400" dirty="0" err="1" smtClean="0"/>
              <a:t>logrank</a:t>
            </a:r>
            <a:r>
              <a:rPr lang="en-US" sz="2400" dirty="0" smtClean="0"/>
              <a:t> test, or sometimes the Mantel-Cox test.</a:t>
            </a:r>
            <a:endParaRPr lang="en-US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046913" cy="1143000"/>
          </a:xfrm>
        </p:spPr>
        <p:txBody>
          <a:bodyPr/>
          <a:lstStyle/>
          <a:p>
            <a:r>
              <a:rPr lang="en-US" dirty="0" smtClean="0"/>
              <a:t>Microarray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1500"/>
            <a:ext cx="7924800" cy="4114800"/>
          </a:xfrm>
        </p:spPr>
        <p:txBody>
          <a:bodyPr/>
          <a:lstStyle/>
          <a:p>
            <a:r>
              <a:rPr lang="en-US" dirty="0" smtClean="0"/>
              <a:t>The same statistical techniques can be used in conjunction with microarray </a:t>
            </a:r>
            <a:r>
              <a:rPr lang="en-US" dirty="0" smtClean="0"/>
              <a:t>data.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simple example involves splitting samples into two groups, based on low (below median) or high (above median) expression levels of a single gene: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046913" cy="1143000"/>
          </a:xfrm>
        </p:spPr>
        <p:txBody>
          <a:bodyPr/>
          <a:lstStyle/>
          <a:p>
            <a:r>
              <a:rPr lang="en-US" dirty="0" smtClean="0"/>
              <a:t>Survival plot – single gene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848600" cy="1676400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cdc45</a:t>
            </a:r>
            <a:r>
              <a:rPr lang="en-US" sz="1600" dirty="0" smtClean="0">
                <a:latin typeface="Courier New"/>
                <a:cs typeface="Courier New"/>
              </a:rPr>
              <a:t>&lt;-as.numeric(bc[match('204126_s_at',rownames(bc)),])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cdc45</a:t>
            </a:r>
            <a:r>
              <a:rPr lang="en-US" sz="1600" dirty="0" smtClean="0">
                <a:latin typeface="Courier New"/>
                <a:cs typeface="Courier New"/>
              </a:rPr>
              <a:t>.hilo&lt;-ifelse(cdc45&gt;median(cdc45),"hi","lo")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plot(survfit(Surv(Rec.time,Rec.event</a:t>
            </a:r>
            <a:r>
              <a:rPr lang="en-US" sz="1600" dirty="0" smtClean="0">
                <a:latin typeface="Courier New"/>
                <a:cs typeface="Courier New"/>
              </a:rPr>
              <a:t>) ~ cdc45.hilo)</a:t>
            </a:r>
            <a:r>
              <a:rPr lang="en-US" sz="1600" dirty="0" smtClean="0">
                <a:latin typeface="Courier New"/>
                <a:cs typeface="Courier New"/>
              </a:rPr>
              <a:t>,xlab</a:t>
            </a:r>
            <a:r>
              <a:rPr lang="en-US" sz="1600" dirty="0" smtClean="0">
                <a:latin typeface="Courier New"/>
                <a:cs typeface="Courier New"/>
              </a:rPr>
              <a:t>="Time (</a:t>
            </a:r>
            <a:r>
              <a:rPr lang="en-US" sz="1600" dirty="0" err="1" smtClean="0">
                <a:latin typeface="Courier New"/>
                <a:cs typeface="Courier New"/>
              </a:rPr>
              <a:t>years)",ylab</a:t>
            </a:r>
            <a:r>
              <a:rPr lang="en-US" sz="1600" dirty="0" smtClean="0">
                <a:latin typeface="Courier New"/>
                <a:cs typeface="Courier New"/>
              </a:rPr>
              <a:t>="Proportion </a:t>
            </a:r>
            <a:r>
              <a:rPr lang="en-US" sz="1600" dirty="0" smtClean="0">
                <a:latin typeface="Courier New"/>
                <a:cs typeface="Courier New"/>
              </a:rPr>
              <a:t>relapse</a:t>
            </a:r>
            <a:r>
              <a:rPr lang="en-US" sz="1600" dirty="0" smtClean="0">
                <a:latin typeface="Courier New"/>
                <a:cs typeface="Courier New"/>
              </a:rPr>
              <a:t>-free", </a:t>
            </a:r>
            <a:r>
              <a:rPr lang="en-US" sz="1600" dirty="0" err="1" smtClean="0">
                <a:latin typeface="Courier New"/>
                <a:cs typeface="Courier New"/>
              </a:rPr>
              <a:t>col</a:t>
            </a:r>
            <a:r>
              <a:rPr lang="en-US" sz="1600" dirty="0" smtClean="0">
                <a:latin typeface="Courier New"/>
                <a:cs typeface="Courier New"/>
              </a:rPr>
              <a:t>=2:3)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legend(1,0.5,fill=2:3,c("CDC45 High","CDC45 Low"))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726489"/>
            <a:ext cx="4133850" cy="3750511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Dendrogram</a:t>
            </a:r>
            <a:r>
              <a:rPr lang="en-US" dirty="0" smtClean="0"/>
              <a:t> (tree diagram) of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dendrogram</a:t>
            </a:r>
            <a:r>
              <a:rPr lang="en-US" dirty="0" smtClean="0"/>
              <a:t> provides a graphical representation of the distances between the samples.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046913" cy="1143000"/>
          </a:xfrm>
        </p:spPr>
        <p:txBody>
          <a:bodyPr/>
          <a:lstStyle/>
          <a:p>
            <a:r>
              <a:rPr lang="en-NZ" dirty="0" smtClean="0"/>
              <a:t>Journal Citations</a:t>
            </a:r>
            <a:endParaRPr lang="en-NZ" dirty="0"/>
          </a:p>
        </p:txBody>
      </p:sp>
      <p:pic>
        <p:nvPicPr>
          <p:cNvPr id="4" name="Picture 3" descr="biocCitations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2008" y="3264141"/>
            <a:ext cx="6258690" cy="2667255"/>
          </a:xfrm>
          <a:prstGeom prst="rect">
            <a:avLst/>
          </a:prstGeom>
        </p:spPr>
      </p:pic>
      <p:pic>
        <p:nvPicPr>
          <p:cNvPr id="5" name="Picture 4" descr="biocPubmed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3986" y="1514859"/>
            <a:ext cx="3252179" cy="1228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0467" y="1082811"/>
            <a:ext cx="452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err="1" smtClean="0"/>
              <a:t>Pubmed</a:t>
            </a:r>
            <a:r>
              <a:rPr lang="en-NZ" i="1" dirty="0" smtClean="0"/>
              <a:t> searches for </a:t>
            </a:r>
            <a:r>
              <a:rPr lang="en-NZ" i="1" dirty="0" err="1" smtClean="0"/>
              <a:t>Bioconductor</a:t>
            </a:r>
            <a:r>
              <a:rPr lang="en-NZ" i="1" dirty="0" smtClean="0"/>
              <a:t> 2003-2011</a:t>
            </a:r>
            <a:endParaRPr lang="en-NZ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199816" y="2822448"/>
            <a:ext cx="498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/>
              <a:t>Google Scholar citations for </a:t>
            </a:r>
            <a:r>
              <a:rPr lang="en-NZ" i="1" dirty="0" err="1" smtClean="0"/>
              <a:t>Bioconductor</a:t>
            </a:r>
            <a:r>
              <a:rPr lang="en-NZ" i="1" dirty="0" smtClean="0"/>
              <a:t> packages</a:t>
            </a:r>
            <a:endParaRPr lang="en-NZ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157361" y="5986046"/>
            <a:ext cx="5986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 smtClean="0">
                <a:hlinkClick r:id="rId4"/>
              </a:rPr>
              <a:t>http://www.bioconductor.org/about/annual-reports/AnnRep2012.pdf</a:t>
            </a:r>
            <a:r>
              <a:rPr lang="en-NZ" sz="1600" i="1" dirty="0" smtClean="0"/>
              <a:t> </a:t>
            </a:r>
            <a:endParaRPr lang="en-NZ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the </a:t>
            </a:r>
            <a:r>
              <a:rPr lang="en-US" dirty="0" err="1" smtClean="0"/>
              <a:t>dendrogram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cutree</a:t>
            </a:r>
            <a:r>
              <a:rPr lang="en-US" dirty="0" smtClean="0"/>
              <a:t> command can be used to split samples into </a:t>
            </a:r>
            <a:r>
              <a:rPr lang="en-US" dirty="0" err="1" smtClean="0"/>
              <a:t>n</a:t>
            </a:r>
            <a:r>
              <a:rPr lang="en-US" dirty="0" smtClean="0"/>
              <a:t> groups, based on the branching order of the </a:t>
            </a:r>
            <a:r>
              <a:rPr lang="en-US" dirty="0" err="1" smtClean="0"/>
              <a:t>dendrogram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 smtClean="0"/>
              <a:t>the first split creates two major groups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investigate the survival characteristics of these groups.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non-supervised clustering: </a:t>
            </a:r>
            <a:r>
              <a:rPr lang="en-US" dirty="0" err="1" smtClean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</a:t>
            </a:r>
            <a:r>
              <a:rPr lang="en-US" dirty="0" smtClean="0"/>
              <a:t>-means clustering splits samples into </a:t>
            </a:r>
            <a:r>
              <a:rPr lang="en-US" dirty="0" err="1" smtClean="0"/>
              <a:t>k</a:t>
            </a:r>
            <a:r>
              <a:rPr lang="en-US" dirty="0" smtClean="0"/>
              <a:t> groups based on minimizing and maximizing within and between group distances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Important to remember that the </a:t>
            </a:r>
            <a:r>
              <a:rPr lang="en-US" dirty="0" err="1" smtClean="0"/>
              <a:t>k</a:t>
            </a:r>
            <a:r>
              <a:rPr lang="en-US" dirty="0" smtClean="0"/>
              <a:t>-means algorithm uses randomized starting </a:t>
            </a:r>
            <a:r>
              <a:rPr lang="en-US" dirty="0" err="1" smtClean="0"/>
              <a:t>centroids</a:t>
            </a:r>
            <a:r>
              <a:rPr lang="en-US" dirty="0" smtClean="0"/>
              <a:t>, so can produce different answers across multiple runs.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046913" cy="1143000"/>
          </a:xfrm>
        </p:spPr>
        <p:txBody>
          <a:bodyPr/>
          <a:lstStyle/>
          <a:p>
            <a:r>
              <a:rPr lang="en-US" dirty="0" smtClean="0"/>
              <a:t>R for RNA-</a:t>
            </a:r>
            <a:r>
              <a:rPr lang="en-US" dirty="0" err="1" smtClean="0"/>
              <a:t>seq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467600" cy="4572000"/>
          </a:xfrm>
        </p:spPr>
        <p:txBody>
          <a:bodyPr/>
          <a:lstStyle/>
          <a:p>
            <a:r>
              <a:rPr lang="en-US" dirty="0" smtClean="0"/>
              <a:t>A number of </a:t>
            </a:r>
            <a:r>
              <a:rPr lang="en-US" dirty="0" err="1" smtClean="0"/>
              <a:t>Bioconductor</a:t>
            </a:r>
            <a:r>
              <a:rPr lang="en-US" dirty="0" smtClean="0"/>
              <a:t> packages are available for </a:t>
            </a:r>
            <a:r>
              <a:rPr lang="en-US" dirty="0" err="1" smtClean="0"/>
              <a:t>analysing</a:t>
            </a:r>
            <a:r>
              <a:rPr lang="en-US" dirty="0" smtClean="0"/>
              <a:t> RNA-</a:t>
            </a:r>
            <a:r>
              <a:rPr lang="en-US" dirty="0" err="1" smtClean="0"/>
              <a:t>seq</a:t>
            </a:r>
            <a:r>
              <a:rPr lang="en-US" dirty="0" smtClean="0"/>
              <a:t> data:</a:t>
            </a:r>
          </a:p>
          <a:p>
            <a:pPr lvl="1"/>
            <a:r>
              <a:rPr lang="en-US" dirty="0" err="1" smtClean="0"/>
              <a:t>Limma/edgeR</a:t>
            </a:r>
            <a:endParaRPr lang="en-US" dirty="0" smtClean="0"/>
          </a:p>
          <a:p>
            <a:pPr lvl="1"/>
            <a:r>
              <a:rPr lang="en-US" dirty="0" err="1" smtClean="0"/>
              <a:t>DESeq</a:t>
            </a:r>
            <a:endParaRPr lang="en-US" dirty="0" smtClean="0"/>
          </a:p>
          <a:p>
            <a:pPr lvl="1"/>
            <a:r>
              <a:rPr lang="en-US" dirty="0" err="1" smtClean="0"/>
              <a:t>baySeq</a:t>
            </a:r>
            <a:endParaRPr lang="en-US" dirty="0" smtClean="0"/>
          </a:p>
          <a:p>
            <a:pPr lvl="1"/>
            <a:r>
              <a:rPr lang="en-US" dirty="0" err="1" smtClean="0"/>
              <a:t>DEXSeq</a:t>
            </a:r>
            <a:endParaRPr lang="en-US" dirty="0" smtClean="0"/>
          </a:p>
          <a:p>
            <a:pPr lvl="1"/>
            <a:r>
              <a:rPr lang="en-US" dirty="0" err="1" smtClean="0"/>
              <a:t>DEGseq</a:t>
            </a:r>
            <a:endParaRPr lang="en-US" dirty="0" smtClean="0"/>
          </a:p>
          <a:p>
            <a:r>
              <a:rPr lang="en-US" dirty="0" smtClean="0"/>
              <a:t>We’ll look at “two” here: </a:t>
            </a:r>
            <a:r>
              <a:rPr lang="en-US" dirty="0" err="1" smtClean="0"/>
              <a:t>limma/edgeR</a:t>
            </a:r>
            <a:r>
              <a:rPr lang="en-US" dirty="0" smtClean="0"/>
              <a:t> and </a:t>
            </a:r>
            <a:r>
              <a:rPr lang="en-US" dirty="0" err="1" smtClean="0"/>
              <a:t>DESeq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046913" cy="1143000"/>
          </a:xfrm>
        </p:spPr>
        <p:txBody>
          <a:bodyPr/>
          <a:lstStyle/>
          <a:p>
            <a:r>
              <a:rPr lang="en-US" dirty="0" err="1" smtClean="0"/>
              <a:t>Limma/edgeR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001000" cy="4114800"/>
          </a:xfrm>
        </p:spPr>
        <p:txBody>
          <a:bodyPr/>
          <a:lstStyle/>
          <a:p>
            <a:r>
              <a:rPr lang="en-US" dirty="0" smtClean="0"/>
              <a:t>Once data have been suitably normalized, the linear models component of </a:t>
            </a:r>
            <a:r>
              <a:rPr lang="en-US" dirty="0" err="1" smtClean="0"/>
              <a:t>limma</a:t>
            </a:r>
            <a:r>
              <a:rPr lang="en-US" dirty="0" smtClean="0"/>
              <a:t> can be used to detect differentially expressed genes.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edgeR</a:t>
            </a:r>
            <a:r>
              <a:rPr lang="en-US" dirty="0" smtClean="0"/>
              <a:t> package provides the necessary normalization machinery.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46913" cy="1143000"/>
          </a:xfrm>
        </p:spPr>
        <p:txBody>
          <a:bodyPr/>
          <a:lstStyle/>
          <a:p>
            <a:r>
              <a:rPr lang="en-US" dirty="0" smtClean="0"/>
              <a:t>Yeast data: </a:t>
            </a:r>
            <a:r>
              <a:rPr lang="en-US" dirty="0" err="1" smtClean="0"/>
              <a:t>limma/edgeR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36700"/>
            <a:ext cx="8534400" cy="4114800"/>
          </a:xfrm>
        </p:spPr>
        <p:txBody>
          <a:bodyPr/>
          <a:lstStyle/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# Load data and define groups</a:t>
            </a: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Counts</a:t>
            </a:r>
            <a:r>
              <a:rPr lang="en-US" sz="1700" dirty="0" smtClean="0">
                <a:latin typeface="Courier"/>
                <a:cs typeface="Courier"/>
              </a:rPr>
              <a:t>&lt;-</a:t>
            </a:r>
            <a:r>
              <a:rPr lang="en-US" sz="1700" dirty="0" err="1" smtClean="0">
                <a:latin typeface="Courier"/>
                <a:cs typeface="Courier"/>
              </a:rPr>
              <a:t>read.csv('yeast-counts-allchroms.csv',row.names</a:t>
            </a:r>
            <a:r>
              <a:rPr lang="en-US" sz="1700" dirty="0" smtClean="0">
                <a:latin typeface="Courier"/>
                <a:cs typeface="Courier"/>
              </a:rPr>
              <a:t>=1</a:t>
            </a:r>
            <a:r>
              <a:rPr lang="en-US" sz="1700" dirty="0" smtClean="0">
                <a:latin typeface="Courier"/>
                <a:cs typeface="Courier"/>
              </a:rPr>
              <a:t>)</a:t>
            </a:r>
          </a:p>
          <a:p>
            <a:pPr>
              <a:buNone/>
            </a:pPr>
            <a:r>
              <a:rPr lang="en-US" sz="1700" dirty="0" err="1" smtClean="0">
                <a:latin typeface="Courier"/>
                <a:cs typeface="Courier"/>
              </a:rPr>
              <a:t>GType</a:t>
            </a:r>
            <a:r>
              <a:rPr lang="en-US" sz="1700" dirty="0" smtClean="0">
                <a:latin typeface="Courier"/>
                <a:cs typeface="Courier"/>
              </a:rPr>
              <a:t>&lt;-rep(c("WT","MT"),c(3,3))</a:t>
            </a:r>
          </a:p>
          <a:p>
            <a:endParaRPr lang="en-US" sz="17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# Check all </a:t>
            </a:r>
            <a:r>
              <a:rPr lang="en-US" sz="1700" dirty="0" smtClean="0">
                <a:latin typeface="Courier"/>
                <a:cs typeface="Courier"/>
              </a:rPr>
              <a:t>genes have a count of at least one</a:t>
            </a:r>
            <a:endParaRPr lang="en-US" sz="17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min</a:t>
            </a:r>
            <a:r>
              <a:rPr lang="en-US" sz="1700" dirty="0" smtClean="0">
                <a:latin typeface="Courier"/>
                <a:cs typeface="Courier"/>
              </a:rPr>
              <a:t>(apply(yeast,1,sum))</a:t>
            </a:r>
          </a:p>
          <a:p>
            <a:endParaRPr lang="en-US" sz="17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# Load </a:t>
            </a:r>
            <a:r>
              <a:rPr lang="en-US" sz="1700" dirty="0" err="1" smtClean="0">
                <a:latin typeface="Courier"/>
                <a:cs typeface="Courier"/>
              </a:rPr>
              <a:t>limma</a:t>
            </a:r>
            <a:r>
              <a:rPr lang="en-US" sz="1700" dirty="0" smtClean="0">
                <a:latin typeface="Courier"/>
                <a:cs typeface="Courier"/>
              </a:rPr>
              <a:t> and </a:t>
            </a:r>
            <a:r>
              <a:rPr lang="en-US" sz="1700" dirty="0" err="1" smtClean="0">
                <a:latin typeface="Courier"/>
                <a:cs typeface="Courier"/>
              </a:rPr>
              <a:t>edgeR</a:t>
            </a:r>
            <a:r>
              <a:rPr lang="en-US" sz="1700" dirty="0" smtClean="0">
                <a:latin typeface="Courier"/>
                <a:cs typeface="Courier"/>
              </a:rPr>
              <a:t> packages and perform normalization</a:t>
            </a:r>
          </a:p>
          <a:p>
            <a:pPr>
              <a:buNone/>
            </a:pPr>
            <a:r>
              <a:rPr lang="en-US" sz="1700" dirty="0" err="1" smtClean="0">
                <a:latin typeface="Courier"/>
                <a:cs typeface="Courier"/>
              </a:rPr>
              <a:t>library</a:t>
            </a:r>
            <a:r>
              <a:rPr lang="en-US" sz="1700" dirty="0" err="1" smtClean="0">
                <a:latin typeface="Courier"/>
                <a:cs typeface="Courier"/>
              </a:rPr>
              <a:t>(limma</a:t>
            </a:r>
            <a:r>
              <a:rPr lang="en-US" sz="1700" dirty="0" smtClean="0">
                <a:latin typeface="Courier"/>
                <a:cs typeface="Courier"/>
              </a:rPr>
              <a:t>)</a:t>
            </a:r>
            <a:endParaRPr lang="en-US" sz="17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700" dirty="0" err="1" smtClean="0">
                <a:latin typeface="Courier"/>
                <a:cs typeface="Courier"/>
              </a:rPr>
              <a:t>library</a:t>
            </a:r>
            <a:r>
              <a:rPr lang="en-US" sz="1700" dirty="0" err="1" smtClean="0">
                <a:latin typeface="Courier"/>
                <a:cs typeface="Courier"/>
              </a:rPr>
              <a:t>(edgeR</a:t>
            </a:r>
            <a:r>
              <a:rPr lang="en-US" sz="1700" dirty="0" smtClean="0">
                <a:latin typeface="Courier"/>
                <a:cs typeface="Courier"/>
              </a:rPr>
              <a:t>)</a:t>
            </a:r>
          </a:p>
          <a:p>
            <a:endParaRPr lang="en-US" sz="17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700" dirty="0" err="1" smtClean="0">
                <a:latin typeface="Courier"/>
                <a:cs typeface="Courier"/>
              </a:rPr>
              <a:t>nf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smtClean="0">
                <a:latin typeface="Courier"/>
                <a:cs typeface="Courier"/>
              </a:rPr>
              <a:t>&lt;- </a:t>
            </a:r>
            <a:r>
              <a:rPr lang="en-US" sz="1700" dirty="0" err="1" smtClean="0">
                <a:latin typeface="Courier"/>
                <a:cs typeface="Courier"/>
              </a:rPr>
              <a:t>calcNormFactors(Counts</a:t>
            </a:r>
            <a:r>
              <a:rPr lang="en-US" sz="1700" dirty="0" smtClean="0">
                <a:latin typeface="Courier"/>
                <a:cs typeface="Courier"/>
              </a:rPr>
              <a:t>)</a:t>
            </a:r>
            <a:endParaRPr lang="en-US" sz="17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design </a:t>
            </a:r>
            <a:r>
              <a:rPr lang="en-US" sz="1700" dirty="0" smtClean="0">
                <a:latin typeface="Courier"/>
                <a:cs typeface="Courier"/>
              </a:rPr>
              <a:t>&lt;- </a:t>
            </a:r>
            <a:r>
              <a:rPr lang="en-US" sz="1700" dirty="0" err="1" smtClean="0">
                <a:latin typeface="Courier"/>
                <a:cs typeface="Courier"/>
              </a:rPr>
              <a:t>model.matrix(~GType</a:t>
            </a:r>
            <a:r>
              <a:rPr lang="en-US" sz="1700" dirty="0" smtClean="0">
                <a:latin typeface="Courier"/>
                <a:cs typeface="Courier"/>
              </a:rPr>
              <a:t>)</a:t>
            </a:r>
            <a:endParaRPr lang="en-US" sz="17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700" dirty="0" err="1" smtClean="0">
                <a:latin typeface="Courier"/>
                <a:cs typeface="Courier"/>
              </a:rPr>
              <a:t>y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smtClean="0">
                <a:latin typeface="Courier"/>
                <a:cs typeface="Courier"/>
              </a:rPr>
              <a:t>&lt;- </a:t>
            </a:r>
            <a:r>
              <a:rPr lang="en-US" sz="1700" dirty="0" err="1" smtClean="0">
                <a:latin typeface="Courier"/>
                <a:cs typeface="Courier"/>
              </a:rPr>
              <a:t>voom(Counts,design,plot</a:t>
            </a:r>
            <a:r>
              <a:rPr lang="en-US" sz="1700" dirty="0" smtClean="0">
                <a:latin typeface="Courier"/>
                <a:cs typeface="Courier"/>
              </a:rPr>
              <a:t>=</a:t>
            </a:r>
            <a:r>
              <a:rPr lang="en-US" sz="1700" dirty="0" err="1" smtClean="0">
                <a:latin typeface="Courier"/>
                <a:cs typeface="Courier"/>
              </a:rPr>
              <a:t>TRUE,lib.size</a:t>
            </a:r>
            <a:r>
              <a:rPr lang="en-US" sz="1700" dirty="0" smtClean="0">
                <a:latin typeface="Courier"/>
                <a:cs typeface="Courier"/>
              </a:rPr>
              <a:t>=</a:t>
            </a:r>
            <a:r>
              <a:rPr lang="en-US" sz="1700" dirty="0" err="1" smtClean="0">
                <a:latin typeface="Courier"/>
                <a:cs typeface="Courier"/>
              </a:rPr>
              <a:t>colSums(Counts</a:t>
            </a:r>
            <a:r>
              <a:rPr lang="en-US" sz="1700" dirty="0" smtClean="0">
                <a:latin typeface="Courier"/>
                <a:cs typeface="Courier"/>
              </a:rPr>
              <a:t>)*</a:t>
            </a:r>
            <a:r>
              <a:rPr lang="en-US" sz="1700" dirty="0" err="1" smtClean="0">
                <a:latin typeface="Courier"/>
                <a:cs typeface="Courier"/>
              </a:rPr>
              <a:t>nf</a:t>
            </a:r>
            <a:r>
              <a:rPr lang="en-US" sz="1700" dirty="0" smtClean="0">
                <a:latin typeface="Courier"/>
                <a:cs typeface="Courier"/>
              </a:rPr>
              <a:t>)</a:t>
            </a:r>
          </a:p>
          <a:p>
            <a:endParaRPr lang="en-US" sz="1700" dirty="0" smtClean="0">
              <a:latin typeface="Courier"/>
              <a:cs typeface="Courier"/>
            </a:endParaRPr>
          </a:p>
          <a:p>
            <a:endParaRPr lang="en-US" sz="17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7" y="0"/>
            <a:ext cx="7046913" cy="1143000"/>
          </a:xfrm>
        </p:spPr>
        <p:txBody>
          <a:bodyPr/>
          <a:lstStyle/>
          <a:p>
            <a:r>
              <a:rPr lang="en-US" dirty="0" err="1" smtClean="0"/>
              <a:t>Voom</a:t>
            </a:r>
            <a:r>
              <a:rPr lang="en-US" dirty="0" smtClean="0"/>
              <a:t> plot </a:t>
            </a:r>
            <a:r>
              <a:rPr lang="en-US" dirty="0" err="1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219200"/>
            <a:ext cx="4662237" cy="492125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46913" cy="1143000"/>
          </a:xfrm>
        </p:spPr>
        <p:txBody>
          <a:bodyPr/>
          <a:lstStyle/>
          <a:p>
            <a:r>
              <a:rPr lang="en-US" dirty="0" smtClean="0"/>
              <a:t>Yeast data: </a:t>
            </a:r>
            <a:r>
              <a:rPr lang="en-US" dirty="0" err="1" smtClean="0"/>
              <a:t>limma/edgeR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36700"/>
            <a:ext cx="8763000" cy="4114800"/>
          </a:xfrm>
        </p:spPr>
        <p:txBody>
          <a:bodyPr/>
          <a:lstStyle/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# Fit linear model and produce table of ranked genes</a:t>
            </a: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fit </a:t>
            </a:r>
            <a:r>
              <a:rPr lang="en-US" sz="1700" dirty="0" smtClean="0">
                <a:latin typeface="Courier"/>
                <a:cs typeface="Courier"/>
              </a:rPr>
              <a:t>&lt;- </a:t>
            </a:r>
            <a:r>
              <a:rPr lang="en-US" sz="1700" dirty="0" err="1" smtClean="0">
                <a:latin typeface="Courier"/>
                <a:cs typeface="Courier"/>
              </a:rPr>
              <a:t>lmFit(y,design</a:t>
            </a:r>
            <a:r>
              <a:rPr lang="en-US" sz="1700" dirty="0" smtClean="0">
                <a:latin typeface="Courier"/>
                <a:cs typeface="Courier"/>
              </a:rPr>
              <a:t>)</a:t>
            </a: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fit &lt;- </a:t>
            </a:r>
            <a:r>
              <a:rPr lang="en-US" sz="1700" dirty="0" err="1" smtClean="0">
                <a:latin typeface="Courier"/>
                <a:cs typeface="Courier"/>
              </a:rPr>
              <a:t>eBayes(fit</a:t>
            </a:r>
            <a:r>
              <a:rPr lang="en-US" sz="1700" dirty="0" smtClean="0">
                <a:latin typeface="Courier"/>
                <a:cs typeface="Courier"/>
              </a:rPr>
              <a:t>)</a:t>
            </a:r>
          </a:p>
          <a:p>
            <a:pPr>
              <a:buNone/>
            </a:pPr>
            <a:r>
              <a:rPr lang="en-US" sz="1700" dirty="0" err="1" smtClean="0">
                <a:latin typeface="Courier"/>
                <a:cs typeface="Courier"/>
              </a:rPr>
              <a:t>options(digits</a:t>
            </a:r>
            <a:r>
              <a:rPr lang="en-US" sz="1700" dirty="0" smtClean="0">
                <a:latin typeface="Courier"/>
                <a:cs typeface="Courier"/>
              </a:rPr>
              <a:t>=3)</a:t>
            </a:r>
          </a:p>
          <a:p>
            <a:pPr>
              <a:buNone/>
            </a:pPr>
            <a:r>
              <a:rPr lang="en-US" sz="1700" dirty="0" err="1" smtClean="0">
                <a:latin typeface="Courier"/>
                <a:cs typeface="Courier"/>
              </a:rPr>
              <a:t>topTable(fit,coef</a:t>
            </a:r>
            <a:r>
              <a:rPr lang="en-US" sz="1700" dirty="0" smtClean="0">
                <a:latin typeface="Courier"/>
                <a:cs typeface="Courier"/>
              </a:rPr>
              <a:t>=2,n=16)#[,-c(3,5,6,7,8)]</a:t>
            </a:r>
          </a:p>
          <a:p>
            <a:pPr>
              <a:buNone/>
            </a:pPr>
            <a:r>
              <a:rPr lang="en-US" sz="1700" dirty="0" err="1" smtClean="0">
                <a:latin typeface="Courier"/>
                <a:cs typeface="Courier"/>
              </a:rPr>
              <a:t>tt</a:t>
            </a:r>
            <a:r>
              <a:rPr lang="en-US" sz="1700" dirty="0" smtClean="0">
                <a:latin typeface="Courier"/>
                <a:cs typeface="Courier"/>
              </a:rPr>
              <a:t>&lt;-</a:t>
            </a:r>
            <a:r>
              <a:rPr lang="en-US" sz="1700" dirty="0" err="1" smtClean="0">
                <a:latin typeface="Courier"/>
                <a:cs typeface="Courier"/>
              </a:rPr>
              <a:t>topTable(fit,coef</a:t>
            </a:r>
            <a:r>
              <a:rPr lang="en-US" sz="1700" dirty="0" smtClean="0">
                <a:latin typeface="Courier"/>
                <a:cs typeface="Courier"/>
              </a:rPr>
              <a:t>=2,n=</a:t>
            </a:r>
            <a:r>
              <a:rPr lang="en-US" sz="1700" dirty="0" err="1" smtClean="0">
                <a:latin typeface="Courier"/>
                <a:cs typeface="Courier"/>
              </a:rPr>
              <a:t>nrow(</a:t>
            </a:r>
            <a:r>
              <a:rPr lang="en-US" sz="1700" dirty="0" err="1" smtClean="0">
                <a:latin typeface="Courier"/>
                <a:cs typeface="Courier"/>
              </a:rPr>
              <a:t>Counts),adjust.method</a:t>
            </a:r>
            <a:r>
              <a:rPr lang="en-US" sz="1700" dirty="0" smtClean="0">
                <a:latin typeface="Courier"/>
                <a:cs typeface="Courier"/>
              </a:rPr>
              <a:t>='</a:t>
            </a:r>
            <a:r>
              <a:rPr lang="en-US" sz="1700" dirty="0" err="1" smtClean="0">
                <a:latin typeface="Courier"/>
                <a:cs typeface="Courier"/>
              </a:rPr>
              <a:t>bonferroni</a:t>
            </a:r>
            <a:r>
              <a:rPr lang="en-US" sz="1700" dirty="0" smtClean="0">
                <a:latin typeface="Courier"/>
                <a:cs typeface="Courier"/>
              </a:rPr>
              <a:t>')</a:t>
            </a:r>
            <a:endParaRPr lang="en-US" sz="17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17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# Count number of FDR significant genes </a:t>
            </a:r>
          </a:p>
          <a:p>
            <a:pPr>
              <a:buNone/>
            </a:pPr>
            <a:r>
              <a:rPr lang="en-US" sz="1700" dirty="0" err="1" smtClean="0">
                <a:latin typeface="Courier"/>
                <a:cs typeface="Courier"/>
              </a:rPr>
              <a:t>sum</a:t>
            </a:r>
            <a:r>
              <a:rPr lang="en-US" sz="1700" dirty="0" err="1" smtClean="0">
                <a:latin typeface="Courier"/>
                <a:cs typeface="Courier"/>
              </a:rPr>
              <a:t>(tt$adj.P.Val</a:t>
            </a:r>
            <a:r>
              <a:rPr lang="en-US" sz="1700" dirty="0" smtClean="0">
                <a:latin typeface="Courier"/>
                <a:cs typeface="Courier"/>
              </a:rPr>
              <a:t>&lt;0.05</a:t>
            </a:r>
            <a:r>
              <a:rPr lang="en-US" sz="1700" dirty="0" smtClean="0">
                <a:latin typeface="Courier"/>
                <a:cs typeface="Courier"/>
              </a:rPr>
              <a:t>)</a:t>
            </a:r>
          </a:p>
          <a:p>
            <a:pPr>
              <a:buNone/>
            </a:pPr>
            <a:endParaRPr lang="en-US" sz="17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4184</a:t>
            </a:r>
          </a:p>
          <a:p>
            <a:pPr>
              <a:buNone/>
            </a:pPr>
            <a:endParaRPr lang="en-US" sz="17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1700" dirty="0" smtClean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46913" cy="838200"/>
          </a:xfrm>
        </p:spPr>
        <p:txBody>
          <a:bodyPr/>
          <a:lstStyle/>
          <a:p>
            <a:r>
              <a:rPr lang="en-US" dirty="0" smtClean="0"/>
              <a:t>Volcano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197100"/>
            <a:ext cx="4457407" cy="42799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673100"/>
          </a:xfrm>
        </p:spPr>
        <p:txBody>
          <a:bodyPr/>
          <a:lstStyle/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# Make volcano plot and mark significant genes</a:t>
            </a:r>
            <a:endParaRPr lang="en-US" sz="17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700" dirty="0" err="1" smtClean="0">
                <a:latin typeface="Courier"/>
                <a:cs typeface="Courier"/>
              </a:rPr>
              <a:t>volcanoplot</a:t>
            </a:r>
            <a:r>
              <a:rPr lang="en-US" sz="1700" dirty="0" err="1" smtClean="0">
                <a:latin typeface="Courier"/>
                <a:cs typeface="Courier"/>
              </a:rPr>
              <a:t>(fit,coef</a:t>
            </a:r>
            <a:r>
              <a:rPr lang="en-US" sz="1700" dirty="0" smtClean="0">
                <a:latin typeface="Courier"/>
                <a:cs typeface="Courier"/>
              </a:rPr>
              <a:t>=2)</a:t>
            </a: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sig&lt;-</a:t>
            </a:r>
            <a:r>
              <a:rPr lang="en-US" sz="1700" dirty="0" err="1" smtClean="0">
                <a:latin typeface="Courier"/>
                <a:cs typeface="Courier"/>
              </a:rPr>
              <a:t>tt$adj.P.Val</a:t>
            </a:r>
            <a:r>
              <a:rPr lang="en-US" sz="1700" dirty="0" smtClean="0">
                <a:latin typeface="Courier"/>
                <a:cs typeface="Courier"/>
              </a:rPr>
              <a:t>&lt;0.05</a:t>
            </a:r>
          </a:p>
          <a:p>
            <a:pPr>
              <a:buNone/>
            </a:pPr>
            <a:r>
              <a:rPr lang="en-US" sz="1700" dirty="0" err="1" smtClean="0">
                <a:latin typeface="Courier"/>
                <a:cs typeface="Courier"/>
              </a:rPr>
              <a:t>points(tt$logFC[sig],tt$B[sig],pch</a:t>
            </a:r>
            <a:r>
              <a:rPr lang="en-US" sz="1700" dirty="0" smtClean="0">
                <a:latin typeface="Courier"/>
                <a:cs typeface="Courier"/>
              </a:rPr>
              <a:t>=20,col='</a:t>
            </a:r>
            <a:r>
              <a:rPr lang="en-US" sz="1700" dirty="0" err="1" smtClean="0">
                <a:latin typeface="Courier"/>
                <a:cs typeface="Courier"/>
              </a:rPr>
              <a:t>red',cex</a:t>
            </a:r>
            <a:r>
              <a:rPr lang="en-US" sz="1700" dirty="0" smtClean="0">
                <a:latin typeface="Courier"/>
                <a:cs typeface="Courier"/>
              </a:rPr>
              <a:t>=0.5)</a:t>
            </a:r>
          </a:p>
          <a:p>
            <a:pPr>
              <a:buNone/>
            </a:pPr>
            <a:endParaRPr lang="en-US" sz="1700" dirty="0" err="1" smtClean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46913" cy="1143000"/>
          </a:xfrm>
        </p:spPr>
        <p:txBody>
          <a:bodyPr/>
          <a:lstStyle/>
          <a:p>
            <a:r>
              <a:rPr lang="en-US" dirty="0" smtClean="0"/>
              <a:t>Yeast data: </a:t>
            </a:r>
            <a:r>
              <a:rPr lang="en-US" dirty="0" err="1" smtClean="0"/>
              <a:t>DESeq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36700"/>
            <a:ext cx="8534400" cy="4114800"/>
          </a:xfrm>
        </p:spPr>
        <p:txBody>
          <a:bodyPr/>
          <a:lstStyle/>
          <a:p>
            <a:pPr>
              <a:buNone/>
            </a:pPr>
            <a:r>
              <a:rPr lang="en-US" sz="1700" dirty="0" err="1" smtClean="0">
                <a:latin typeface="Courier"/>
                <a:cs typeface="Courier"/>
              </a:rPr>
              <a:t>library(DESeq</a:t>
            </a:r>
            <a:r>
              <a:rPr lang="en-US" sz="1700" dirty="0" smtClean="0">
                <a:latin typeface="Courier"/>
                <a:cs typeface="Courier"/>
              </a:rPr>
              <a:t>)</a:t>
            </a:r>
            <a:endParaRPr lang="en-US" sz="17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700" dirty="0" err="1" smtClean="0">
                <a:latin typeface="Courier"/>
                <a:cs typeface="Courier"/>
              </a:rPr>
              <a:t>cds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smtClean="0">
                <a:latin typeface="Courier"/>
                <a:cs typeface="Courier"/>
              </a:rPr>
              <a:t>&lt;- </a:t>
            </a:r>
            <a:r>
              <a:rPr lang="en-US" sz="1700" dirty="0" err="1" smtClean="0">
                <a:latin typeface="Courier"/>
                <a:cs typeface="Courier"/>
              </a:rPr>
              <a:t>newCountDataSet</a:t>
            </a:r>
            <a:r>
              <a:rPr lang="en-US" sz="1700" dirty="0" smtClean="0">
                <a:latin typeface="Courier"/>
                <a:cs typeface="Courier"/>
              </a:rPr>
              <a:t>( Counts, </a:t>
            </a:r>
            <a:r>
              <a:rPr lang="en-US" sz="1700" dirty="0" err="1" smtClean="0">
                <a:latin typeface="Courier"/>
                <a:cs typeface="Courier"/>
              </a:rPr>
              <a:t>GType</a:t>
            </a:r>
            <a:r>
              <a:rPr lang="en-US" sz="1700" dirty="0" smtClean="0">
                <a:latin typeface="Courier"/>
                <a:cs typeface="Courier"/>
              </a:rPr>
              <a:t> )</a:t>
            </a:r>
            <a:endParaRPr lang="en-US" sz="17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700" dirty="0" err="1" smtClean="0">
                <a:latin typeface="Courier"/>
                <a:cs typeface="Courier"/>
              </a:rPr>
              <a:t>cds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smtClean="0">
                <a:latin typeface="Courier"/>
                <a:cs typeface="Courier"/>
              </a:rPr>
              <a:t>&lt;- </a:t>
            </a:r>
            <a:r>
              <a:rPr lang="en-US" sz="1700" dirty="0" err="1" smtClean="0">
                <a:latin typeface="Courier"/>
                <a:cs typeface="Courier"/>
              </a:rPr>
              <a:t>estimateSizeFactors</a:t>
            </a:r>
            <a:r>
              <a:rPr lang="en-US" sz="1700" dirty="0" smtClean="0">
                <a:latin typeface="Courier"/>
                <a:cs typeface="Courier"/>
              </a:rPr>
              <a:t>( </a:t>
            </a:r>
            <a:r>
              <a:rPr lang="en-US" sz="1700" dirty="0" err="1" smtClean="0">
                <a:latin typeface="Courier"/>
                <a:cs typeface="Courier"/>
              </a:rPr>
              <a:t>cds</a:t>
            </a:r>
            <a:r>
              <a:rPr lang="en-US" sz="1700" dirty="0" smtClean="0">
                <a:latin typeface="Courier"/>
                <a:cs typeface="Courier"/>
              </a:rPr>
              <a:t> )</a:t>
            </a:r>
          </a:p>
          <a:p>
            <a:pPr>
              <a:buNone/>
            </a:pPr>
            <a:r>
              <a:rPr lang="en-US" sz="1700" dirty="0" err="1" smtClean="0">
                <a:latin typeface="Courier"/>
                <a:cs typeface="Courier"/>
              </a:rPr>
              <a:t>sizeFactors</a:t>
            </a:r>
            <a:r>
              <a:rPr lang="en-US" sz="1700" dirty="0" smtClean="0">
                <a:latin typeface="Courier"/>
                <a:cs typeface="Courier"/>
              </a:rPr>
              <a:t>( </a:t>
            </a:r>
            <a:r>
              <a:rPr lang="en-US" sz="1700" dirty="0" err="1" smtClean="0">
                <a:latin typeface="Courier"/>
                <a:cs typeface="Courier"/>
              </a:rPr>
              <a:t>cds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smtClean="0">
                <a:latin typeface="Courier"/>
                <a:cs typeface="Courier"/>
              </a:rPr>
              <a:t>)</a:t>
            </a:r>
          </a:p>
          <a:p>
            <a:pPr>
              <a:buNone/>
            </a:pPr>
            <a:endParaRPr lang="en-US" sz="17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 WT1   WT2   WT3   MT1   MT2   MT3</a:t>
            </a: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0.851 0.861 0.981 1.124 1.111 1.137</a:t>
            </a:r>
          </a:p>
          <a:p>
            <a:pPr>
              <a:buNone/>
            </a:pPr>
            <a:endParaRPr lang="en-US" sz="17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700" dirty="0" err="1" smtClean="0">
                <a:latin typeface="Courier"/>
                <a:cs typeface="Courier"/>
              </a:rPr>
              <a:t>cds</a:t>
            </a:r>
            <a:r>
              <a:rPr lang="en-US" sz="1700" dirty="0" smtClean="0">
                <a:latin typeface="Courier"/>
                <a:cs typeface="Courier"/>
              </a:rPr>
              <a:t> &lt;- </a:t>
            </a:r>
            <a:r>
              <a:rPr lang="en-US" sz="1700" dirty="0" err="1" smtClean="0">
                <a:latin typeface="Courier"/>
                <a:cs typeface="Courier"/>
              </a:rPr>
              <a:t>estimateDispersions</a:t>
            </a:r>
            <a:r>
              <a:rPr lang="en-US" sz="1700" dirty="0" smtClean="0">
                <a:latin typeface="Courier"/>
                <a:cs typeface="Courier"/>
              </a:rPr>
              <a:t>( </a:t>
            </a:r>
            <a:r>
              <a:rPr lang="en-US" sz="1700" dirty="0" err="1" smtClean="0">
                <a:latin typeface="Courier"/>
                <a:cs typeface="Courier"/>
              </a:rPr>
              <a:t>cds</a:t>
            </a:r>
            <a:r>
              <a:rPr lang="en-US" sz="1700" dirty="0" smtClean="0">
                <a:latin typeface="Courier"/>
                <a:cs typeface="Courier"/>
              </a:rPr>
              <a:t> )</a:t>
            </a:r>
            <a:endParaRPr lang="en-US" sz="17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17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res &lt;- </a:t>
            </a:r>
            <a:r>
              <a:rPr lang="en-US" sz="1700" dirty="0" err="1" smtClean="0">
                <a:latin typeface="Courier"/>
                <a:cs typeface="Courier"/>
              </a:rPr>
              <a:t>nbinomTest</a:t>
            </a:r>
            <a:r>
              <a:rPr lang="en-US" sz="1700" dirty="0" smtClean="0">
                <a:latin typeface="Courier"/>
                <a:cs typeface="Courier"/>
              </a:rPr>
              <a:t>( </a:t>
            </a:r>
            <a:r>
              <a:rPr lang="en-US" sz="1700" dirty="0" err="1" smtClean="0">
                <a:latin typeface="Courier"/>
                <a:cs typeface="Courier"/>
              </a:rPr>
              <a:t>cds</a:t>
            </a:r>
            <a:r>
              <a:rPr lang="en-US" sz="1700" dirty="0" smtClean="0">
                <a:latin typeface="Courier"/>
                <a:cs typeface="Courier"/>
              </a:rPr>
              <a:t>, "WT", "MT" )</a:t>
            </a:r>
          </a:p>
          <a:p>
            <a:pPr>
              <a:buNone/>
            </a:pPr>
            <a:endParaRPr lang="en-US" sz="1700" dirty="0" smtClean="0">
              <a:latin typeface="Courier"/>
              <a:cs typeface="Courier"/>
            </a:endParaRPr>
          </a:p>
          <a:p>
            <a:endParaRPr lang="en-US" sz="17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17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046913" cy="762000"/>
          </a:xfrm>
        </p:spPr>
        <p:txBody>
          <a:bodyPr/>
          <a:lstStyle/>
          <a:p>
            <a:r>
              <a:rPr lang="en-US" dirty="0" smtClean="0"/>
              <a:t>Yeast data: </a:t>
            </a:r>
            <a:r>
              <a:rPr lang="en-US" dirty="0" err="1" smtClean="0"/>
              <a:t>DESeq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534400" cy="2425700"/>
          </a:xfrm>
        </p:spPr>
        <p:txBody>
          <a:bodyPr/>
          <a:lstStyle/>
          <a:p>
            <a:pPr>
              <a:buNone/>
            </a:pPr>
            <a:r>
              <a:rPr lang="en-US" sz="1700" dirty="0" err="1" smtClean="0">
                <a:latin typeface="Courier"/>
                <a:cs typeface="Courier"/>
              </a:rPr>
              <a:t>plotDispEsts</a:t>
            </a:r>
            <a:r>
              <a:rPr lang="en-US" sz="1700" dirty="0" smtClean="0">
                <a:latin typeface="Courier"/>
                <a:cs typeface="Courier"/>
              </a:rPr>
              <a:t> &lt;- function( </a:t>
            </a:r>
            <a:r>
              <a:rPr lang="en-US" sz="1700" dirty="0" err="1" smtClean="0">
                <a:latin typeface="Courier"/>
                <a:cs typeface="Courier"/>
              </a:rPr>
              <a:t>cds</a:t>
            </a:r>
            <a:r>
              <a:rPr lang="en-US" sz="1700" dirty="0" smtClean="0">
                <a:latin typeface="Courier"/>
                <a:cs typeface="Courier"/>
              </a:rPr>
              <a:t> ) {</a:t>
            </a: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  </a:t>
            </a:r>
            <a:r>
              <a:rPr lang="en-US" sz="1700" dirty="0" err="1" smtClean="0">
                <a:latin typeface="Courier"/>
                <a:cs typeface="Courier"/>
              </a:rPr>
              <a:t>plot</a:t>
            </a:r>
            <a:r>
              <a:rPr lang="en-US" sz="1700" dirty="0" err="1" smtClean="0">
                <a:latin typeface="Courier"/>
                <a:cs typeface="Courier"/>
              </a:rPr>
              <a:t>(rowMeans</a:t>
            </a:r>
            <a:r>
              <a:rPr lang="en-US" sz="1700" dirty="0" smtClean="0">
                <a:latin typeface="Courier"/>
                <a:cs typeface="Courier"/>
              </a:rPr>
              <a:t>( counts( </a:t>
            </a:r>
            <a:r>
              <a:rPr lang="en-US" sz="1700" dirty="0" err="1" smtClean="0">
                <a:latin typeface="Courier"/>
                <a:cs typeface="Courier"/>
              </a:rPr>
              <a:t>cds</a:t>
            </a:r>
            <a:r>
              <a:rPr lang="en-US" sz="1700" dirty="0" smtClean="0">
                <a:latin typeface="Courier"/>
                <a:cs typeface="Courier"/>
              </a:rPr>
              <a:t>, normalized=TRUE ) ),</a:t>
            </a: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       </a:t>
            </a:r>
            <a:r>
              <a:rPr lang="en-US" sz="1700" dirty="0" err="1" smtClean="0">
                <a:latin typeface="Courier"/>
                <a:cs typeface="Courier"/>
              </a:rPr>
              <a:t>fitInfo(cds)$perGeneDispEsts</a:t>
            </a:r>
            <a:r>
              <a:rPr lang="en-US" sz="1700" dirty="0" smtClean="0">
                <a:latin typeface="Courier"/>
                <a:cs typeface="Courier"/>
              </a:rPr>
              <a:t>,</a:t>
            </a: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       </a:t>
            </a:r>
            <a:r>
              <a:rPr lang="en-US" sz="1700" dirty="0" err="1" smtClean="0">
                <a:latin typeface="Courier"/>
                <a:cs typeface="Courier"/>
              </a:rPr>
              <a:t>pch</a:t>
            </a:r>
            <a:r>
              <a:rPr lang="en-US" sz="1700" dirty="0" smtClean="0">
                <a:latin typeface="Courier"/>
                <a:cs typeface="Courier"/>
              </a:rPr>
              <a:t> = '.', log="</a:t>
            </a:r>
            <a:r>
              <a:rPr lang="en-US" sz="1700" dirty="0" err="1" smtClean="0">
                <a:latin typeface="Courier"/>
                <a:cs typeface="Courier"/>
              </a:rPr>
              <a:t>xy</a:t>
            </a:r>
            <a:r>
              <a:rPr lang="en-US" sz="1700" dirty="0" smtClean="0">
                <a:latin typeface="Courier"/>
                <a:cs typeface="Courier"/>
              </a:rPr>
              <a:t>" )</a:t>
            </a: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  </a:t>
            </a:r>
            <a:r>
              <a:rPr lang="en-US" sz="1700" dirty="0" err="1" smtClean="0">
                <a:latin typeface="Courier"/>
                <a:cs typeface="Courier"/>
              </a:rPr>
              <a:t>xg</a:t>
            </a:r>
            <a:r>
              <a:rPr lang="en-US" sz="1700" dirty="0" smtClean="0">
                <a:latin typeface="Courier"/>
                <a:cs typeface="Courier"/>
              </a:rPr>
              <a:t> &lt;- 10^seq( -.5, 5, </a:t>
            </a:r>
            <a:r>
              <a:rPr lang="en-US" sz="1700" dirty="0" err="1" smtClean="0">
                <a:latin typeface="Courier"/>
                <a:cs typeface="Courier"/>
              </a:rPr>
              <a:t>length.out</a:t>
            </a:r>
            <a:r>
              <a:rPr lang="en-US" sz="1700" dirty="0" smtClean="0">
                <a:latin typeface="Courier"/>
                <a:cs typeface="Courier"/>
              </a:rPr>
              <a:t>=300 )</a:t>
            </a: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  lines( </a:t>
            </a:r>
            <a:r>
              <a:rPr lang="en-US" sz="1700" dirty="0" err="1" smtClean="0">
                <a:latin typeface="Courier"/>
                <a:cs typeface="Courier"/>
              </a:rPr>
              <a:t>xg</a:t>
            </a:r>
            <a:r>
              <a:rPr lang="en-US" sz="1700" dirty="0" smtClean="0">
                <a:latin typeface="Courier"/>
                <a:cs typeface="Courier"/>
              </a:rPr>
              <a:t>, </a:t>
            </a:r>
            <a:r>
              <a:rPr lang="en-US" sz="1700" dirty="0" err="1" smtClean="0">
                <a:latin typeface="Courier"/>
                <a:cs typeface="Courier"/>
              </a:rPr>
              <a:t>fitInfo(cds)$dispFun</a:t>
            </a:r>
            <a:r>
              <a:rPr lang="en-US" sz="1700" dirty="0" smtClean="0">
                <a:latin typeface="Courier"/>
                <a:cs typeface="Courier"/>
              </a:rPr>
              <a:t>( </a:t>
            </a:r>
            <a:r>
              <a:rPr lang="en-US" sz="1700" dirty="0" err="1" smtClean="0">
                <a:latin typeface="Courier"/>
                <a:cs typeface="Courier"/>
              </a:rPr>
              <a:t>xg</a:t>
            </a:r>
            <a:r>
              <a:rPr lang="en-US" sz="1700" dirty="0" smtClean="0">
                <a:latin typeface="Courier"/>
                <a:cs typeface="Courier"/>
              </a:rPr>
              <a:t> ), </a:t>
            </a:r>
            <a:r>
              <a:rPr lang="en-US" sz="1700" dirty="0" err="1" smtClean="0">
                <a:latin typeface="Courier"/>
                <a:cs typeface="Courier"/>
              </a:rPr>
              <a:t>col</a:t>
            </a:r>
            <a:r>
              <a:rPr lang="en-US" sz="1700" dirty="0" smtClean="0">
                <a:latin typeface="Courier"/>
                <a:cs typeface="Courier"/>
              </a:rPr>
              <a:t>="red" </a:t>
            </a:r>
            <a:r>
              <a:rPr lang="en-US" sz="1700" dirty="0" smtClean="0">
                <a:latin typeface="Courier"/>
                <a:cs typeface="Courier"/>
              </a:rPr>
              <a:t>) </a:t>
            </a: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}</a:t>
            </a:r>
          </a:p>
          <a:p>
            <a:pPr>
              <a:buNone/>
            </a:pPr>
            <a:r>
              <a:rPr lang="en-US" sz="1700" dirty="0" err="1" smtClean="0">
                <a:latin typeface="Courier"/>
                <a:cs typeface="Courier"/>
              </a:rPr>
              <a:t>plotDispEsts</a:t>
            </a:r>
            <a:r>
              <a:rPr lang="en-US" sz="1700" dirty="0" smtClean="0">
                <a:latin typeface="Courier"/>
                <a:cs typeface="Courier"/>
              </a:rPr>
              <a:t>( </a:t>
            </a:r>
            <a:r>
              <a:rPr lang="en-US" sz="1700" dirty="0" err="1" smtClean="0">
                <a:latin typeface="Courier"/>
                <a:cs typeface="Courier"/>
              </a:rPr>
              <a:t>cds</a:t>
            </a:r>
            <a:r>
              <a:rPr lang="en-US" sz="1700" dirty="0" smtClean="0">
                <a:latin typeface="Courier"/>
                <a:cs typeface="Courier"/>
              </a:rPr>
              <a:t> )</a:t>
            </a:r>
          </a:p>
          <a:p>
            <a:endParaRPr lang="en-US" sz="17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17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814721"/>
            <a:ext cx="3733800" cy="35045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046913" cy="1143000"/>
          </a:xfrm>
        </p:spPr>
        <p:txBody>
          <a:bodyPr/>
          <a:lstStyle/>
          <a:p>
            <a:r>
              <a:rPr lang="en-NZ" dirty="0" smtClean="0"/>
              <a:t>Installing </a:t>
            </a:r>
            <a:r>
              <a:rPr lang="en-NZ" dirty="0" err="1" smtClean="0"/>
              <a:t>Bioconductor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043738" cy="45593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NZ" sz="2400" dirty="0" smtClean="0"/>
              <a:t>Installing packages on the R terminal </a:t>
            </a:r>
            <a:r>
              <a:rPr lang="en-NZ" sz="2400" i="1" dirty="0" smtClean="0"/>
              <a:t>using http:// </a:t>
            </a:r>
            <a:endParaRPr lang="en-NZ" sz="2400" i="1" dirty="0"/>
          </a:p>
          <a:p>
            <a:pPr lvl="1">
              <a:buNone/>
            </a:pP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## Set the repository</a:t>
            </a:r>
          </a:p>
          <a:p>
            <a:pPr lvl="1">
              <a:buNone/>
            </a:pP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options(repos="http://cran.stat.auckland.ac.nz")</a:t>
            </a:r>
            <a:endParaRPr lang="en-NZ" sz="1800" i="1" dirty="0" smtClean="0">
              <a:solidFill>
                <a:srgbClr val="0070C0"/>
              </a:solidFill>
              <a:cs typeface="Courier New" pitchFamily="49" charset="0"/>
            </a:endParaRPr>
          </a:p>
          <a:p>
            <a:pPr lvl="1">
              <a:buNone/>
            </a:pPr>
            <a:endParaRPr lang="en-NZ" sz="1800" i="1" dirty="0" smtClean="0">
              <a:solidFill>
                <a:srgbClr val="0070C0"/>
              </a:solidFill>
              <a:cs typeface="Courier New" pitchFamily="49" charset="0"/>
            </a:endParaRPr>
          </a:p>
          <a:p>
            <a:pPr lvl="1">
              <a:buNone/>
            </a:pP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#</a:t>
            </a: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# Download biocLite() from the internet</a:t>
            </a:r>
          </a:p>
          <a:p>
            <a:pPr lvl="1">
              <a:buNone/>
            </a:pP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source("http://bioconductor.org/biocLite.R")</a:t>
            </a:r>
          </a:p>
          <a:p>
            <a:pPr lvl="1">
              <a:buNone/>
            </a:pP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## Install core packages</a:t>
            </a:r>
          </a:p>
          <a:p>
            <a:pPr lvl="1">
              <a:buNone/>
            </a:pPr>
            <a:r>
              <a:rPr lang="en-NZ" sz="1800" i="1" dirty="0" err="1" smtClean="0">
                <a:solidFill>
                  <a:srgbClr val="0070C0"/>
                </a:solidFill>
                <a:cs typeface="Courier New" pitchFamily="49" charset="0"/>
              </a:rPr>
              <a:t>biocLite</a:t>
            </a: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## Install a specific package</a:t>
            </a:r>
          </a:p>
          <a:p>
            <a:pPr lvl="1">
              <a:buNone/>
            </a:pPr>
            <a:r>
              <a:rPr lang="en-NZ" sz="1800" i="1" dirty="0" err="1" smtClean="0">
                <a:solidFill>
                  <a:srgbClr val="0070C0"/>
                </a:solidFill>
                <a:cs typeface="Courier New" pitchFamily="49" charset="0"/>
              </a:rPr>
              <a:t>biocLite</a:t>
            </a: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("</a:t>
            </a:r>
            <a:r>
              <a:rPr lang="en-NZ" sz="1800" i="1" dirty="0" err="1" smtClean="0">
                <a:solidFill>
                  <a:srgbClr val="0070C0"/>
                </a:solidFill>
                <a:cs typeface="Courier New" pitchFamily="49" charset="0"/>
              </a:rPr>
              <a:t>limma</a:t>
            </a: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")</a:t>
            </a:r>
          </a:p>
          <a:p>
            <a:pPr lvl="1">
              <a:buNone/>
            </a:pP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## Install several packages</a:t>
            </a:r>
          </a:p>
          <a:p>
            <a:pPr lvl="1">
              <a:buNone/>
            </a:pP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biocLite(c("GenomicFeatures", "AnnotationDbi")</a:t>
            </a: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NZ" sz="2400" i="1" dirty="0" smtClean="0"/>
              <a:t>Using </a:t>
            </a:r>
            <a:r>
              <a:rPr lang="en-NZ" sz="2400" i="1" dirty="0" smtClean="0"/>
              <a:t>biocLite() auto magically resolves packages </a:t>
            </a:r>
            <a:r>
              <a:rPr lang="en-NZ" sz="2400" i="1" dirty="0" smtClean="0"/>
              <a:t>and their dependences </a:t>
            </a:r>
            <a:r>
              <a:rPr lang="en-NZ" sz="2400" i="1" dirty="0" smtClean="0"/>
              <a:t>from both </a:t>
            </a:r>
            <a:r>
              <a:rPr lang="en-NZ" sz="2400" i="1" dirty="0" smtClean="0">
                <a:hlinkClick r:id="rId2"/>
              </a:rPr>
              <a:t>Bioconductor</a:t>
            </a:r>
            <a:r>
              <a:rPr lang="en-NZ" sz="2400" i="1" dirty="0" smtClean="0"/>
              <a:t> and </a:t>
            </a:r>
            <a:r>
              <a:rPr lang="en-NZ" sz="2400" i="1" dirty="0" smtClean="0">
                <a:hlinkClick r:id="rId3"/>
              </a:rPr>
              <a:t>CRAN</a:t>
            </a:r>
            <a:endParaRPr lang="en-NZ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46913" cy="685800"/>
          </a:xfrm>
        </p:spPr>
        <p:txBody>
          <a:bodyPr/>
          <a:lstStyle/>
          <a:p>
            <a:r>
              <a:rPr lang="en-US" dirty="0" smtClean="0"/>
              <a:t>Yeast data: </a:t>
            </a:r>
            <a:r>
              <a:rPr lang="en-US" dirty="0" err="1" smtClean="0"/>
              <a:t>DESeq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7848600" cy="2882900"/>
          </a:xfrm>
        </p:spPr>
        <p:txBody>
          <a:bodyPr/>
          <a:lstStyle/>
          <a:p>
            <a:pPr>
              <a:buNone/>
            </a:pPr>
            <a:r>
              <a:rPr lang="en-US" sz="1700" dirty="0" err="1" smtClean="0">
                <a:latin typeface="Courier"/>
                <a:cs typeface="Courier"/>
              </a:rPr>
              <a:t>plotDE</a:t>
            </a:r>
            <a:r>
              <a:rPr lang="en-US" sz="1700" dirty="0" smtClean="0">
                <a:latin typeface="Courier"/>
                <a:cs typeface="Courier"/>
              </a:rPr>
              <a:t> &lt;- function( res ) {</a:t>
            </a: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  </a:t>
            </a:r>
            <a:r>
              <a:rPr lang="en-US" sz="1700" dirty="0" err="1" smtClean="0">
                <a:latin typeface="Courier"/>
                <a:cs typeface="Courier"/>
              </a:rPr>
              <a:t>plot</a:t>
            </a:r>
            <a:r>
              <a:rPr lang="en-US" sz="1700" dirty="0" err="1" smtClean="0">
                <a:latin typeface="Courier"/>
                <a:cs typeface="Courier"/>
              </a:rPr>
              <a:t>(res</a:t>
            </a:r>
            <a:r>
              <a:rPr lang="en-US" sz="1700" dirty="0" err="1" smtClean="0">
                <a:latin typeface="Courier"/>
                <a:cs typeface="Courier"/>
              </a:rPr>
              <a:t>$baseMean</a:t>
            </a:r>
            <a:r>
              <a:rPr lang="en-US" sz="1700" dirty="0" smtClean="0">
                <a:latin typeface="Courier"/>
                <a:cs typeface="Courier"/>
              </a:rPr>
              <a:t>,</a:t>
            </a: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       res$log2FoldChange,</a:t>
            </a: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       log="</a:t>
            </a:r>
            <a:r>
              <a:rPr lang="en-US" sz="1700" dirty="0" err="1" smtClean="0">
                <a:latin typeface="Courier"/>
                <a:cs typeface="Courier"/>
              </a:rPr>
              <a:t>x</a:t>
            </a:r>
            <a:r>
              <a:rPr lang="en-US" sz="1700" dirty="0" smtClean="0">
                <a:latin typeface="Courier"/>
                <a:cs typeface="Courier"/>
              </a:rPr>
              <a:t>", </a:t>
            </a:r>
            <a:r>
              <a:rPr lang="en-US" sz="1700" dirty="0" err="1" smtClean="0">
                <a:latin typeface="Courier"/>
                <a:cs typeface="Courier"/>
              </a:rPr>
              <a:t>pch</a:t>
            </a:r>
            <a:r>
              <a:rPr lang="en-US" sz="1700" dirty="0" smtClean="0">
                <a:latin typeface="Courier"/>
                <a:cs typeface="Courier"/>
              </a:rPr>
              <a:t>=20, </a:t>
            </a:r>
            <a:r>
              <a:rPr lang="en-US" sz="1700" dirty="0" err="1" smtClean="0">
                <a:latin typeface="Courier"/>
                <a:cs typeface="Courier"/>
              </a:rPr>
              <a:t>cex</a:t>
            </a:r>
            <a:r>
              <a:rPr lang="en-US" sz="1700" dirty="0" smtClean="0">
                <a:latin typeface="Courier"/>
                <a:cs typeface="Courier"/>
              </a:rPr>
              <a:t>=.3,</a:t>
            </a: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       </a:t>
            </a:r>
            <a:r>
              <a:rPr lang="en-US" sz="1700" dirty="0" err="1" smtClean="0">
                <a:latin typeface="Courier"/>
                <a:cs typeface="Courier"/>
              </a:rPr>
              <a:t>col</a:t>
            </a:r>
            <a:r>
              <a:rPr lang="en-US" sz="1700" dirty="0" smtClean="0">
                <a:latin typeface="Courier"/>
                <a:cs typeface="Courier"/>
              </a:rPr>
              <a:t> = </a:t>
            </a:r>
            <a:r>
              <a:rPr lang="en-US" sz="1700" dirty="0" err="1" smtClean="0">
                <a:latin typeface="Courier"/>
                <a:cs typeface="Courier"/>
              </a:rPr>
              <a:t>ifelse</a:t>
            </a:r>
            <a:r>
              <a:rPr lang="en-US" sz="1700" dirty="0" smtClean="0">
                <a:latin typeface="Courier"/>
                <a:cs typeface="Courier"/>
              </a:rPr>
              <a:t>( </a:t>
            </a:r>
            <a:r>
              <a:rPr lang="en-US" sz="1700" dirty="0" err="1" smtClean="0">
                <a:latin typeface="Courier"/>
                <a:cs typeface="Courier"/>
              </a:rPr>
              <a:t>res$padj</a:t>
            </a:r>
            <a:r>
              <a:rPr lang="en-US" sz="1700" dirty="0" smtClean="0">
                <a:latin typeface="Courier"/>
                <a:cs typeface="Courier"/>
              </a:rPr>
              <a:t> &lt; .1, "</a:t>
            </a:r>
            <a:r>
              <a:rPr lang="en-US" sz="1700" dirty="0" err="1" smtClean="0">
                <a:latin typeface="Courier"/>
                <a:cs typeface="Courier"/>
              </a:rPr>
              <a:t>red","</a:t>
            </a:r>
            <a:r>
              <a:rPr lang="en-US" sz="1700" dirty="0" err="1" smtClean="0">
                <a:latin typeface="Courier"/>
                <a:cs typeface="Courier"/>
              </a:rPr>
              <a:t>black</a:t>
            </a:r>
            <a:r>
              <a:rPr lang="en-US" sz="1700" dirty="0" smtClean="0">
                <a:latin typeface="Courier"/>
                <a:cs typeface="Courier"/>
              </a:rPr>
              <a:t>" ) )</a:t>
            </a: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}</a:t>
            </a:r>
          </a:p>
          <a:p>
            <a:pPr>
              <a:buNone/>
            </a:pPr>
            <a:r>
              <a:rPr lang="en-US" sz="1700" dirty="0" err="1" smtClean="0">
                <a:latin typeface="Courier"/>
                <a:cs typeface="Courier"/>
              </a:rPr>
              <a:t>plotDE</a:t>
            </a:r>
            <a:r>
              <a:rPr lang="en-US" sz="1700" dirty="0" smtClean="0">
                <a:latin typeface="Courier"/>
                <a:cs typeface="Courier"/>
              </a:rPr>
              <a:t>( res )</a:t>
            </a:r>
            <a:endParaRPr lang="en-US" sz="17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590800"/>
            <a:ext cx="4035735" cy="37973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046913" cy="1143000"/>
          </a:xfrm>
        </p:spPr>
        <p:txBody>
          <a:bodyPr/>
          <a:lstStyle/>
          <a:p>
            <a:r>
              <a:rPr lang="en-US" dirty="0" smtClean="0"/>
              <a:t>Yeast data: </a:t>
            </a:r>
            <a:r>
              <a:rPr lang="en-US" dirty="0" err="1" smtClean="0"/>
              <a:t>DESeq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143000"/>
            <a:ext cx="6324600" cy="673100"/>
          </a:xfrm>
        </p:spPr>
        <p:txBody>
          <a:bodyPr/>
          <a:lstStyle/>
          <a:p>
            <a:pPr>
              <a:buNone/>
            </a:pPr>
            <a:r>
              <a:rPr lang="en-US" sz="1700" dirty="0" err="1" smtClean="0">
                <a:latin typeface="Courier"/>
                <a:cs typeface="Courier"/>
              </a:rPr>
              <a:t>hist(res$pval</a:t>
            </a:r>
            <a:r>
              <a:rPr lang="en-US" sz="1700" dirty="0" smtClean="0">
                <a:latin typeface="Courier"/>
                <a:cs typeface="Courier"/>
              </a:rPr>
              <a:t>, breaks=100, </a:t>
            </a:r>
            <a:r>
              <a:rPr lang="en-US" sz="1700" dirty="0" err="1" smtClean="0">
                <a:latin typeface="Courier"/>
                <a:cs typeface="Courier"/>
              </a:rPr>
              <a:t>col</a:t>
            </a:r>
            <a:r>
              <a:rPr lang="en-US" sz="1700" dirty="0" smtClean="0">
                <a:latin typeface="Courier"/>
                <a:cs typeface="Courier"/>
              </a:rPr>
              <a:t>="</a:t>
            </a:r>
            <a:r>
              <a:rPr lang="en-US" sz="1700" dirty="0" err="1" smtClean="0">
                <a:latin typeface="Courier"/>
                <a:cs typeface="Courier"/>
              </a:rPr>
              <a:t>skyblue</a:t>
            </a:r>
            <a:r>
              <a:rPr lang="en-US" sz="1700" dirty="0" smtClean="0">
                <a:latin typeface="Courier"/>
                <a:cs typeface="Courier"/>
              </a:rPr>
              <a:t>",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	</a:t>
            </a:r>
            <a:r>
              <a:rPr lang="en-US" sz="1700" dirty="0" smtClean="0">
                <a:latin typeface="Courier"/>
                <a:cs typeface="Courier"/>
              </a:rPr>
              <a:t>border</a:t>
            </a:r>
            <a:r>
              <a:rPr lang="en-US" sz="1700" dirty="0" smtClean="0">
                <a:latin typeface="Courier"/>
                <a:cs typeface="Courier"/>
              </a:rPr>
              <a:t>="</a:t>
            </a:r>
            <a:r>
              <a:rPr lang="en-US" sz="1700" dirty="0" err="1" smtClean="0">
                <a:latin typeface="Courier"/>
                <a:cs typeface="Courier"/>
              </a:rPr>
              <a:t>slateblue</a:t>
            </a:r>
            <a:r>
              <a:rPr lang="en-US" sz="1700" dirty="0" smtClean="0">
                <a:latin typeface="Courier"/>
                <a:cs typeface="Courier"/>
              </a:rPr>
              <a:t>", main="")</a:t>
            </a:r>
            <a:endParaRPr lang="en-US" sz="17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81200"/>
            <a:ext cx="4546599" cy="4435952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046913" cy="1143000"/>
          </a:xfrm>
        </p:spPr>
        <p:txBody>
          <a:bodyPr/>
          <a:lstStyle/>
          <a:p>
            <a:r>
              <a:rPr lang="en-US" dirty="0" smtClean="0"/>
              <a:t>Yeast data: </a:t>
            </a:r>
            <a:r>
              <a:rPr lang="en-US" dirty="0" err="1" smtClean="0"/>
              <a:t>DESeq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114800"/>
          </a:xfrm>
        </p:spPr>
        <p:txBody>
          <a:bodyPr/>
          <a:lstStyle/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# </a:t>
            </a:r>
            <a:r>
              <a:rPr lang="en-US" sz="1700" dirty="0" err="1" smtClean="0">
                <a:latin typeface="Courier"/>
                <a:cs typeface="Courier"/>
              </a:rPr>
              <a:t>DESeq</a:t>
            </a:r>
            <a:r>
              <a:rPr lang="en-US" sz="1700" dirty="0" smtClean="0">
                <a:latin typeface="Courier"/>
                <a:cs typeface="Courier"/>
              </a:rPr>
              <a:t> "volcano plot"</a:t>
            </a: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plot(log2(res$foldChange),-log(res$pval),pch=20,cex=0.4)</a:t>
            </a: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sig&lt;-</a:t>
            </a:r>
            <a:r>
              <a:rPr lang="en-US" sz="1700" dirty="0" err="1" smtClean="0">
                <a:latin typeface="Courier"/>
                <a:cs typeface="Courier"/>
              </a:rPr>
              <a:t>res$padj</a:t>
            </a:r>
            <a:r>
              <a:rPr lang="en-US" sz="1700" dirty="0" smtClean="0">
                <a:latin typeface="Courier"/>
                <a:cs typeface="Courier"/>
              </a:rPr>
              <a:t>&lt;0.05</a:t>
            </a:r>
          </a:p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points(log2(res$foldChange[sig]),-log(res$pval[sig])</a:t>
            </a:r>
            <a:r>
              <a:rPr lang="en-US" sz="1700" dirty="0" smtClean="0">
                <a:latin typeface="Courier"/>
                <a:cs typeface="Courier"/>
              </a:rPr>
              <a:t>, </a:t>
            </a:r>
            <a:r>
              <a:rPr lang="en-US" sz="1700" dirty="0" err="1" smtClean="0">
                <a:latin typeface="Courier"/>
                <a:cs typeface="Courier"/>
              </a:rPr>
              <a:t>pch</a:t>
            </a:r>
            <a:r>
              <a:rPr lang="en-US" sz="1700" dirty="0" smtClean="0">
                <a:latin typeface="Courier"/>
                <a:cs typeface="Courier"/>
              </a:rPr>
              <a:t>=20,cex=0.4,col='red')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743200"/>
            <a:ext cx="3831912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46913" cy="1143000"/>
          </a:xfrm>
        </p:spPr>
        <p:txBody>
          <a:bodyPr/>
          <a:lstStyle/>
          <a:p>
            <a:r>
              <a:rPr lang="en-US" dirty="0" smtClean="0"/>
              <a:t>Yeast data: </a:t>
            </a:r>
            <a:r>
              <a:rPr lang="en-US" dirty="0" err="1" smtClean="0"/>
              <a:t>limma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DESeq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1981200"/>
          </a:xfrm>
        </p:spPr>
        <p:txBody>
          <a:bodyPr/>
          <a:lstStyle/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# Compare </a:t>
            </a:r>
            <a:r>
              <a:rPr lang="en-US" sz="1700" dirty="0" err="1" smtClean="0">
                <a:latin typeface="Courier"/>
                <a:cs typeface="Courier"/>
              </a:rPr>
              <a:t>limma</a:t>
            </a:r>
            <a:r>
              <a:rPr lang="en-US" sz="1700" dirty="0" smtClean="0">
                <a:latin typeface="Courier"/>
                <a:cs typeface="Courier"/>
              </a:rPr>
              <a:t> and </a:t>
            </a:r>
            <a:r>
              <a:rPr lang="en-US" sz="1700" dirty="0" err="1" smtClean="0">
                <a:latin typeface="Courier"/>
                <a:cs typeface="Courier"/>
              </a:rPr>
              <a:t>DESeq</a:t>
            </a:r>
            <a:endParaRPr lang="en-US" sz="17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700" dirty="0" err="1" smtClean="0">
                <a:latin typeface="Courier"/>
                <a:cs typeface="Courier"/>
              </a:rPr>
              <a:t>limma.sig</a:t>
            </a:r>
            <a:r>
              <a:rPr lang="en-US" sz="1700" dirty="0" smtClean="0">
                <a:latin typeface="Courier"/>
                <a:cs typeface="Courier"/>
              </a:rPr>
              <a:t>&lt;-ifelse(p.adjust(fit$p.value[,2],"BH")&lt;0.05,1,0)</a:t>
            </a:r>
          </a:p>
          <a:p>
            <a:pPr>
              <a:buNone/>
            </a:pPr>
            <a:r>
              <a:rPr lang="en-US" sz="1700" dirty="0" err="1" smtClean="0">
                <a:latin typeface="Courier"/>
                <a:cs typeface="Courier"/>
              </a:rPr>
              <a:t>deseq.sig</a:t>
            </a:r>
            <a:r>
              <a:rPr lang="en-US" sz="1700" dirty="0" smtClean="0">
                <a:latin typeface="Courier"/>
                <a:cs typeface="Courier"/>
              </a:rPr>
              <a:t>&lt;-</a:t>
            </a:r>
            <a:r>
              <a:rPr lang="en-US" sz="1700" dirty="0" err="1" smtClean="0">
                <a:latin typeface="Courier"/>
                <a:cs typeface="Courier"/>
              </a:rPr>
              <a:t>ifelse(p.adjust(res$pval,"BH</a:t>
            </a:r>
            <a:r>
              <a:rPr lang="en-US" sz="1700" dirty="0" smtClean="0">
                <a:latin typeface="Courier"/>
                <a:cs typeface="Courier"/>
              </a:rPr>
              <a:t>")&lt;0.05,1,0)</a:t>
            </a:r>
          </a:p>
          <a:p>
            <a:pPr>
              <a:buNone/>
            </a:pPr>
            <a:endParaRPr lang="en-US" sz="17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700" dirty="0" err="1" smtClean="0">
                <a:latin typeface="Courier"/>
                <a:cs typeface="Courier"/>
              </a:rPr>
              <a:t>vennDiagram(cbind(limma.sig,deseq.sig</a:t>
            </a:r>
            <a:r>
              <a:rPr lang="en-US" sz="1700" dirty="0" smtClean="0">
                <a:latin typeface="Courier"/>
                <a:cs typeface="Courier"/>
              </a:rPr>
              <a:t>))</a:t>
            </a:r>
          </a:p>
          <a:p>
            <a:pPr>
              <a:buNone/>
            </a:pPr>
            <a:endParaRPr lang="en-US" sz="17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1700" dirty="0" smtClean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124200"/>
            <a:ext cx="4102100" cy="318589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46913" cy="1143000"/>
          </a:xfrm>
        </p:spPr>
        <p:txBody>
          <a:bodyPr/>
          <a:lstStyle/>
          <a:p>
            <a:r>
              <a:rPr lang="en-US" dirty="0" smtClean="0"/>
              <a:t>Yeast data: </a:t>
            </a:r>
            <a:r>
              <a:rPr lang="en-US" dirty="0" err="1" smtClean="0"/>
              <a:t>limma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DESeq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84300"/>
            <a:ext cx="8534400" cy="825500"/>
          </a:xfrm>
        </p:spPr>
        <p:txBody>
          <a:bodyPr/>
          <a:lstStyle/>
          <a:p>
            <a:pPr>
              <a:buNone/>
            </a:pPr>
            <a:r>
              <a:rPr lang="en-US" sz="1700" dirty="0" smtClean="0">
                <a:latin typeface="Courier"/>
                <a:cs typeface="Courier"/>
              </a:rPr>
              <a:t>plot</a:t>
            </a:r>
            <a:r>
              <a:rPr lang="en-US" sz="1700" dirty="0" smtClean="0">
                <a:latin typeface="Courier"/>
                <a:cs typeface="Courier"/>
              </a:rPr>
              <a:t>(-log(fit$p.value[,2]),-log(res$pval)</a:t>
            </a:r>
            <a:r>
              <a:rPr lang="en-US" sz="1700" dirty="0" smtClean="0">
                <a:latin typeface="Courier"/>
                <a:cs typeface="Courier"/>
              </a:rPr>
              <a:t>,col</a:t>
            </a:r>
            <a:r>
              <a:rPr lang="en-US" sz="1700" dirty="0" smtClean="0">
                <a:latin typeface="Courier"/>
                <a:cs typeface="Courier"/>
              </a:rPr>
              <a:t>=rgb(limma.sig,rep(0,nrow(Counts)),deseq.sig),pch=16,cex=0.6)</a:t>
            </a:r>
          </a:p>
          <a:p>
            <a:pPr>
              <a:buNone/>
            </a:pPr>
            <a:endParaRPr lang="en-US" sz="1700" dirty="0" smtClean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09800"/>
            <a:ext cx="4826000" cy="39847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9890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## Package ‘</a:t>
            </a:r>
            <a:r>
              <a:rPr lang="en-NZ" sz="1800" i="1" dirty="0" err="1" smtClean="0">
                <a:solidFill>
                  <a:srgbClr val="0070C0"/>
                </a:solidFill>
                <a:cs typeface="Courier New" pitchFamily="49" charset="0"/>
              </a:rPr>
              <a:t>getopt</a:t>
            </a: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’ is in CRAN, ‘</a:t>
            </a:r>
            <a:r>
              <a:rPr lang="en-NZ" sz="1800" i="1" dirty="0" err="1" smtClean="0">
                <a:solidFill>
                  <a:srgbClr val="0070C0"/>
                </a:solidFill>
                <a:cs typeface="Courier New" pitchFamily="49" charset="0"/>
              </a:rPr>
              <a:t>limma</a:t>
            </a: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’ is in </a:t>
            </a:r>
            <a:r>
              <a:rPr lang="en-NZ" sz="1800" i="1" dirty="0" err="1" smtClean="0">
                <a:solidFill>
                  <a:srgbClr val="0070C0"/>
                </a:solidFill>
                <a:cs typeface="Courier New" pitchFamily="49" charset="0"/>
              </a:rPr>
              <a:t>Bioconductor</a:t>
            </a:r>
            <a:endParaRPr lang="en-NZ" sz="1800" i="1" dirty="0" smtClean="0">
              <a:solidFill>
                <a:srgbClr val="0070C0"/>
              </a:solidFill>
              <a:cs typeface="Courier New" pitchFamily="49" charset="0"/>
            </a:endParaRPr>
          </a:p>
          <a:p>
            <a:pPr>
              <a:buNone/>
            </a:pP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packages &lt;- c("</a:t>
            </a:r>
            <a:r>
              <a:rPr lang="en-NZ" sz="1800" i="1" dirty="0" err="1" smtClean="0">
                <a:solidFill>
                  <a:srgbClr val="0070C0"/>
                </a:solidFill>
                <a:cs typeface="Courier New" pitchFamily="49" charset="0"/>
              </a:rPr>
              <a:t>getopt","limma</a:t>
            </a: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")</a:t>
            </a:r>
          </a:p>
          <a:p>
            <a:pPr>
              <a:buNone/>
            </a:pP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## Load or install and load required packages</a:t>
            </a:r>
          </a:p>
          <a:p>
            <a:pPr>
              <a:buNone/>
            </a:pP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for (</a:t>
            </a:r>
            <a:r>
              <a:rPr lang="en-NZ" sz="1800" i="1" dirty="0" err="1" smtClean="0">
                <a:solidFill>
                  <a:srgbClr val="0070C0"/>
                </a:solidFill>
                <a:cs typeface="Courier New" pitchFamily="49" charset="0"/>
              </a:rPr>
              <a:t>pck</a:t>
            </a: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 in packages){</a:t>
            </a:r>
          </a:p>
          <a:p>
            <a:pPr>
              <a:buNone/>
            </a:pP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  if (</a:t>
            </a:r>
            <a:r>
              <a:rPr lang="en-NZ" sz="1800" i="1" dirty="0" err="1" smtClean="0">
                <a:solidFill>
                  <a:srgbClr val="0070C0"/>
                </a:solidFill>
                <a:cs typeface="Courier New" pitchFamily="49" charset="0"/>
              </a:rPr>
              <a:t>suppressPackageStartupMessages</a:t>
            </a: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(!require(</a:t>
            </a:r>
            <a:r>
              <a:rPr lang="en-NZ" sz="1800" i="1" dirty="0" err="1" smtClean="0">
                <a:solidFill>
                  <a:srgbClr val="0070C0"/>
                </a:solidFill>
                <a:cs typeface="Courier New" pitchFamily="49" charset="0"/>
              </a:rPr>
              <a:t>pck,character.only</a:t>
            </a: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=TRUE)) ){</a:t>
            </a:r>
          </a:p>
          <a:p>
            <a:pPr>
              <a:buNone/>
            </a:pP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    ## Install </a:t>
            </a:r>
            <a:r>
              <a:rPr lang="en-NZ" sz="1800" i="1" dirty="0" err="1" smtClean="0">
                <a:solidFill>
                  <a:srgbClr val="0070C0"/>
                </a:solidFill>
                <a:cs typeface="Courier New" pitchFamily="49" charset="0"/>
              </a:rPr>
              <a:t>biocLite</a:t>
            </a: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 the first time only</a:t>
            </a:r>
          </a:p>
          <a:p>
            <a:pPr>
              <a:buNone/>
            </a:pP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    if(.</a:t>
            </a:r>
            <a:r>
              <a:rPr lang="en-NZ" sz="1800" i="1" dirty="0" err="1" smtClean="0">
                <a:solidFill>
                  <a:srgbClr val="0070C0"/>
                </a:solidFill>
                <a:cs typeface="Courier New" pitchFamily="49" charset="0"/>
              </a:rPr>
              <a:t>Platform$OS.type</a:t>
            </a: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 == "windows") setInternet2(TRUE)</a:t>
            </a:r>
          </a:p>
          <a:p>
            <a:pPr>
              <a:buNone/>
            </a:pP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    if(match(</a:t>
            </a:r>
            <a:r>
              <a:rPr lang="en-NZ" sz="1800" i="1" dirty="0" err="1" smtClean="0">
                <a:solidFill>
                  <a:srgbClr val="0070C0"/>
                </a:solidFill>
                <a:cs typeface="Courier New" pitchFamily="49" charset="0"/>
              </a:rPr>
              <a:t>pck</a:t>
            </a: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, packages) == 1)  source("http://www.bioconductor.org/biocLite.R")</a:t>
            </a:r>
          </a:p>
          <a:p>
            <a:pPr>
              <a:buNone/>
            </a:pP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    </a:t>
            </a:r>
            <a:r>
              <a:rPr lang="en-NZ" sz="1800" i="1" dirty="0" err="1" smtClean="0">
                <a:solidFill>
                  <a:srgbClr val="0070C0"/>
                </a:solidFill>
                <a:cs typeface="Courier New" pitchFamily="49" charset="0"/>
              </a:rPr>
              <a:t>biocLite</a:t>
            </a: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(</a:t>
            </a:r>
            <a:r>
              <a:rPr lang="en-NZ" sz="1800" i="1" dirty="0" err="1" smtClean="0">
                <a:solidFill>
                  <a:srgbClr val="0070C0"/>
                </a:solidFill>
                <a:cs typeface="Courier New" pitchFamily="49" charset="0"/>
              </a:rPr>
              <a:t>pck</a:t>
            </a: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, </a:t>
            </a:r>
            <a:r>
              <a:rPr lang="en-NZ" sz="1800" i="1" dirty="0" err="1" smtClean="0">
                <a:solidFill>
                  <a:srgbClr val="0070C0"/>
                </a:solidFill>
                <a:cs typeface="Courier New" pitchFamily="49" charset="0"/>
              </a:rPr>
              <a:t>suppressUpdates</a:t>
            </a: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 = TRUE)</a:t>
            </a:r>
          </a:p>
          <a:p>
            <a:pPr>
              <a:buNone/>
            </a:pP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    </a:t>
            </a:r>
            <a:r>
              <a:rPr lang="en-NZ" sz="1800" i="1" dirty="0" err="1" smtClean="0">
                <a:solidFill>
                  <a:srgbClr val="0070C0"/>
                </a:solidFill>
                <a:cs typeface="Courier New" pitchFamily="49" charset="0"/>
              </a:rPr>
              <a:t>suppressPackageStartupMessages</a:t>
            </a: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(require(</a:t>
            </a:r>
            <a:r>
              <a:rPr lang="en-NZ" sz="1800" i="1" dirty="0" err="1" smtClean="0">
                <a:solidFill>
                  <a:srgbClr val="0070C0"/>
                </a:solidFill>
                <a:cs typeface="Courier New" pitchFamily="49" charset="0"/>
              </a:rPr>
              <a:t>pck,character.only</a:t>
            </a: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=TRUE))</a:t>
            </a:r>
          </a:p>
          <a:p>
            <a:pPr>
              <a:buNone/>
            </a:pP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NZ" sz="1800" i="1" dirty="0" smtClean="0">
                <a:solidFill>
                  <a:srgbClr val="0070C0"/>
                </a:solidFill>
                <a:cs typeface="Courier New" pitchFamily="49" charset="0"/>
              </a:rPr>
              <a:t>}</a:t>
            </a:r>
            <a:endParaRPr lang="en-NZ" sz="1800" i="1" dirty="0">
              <a:solidFill>
                <a:srgbClr val="0070C0"/>
              </a:solidFill>
              <a:cs typeface="Courier New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046913" cy="1143000"/>
          </a:xfrm>
        </p:spPr>
        <p:txBody>
          <a:bodyPr/>
          <a:lstStyle/>
          <a:p>
            <a:r>
              <a:rPr lang="en-NZ" dirty="0" smtClean="0"/>
              <a:t>Installing </a:t>
            </a:r>
            <a:r>
              <a:rPr lang="en-NZ" dirty="0" err="1" smtClean="0"/>
              <a:t>Bioconductor</a:t>
            </a:r>
            <a:r>
              <a:rPr lang="en-NZ" dirty="0" smtClean="0"/>
              <a:t>...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290935"/>
            <a:ext cx="860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i="1" dirty="0" smtClean="0"/>
              <a:t>Automatically install a package if it cannot be loaded on a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Getting help using </a:t>
            </a:r>
            <a:r>
              <a:rPr lang="en-NZ" dirty="0" err="1" smtClean="0"/>
              <a:t>Bioconductor</a:t>
            </a:r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NZ" sz="2000" dirty="0" smtClean="0"/>
              <a:t>Vignette documentation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NZ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NZ" sz="2000" i="1" dirty="0" smtClean="0">
                <a:solidFill>
                  <a:srgbClr val="0070C0"/>
                </a:solidFill>
                <a:cs typeface="Courier New" pitchFamily="49" charset="0"/>
              </a:rPr>
              <a:t>## List of help documentation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NZ" sz="2000" i="1" dirty="0">
                <a:solidFill>
                  <a:srgbClr val="0070C0"/>
                </a:solidFill>
                <a:cs typeface="Courier New" pitchFamily="49" charset="0"/>
              </a:rPr>
              <a:t>v</a:t>
            </a:r>
            <a:r>
              <a:rPr lang="en-NZ" sz="2000" i="1" dirty="0" smtClean="0">
                <a:solidFill>
                  <a:srgbClr val="0070C0"/>
                </a:solidFill>
                <a:cs typeface="Courier New" pitchFamily="49" charset="0"/>
              </a:rPr>
              <a:t>ignette()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NZ" sz="2000" dirty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NZ" sz="2000" dirty="0" smtClean="0"/>
              <a:t>Mailing lists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NZ" sz="2000" i="1" dirty="0" smtClean="0">
                <a:hlinkClick r:id="rId2"/>
              </a:rPr>
              <a:t>http://www.bioconductor.org/help/mailing-list/</a:t>
            </a:r>
            <a:r>
              <a:rPr lang="en-NZ" sz="2000" i="1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NZ" sz="2000" dirty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NZ" sz="2000" dirty="0" smtClean="0"/>
              <a:t>Workshop course material from many previous events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NZ" sz="2000" dirty="0" smtClean="0">
                <a:hlinkClick r:id="rId3"/>
              </a:rPr>
              <a:t>http://www.bioconductor.org/help/course-materials/</a:t>
            </a:r>
            <a:r>
              <a:rPr lang="en-NZ" sz="2000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NZ" sz="2000" dirty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HT Sequence Analysis with R and </a:t>
            </a:r>
            <a:r>
              <a:rPr lang="en-US" sz="2000" dirty="0" err="1" smtClean="0"/>
              <a:t>Bioconductor</a:t>
            </a:r>
            <a:endParaRPr lang="en-US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hlinkClick r:id="rId4"/>
              </a:rPr>
              <a:t>http://manuals.bioinformatics.ucr.edu/home/ht-seq</a:t>
            </a:r>
            <a:r>
              <a:rPr lang="en-US" sz="2000" dirty="0" smtClean="0"/>
              <a:t> </a:t>
            </a:r>
            <a:endParaRPr lang="en-NZ" sz="2000" dirty="0"/>
          </a:p>
        </p:txBody>
      </p:sp>
      <p:pic>
        <p:nvPicPr>
          <p:cNvPr id="4" name="Picture 3" descr="hel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8224" y="1556792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202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err="1" smtClean="0">
                <a:latin typeface="Gill Sans Light"/>
                <a:cs typeface="Gill Sans Light"/>
              </a:rPr>
              <a:t>http://bioconductor.org/help/workflows/high-throughput-sequencing/</a:t>
            </a:r>
            <a:endParaRPr lang="en-US" sz="2000" dirty="0">
              <a:latin typeface="Gill Sans Light"/>
              <a:cs typeface="Gill Sans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7777566" cy="55158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 Light"/>
        <a:ea typeface="ＭＳ Ｐゴシック"/>
        <a:cs typeface="ＭＳ Ｐゴシック"/>
      </a:majorFont>
      <a:minorFont>
        <a:latin typeface="Gill Sans Ligh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 Sans Light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 Sans Light" charset="0"/>
            <a:ea typeface="ＭＳ Ｐゴシック" charset="-128"/>
            <a:cs typeface="ＭＳ Ｐゴシック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rgbClr val="FF0000"/>
            </a:solidFill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15423</TotalTime>
  <Words>4649</Words>
  <Application>Microsoft Macintosh PowerPoint</Application>
  <PresentationFormat>On-screen Show (4:3)</PresentationFormat>
  <Paragraphs>433</Paragraphs>
  <Slides>64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Blank Presentation</vt:lpstr>
      <vt:lpstr>Slide 0</vt:lpstr>
      <vt:lpstr>Bioconductor project</vt:lpstr>
      <vt:lpstr>Bioconductor goals</vt:lpstr>
      <vt:lpstr>Project growth</vt:lpstr>
      <vt:lpstr>Journal Citations</vt:lpstr>
      <vt:lpstr>Installing Bioconductor</vt:lpstr>
      <vt:lpstr>Installing Bioconductor...</vt:lpstr>
      <vt:lpstr>Getting help using Bioconductor </vt:lpstr>
      <vt:lpstr>Slide 8</vt:lpstr>
      <vt:lpstr>Affymetrix microarray data</vt:lpstr>
      <vt:lpstr>Data normalization</vt:lpstr>
      <vt:lpstr>Benchmarking</vt:lpstr>
      <vt:lpstr>RMA normalization</vt:lpstr>
      <vt:lpstr>Normalization with affy</vt:lpstr>
      <vt:lpstr>Post RMA normalization plots</vt:lpstr>
      <vt:lpstr>Same data without normalization or background correction</vt:lpstr>
      <vt:lpstr>Limma - Linear Models for Microarrays</vt:lpstr>
      <vt:lpstr>Analysis with limma</vt:lpstr>
      <vt:lpstr>Without limma: two sample t-test</vt:lpstr>
      <vt:lpstr>Without limma: two sample t-test</vt:lpstr>
      <vt:lpstr>Without limma: two sample t-test</vt:lpstr>
      <vt:lpstr>Without limma: two sample t-test</vt:lpstr>
      <vt:lpstr>Multiple t-tests for array data</vt:lpstr>
      <vt:lpstr>Detecting differential expression with limma</vt:lpstr>
      <vt:lpstr>Empirical Bayes analysis</vt:lpstr>
      <vt:lpstr>Shrinkage estimation</vt:lpstr>
      <vt:lpstr>Shrinkage estimation</vt:lpstr>
      <vt:lpstr>Why is it empirical Bayes?</vt:lpstr>
      <vt:lpstr>Back to limma</vt:lpstr>
      <vt:lpstr>Determining differential expression</vt:lpstr>
      <vt:lpstr>Limma: detecting differential expression</vt:lpstr>
      <vt:lpstr>Volcano Plot</vt:lpstr>
      <vt:lpstr>Heatmap</vt:lpstr>
      <vt:lpstr>Heatmap</vt:lpstr>
      <vt:lpstr>Useful statistical tools for data analysis</vt:lpstr>
      <vt:lpstr>Breast cancer data</vt:lpstr>
      <vt:lpstr>Statistical methods</vt:lpstr>
      <vt:lpstr>Clinicopathological data</vt:lpstr>
      <vt:lpstr>Contingency tables</vt:lpstr>
      <vt:lpstr>Estrogen receptor status</vt:lpstr>
      <vt:lpstr>Survival analysis</vt:lpstr>
      <vt:lpstr>Survival analysis</vt:lpstr>
      <vt:lpstr>Computing survival curves: survfit</vt:lpstr>
      <vt:lpstr>Survival curves - multiple groups</vt:lpstr>
      <vt:lpstr>Multiple survival curves - testing for differences</vt:lpstr>
      <vt:lpstr>Microarray data</vt:lpstr>
      <vt:lpstr>Survival plot – single gene</vt:lpstr>
      <vt:lpstr>Heatmap</vt:lpstr>
      <vt:lpstr>Dendrogram (tree diagram) of samples</vt:lpstr>
      <vt:lpstr>Splitting the dendrogram</vt:lpstr>
      <vt:lpstr>Other non-supervised clustering: k-means</vt:lpstr>
      <vt:lpstr>R for RNA-seq data</vt:lpstr>
      <vt:lpstr>Limma/edgeR</vt:lpstr>
      <vt:lpstr>Yeast data: limma/edgeR</vt:lpstr>
      <vt:lpstr>Voom plot </vt:lpstr>
      <vt:lpstr>Yeast data: limma/edgeR</vt:lpstr>
      <vt:lpstr>Volcano Plot</vt:lpstr>
      <vt:lpstr>Yeast data: DESeq</vt:lpstr>
      <vt:lpstr>Yeast data: DESeq</vt:lpstr>
      <vt:lpstr>Yeast data: DESeq</vt:lpstr>
      <vt:lpstr>Yeast data: DESeq</vt:lpstr>
      <vt:lpstr>Yeast data: DESeq</vt:lpstr>
      <vt:lpstr>Yeast data: limma vs DESeq</vt:lpstr>
      <vt:lpstr>Yeast data: limma vs DESeq</vt:lpstr>
    </vt:vector>
  </TitlesOfParts>
  <Company>The University of Auckland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Genomics for Health and Disease</dc:title>
  <dc:creator>Mik Black</dc:creator>
  <cp:lastModifiedBy>Mik Black</cp:lastModifiedBy>
  <cp:revision>431</cp:revision>
  <cp:lastPrinted>2009-10-05T21:58:44Z</cp:lastPrinted>
  <dcterms:created xsi:type="dcterms:W3CDTF">2012-10-21T21:36:09Z</dcterms:created>
  <dcterms:modified xsi:type="dcterms:W3CDTF">2012-10-22T08:48:01Z</dcterms:modified>
</cp:coreProperties>
</file>