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9" r:id="rId3"/>
    <p:sldId id="290" r:id="rId4"/>
    <p:sldId id="291" r:id="rId5"/>
    <p:sldId id="292" r:id="rId6"/>
    <p:sldId id="293" r:id="rId7"/>
    <p:sldId id="30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304" r:id="rId17"/>
    <p:sldId id="307" r:id="rId18"/>
    <p:sldId id="311" r:id="rId19"/>
    <p:sldId id="312" r:id="rId20"/>
    <p:sldId id="308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09" r:id="rId36"/>
    <p:sldId id="310" r:id="rId37"/>
    <p:sldId id="328" r:id="rId38"/>
    <p:sldId id="329" r:id="rId39"/>
    <p:sldId id="330" r:id="rId40"/>
    <p:sldId id="331" r:id="rId41"/>
    <p:sldId id="332" r:id="rId42"/>
    <p:sldId id="33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603"/>
    <a:srgbClr val="FFFF00"/>
    <a:srgbClr val="FF5B6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6824" autoAdjust="0"/>
  </p:normalViewPr>
  <p:slideViewPr>
    <p:cSldViewPr>
      <p:cViewPr varScale="1">
        <p:scale>
          <a:sx n="85" d="100"/>
          <a:sy n="85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025FA32D-376E-0B44-A411-66BABDBD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508930C-141D-0043-9D4C-FB3FFD6F7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69028-6A3F-8640-859B-4052D476B3A2}" type="slidenum">
              <a:rPr lang="en-US"/>
              <a:pPr/>
              <a:t>30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E3681-45AB-5140-85DA-7A0E87DDA6B6}" type="slidenum">
              <a:rPr lang="en-US"/>
              <a:pPr/>
              <a:t>31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D51BA-48F9-1342-9C1B-5977A195F062}" type="slidenum">
              <a:rPr lang="en-US"/>
              <a:pPr/>
              <a:t>33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9" y="609600"/>
            <a:ext cx="1762125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609600"/>
            <a:ext cx="5138738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93900"/>
            <a:ext cx="34448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993900"/>
            <a:ext cx="34464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04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93900"/>
            <a:ext cx="7043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95800" y="6400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VISG Workshop: 25 October 2012       </a:t>
            </a:r>
            <a:fld id="{894BCEB0-A0C7-D54D-A714-5A3C92E1D0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00" y="6400800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???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685800" y="6858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VISG Workshop</a:t>
            </a:r>
          </a:p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25 October 2012</a:t>
            </a:r>
            <a:b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dirty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dirty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3200" b="1" dirty="0">
                <a:latin typeface="Gill Sans Light"/>
                <a:ea typeface="ＭＳ Ｐゴシック" charset="-128"/>
                <a:cs typeface="Gill Sans Light"/>
              </a:rPr>
              <a:t>Genome-wide expression </a:t>
            </a:r>
            <a:r>
              <a:rPr lang="en-AU" sz="3200" b="1" dirty="0" smtClean="0">
                <a:latin typeface="Gill Sans Light"/>
                <a:ea typeface="ＭＳ Ｐゴシック" charset="-128"/>
                <a:cs typeface="Gill Sans Light"/>
              </a:rPr>
              <a:t>analysis</a:t>
            </a:r>
          </a:p>
          <a:p>
            <a:pPr eaLnBrk="0" hangingPunct="0"/>
            <a:r>
              <a:rPr lang="en-AU" sz="2400" dirty="0" smtClean="0">
                <a:latin typeface="Gill Sans Light"/>
                <a:cs typeface="Gill Sans Light"/>
              </a:rPr>
              <a:t>Part II: analysis of microarray data using </a:t>
            </a:r>
            <a:r>
              <a:rPr lang="en-AU" sz="2400" dirty="0" err="1" smtClean="0">
                <a:latin typeface="Gill Sans Light"/>
                <a:cs typeface="Gill Sans Light"/>
              </a:rPr>
              <a:t>GenePattern</a:t>
            </a:r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2000" dirty="0" smtClean="0">
                <a:latin typeface="Gill Sans Light"/>
                <a:ea typeface="ＭＳ Ｐゴシック" charset="-128"/>
                <a:cs typeface="Gill Sans Light"/>
              </a:rPr>
              <a:t>Mik Black</a:t>
            </a:r>
            <a:r>
              <a:rPr lang="en-AU" sz="2000" dirty="0" smtClean="0">
                <a:latin typeface="Gill Sans Light"/>
                <a:cs typeface="Gill Sans Light"/>
              </a:rPr>
              <a:t>, 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University of Otago</a:t>
            </a:r>
          </a:p>
          <a:p>
            <a:pPr eaLnBrk="0" hangingPunct="0"/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Marcus 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Davy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, Plant and Food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sz="3400" dirty="0"/>
              <a:t>Array fabrication </a:t>
            </a:r>
            <a:endParaRPr lang="en-US" dirty="0">
              <a:latin typeface="Helvetica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4114800"/>
          </a:xfrm>
        </p:spPr>
        <p:txBody>
          <a:bodyPr/>
          <a:lstStyle/>
          <a:p>
            <a:r>
              <a:rPr lang="en-US" sz="2600" dirty="0"/>
              <a:t>Multiple identical arrays are constructed simultaneously on a quartz wafer (kind of like CPU manufacture).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Array fabrication proceeds in a step-wise manner, with chains of bases being formed one base at a time.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At each step, photolithographic masks containing windows corresponding to the cell size are placed over the wafer.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UV light shining through the open windows exposes linkers which will bond to a nucleotide.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Array fabrication </a:t>
            </a:r>
            <a:endParaRPr lang="en-US">
              <a:latin typeface="Helvetica" charset="0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desired nucleotide is then added and linking occurs. </a:t>
            </a:r>
            <a:endParaRPr lang="mi-NZ" sz="2400">
              <a:ea typeface="ヒラギノ角ゴ Pro W3" charset="-128"/>
              <a:cs typeface="ヒラギノ角ゴ Pro W3" charset="-128"/>
            </a:endParaRPr>
          </a:p>
          <a:p>
            <a:r>
              <a:rPr lang="en-US" sz="2400"/>
              <a:t>This is then repeated using different masks, until the desired chains of nucleotides have been constructed. </a:t>
            </a:r>
            <a:endParaRPr lang="mi-NZ" sz="2400">
              <a:ea typeface="ヒラギノ角ゴ Pro W3" charset="-128"/>
              <a:cs typeface="ヒラギノ角ゴ Pro W3" charset="-128"/>
            </a:endParaRPr>
          </a:p>
          <a:p>
            <a:r>
              <a:rPr lang="en-US" sz="2400"/>
              <a:t>Careful design is used to minimize the required number of masks. </a:t>
            </a:r>
            <a:endParaRPr lang="mi-NZ" sz="2400">
              <a:ea typeface="ヒラギノ角ゴ Pro W3" charset="-128"/>
              <a:cs typeface="ヒラギノ角ゴ Pro W3" charset="-128"/>
            </a:endParaRPr>
          </a:p>
          <a:p>
            <a:r>
              <a:rPr lang="en-US" sz="2400"/>
              <a:t>A single wafer will yield between 50 and 400 arrays (depending on the number of genes represented).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Photolithography process</a:t>
            </a:r>
            <a:endParaRPr lang="en-US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905000" y="1828800"/>
            <a:ext cx="5715000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25" name="Picture 5" descr="photolithogra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5094288" cy="363378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US" sz="3400" dirty="0"/>
              <a:t>Hybridization and scanning </a:t>
            </a:r>
            <a:endParaRPr lang="en-US" dirty="0">
              <a:latin typeface="Helvetica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sz="2600" dirty="0"/>
              <a:t>Once the arrays are constructed, mRNA extraction, isolation and labeling</a:t>
            </a:r>
            <a:r>
              <a:rPr lang="en-US" sz="2600" dirty="0" smtClean="0"/>
              <a:t> (biotin) is performed.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 smtClean="0"/>
              <a:t>One </a:t>
            </a:r>
            <a:r>
              <a:rPr lang="en-US" sz="2600" dirty="0"/>
              <a:t>sample is hybridized to each array.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Arrays are then scanned using an </a:t>
            </a:r>
            <a:r>
              <a:rPr lang="en-US" sz="2600" dirty="0" err="1"/>
              <a:t>Affymetrix</a:t>
            </a:r>
            <a:r>
              <a:rPr lang="en-US" sz="2600" dirty="0"/>
              <a:t> scanner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Produces a “CEL” file for each sample, containing expression intensity information for each probe.</a:t>
            </a:r>
          </a:p>
          <a:p>
            <a:r>
              <a:rPr lang="en-US" sz="2600" dirty="0" smtClean="0"/>
              <a:t>These files are then imported into a software package for normalization and further analysis. </a:t>
            </a:r>
          </a:p>
          <a:p>
            <a:r>
              <a:rPr lang="en-US" sz="2600" dirty="0" smtClean="0"/>
              <a:t>End result is a matrix (or spreadsheet) of intensity values: probes as rows, and samples as columns.</a:t>
            </a: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US" sz="3400" dirty="0"/>
              <a:t>Hybridization and scanning</a:t>
            </a:r>
            <a:endParaRPr lang="en-US" dirty="0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905000" y="1600200"/>
            <a:ext cx="5257800" cy="457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8772" name="Picture 4" descr="expression_ove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776788" cy="4230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microarray data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amounts of public microarray data exist, particularly at NCBI GEO:</a:t>
            </a:r>
          </a:p>
          <a:p>
            <a:pPr lvl="1" eaLnBrk="1" hangingPunct="1"/>
            <a:r>
              <a:rPr lang="en-US" smtClean="0"/>
              <a:t>http://www.ncbi.nlm.nih.gov/geo/</a:t>
            </a:r>
          </a:p>
          <a:p>
            <a:pPr eaLnBrk="1" hangingPunct="1"/>
            <a:r>
              <a:rPr lang="en-US" smtClean="0"/>
              <a:t>Much of this data has been generated using Affymetrix microarray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10316"/>
            <a:ext cx="8077200" cy="58142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5183" y="0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</a:t>
            </a:r>
            <a:r>
              <a:rPr lang="en-US" dirty="0" smtClean="0"/>
              <a:t>/geo/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GEO-GSE1456.tiff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1447801" y="152400"/>
            <a:ext cx="482566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GEO-GSE1456.tiff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 bwMode="auto">
          <a:xfrm>
            <a:off x="1447801" y="152400"/>
            <a:ext cx="482566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2" descr="GEO-GSE1456-data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8000"/>
            <a:ext cx="5181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GEO-GSE1456.tiff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 bwMode="auto">
          <a:xfrm>
            <a:off x="1447801" y="152400"/>
            <a:ext cx="482566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2" descr="GEO-GSE1456-data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8000"/>
            <a:ext cx="5181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Oval 3"/>
          <p:cNvSpPr>
            <a:spLocks noChangeArrowheads="1"/>
          </p:cNvSpPr>
          <p:nvPr/>
        </p:nvSpPr>
        <p:spPr bwMode="auto">
          <a:xfrm>
            <a:off x="3505200" y="3657600"/>
            <a:ext cx="14478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microarrays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900"/>
            <a:ext cx="7772400" cy="4114800"/>
          </a:xfrm>
        </p:spPr>
        <p:txBody>
          <a:bodyPr/>
          <a:lstStyle/>
          <a:p>
            <a:r>
              <a:rPr lang="en-US" sz="2800" dirty="0" smtClean="0"/>
              <a:t>Gene expression microarrays were the first technology to facilitate cost-effective genome-wide expression studies across multiple samples. </a:t>
            </a:r>
          </a:p>
          <a:p>
            <a:r>
              <a:rPr lang="en-US" sz="2800" dirty="0" smtClean="0"/>
              <a:t>INCREDIBLY popular technology</a:t>
            </a:r>
          </a:p>
          <a:p>
            <a:pPr lvl="1"/>
            <a:r>
              <a:rPr lang="en-US" sz="2400" dirty="0" smtClean="0"/>
              <a:t>Massive use in human health applications</a:t>
            </a:r>
          </a:p>
          <a:p>
            <a:pPr lvl="1"/>
            <a:r>
              <a:rPr lang="en-US" sz="2400" dirty="0" smtClean="0"/>
              <a:t>Huge amounts of publicly available data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90600" y="1447800"/>
          <a:ext cx="7140575" cy="4622800"/>
        </p:xfrm>
        <a:graphic>
          <a:graphicData uri="http://schemas.openxmlformats.org/presentationml/2006/ole">
            <p:oleObj spid="_x0000_s509954" name="Worksheet" r:id="rId3" imgW="14300200" imgH="9258300" progId="Excel.Sheet.8">
              <p:link updateAutomatic="1"/>
            </p:oleObj>
          </a:graphicData>
        </a:graphic>
      </p:graphicFrame>
      <p:sp>
        <p:nvSpPr>
          <p:cNvPr id="69635" name="Title 1"/>
          <p:cNvSpPr txBox="1">
            <a:spLocks/>
          </p:cNvSpPr>
          <p:nvPr/>
        </p:nvSpPr>
        <p:spPr bwMode="auto">
          <a:xfrm>
            <a:off x="1143000" y="152400"/>
            <a:ext cx="704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400" b="0">
                <a:solidFill>
                  <a:schemeClr val="tx2"/>
                </a:solidFill>
              </a:rPr>
              <a:t>GEO: “series matrix file”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469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Analysing</a:t>
            </a:r>
            <a:r>
              <a:rPr lang="en-US" dirty="0" smtClean="0"/>
              <a:t> data from GEO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990600" y="1993900"/>
            <a:ext cx="7043738" cy="4114800"/>
          </a:xfrm>
        </p:spPr>
        <p:txBody>
          <a:bodyPr/>
          <a:lstStyle/>
          <a:p>
            <a:pPr eaLnBrk="1" hangingPunct="1"/>
            <a:r>
              <a:rPr lang="en-US" b="1" dirty="0" smtClean="0"/>
              <a:t>Once you’ve identified an interesting data set in GEO, how do you </a:t>
            </a:r>
            <a:r>
              <a:rPr lang="en-US" b="1" dirty="0" err="1" smtClean="0"/>
              <a:t>analyse</a:t>
            </a:r>
            <a:r>
              <a:rPr lang="en-US" b="1" dirty="0" smtClean="0"/>
              <a:t> it?</a:t>
            </a:r>
          </a:p>
          <a:p>
            <a:pPr eaLnBrk="1" hangingPunct="1"/>
            <a:r>
              <a:rPr lang="en-US" b="1" dirty="0" smtClean="0"/>
              <a:t>LOTS of tools are available.</a:t>
            </a:r>
          </a:p>
          <a:p>
            <a:pPr eaLnBrk="1" hangingPunct="1"/>
            <a:r>
              <a:rPr lang="en-US" b="1" dirty="0" err="1" smtClean="0"/>
              <a:t>GenePattern</a:t>
            </a:r>
            <a:r>
              <a:rPr lang="en-US" b="1" dirty="0" smtClean="0"/>
              <a:t> is a web-based interface (one of many) that provides tools for microarray data analysis.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www.broadinstitute.org/cancer/software/genepattern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5493603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Reich M, </a:t>
            </a:r>
            <a:r>
              <a:rPr lang="en-US" dirty="0" err="1" smtClean="0"/>
              <a:t>Liefeld</a:t>
            </a:r>
            <a:r>
              <a:rPr lang="en-US" dirty="0" smtClean="0"/>
              <a:t> T, Gould J, Lerner J, Tamayo P, </a:t>
            </a:r>
            <a:r>
              <a:rPr lang="en-US" dirty="0" err="1" smtClean="0"/>
              <a:t>Mesirov</a:t>
            </a:r>
            <a:r>
              <a:rPr lang="en-US" dirty="0" smtClean="0"/>
              <a:t> JP </a:t>
            </a:r>
            <a:r>
              <a:rPr lang="en-US" dirty="0" err="1" smtClean="0"/>
              <a:t>GenePattern</a:t>
            </a:r>
            <a:r>
              <a:rPr lang="en-US" dirty="0" smtClean="0"/>
              <a:t> 2.0 Nature Genetics 38 no. 5 (2006): pp500-501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50233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046913" cy="1143000"/>
          </a:xfrm>
        </p:spPr>
        <p:txBody>
          <a:bodyPr/>
          <a:lstStyle/>
          <a:p>
            <a:pPr eaLnBrk="1" hangingPunct="1"/>
            <a:r>
              <a:rPr lang="en-US" dirty="0"/>
              <a:t>Using </a:t>
            </a:r>
            <a:r>
              <a:rPr lang="en-US" dirty="0" err="1"/>
              <a:t>GenePattern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2" y="1752600"/>
            <a:ext cx="7043738" cy="4114800"/>
          </a:xfrm>
        </p:spPr>
        <p:txBody>
          <a:bodyPr/>
          <a:lstStyle/>
          <a:p>
            <a:pPr eaLnBrk="1" hangingPunct="1"/>
            <a:r>
              <a:rPr lang="en-US" dirty="0"/>
              <a:t>User friendly</a:t>
            </a:r>
          </a:p>
          <a:p>
            <a:pPr lvl="1" eaLnBrk="1" hangingPunct="1"/>
            <a:r>
              <a:rPr lang="en-US" dirty="0"/>
              <a:t>Third year bioinformatics course at Otago.</a:t>
            </a:r>
          </a:p>
          <a:p>
            <a:pPr lvl="1" eaLnBrk="1" hangingPunct="1"/>
            <a:r>
              <a:rPr lang="en-US" dirty="0"/>
              <a:t>“Point and click”.</a:t>
            </a:r>
          </a:p>
          <a:p>
            <a:pPr eaLnBrk="1" hangingPunct="1"/>
            <a:r>
              <a:rPr lang="en-US" dirty="0"/>
              <a:t>Guided analysis </a:t>
            </a:r>
          </a:p>
          <a:p>
            <a:pPr lvl="1" eaLnBrk="1" hangingPunct="1"/>
            <a:r>
              <a:rPr lang="en-US" dirty="0"/>
              <a:t>Facilitates use of standard analysis methods.</a:t>
            </a:r>
          </a:p>
          <a:p>
            <a:pPr lvl="1" eaLnBrk="1" hangingPunct="1"/>
            <a:r>
              <a:rPr lang="en-US" dirty="0"/>
              <a:t>Pipeline creation and “versioned” analysis.</a:t>
            </a:r>
          </a:p>
          <a:p>
            <a:pPr eaLnBrk="1" hangingPunct="1"/>
            <a:r>
              <a:rPr lang="en-US" dirty="0"/>
              <a:t>Access to public data: GEO interface.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Background: data formats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Microarray data are generally arranged as a matrix:</a:t>
            </a:r>
          </a:p>
          <a:p>
            <a:pPr lvl="1" eaLnBrk="1" hangingPunct="1"/>
            <a:r>
              <a:rPr lang="en-US" smtClean="0"/>
              <a:t>Rows represent genes</a:t>
            </a:r>
          </a:p>
          <a:p>
            <a:pPr lvl="1" eaLnBrk="1" hangingPunct="1"/>
            <a:r>
              <a:rPr lang="en-US" smtClean="0"/>
              <a:t>Columns represent samples</a:t>
            </a:r>
          </a:p>
          <a:p>
            <a:pPr eaLnBrk="1" hangingPunct="1"/>
            <a:r>
              <a:rPr lang="en-US" smtClean="0"/>
              <a:t>Files often contain some additional information in the  first few rows.</a:t>
            </a:r>
          </a:p>
          <a:p>
            <a:pPr eaLnBrk="1" hangingPunct="1"/>
            <a:r>
              <a:rPr lang="en-US" smtClean="0"/>
              <a:t>GenePattern follows this convention.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GenePattern files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.gct : microarray data</a:t>
            </a:r>
          </a:p>
          <a:p>
            <a:pPr lvl="1" eaLnBrk="1" hangingPunct="1"/>
            <a:r>
              <a:rPr lang="en-US" smtClean="0"/>
              <a:t>Rows are genes, columns are samples</a:t>
            </a:r>
          </a:p>
          <a:p>
            <a:pPr eaLnBrk="1" hangingPunct="1"/>
            <a:r>
              <a:rPr lang="en-US" smtClean="0"/>
              <a:t>.cls : class file</a:t>
            </a:r>
          </a:p>
          <a:p>
            <a:pPr lvl="1" eaLnBrk="1" hangingPunct="1"/>
            <a:r>
              <a:rPr lang="en-US" smtClean="0"/>
              <a:t>Specifies class (e.g., ER status) of each sample.</a:t>
            </a:r>
          </a:p>
          <a:p>
            <a:pPr eaLnBrk="1" hangingPunct="1"/>
            <a:r>
              <a:rPr lang="en-US" smtClean="0"/>
              <a:t>.txt : general purpose</a:t>
            </a:r>
          </a:p>
          <a:p>
            <a:pPr lvl="1" eaLnBrk="1" hangingPunct="1"/>
            <a:r>
              <a:rPr lang="en-US" smtClean="0"/>
              <a:t>Today we’ll use it for additional sample information.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46913" cy="1143000"/>
          </a:xfrm>
        </p:spPr>
        <p:txBody>
          <a:bodyPr/>
          <a:lstStyle/>
          <a:p>
            <a:pPr eaLnBrk="1" hangingPunct="1"/>
            <a:r>
              <a:rPr lang="en-US" smtClean="0"/>
              <a:t>GenePattern: .gct file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295400" y="1828800"/>
          <a:ext cx="6332538" cy="4064000"/>
        </p:xfrm>
        <a:graphic>
          <a:graphicData uri="http://schemas.openxmlformats.org/presentationml/2006/ole">
            <p:oleObj spid="_x0000_s546818" name="Worksheet" r:id="rId3" imgW="9537700" imgH="6121400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954087" y="609600"/>
            <a:ext cx="70469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GenePattern</a:t>
            </a:r>
            <a:r>
              <a:rPr lang="en-US" dirty="0" smtClean="0"/>
              <a:t>: .</a:t>
            </a:r>
            <a:r>
              <a:rPr lang="en-US" dirty="0" err="1" smtClean="0"/>
              <a:t>cls</a:t>
            </a:r>
            <a:r>
              <a:rPr lang="en-US" dirty="0" smtClean="0"/>
              <a:t> file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838200" y="2209800"/>
          <a:ext cx="7277100" cy="673100"/>
        </p:xfrm>
        <a:graphic>
          <a:graphicData uri="http://schemas.openxmlformats.org/presentationml/2006/ole">
            <p:oleObj spid="_x0000_s547842" name="Worksheet" r:id="rId3" imgW="7277100" imgH="673100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1030287" y="457200"/>
            <a:ext cx="70469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GenePattern</a:t>
            </a:r>
            <a:r>
              <a:rPr lang="en-US" dirty="0" smtClean="0"/>
              <a:t>: .txt file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371600" y="1905000"/>
          <a:ext cx="6858000" cy="3965575"/>
        </p:xfrm>
        <a:graphic>
          <a:graphicData uri="http://schemas.openxmlformats.org/presentationml/2006/ole">
            <p:oleObj spid="_x0000_s548866" name="Worksheet" r:id="rId3" imgW="11442700" imgH="6616700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pPr eaLnBrk="1" hangingPunct="1"/>
            <a:r>
              <a:rPr lang="en-US" smtClean="0"/>
              <a:t>Common analysis tasks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143000" y="1765300"/>
            <a:ext cx="7043738" cy="4114800"/>
          </a:xfrm>
        </p:spPr>
        <p:txBody>
          <a:bodyPr/>
          <a:lstStyle/>
          <a:p>
            <a:pPr eaLnBrk="1" hangingPunct="1"/>
            <a:r>
              <a:rPr lang="en-US" smtClean="0"/>
              <a:t>Basic data analysis/exploration:</a:t>
            </a:r>
          </a:p>
          <a:p>
            <a:pPr lvl="1" eaLnBrk="1" hangingPunct="1"/>
            <a:r>
              <a:rPr lang="en-US" smtClean="0"/>
              <a:t>Heatmap creation</a:t>
            </a:r>
          </a:p>
          <a:p>
            <a:pPr lvl="1" eaLnBrk="1" hangingPunct="1"/>
            <a:r>
              <a:rPr lang="en-US" smtClean="0"/>
              <a:t>Hierarchical clustering</a:t>
            </a:r>
          </a:p>
          <a:p>
            <a:pPr lvl="1" eaLnBrk="1" hangingPunct="1"/>
            <a:r>
              <a:rPr lang="en-US" smtClean="0"/>
              <a:t>Identifying differentially expressed genes</a:t>
            </a:r>
          </a:p>
          <a:p>
            <a:pPr lvl="1" eaLnBrk="1" hangingPunct="1"/>
            <a:r>
              <a:rPr lang="en-US" smtClean="0"/>
              <a:t>Probe annotation</a:t>
            </a:r>
          </a:p>
          <a:p>
            <a:pPr lvl="1" eaLnBrk="1" hangingPunct="1"/>
            <a:r>
              <a:rPr lang="en-US" smtClean="0"/>
              <a:t>Survival analysis</a:t>
            </a:r>
          </a:p>
          <a:p>
            <a:pPr eaLnBrk="1" hangingPunct="1"/>
            <a:r>
              <a:rPr lang="en-US" smtClean="0"/>
              <a:t>GenePattern provides these tools in a </a:t>
            </a:r>
            <a:r>
              <a:rPr lang="en-US" i="1" smtClean="0"/>
              <a:t>modular</a:t>
            </a:r>
            <a:r>
              <a:rPr lang="en-US" smtClean="0"/>
              <a:t> format.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/>
              <a:t>Affymetrix</a:t>
            </a:r>
            <a:r>
              <a:rPr lang="en-US" sz="3400" dirty="0" smtClean="0"/>
              <a:t> microarrays</a:t>
            </a:r>
            <a:endParaRPr lang="en-US" dirty="0">
              <a:latin typeface="Arial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3900"/>
            <a:ext cx="7696200" cy="4114800"/>
          </a:xfrm>
        </p:spPr>
        <p:txBody>
          <a:bodyPr/>
          <a:lstStyle/>
          <a:p>
            <a:r>
              <a:rPr lang="en-US" sz="2600" dirty="0" smtClean="0"/>
              <a:t>The </a:t>
            </a:r>
            <a:r>
              <a:rPr lang="en-US" sz="2600" dirty="0"/>
              <a:t>first, and most successful, proprietary microarray manufacturer</a:t>
            </a:r>
            <a:r>
              <a:rPr lang="en-US" sz="2600" dirty="0" smtClean="0"/>
              <a:t> was </a:t>
            </a:r>
            <a:r>
              <a:rPr lang="en-US" sz="2600" dirty="0" err="1"/>
              <a:t>Affymetrix</a:t>
            </a:r>
            <a:r>
              <a:rPr lang="en-US" sz="2600" dirty="0"/>
              <a:t>, based in California.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 err="1"/>
              <a:t>Affymetrix</a:t>
            </a:r>
            <a:r>
              <a:rPr lang="en-US" sz="2600" dirty="0"/>
              <a:t> sells a complete analysis system: arrays, scanner and analysis software.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Rather than spotting genetic </a:t>
            </a:r>
            <a:r>
              <a:rPr lang="en-US" sz="2600" dirty="0" smtClean="0"/>
              <a:t>material (e.g., early DIY microarray approaches), </a:t>
            </a:r>
            <a:r>
              <a:rPr lang="en-US" sz="2600" dirty="0" err="1"/>
              <a:t>Affymetrix</a:t>
            </a:r>
            <a:r>
              <a:rPr lang="en-US" sz="2600" dirty="0"/>
              <a:t> builds short sequences (</a:t>
            </a:r>
            <a:r>
              <a:rPr lang="en-US" sz="2600" dirty="0" err="1"/>
              <a:t>oligonucleotides</a:t>
            </a:r>
            <a:r>
              <a:rPr lang="en-US" sz="2600" dirty="0"/>
              <a:t>) on the surface of the array.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genepatter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510463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914400" y="1219200"/>
            <a:ext cx="1066800" cy="4876800"/>
          </a:xfrm>
          <a:prstGeom prst="ellipse">
            <a:avLst/>
          </a:prstGeom>
          <a:solidFill>
            <a:schemeClr val="accent1">
              <a:lumMod val="90000"/>
              <a:alpha val="41000"/>
            </a:schemeClr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vert270">
            <a:prstTxWarp prst="textNoShape">
              <a:avLst/>
            </a:prstTxWarp>
            <a:normAutofit lnSpcReduction="10000"/>
          </a:bodyPr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</a:rPr>
              <a:t>    M </a:t>
            </a:r>
            <a:r>
              <a:rPr lang="en-US" sz="4000" dirty="0" err="1">
                <a:solidFill>
                  <a:srgbClr val="FF0000"/>
                </a:solidFill>
              </a:rPr>
              <a:t>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u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l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modu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26035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04800"/>
            <a:ext cx="60198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GenePattern output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GenePattern stores the results of an analysis (a “job”) on the server.</a:t>
            </a:r>
          </a:p>
          <a:p>
            <a:pPr eaLnBrk="1" hangingPunct="1"/>
            <a:r>
              <a:rPr lang="en-US" smtClean="0"/>
              <a:t>These results can be saved, as well as being used as input in additional analysis modules.</a:t>
            </a:r>
          </a:p>
          <a:p>
            <a:pPr eaLnBrk="1" hangingPunct="1"/>
            <a:r>
              <a:rPr lang="en-US" smtClean="0"/>
              <a:t>GenePattern also provides a number of tools for visualizing job results.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job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23887"/>
            <a:ext cx="7391400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4691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GEO and </a:t>
            </a:r>
            <a:r>
              <a:rPr lang="en-US" dirty="0" err="1" smtClean="0"/>
              <a:t>GenePattern</a:t>
            </a:r>
            <a:endParaRPr lang="en-US" dirty="0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990600" y="1993900"/>
            <a:ext cx="7043738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For a “quick fix”, the GEO “series matrix </a:t>
            </a:r>
            <a:r>
              <a:rPr lang="en-US" dirty="0" err="1" smtClean="0"/>
              <a:t>file(s</a:t>
            </a:r>
            <a:r>
              <a:rPr lang="en-US" dirty="0" smtClean="0"/>
              <a:t>)” are almost the right format for analysis with </a:t>
            </a:r>
            <a:r>
              <a:rPr lang="en-US" dirty="0" err="1" smtClean="0"/>
              <a:t>GenePattern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GenePattern</a:t>
            </a:r>
            <a:r>
              <a:rPr lang="en-US" dirty="0" smtClean="0"/>
              <a:t> can also retrieve data directly from GEO, as well as create .</a:t>
            </a:r>
            <a:r>
              <a:rPr lang="en-US" dirty="0" err="1" smtClean="0"/>
              <a:t>gct</a:t>
            </a:r>
            <a:r>
              <a:rPr lang="en-US" dirty="0" smtClean="0"/>
              <a:t> files from zip archives of .CEL files: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WARNING – this can be stupidly slow!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5628" y="533400"/>
            <a:ext cx="7699669" cy="1143000"/>
          </a:xfrm>
        </p:spPr>
        <p:txBody>
          <a:bodyPr/>
          <a:lstStyle/>
          <a:p>
            <a:pPr eaLnBrk="1" hangingPunct="1"/>
            <a:r>
              <a:rPr lang="en-US" smtClean="0"/>
              <a:t>GEO and GenePattern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917700"/>
            <a:ext cx="7696200" cy="4114800"/>
          </a:xfrm>
        </p:spPr>
        <p:txBody>
          <a:bodyPr/>
          <a:lstStyle/>
          <a:p>
            <a:pPr eaLnBrk="1" hangingPunct="1"/>
            <a:r>
              <a:rPr lang="en-US" smtClean="0"/>
              <a:t>Affymetrix data in the GEO series matrix files are normalized using the MAS5 algorithm.</a:t>
            </a:r>
          </a:p>
          <a:p>
            <a:pPr eaLnBrk="1" hangingPunct="1"/>
            <a:r>
              <a:rPr lang="en-US" smtClean="0"/>
              <a:t>There are better normalization algorithms available, but this is fine for exploratory analysis.</a:t>
            </a:r>
          </a:p>
          <a:p>
            <a:pPr lvl="1" eaLnBrk="1" hangingPunct="1"/>
            <a:r>
              <a:rPr lang="en-US" smtClean="0"/>
              <a:t>Use of alternate normalization methods requires access to .CEL files.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data set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Breast cancer data: GSE 1456</a:t>
            </a:r>
          </a:p>
          <a:p>
            <a:pPr lvl="1" eaLnBrk="1" hangingPunct="1"/>
            <a:r>
              <a:rPr lang="en-US" smtClean="0"/>
              <a:t>159 samples on Affymetrix HG-U133A/B chips.</a:t>
            </a:r>
          </a:p>
          <a:p>
            <a:pPr lvl="1" eaLnBrk="1" hangingPunct="1"/>
            <a:r>
              <a:rPr lang="en-US" smtClean="0"/>
              <a:t>22,283 probe sets of “A” chip (22,268 used here): distilled to 12,936 gene symbols.</a:t>
            </a:r>
          </a:p>
          <a:p>
            <a:pPr eaLnBrk="1" hangingPunct="1"/>
            <a:r>
              <a:rPr lang="en-US" smtClean="0"/>
              <a:t>Clinical data: ER, lymph node, grade…</a:t>
            </a:r>
          </a:p>
          <a:p>
            <a:pPr eaLnBrk="1" hangingPunct="1"/>
            <a:r>
              <a:rPr lang="en-US" smtClean="0"/>
              <a:t>Molecular data: subtypes, proliferation…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046913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GenePattern modules (for today)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7043738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smtClean="0"/>
              <a:t>Preprocessing/Annotation:</a:t>
            </a:r>
          </a:p>
          <a:p>
            <a:pPr lvl="1" eaLnBrk="1" hangingPunct="1"/>
            <a:r>
              <a:rPr lang="en-US" sz="1600" smtClean="0"/>
              <a:t>PreprocessDataset</a:t>
            </a:r>
          </a:p>
          <a:p>
            <a:pPr lvl="1" eaLnBrk="1" hangingPunct="1"/>
            <a:r>
              <a:rPr lang="en-US" sz="1600" smtClean="0"/>
              <a:t>GeneCruiser</a:t>
            </a:r>
          </a:p>
          <a:p>
            <a:pPr lvl="1" eaLnBrk="1" hangingPunct="1"/>
            <a:r>
              <a:rPr lang="en-US" sz="1600" smtClean="0"/>
              <a:t> SelectFeaturesColumns/SelectFeaturesRows</a:t>
            </a:r>
          </a:p>
          <a:p>
            <a:pPr eaLnBrk="1" hangingPunct="1"/>
            <a:r>
              <a:rPr lang="en-US" sz="2000" smtClean="0"/>
              <a:t>Detecting differential expression:</a:t>
            </a:r>
          </a:p>
          <a:p>
            <a:pPr lvl="1" eaLnBrk="1" hangingPunct="1"/>
            <a:r>
              <a:rPr lang="en-US" sz="1800" smtClean="0"/>
              <a:t>ComparativeMarkerSelection</a:t>
            </a:r>
          </a:p>
          <a:p>
            <a:pPr lvl="1" eaLnBrk="1" hangingPunct="1"/>
            <a:r>
              <a:rPr lang="en-US" sz="1800" smtClean="0"/>
              <a:t>ComparativeMarkerSelectionViewer</a:t>
            </a:r>
          </a:p>
          <a:p>
            <a:pPr lvl="1" eaLnBrk="1" hangingPunct="1"/>
            <a:r>
              <a:rPr lang="en-US" sz="1800" smtClean="0"/>
              <a:t>ExtractComparativeMarkerResults</a:t>
            </a:r>
          </a:p>
          <a:p>
            <a:pPr eaLnBrk="1" hangingPunct="1"/>
            <a:r>
              <a:rPr lang="en-US" sz="2000" smtClean="0"/>
              <a:t>Data visualization:</a:t>
            </a:r>
          </a:p>
          <a:p>
            <a:pPr lvl="1" eaLnBrk="1" hangingPunct="1"/>
            <a:r>
              <a:rPr lang="en-US" sz="1800" smtClean="0"/>
              <a:t>VennDiagram</a:t>
            </a:r>
          </a:p>
          <a:p>
            <a:pPr lvl="1" eaLnBrk="1" hangingPunct="1"/>
            <a:r>
              <a:rPr lang="en-US" sz="1800" smtClean="0"/>
              <a:t>HeatMapViewer</a:t>
            </a:r>
          </a:p>
          <a:p>
            <a:pPr lvl="1" eaLnBrk="1" hangingPunct="1"/>
            <a:r>
              <a:rPr lang="en-US" sz="1800" smtClean="0"/>
              <a:t>HierarchicalClustering</a:t>
            </a:r>
          </a:p>
          <a:p>
            <a:pPr lvl="1" eaLnBrk="1" hangingPunct="1"/>
            <a:r>
              <a:rPr lang="en-US" sz="1800" smtClean="0"/>
              <a:t>HierarchicalClusteringViewer</a:t>
            </a:r>
          </a:p>
          <a:p>
            <a:pPr eaLnBrk="1" hangingPunct="1"/>
            <a:r>
              <a:rPr lang="en-US" sz="2200" smtClean="0"/>
              <a:t>Survival analysis</a:t>
            </a:r>
          </a:p>
          <a:p>
            <a:pPr lvl="1" eaLnBrk="1" hangingPunct="1"/>
            <a:r>
              <a:rPr lang="en-US" sz="1800" smtClean="0"/>
              <a:t>SurvivalCurve</a:t>
            </a:r>
          </a:p>
          <a:p>
            <a:pPr lvl="1" eaLnBrk="1" hangingPunct="1"/>
            <a:r>
              <a:rPr lang="en-US" sz="1800" smtClean="0"/>
              <a:t>SurvivalDifference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Preprocessing/Annotation: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96200" cy="4114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PreprocessDataset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filter/transform data and/or </a:t>
            </a:r>
            <a:r>
              <a:rPr lang="en-US" b="1" i="1" dirty="0" smtClean="0">
                <a:solidFill>
                  <a:srgbClr val="FF0000"/>
                </a:solidFill>
              </a:rPr>
              <a:t>save on server.</a:t>
            </a:r>
          </a:p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GeneCruiser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annotate data (based on </a:t>
            </a:r>
            <a:r>
              <a:rPr lang="en-US" dirty="0" err="1" smtClean="0"/>
              <a:t>Affymetrix</a:t>
            </a:r>
            <a:r>
              <a:rPr lang="en-US" dirty="0" smtClean="0"/>
              <a:t> probe IDs).</a:t>
            </a:r>
          </a:p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SelectFeaturesColumns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create new data set from subset of samples. </a:t>
            </a:r>
            <a:r>
              <a:rPr lang="en-US" b="1" dirty="0" err="1" smtClean="0">
                <a:solidFill>
                  <a:srgbClr val="0000FF"/>
                </a:solidFill>
              </a:rPr>
              <a:t>SelectFeaturesRows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create new data set from subset of rows.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046913" cy="1143000"/>
          </a:xfrm>
        </p:spPr>
        <p:txBody>
          <a:bodyPr/>
          <a:lstStyle/>
          <a:p>
            <a:r>
              <a:rPr lang="en-US" sz="3400" dirty="0" err="1"/>
              <a:t>Affymetrix</a:t>
            </a:r>
            <a:r>
              <a:rPr lang="en-US" sz="3400" dirty="0"/>
              <a:t> arrays </a:t>
            </a:r>
            <a:endParaRPr lang="en-US" dirty="0">
              <a:latin typeface="Helvetica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dirty="0" err="1"/>
              <a:t>Affymetrix</a:t>
            </a:r>
            <a:r>
              <a:rPr lang="en-US" sz="2600" dirty="0"/>
              <a:t> arrays utilize a technique called photolithography to construct sequences on the array itself.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Obviously one of the limitations is that you need to know the sequences of the </a:t>
            </a:r>
            <a:r>
              <a:rPr lang="en-US" sz="2600" dirty="0" err="1"/>
              <a:t>oligonucleotides</a:t>
            </a:r>
            <a:r>
              <a:rPr lang="en-US" sz="2600" dirty="0"/>
              <a:t> that are to be included on the array - luckily we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’</a:t>
            </a:r>
            <a:r>
              <a:rPr lang="mi-NZ" sz="2600" dirty="0"/>
              <a:t>r</a:t>
            </a:r>
            <a:r>
              <a:rPr lang="en-US" sz="2600" dirty="0" err="1"/>
              <a:t>e</a:t>
            </a:r>
            <a:r>
              <a:rPr lang="en-US" sz="2600" dirty="0"/>
              <a:t> getting good at sequencing entire genomes.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The process is expensive, and therefore lends itself to mass-production.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It is also very precise, and allows extremely high density “</a:t>
            </a:r>
            <a:r>
              <a:rPr lang="mi-NZ" sz="2600" dirty="0"/>
              <a:t>s</a:t>
            </a:r>
            <a:r>
              <a:rPr lang="en-US" sz="2600" dirty="0"/>
              <a:t>pots”</a:t>
            </a:r>
            <a:r>
              <a:rPr lang="mi-NZ" sz="2600" dirty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Detecting differential expression:</a:t>
            </a:r>
            <a:endParaRPr 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91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ComparativeMarkerSelection</a:t>
            </a:r>
            <a:r>
              <a:rPr lang="en-US" b="1" dirty="0" smtClean="0">
                <a:solidFill>
                  <a:srgbClr val="0000FF"/>
                </a:solidFill>
              </a:rPr>
              <a:t> (CMS):</a:t>
            </a:r>
            <a:r>
              <a:rPr lang="en-US" b="1" dirty="0" smtClean="0"/>
              <a:t> </a:t>
            </a:r>
            <a:r>
              <a:rPr lang="en-US" dirty="0" smtClean="0"/>
              <a:t>detect differential expression between groups of samples.</a:t>
            </a:r>
            <a:endParaRPr lang="en-US" b="1" dirty="0" smtClean="0"/>
          </a:p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ComparativeMarkerSelectionViewer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dirty="0" smtClean="0"/>
              <a:t>view output from CMS module.</a:t>
            </a:r>
          </a:p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ExtractComparativeMarkerResults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create new data set from gene subset based on CMS results.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visualization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err="1" smtClean="0">
                <a:solidFill>
                  <a:srgbClr val="0000FF"/>
                </a:solidFill>
              </a:rPr>
              <a:t>VennDiagram</a:t>
            </a:r>
            <a:r>
              <a:rPr lang="en-US" sz="2800" b="1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/>
              <a:t> compare overlap across two or three gene lists. </a:t>
            </a:r>
          </a:p>
          <a:p>
            <a:pPr eaLnBrk="1" hangingPunct="1"/>
            <a:r>
              <a:rPr lang="en-US" sz="2800" b="1" dirty="0" err="1" smtClean="0">
                <a:solidFill>
                  <a:srgbClr val="0000FF"/>
                </a:solidFill>
              </a:rPr>
              <a:t>HeatMapViewer</a:t>
            </a:r>
            <a:r>
              <a:rPr lang="en-US" sz="2800" b="1" dirty="0" smtClean="0">
                <a:solidFill>
                  <a:srgbClr val="0000FF"/>
                </a:solidFill>
              </a:rPr>
              <a:t>: </a:t>
            </a:r>
            <a:r>
              <a:rPr lang="en-US" sz="2800" dirty="0" smtClean="0"/>
              <a:t>display a </a:t>
            </a:r>
            <a:r>
              <a:rPr lang="en-US" sz="2800" dirty="0" err="1" smtClean="0"/>
              <a:t>heatmap</a:t>
            </a:r>
            <a:r>
              <a:rPr lang="en-US" sz="2800" dirty="0" smtClean="0"/>
              <a:t> of the data. Can add annotation, and sort rows/columns.</a:t>
            </a:r>
          </a:p>
          <a:p>
            <a:pPr eaLnBrk="1" hangingPunct="1"/>
            <a:r>
              <a:rPr lang="en-US" sz="2800" b="1" dirty="0" err="1" smtClean="0">
                <a:solidFill>
                  <a:srgbClr val="0000FF"/>
                </a:solidFill>
              </a:rPr>
              <a:t>HierarchicalClustering</a:t>
            </a:r>
            <a:r>
              <a:rPr lang="en-US" sz="2800" b="1" dirty="0" smtClean="0">
                <a:solidFill>
                  <a:srgbClr val="0000FF"/>
                </a:solidFill>
              </a:rPr>
              <a:t>: </a:t>
            </a:r>
            <a:r>
              <a:rPr lang="en-US" sz="2800" dirty="0" smtClean="0"/>
              <a:t>perform hierarchical clustering on the data set (genes and samples).</a:t>
            </a:r>
          </a:p>
          <a:p>
            <a:pPr eaLnBrk="1" hangingPunct="1"/>
            <a:r>
              <a:rPr lang="en-US" sz="2800" b="1" dirty="0" err="1" smtClean="0">
                <a:solidFill>
                  <a:srgbClr val="0000FF"/>
                </a:solidFill>
              </a:rPr>
              <a:t>HierarchicalClusteringViewer</a:t>
            </a:r>
            <a:r>
              <a:rPr lang="en-US" sz="2800" b="1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/>
              <a:t> view </a:t>
            </a:r>
            <a:r>
              <a:rPr lang="en-US" sz="2800" dirty="0" err="1" smtClean="0"/>
              <a:t>heatmap</a:t>
            </a:r>
            <a:r>
              <a:rPr lang="en-US" sz="2800" dirty="0" smtClean="0"/>
              <a:t> of clustered data.  Can add annotation.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Survival analysis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391400" cy="4114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SurvivalCurve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generate a Kaplan-Meier survival plot based on a discrete variable.</a:t>
            </a:r>
          </a:p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SurvivalDifference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perform </a:t>
            </a:r>
            <a:r>
              <a:rPr lang="en-US" dirty="0" err="1" smtClean="0"/>
              <a:t>logrank</a:t>
            </a:r>
            <a:r>
              <a:rPr lang="en-US" dirty="0" smtClean="0"/>
              <a:t> test to assess significance of association between discrete variable (e.g., ER status) and survival (e.g., time to relapse).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Affymetrix experimental process</a:t>
            </a:r>
            <a:endParaRPr lang="en-US">
              <a:latin typeface="Helvetica" charset="0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6781800" cy="3733800"/>
          </a:xfrm>
        </p:spPr>
        <p:txBody>
          <a:bodyPr/>
          <a:lstStyle/>
          <a:p>
            <a:r>
              <a:rPr lang="en-US" sz="2600" dirty="0"/>
              <a:t>Probe</a:t>
            </a:r>
            <a:r>
              <a:rPr lang="en-US" sz="2600" dirty="0" smtClean="0"/>
              <a:t> design/selection</a:t>
            </a:r>
            <a:r>
              <a:rPr lang="en-US" sz="2600" dirty="0"/>
              <a:t>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Array fabrication.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Hybridization.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r>
              <a:rPr lang="en-US" sz="2600" dirty="0"/>
              <a:t>Data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sz="3400" dirty="0"/>
              <a:t>Probe selection</a:t>
            </a:r>
            <a:endParaRPr lang="en-US" dirty="0">
              <a:latin typeface="Helvetica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1148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For a given target sequence, probe selection aims to optimize hybridization, and maintain probe specificity. 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Affymetrix</a:t>
            </a:r>
            <a:r>
              <a:rPr lang="en-US" sz="2400" dirty="0">
                <a:solidFill>
                  <a:srgbClr val="000000"/>
                </a:solidFill>
              </a:rPr>
              <a:t> uses 25-mer sequences (i.e., strings of 25 bases) as probes. This is very short compared to spotted </a:t>
            </a:r>
            <a:r>
              <a:rPr lang="en-US" sz="2400" dirty="0" err="1">
                <a:solidFill>
                  <a:srgbClr val="000000"/>
                </a:solidFill>
              </a:rPr>
              <a:t>oligonucleotide</a:t>
            </a:r>
            <a:r>
              <a:rPr lang="en-US" sz="2400" dirty="0">
                <a:solidFill>
                  <a:srgbClr val="000000"/>
                </a:solidFill>
              </a:rPr>
              <a:t> arrays.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On spotted arrays, each gene is represented by a single </a:t>
            </a:r>
            <a:r>
              <a:rPr lang="en-US" sz="2400" dirty="0" smtClean="0">
                <a:solidFill>
                  <a:srgbClr val="000000"/>
                </a:solidFill>
              </a:rPr>
              <a:t>probe sequence. 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Affymetrix</a:t>
            </a:r>
            <a:r>
              <a:rPr lang="en-US" sz="2400" dirty="0">
                <a:solidFill>
                  <a:srgbClr val="000000"/>
                </a:solidFill>
              </a:rPr>
              <a:t> uses multiple (11-20) probes to represent each gene, and only one probe is present at each “spot”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 smtClean="0"/>
              <a:t>The collection of all probes associated with a specific gene sequence is referred to as a </a:t>
            </a:r>
            <a:r>
              <a:rPr lang="en-US" sz="2400" i="1" dirty="0" smtClean="0"/>
              <a:t>probe set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Affymetrix</a:t>
            </a:r>
            <a:r>
              <a:rPr lang="en-US" dirty="0" smtClean="0"/>
              <a:t> – old </a:t>
            </a:r>
            <a:r>
              <a:rPr lang="en-US" dirty="0" err="1" smtClean="0"/>
              <a:t>vs</a:t>
            </a:r>
            <a:r>
              <a:rPr lang="en-US" dirty="0" smtClean="0"/>
              <a:t>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93900"/>
            <a:ext cx="7620000" cy="4114800"/>
          </a:xfrm>
        </p:spPr>
        <p:txBody>
          <a:bodyPr/>
          <a:lstStyle/>
          <a:p>
            <a:r>
              <a:rPr lang="en-US" sz="2800" dirty="0" smtClean="0"/>
              <a:t>The most distinctive feature of “early” </a:t>
            </a:r>
            <a:r>
              <a:rPr lang="en-US" sz="2800" dirty="0" err="1" smtClean="0"/>
              <a:t>Affymetrix</a:t>
            </a:r>
            <a:r>
              <a:rPr lang="en-US" sz="2800" dirty="0" smtClean="0"/>
              <a:t> arrays was their “</a:t>
            </a:r>
            <a:r>
              <a:rPr lang="mi-NZ" sz="2800" dirty="0" smtClean="0"/>
              <a:t>m</a:t>
            </a:r>
            <a:r>
              <a:rPr lang="en-US" sz="2800" dirty="0" err="1" smtClean="0"/>
              <a:t>atching</a:t>
            </a:r>
            <a:r>
              <a:rPr lang="en-US" sz="2800" dirty="0" smtClean="0"/>
              <a:t> probe</a:t>
            </a:r>
            <a:r>
              <a:rPr lang="mi-NZ" sz="2800" dirty="0" smtClean="0">
                <a:ea typeface="ヒラギノ角ゴ Pro W3" charset="-128"/>
                <a:cs typeface="ヒラギノ角ゴ Pro W3" charset="-128"/>
              </a:rPr>
              <a:t>”</a:t>
            </a:r>
            <a:r>
              <a:rPr lang="mi-NZ" sz="2800" dirty="0" smtClean="0"/>
              <a:t> </a:t>
            </a:r>
            <a:r>
              <a:rPr lang="en-US" sz="2800" dirty="0" smtClean="0"/>
              <a:t>approach.</a:t>
            </a:r>
          </a:p>
          <a:p>
            <a:pPr lvl="1"/>
            <a:r>
              <a:rPr lang="en-US" sz="2400" dirty="0" smtClean="0"/>
              <a:t>Generated Perfect Match (PM) and Mismatch (MM) probes for each sequence.</a:t>
            </a:r>
          </a:p>
          <a:p>
            <a:pPr lvl="1"/>
            <a:r>
              <a:rPr lang="en-US" sz="2400" dirty="0" smtClean="0"/>
              <a:t>Used MM probes to adjust for background effects.</a:t>
            </a:r>
          </a:p>
          <a:p>
            <a:r>
              <a:rPr lang="en-US" sz="2800" dirty="0" smtClean="0"/>
              <a:t>More recent </a:t>
            </a:r>
            <a:r>
              <a:rPr lang="en-US" sz="2800" dirty="0" err="1" smtClean="0"/>
              <a:t>Affymetrix</a:t>
            </a:r>
            <a:r>
              <a:rPr lang="en-US" sz="2800" dirty="0" smtClean="0"/>
              <a:t> arrays only utilize PM probes.</a:t>
            </a:r>
          </a:p>
          <a:p>
            <a:pPr lvl="1"/>
            <a:r>
              <a:rPr lang="en-US" sz="2400" dirty="0" smtClean="0"/>
              <a:t>Greatly increases (useful) information content of arrays. 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046913" cy="1143000"/>
          </a:xfrm>
        </p:spPr>
        <p:txBody>
          <a:bodyPr/>
          <a:lstStyle/>
          <a:p>
            <a:r>
              <a:rPr lang="en-US" sz="3400" dirty="0"/>
              <a:t>Matching </a:t>
            </a:r>
            <a:r>
              <a:rPr lang="en-US" sz="3400" dirty="0" smtClean="0"/>
              <a:t>pairs (older arrays) </a:t>
            </a:r>
            <a:endParaRPr lang="en-US" dirty="0">
              <a:latin typeface="Helvetica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Each </a:t>
            </a:r>
            <a:r>
              <a:rPr lang="en-US" sz="2600" dirty="0"/>
              <a:t>probe in a collection representing a gene is referred to as a 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“</a:t>
            </a:r>
            <a:r>
              <a:rPr lang="mi-NZ" sz="2600" dirty="0"/>
              <a:t>p</a:t>
            </a:r>
            <a:r>
              <a:rPr lang="en-US" sz="2600" dirty="0" err="1"/>
              <a:t>erfect</a:t>
            </a:r>
            <a:r>
              <a:rPr lang="en-US" sz="2600" dirty="0"/>
              <a:t> match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”</a:t>
            </a:r>
            <a:r>
              <a:rPr lang="mi-NZ" sz="2600" dirty="0"/>
              <a:t> </a:t>
            </a:r>
            <a:r>
              <a:rPr lang="en-US" sz="2600" dirty="0"/>
              <a:t>(PM) probe, since it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’</a:t>
            </a:r>
            <a:r>
              <a:rPr lang="mi-NZ" sz="2600" dirty="0"/>
              <a:t>s</a:t>
            </a:r>
            <a:r>
              <a:rPr lang="en-US" sz="2600" dirty="0"/>
              <a:t> sequence is exactly complementary to part of the target gene.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Each PM probe is paired with a mismatch (MM) probe, which is identical, except for a single </a:t>
            </a:r>
            <a:r>
              <a:rPr lang="en-US" sz="2600" dirty="0" err="1"/>
              <a:t>homomeric</a:t>
            </a:r>
            <a:r>
              <a:rPr lang="en-US" sz="2600" dirty="0"/>
              <a:t> base change (i.e., A 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↔</a:t>
            </a:r>
            <a:r>
              <a:rPr lang="en-US" sz="2600" dirty="0"/>
              <a:t> T , G </a:t>
            </a:r>
            <a:r>
              <a:rPr lang="mi-NZ" sz="2600" dirty="0">
                <a:ea typeface="ヒラギノ角ゴ Pro W3" charset="-128"/>
                <a:cs typeface="ヒラギノ角ゴ Pro W3" charset="-128"/>
              </a:rPr>
              <a:t>↔</a:t>
            </a:r>
            <a:r>
              <a:rPr lang="en-US" sz="2600" dirty="0"/>
              <a:t> C ) at the middle (13th) position.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The idea is to control for non-specific hybridization by comparing the PM probe to the MM probe.</a:t>
            </a:r>
            <a:r>
              <a:rPr lang="en-US" sz="2600" dirty="0" smtClean="0"/>
              <a:t> </a:t>
            </a:r>
            <a:endParaRPr lang="mi-NZ" sz="2600" dirty="0"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Array </a:t>
            </a:r>
            <a:r>
              <a:rPr lang="en-US" sz="3400" dirty="0" smtClean="0"/>
              <a:t>layout (older arrays)</a:t>
            </a:r>
            <a:endParaRPr lang="en-US" dirty="0">
              <a:latin typeface="Helvetica" charset="0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93900"/>
            <a:ext cx="7924800" cy="4114800"/>
          </a:xfrm>
        </p:spPr>
        <p:txBody>
          <a:bodyPr/>
          <a:lstStyle/>
          <a:p>
            <a:r>
              <a:rPr lang="en-US" sz="2400" dirty="0"/>
              <a:t>The arrays are designed so that probe pairs for a particular probe set are spread across the array to control for spatial variation. </a:t>
            </a:r>
          </a:p>
          <a:p>
            <a:r>
              <a:rPr lang="en-US" sz="2400" dirty="0"/>
              <a:t>Each probe is represented on the array by a cell - cell size is 5-20 microns (newer arrays have smaller cells). </a:t>
            </a:r>
          </a:p>
          <a:p>
            <a:r>
              <a:rPr lang="en-US" sz="2400" dirty="0"/>
              <a:t>Using 12 PM-MM pairs per probe set, and 11 micron cells the </a:t>
            </a:r>
            <a:r>
              <a:rPr lang="en-US" sz="2400" dirty="0" smtClean="0"/>
              <a:t>HGU133 </a:t>
            </a:r>
            <a:r>
              <a:rPr lang="en-US" sz="2400" dirty="0"/>
              <a:t>Plus 2 </a:t>
            </a:r>
            <a:r>
              <a:rPr lang="en-US" sz="2400" dirty="0" err="1"/>
              <a:t>GeneChip</a:t>
            </a:r>
            <a:r>
              <a:rPr lang="en-US" sz="2400" dirty="0"/>
              <a:t> represents the human genome on a single array ( </a:t>
            </a:r>
            <a:r>
              <a:rPr lang="en-US" sz="2400" dirty="0">
                <a:latin typeface="ヒラギノ角ゴ Pro W3" charset="-128"/>
              </a:rPr>
              <a:t>∼</a:t>
            </a:r>
            <a:r>
              <a:rPr lang="en-US" sz="2400" dirty="0"/>
              <a:t>1.3 million cells per array representing </a:t>
            </a:r>
            <a:r>
              <a:rPr lang="en-US" sz="2400" dirty="0">
                <a:latin typeface="ヒラギノ角ゴ Pro W3" charset="-128"/>
              </a:rPr>
              <a:t>∼</a:t>
            </a:r>
            <a:r>
              <a:rPr lang="en-US" sz="2400" dirty="0"/>
              <a:t>54,000 probe sets: </a:t>
            </a:r>
            <a:r>
              <a:rPr lang="en-US" sz="2400" dirty="0">
                <a:latin typeface="ヒラギノ角ゴ Pro W3" charset="-128"/>
              </a:rPr>
              <a:t>∼</a:t>
            </a:r>
            <a:r>
              <a:rPr lang="en-US" sz="2400" dirty="0"/>
              <a:t>47,000 transcripts from </a:t>
            </a:r>
            <a:r>
              <a:rPr lang="en-US" sz="2400" dirty="0">
                <a:latin typeface="ヒラギノ角ゴ Pro W3" charset="-128"/>
              </a:rPr>
              <a:t>∼</a:t>
            </a:r>
            <a:r>
              <a:rPr lang="en-US" sz="2400" dirty="0"/>
              <a:t>38,500 genes).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Light"/>
        <a:ea typeface="ＭＳ Ｐゴシック"/>
        <a:cs typeface="ＭＳ Ｐゴシック"/>
      </a:majorFont>
      <a:minorFont>
        <a:latin typeface="Gill Sans Ligh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15938</TotalTime>
  <Words>1625</Words>
  <Application>Microsoft Macintosh PowerPoint</Application>
  <PresentationFormat>On-screen Show (4:3)</PresentationFormat>
  <Paragraphs>162</Paragraphs>
  <Slides>42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Blank Presentation</vt:lpstr>
      <vt:lpstr>???</vt:lpstr>
      <vt:lpstr>???</vt:lpstr>
      <vt:lpstr>???</vt:lpstr>
      <vt:lpstr>???</vt:lpstr>
      <vt:lpstr>Slide 0</vt:lpstr>
      <vt:lpstr>Gene expression microarrays</vt:lpstr>
      <vt:lpstr>Affymetrix microarrays</vt:lpstr>
      <vt:lpstr>Affymetrix arrays </vt:lpstr>
      <vt:lpstr>Affymetrix experimental process</vt:lpstr>
      <vt:lpstr>Probe selection</vt:lpstr>
      <vt:lpstr>Affymetrix – old vs new</vt:lpstr>
      <vt:lpstr>Matching pairs (older arrays) </vt:lpstr>
      <vt:lpstr>Array layout (older arrays)</vt:lpstr>
      <vt:lpstr>Array fabrication </vt:lpstr>
      <vt:lpstr>Array fabrication </vt:lpstr>
      <vt:lpstr>Photolithography process</vt:lpstr>
      <vt:lpstr>Hybridization and scanning </vt:lpstr>
      <vt:lpstr>Hybridization and scanning</vt:lpstr>
      <vt:lpstr>Public microarray data</vt:lpstr>
      <vt:lpstr>Slide 15</vt:lpstr>
      <vt:lpstr>Slide 16</vt:lpstr>
      <vt:lpstr>Slide 17</vt:lpstr>
      <vt:lpstr>Slide 18</vt:lpstr>
      <vt:lpstr>Slide 19</vt:lpstr>
      <vt:lpstr>Analysing data from GEO</vt:lpstr>
      <vt:lpstr>Slide 21</vt:lpstr>
      <vt:lpstr>Using GenePattern</vt:lpstr>
      <vt:lpstr>Background: data formats</vt:lpstr>
      <vt:lpstr>Common GenePattern files</vt:lpstr>
      <vt:lpstr>GenePattern: .gct file</vt:lpstr>
      <vt:lpstr>GenePattern: .cls file</vt:lpstr>
      <vt:lpstr>GenePattern: .txt file</vt:lpstr>
      <vt:lpstr>Common analysis tasks</vt:lpstr>
      <vt:lpstr>Slide 29</vt:lpstr>
      <vt:lpstr>Slide 30</vt:lpstr>
      <vt:lpstr>Slide 31</vt:lpstr>
      <vt:lpstr>GenePattern output</vt:lpstr>
      <vt:lpstr>Slide 33</vt:lpstr>
      <vt:lpstr>GEO and GenePattern</vt:lpstr>
      <vt:lpstr>GEO and GenePattern</vt:lpstr>
      <vt:lpstr>Example data set</vt:lpstr>
      <vt:lpstr>GenePattern modules (for today)</vt:lpstr>
      <vt:lpstr>Preprocessing/Annotation:</vt:lpstr>
      <vt:lpstr>Detecting differential expression:</vt:lpstr>
      <vt:lpstr>Data visualization</vt:lpstr>
      <vt:lpstr>Survival analysis</vt:lpstr>
    </vt:vector>
  </TitlesOfParts>
  <Company>The University of Auckland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Genomics for Health and Disease</dc:title>
  <dc:creator>Mik Black</dc:creator>
  <cp:lastModifiedBy>Mik Black</cp:lastModifiedBy>
  <cp:revision>376</cp:revision>
  <cp:lastPrinted>2009-10-05T21:58:44Z</cp:lastPrinted>
  <dcterms:created xsi:type="dcterms:W3CDTF">2012-10-20T22:54:28Z</dcterms:created>
  <dcterms:modified xsi:type="dcterms:W3CDTF">2012-10-21T18:44:29Z</dcterms:modified>
</cp:coreProperties>
</file>