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0D10-10FD-4A4A-94B6-1D5B2F5241BE}" type="datetimeFigureOut">
              <a:rPr lang="en-NZ" smtClean="0"/>
              <a:pPr/>
              <a:t>20/10/2012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5C3-DBF3-4BCF-977E-EF367594F29F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genomebiology.com/2004/5/10/R8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-project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bioconductor.org/about/annual-reports/AnnRep2012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conductor.org/about/annual-reports/AnnRep201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hyperlink" Target="http://www.bioconductor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course-materials/" TargetMode="External"/><Relationship Id="rId2" Type="http://schemas.openxmlformats.org/officeDocument/2006/relationships/hyperlink" Target="http://www.bioconductor.org/help/mailing-li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manuals.bioinformatics.ucr.edu/home/ht-se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Bioconductor</a:t>
            </a:r>
            <a:r>
              <a:rPr lang="en-NZ" dirty="0" smtClean="0"/>
              <a:t> project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sz="2400" dirty="0" smtClean="0"/>
              <a:t>Open source software project </a:t>
            </a:r>
            <a:r>
              <a:rPr lang="en-US" sz="2400" dirty="0" smtClean="0"/>
              <a:t>for the analysis and comprehension </a:t>
            </a:r>
          </a:p>
          <a:p>
            <a:pPr>
              <a:buNone/>
            </a:pPr>
            <a:r>
              <a:rPr lang="en-US" sz="2400" dirty="0" smtClean="0"/>
              <a:t>of high-throughput genomic data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NZ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537592"/>
            <a:ext cx="6825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NZ" i="1" dirty="0" err="1" smtClean="0"/>
              <a:t>Bioconductor</a:t>
            </a:r>
            <a:r>
              <a:rPr lang="en-NZ" i="1" dirty="0" smtClean="0"/>
              <a:t>: Open software development for computational biology </a:t>
            </a:r>
          </a:p>
          <a:p>
            <a:pPr>
              <a:buNone/>
            </a:pPr>
            <a:r>
              <a:rPr lang="en-NZ" i="1" dirty="0" smtClean="0"/>
              <a:t>and bioinformatics R. Gentleman, V. J. Carey, D. M. Bates, </a:t>
            </a:r>
            <a:r>
              <a:rPr lang="en-NZ" i="1" dirty="0" err="1" smtClean="0"/>
              <a:t>B.Bolstad</a:t>
            </a:r>
            <a:r>
              <a:rPr lang="en-NZ" i="1" dirty="0" smtClean="0"/>
              <a:t>, M.</a:t>
            </a:r>
          </a:p>
          <a:p>
            <a:pPr>
              <a:buNone/>
            </a:pPr>
            <a:r>
              <a:rPr lang="en-NZ" i="1" dirty="0" smtClean="0"/>
              <a:t>  </a:t>
            </a:r>
            <a:r>
              <a:rPr lang="en-NZ" i="1" dirty="0" err="1" smtClean="0"/>
              <a:t>Dettling</a:t>
            </a:r>
            <a:r>
              <a:rPr lang="en-NZ" i="1" dirty="0" smtClean="0"/>
              <a:t>, S. </a:t>
            </a:r>
            <a:r>
              <a:rPr lang="en-NZ" i="1" dirty="0" err="1" smtClean="0"/>
              <a:t>Dudoit</a:t>
            </a:r>
            <a:r>
              <a:rPr lang="en-NZ" i="1" dirty="0" smtClean="0"/>
              <a:t>, B. Ellis, L. Gautier, Y. </a:t>
            </a:r>
            <a:r>
              <a:rPr lang="en-NZ" i="1" dirty="0" err="1" smtClean="0"/>
              <a:t>Ge</a:t>
            </a:r>
            <a:r>
              <a:rPr lang="en-NZ" i="1" dirty="0" smtClean="0"/>
              <a:t>, and others 2004, </a:t>
            </a:r>
          </a:p>
          <a:p>
            <a:pPr>
              <a:buNone/>
            </a:pPr>
            <a:r>
              <a:rPr lang="en-NZ" i="1" dirty="0" smtClean="0">
                <a:hlinkClick r:id="rId2"/>
              </a:rPr>
              <a:t>Genome Biology, Vol. 5, R80</a:t>
            </a:r>
            <a:endParaRPr lang="en-NZ" i="1" dirty="0" smtClean="0"/>
          </a:p>
          <a:p>
            <a:endParaRPr lang="en-NZ" dirty="0"/>
          </a:p>
        </p:txBody>
      </p:sp>
      <p:pic>
        <p:nvPicPr>
          <p:cNvPr id="6" name="Picture 5" descr="biocScreenshot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2636912"/>
            <a:ext cx="4952581" cy="2664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2672344"/>
            <a:ext cx="316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Packages</a:t>
            </a:r>
            <a:r>
              <a:rPr lang="en-US" sz="2400" dirty="0"/>
              <a:t> </a:t>
            </a:r>
            <a:r>
              <a:rPr lang="en-US" sz="2400" dirty="0" smtClean="0"/>
              <a:t>written in </a:t>
            </a:r>
            <a:r>
              <a:rPr lang="en-US" sz="2400" dirty="0" smtClean="0">
                <a:hlinkClick r:id="rId4"/>
              </a:rPr>
              <a:t>R</a:t>
            </a:r>
            <a:r>
              <a:rPr lang="en-US" sz="2400" dirty="0" smtClean="0"/>
              <a:t> Primarily </a:t>
            </a:r>
            <a:r>
              <a:rPr lang="en-NZ" sz="2400" dirty="0" smtClean="0"/>
              <a:t>for</a:t>
            </a:r>
            <a:r>
              <a:rPr lang="en-NZ" sz="2400" dirty="0"/>
              <a:t> </a:t>
            </a:r>
            <a:r>
              <a:rPr lang="en-NZ" sz="2400" dirty="0" smtClean="0"/>
              <a:t>Microarray and Sequence data </a:t>
            </a:r>
          </a:p>
          <a:p>
            <a:pPr>
              <a:buNone/>
            </a:pPr>
            <a:endParaRPr lang="en-NZ" sz="2400" dirty="0"/>
          </a:p>
          <a:p>
            <a:pPr>
              <a:buNone/>
            </a:pPr>
            <a:r>
              <a:rPr lang="en-NZ" sz="2400" dirty="0" smtClean="0"/>
              <a:t>Started in 2001 by </a:t>
            </a:r>
          </a:p>
          <a:p>
            <a:pPr>
              <a:buNone/>
            </a:pPr>
            <a:r>
              <a:rPr lang="en-NZ" sz="2400" i="1" dirty="0" smtClean="0"/>
              <a:t>Robert Gentleman et al</a:t>
            </a:r>
          </a:p>
          <a:p>
            <a:endParaRPr lang="en-NZ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2770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The broad goals of the project are to</a:t>
            </a:r>
            <a:r>
              <a:rPr lang="en-US" sz="2400" dirty="0" smtClean="0"/>
              <a:t>:</a:t>
            </a:r>
          </a:p>
          <a:p>
            <a:endParaRPr lang="en-US" sz="2000" dirty="0"/>
          </a:p>
          <a:p>
            <a:pPr>
              <a:buNone/>
            </a:pPr>
            <a:r>
              <a:rPr lang="en-US" sz="2400" i="1" dirty="0" smtClean="0"/>
              <a:t>Enable </a:t>
            </a:r>
            <a:r>
              <a:rPr lang="en-US" sz="2400" i="1" dirty="0"/>
              <a:t>sound and powerful statistical analyses </a:t>
            </a:r>
            <a:r>
              <a:rPr lang="en-US" sz="2400" i="1" dirty="0" smtClean="0"/>
              <a:t>in </a:t>
            </a:r>
            <a:r>
              <a:rPr lang="en-NZ" sz="2400" i="1" dirty="0" smtClean="0"/>
              <a:t>genomics</a:t>
            </a:r>
          </a:p>
          <a:p>
            <a:pPr>
              <a:buNone/>
            </a:pPr>
            <a:endParaRPr lang="en-NZ" sz="2000" i="1" dirty="0"/>
          </a:p>
          <a:p>
            <a:pPr>
              <a:buNone/>
            </a:pPr>
            <a:r>
              <a:rPr lang="en-US" sz="2400" i="1" dirty="0" smtClean="0"/>
              <a:t>Provide </a:t>
            </a:r>
            <a:r>
              <a:rPr lang="en-US" sz="2400" i="1" dirty="0"/>
              <a:t>a computing platform that allows the </a:t>
            </a:r>
            <a:r>
              <a:rPr lang="en-US" sz="2400" i="1" dirty="0" smtClean="0"/>
              <a:t>rapid design </a:t>
            </a:r>
            <a:r>
              <a:rPr lang="en-US" sz="2400" i="1" dirty="0"/>
              <a:t>and deployment of high-quality </a:t>
            </a:r>
            <a:r>
              <a:rPr lang="en-US" sz="2400" i="1" dirty="0" smtClean="0"/>
              <a:t>software</a:t>
            </a:r>
          </a:p>
          <a:p>
            <a:pPr>
              <a:buNone/>
            </a:pPr>
            <a:endParaRPr lang="en-US" sz="2000" i="1" dirty="0"/>
          </a:p>
          <a:p>
            <a:pPr>
              <a:buNone/>
            </a:pPr>
            <a:r>
              <a:rPr lang="en-US" sz="2400" i="1" dirty="0" smtClean="0"/>
              <a:t>Develop </a:t>
            </a:r>
            <a:r>
              <a:rPr lang="en-US" sz="2400" i="1" dirty="0"/>
              <a:t>a computing environment for both </a:t>
            </a:r>
            <a:r>
              <a:rPr lang="en-US" sz="2400" i="1" dirty="0" smtClean="0"/>
              <a:t>biologists </a:t>
            </a:r>
            <a:r>
              <a:rPr lang="en-NZ" sz="2400" i="1" dirty="0" smtClean="0"/>
              <a:t>and statisticians</a:t>
            </a:r>
          </a:p>
          <a:p>
            <a:pPr>
              <a:buNone/>
            </a:pPr>
            <a:endParaRPr lang="en-NZ" sz="2000" i="1" dirty="0"/>
          </a:p>
          <a:p>
            <a:pPr>
              <a:buNone/>
            </a:pPr>
            <a:r>
              <a:rPr lang="en-US" sz="2400" i="1" dirty="0" smtClean="0"/>
              <a:t>Promote </a:t>
            </a:r>
            <a:r>
              <a:rPr lang="en-US" sz="2400" i="1" dirty="0"/>
              <a:t>high-quality dynamic documentation </a:t>
            </a:r>
            <a:r>
              <a:rPr lang="en-US" sz="2400" i="1" dirty="0" smtClean="0"/>
              <a:t>and reproducible </a:t>
            </a:r>
            <a:r>
              <a:rPr lang="en-US" sz="2400" i="1" dirty="0"/>
              <a:t>research (</a:t>
            </a:r>
            <a:r>
              <a:rPr lang="en-US" sz="2400" i="1" dirty="0" err="1"/>
              <a:t>pdf’s</a:t>
            </a:r>
            <a:r>
              <a:rPr lang="en-US" sz="2400" i="1" dirty="0"/>
              <a:t> and vignettes)</a:t>
            </a:r>
            <a:endParaRPr lang="en-NZ" sz="2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err="1" smtClean="0"/>
              <a:t>Bioconductor</a:t>
            </a:r>
            <a:r>
              <a:rPr lang="en-NZ" dirty="0" smtClean="0"/>
              <a:t> goals</a:t>
            </a:r>
            <a:endParaRPr lang="en-NZ" dirty="0"/>
          </a:p>
        </p:txBody>
      </p:sp>
      <p:pic>
        <p:nvPicPr>
          <p:cNvPr id="7" name="Picture 5" descr="BioC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88640"/>
            <a:ext cx="10668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 growth</a:t>
            </a:r>
            <a:endParaRPr lang="en-NZ" dirty="0"/>
          </a:p>
        </p:txBody>
      </p:sp>
      <p:pic>
        <p:nvPicPr>
          <p:cNvPr id="5" name="Picture 4" descr="biocAuthorships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928" y="4675212"/>
            <a:ext cx="5009106" cy="1778124"/>
          </a:xfrm>
          <a:prstGeom prst="rect">
            <a:avLst/>
          </a:prstGeom>
        </p:spPr>
      </p:pic>
      <p:pic>
        <p:nvPicPr>
          <p:cNvPr id="7" name="Picture 6" descr="biocContributions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120" y="1842516"/>
            <a:ext cx="4561848" cy="20162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304" y="4316928"/>
            <a:ext cx="335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err="1" smtClean="0"/>
              <a:t>Bioconductor</a:t>
            </a:r>
            <a:r>
              <a:rPr lang="en-NZ" i="1" dirty="0" smtClean="0"/>
              <a:t> mailing list statistics</a:t>
            </a:r>
            <a:endParaRPr lang="en-NZ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57361" y="6519446"/>
            <a:ext cx="598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 smtClean="0">
                <a:hlinkClick r:id="rId4"/>
              </a:rPr>
              <a:t>http://www.bioconductor.org/about/annual-reports/AnnRep2012.pdf</a:t>
            </a:r>
            <a:r>
              <a:rPr lang="en-NZ" sz="1600" i="1" dirty="0" smtClean="0"/>
              <a:t> </a:t>
            </a:r>
            <a:endParaRPr lang="en-NZ" sz="1600" i="1" dirty="0"/>
          </a:p>
        </p:txBody>
      </p:sp>
      <p:pic>
        <p:nvPicPr>
          <p:cNvPr id="15" name="Picture 14" descr="DoublingTi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1616608"/>
            <a:ext cx="3312368" cy="33123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1421516"/>
            <a:ext cx="628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Number of contributed packages each bi-annual software release</a:t>
            </a:r>
            <a:endParaRPr lang="en-NZ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Journal Citations</a:t>
            </a:r>
            <a:endParaRPr lang="en-NZ" dirty="0"/>
          </a:p>
        </p:txBody>
      </p:sp>
      <p:pic>
        <p:nvPicPr>
          <p:cNvPr id="4" name="Picture 3" descr="biocCitations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2008" y="3797541"/>
            <a:ext cx="6258690" cy="2667255"/>
          </a:xfrm>
          <a:prstGeom prst="rect">
            <a:avLst/>
          </a:prstGeom>
        </p:spPr>
      </p:pic>
      <p:pic>
        <p:nvPicPr>
          <p:cNvPr id="5" name="Picture 4" descr="biocPubmed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3986" y="1916832"/>
            <a:ext cx="3252179" cy="1228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0467" y="1484784"/>
            <a:ext cx="452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err="1" smtClean="0"/>
              <a:t>Pubmed</a:t>
            </a:r>
            <a:r>
              <a:rPr lang="en-NZ" i="1" dirty="0" smtClean="0"/>
              <a:t> searches for </a:t>
            </a:r>
            <a:r>
              <a:rPr lang="en-NZ" i="1" dirty="0" err="1" smtClean="0"/>
              <a:t>Bioconductor</a:t>
            </a:r>
            <a:r>
              <a:rPr lang="en-NZ" i="1" dirty="0" smtClean="0"/>
              <a:t> 2003-2011</a:t>
            </a:r>
            <a:endParaRPr lang="en-NZ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199816" y="3355848"/>
            <a:ext cx="49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Google Scholar citations for </a:t>
            </a:r>
            <a:r>
              <a:rPr lang="en-NZ" i="1" dirty="0" err="1" smtClean="0"/>
              <a:t>Bioconductor</a:t>
            </a:r>
            <a:r>
              <a:rPr lang="en-NZ" i="1" dirty="0" smtClean="0"/>
              <a:t> packages</a:t>
            </a:r>
            <a:endParaRPr lang="en-NZ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157361" y="6519446"/>
            <a:ext cx="598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 smtClean="0">
                <a:hlinkClick r:id="rId4"/>
              </a:rPr>
              <a:t>http://www.bioconductor.org/about/annual-reports/AnnRep2012.pdf</a:t>
            </a:r>
            <a:r>
              <a:rPr lang="en-NZ" sz="1600" i="1" dirty="0" smtClean="0"/>
              <a:t> </a:t>
            </a:r>
            <a:endParaRPr lang="en-NZ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Installing </a:t>
            </a:r>
            <a:r>
              <a:rPr lang="en-NZ" dirty="0" err="1" smtClean="0"/>
              <a:t>Bioconductor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NZ" sz="2400" dirty="0" smtClean="0"/>
              <a:t>Installing packages on the R terminal </a:t>
            </a:r>
            <a:r>
              <a:rPr lang="en-NZ" sz="2400" i="1" dirty="0" smtClean="0"/>
              <a:t>using http:// </a:t>
            </a:r>
            <a:endParaRPr lang="en-NZ" sz="2400" i="1" dirty="0"/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## Set the repository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options(repos="http://cran.stat.auckland.ac.nz")</a:t>
            </a:r>
          </a:p>
          <a:p>
            <a:pPr>
              <a:buNone/>
            </a:pPr>
            <a:endParaRPr lang="en-NZ" sz="1600" i="1" dirty="0" smtClean="0">
              <a:solidFill>
                <a:srgbClr val="0070C0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## Download 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() from the internet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source("http://bioconductor.org/biocLite.R")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## Install core packages</a:t>
            </a:r>
          </a:p>
          <a:p>
            <a:pPr>
              <a:buNone/>
            </a:pP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## Install a specific package</a:t>
            </a:r>
          </a:p>
          <a:p>
            <a:pPr>
              <a:buNone/>
            </a:pP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("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limma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## Install several packages</a:t>
            </a:r>
          </a:p>
          <a:p>
            <a:pPr>
              <a:buNone/>
            </a:pP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(c("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GenomicFeatures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", "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AnnotationDbi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"))</a:t>
            </a:r>
          </a:p>
          <a:p>
            <a:pPr>
              <a:buNone/>
            </a:pPr>
            <a:endParaRPr lang="en-NZ" sz="16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NZ" sz="2400" i="1" dirty="0" smtClean="0"/>
              <a:t>Using </a:t>
            </a:r>
            <a:r>
              <a:rPr lang="en-NZ" sz="2400" i="1" dirty="0" err="1" smtClean="0"/>
              <a:t>biocLite</a:t>
            </a:r>
            <a:r>
              <a:rPr lang="en-NZ" sz="2400" i="1" dirty="0" smtClean="0"/>
              <a:t>() auto magically resolves packages and their dependences from both </a:t>
            </a:r>
            <a:r>
              <a:rPr lang="en-NZ" sz="2400" i="1" dirty="0" err="1" smtClean="0">
                <a:hlinkClick r:id="rId2"/>
              </a:rPr>
              <a:t>Bioconductor</a:t>
            </a:r>
            <a:r>
              <a:rPr lang="en-NZ" sz="2400" i="1" dirty="0" smtClean="0"/>
              <a:t> and </a:t>
            </a:r>
            <a:r>
              <a:rPr lang="en-NZ" sz="2400" i="1" dirty="0" smtClean="0">
                <a:hlinkClick r:id="rId3"/>
              </a:rPr>
              <a:t>CRAN</a:t>
            </a:r>
            <a:endParaRPr lang="en-NZ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229600" cy="3989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## Package ‘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getopt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’ is in CRAN, ‘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limma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’ is in 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Bioconductor</a:t>
            </a:r>
            <a:endParaRPr lang="en-NZ" sz="1600" i="1" dirty="0" smtClean="0">
              <a:solidFill>
                <a:srgbClr val="0070C0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packages &lt;- c("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getopt","limma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## Load or install and load required packages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for (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pck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in packages){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 if (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suppressPackageStartupMessages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(!require(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pck,character.only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=TRUE)) ){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   ## Install 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the first time only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   if(.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Platform$OS.type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== "windows") setInternet2(TRUE)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   if(match(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pck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, packages) == 1)  source("http://www.bioconductor.org/biocLite.R")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   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biocLite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(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pck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, 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suppressUpdates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= TRUE)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   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suppressPackageStartupMessages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(require(</a:t>
            </a:r>
            <a:r>
              <a:rPr lang="en-NZ" sz="1600" i="1" dirty="0" err="1" smtClean="0">
                <a:solidFill>
                  <a:srgbClr val="0070C0"/>
                </a:solidFill>
                <a:cs typeface="Courier New" pitchFamily="49" charset="0"/>
              </a:rPr>
              <a:t>pck,character.only</a:t>
            </a: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=TRUE))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NZ" sz="1600" i="1" dirty="0" smtClean="0">
                <a:solidFill>
                  <a:srgbClr val="0070C0"/>
                </a:solidFill>
                <a:cs typeface="Courier New" pitchFamily="49" charset="0"/>
              </a:rPr>
              <a:t>}</a:t>
            </a:r>
            <a:endParaRPr lang="en-NZ" sz="1600" i="1" dirty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Installing </a:t>
            </a:r>
            <a:r>
              <a:rPr lang="en-NZ" dirty="0" err="1" smtClean="0"/>
              <a:t>Bioconductor</a:t>
            </a:r>
            <a:r>
              <a:rPr lang="en-NZ" dirty="0" smtClean="0"/>
              <a:t>...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556792"/>
            <a:ext cx="860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i="1" dirty="0" smtClean="0"/>
              <a:t>Automatically install a package if it cannot be loaded on a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Getting </a:t>
            </a:r>
            <a:r>
              <a:rPr lang="en-NZ" dirty="0" smtClean="0"/>
              <a:t>started </a:t>
            </a:r>
            <a:r>
              <a:rPr lang="en-NZ" dirty="0" smtClean="0"/>
              <a:t>using </a:t>
            </a:r>
            <a:r>
              <a:rPr lang="en-NZ" dirty="0" err="1" smtClean="0"/>
              <a:t>Bioconductor</a:t>
            </a:r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NZ" sz="2400" dirty="0" smtClean="0"/>
              <a:t>Vignette documentation</a:t>
            </a:r>
          </a:p>
          <a:p>
            <a:pPr>
              <a:buNone/>
            </a:pPr>
            <a:endParaRPr lang="en-NZ" sz="2400" dirty="0" smtClean="0"/>
          </a:p>
          <a:p>
            <a:pPr>
              <a:buNone/>
            </a:pPr>
            <a:r>
              <a:rPr lang="en-NZ" sz="1700" i="1" dirty="0" smtClean="0">
                <a:solidFill>
                  <a:srgbClr val="0070C0"/>
                </a:solidFill>
                <a:cs typeface="Courier New" pitchFamily="49" charset="0"/>
              </a:rPr>
              <a:t>## List of help documentation</a:t>
            </a:r>
          </a:p>
          <a:p>
            <a:pPr>
              <a:buNone/>
            </a:pPr>
            <a:r>
              <a:rPr lang="en-NZ" sz="1700" i="1" dirty="0">
                <a:solidFill>
                  <a:srgbClr val="0070C0"/>
                </a:solidFill>
                <a:cs typeface="Courier New" pitchFamily="49" charset="0"/>
              </a:rPr>
              <a:t>v</a:t>
            </a:r>
            <a:r>
              <a:rPr lang="en-NZ" sz="1700" i="1" dirty="0" smtClean="0">
                <a:solidFill>
                  <a:srgbClr val="0070C0"/>
                </a:solidFill>
                <a:cs typeface="Courier New" pitchFamily="49" charset="0"/>
              </a:rPr>
              <a:t>ignette()</a:t>
            </a:r>
          </a:p>
          <a:p>
            <a:pPr>
              <a:buNone/>
            </a:pPr>
            <a:endParaRPr lang="en-NZ" sz="2400" dirty="0"/>
          </a:p>
          <a:p>
            <a:pPr>
              <a:buNone/>
            </a:pPr>
            <a:r>
              <a:rPr lang="en-NZ" sz="2400" dirty="0" smtClean="0"/>
              <a:t>Mailing lists</a:t>
            </a:r>
          </a:p>
          <a:p>
            <a:pPr>
              <a:buNone/>
            </a:pPr>
            <a:r>
              <a:rPr lang="en-NZ" sz="2400" i="1" dirty="0" smtClean="0">
                <a:hlinkClick r:id="rId2"/>
              </a:rPr>
              <a:t>http://www.bioconductor.org/help/mailing-list/</a:t>
            </a:r>
            <a:r>
              <a:rPr lang="en-NZ" sz="2400" i="1" dirty="0" smtClean="0"/>
              <a:t> </a:t>
            </a:r>
          </a:p>
          <a:p>
            <a:pPr>
              <a:buNone/>
            </a:pPr>
            <a:endParaRPr lang="en-NZ" sz="2400" dirty="0"/>
          </a:p>
          <a:p>
            <a:pPr>
              <a:buNone/>
            </a:pPr>
            <a:r>
              <a:rPr lang="en-NZ" sz="2400" dirty="0" smtClean="0"/>
              <a:t>Workshop course material from many previous events </a:t>
            </a:r>
          </a:p>
          <a:p>
            <a:pPr>
              <a:buNone/>
            </a:pPr>
            <a:r>
              <a:rPr lang="en-NZ" sz="2400" dirty="0" smtClean="0">
                <a:hlinkClick r:id="rId3"/>
              </a:rPr>
              <a:t>http://www.bioconductor.org/help/course-materials/</a:t>
            </a:r>
            <a:r>
              <a:rPr lang="en-NZ" sz="2400" dirty="0" smtClean="0"/>
              <a:t> </a:t>
            </a:r>
          </a:p>
          <a:p>
            <a:pPr>
              <a:buNone/>
            </a:pPr>
            <a:endParaRPr lang="en-NZ" sz="2400" dirty="0"/>
          </a:p>
          <a:p>
            <a:pPr>
              <a:buNone/>
            </a:pPr>
            <a:r>
              <a:rPr lang="en-US" sz="2400" dirty="0"/>
              <a:t>HT Sequence Analysis with R and </a:t>
            </a:r>
            <a:r>
              <a:rPr lang="en-US" sz="2400" dirty="0" err="1" smtClean="0"/>
              <a:t>Bioconductor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4"/>
              </a:rPr>
              <a:t>http://manuals.bioinformatics.ucr.edu/home/ht-seq</a:t>
            </a:r>
            <a:r>
              <a:rPr lang="en-US" sz="2400" dirty="0" smtClean="0"/>
              <a:t> </a:t>
            </a:r>
            <a:endParaRPr lang="en-NZ" sz="2400" dirty="0"/>
          </a:p>
        </p:txBody>
      </p:sp>
      <p:pic>
        <p:nvPicPr>
          <p:cNvPr id="4" name="Picture 3" descr="hel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1556792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402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Bioconductor project</vt:lpstr>
      <vt:lpstr>Bioconductor goals</vt:lpstr>
      <vt:lpstr>Project growth</vt:lpstr>
      <vt:lpstr>Journal Citations</vt:lpstr>
      <vt:lpstr>Installing Bioconductor</vt:lpstr>
      <vt:lpstr>Installing Bioconductor...</vt:lpstr>
      <vt:lpstr>Getting started using Bioconductor </vt:lpstr>
    </vt:vector>
  </TitlesOfParts>
  <Company>Plant &amp; Food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Bioconductor project</dc:title>
  <dc:creator>hramwd</dc:creator>
  <cp:lastModifiedBy>hramwd</cp:lastModifiedBy>
  <cp:revision>32</cp:revision>
  <dcterms:created xsi:type="dcterms:W3CDTF">2012-10-20T02:32:37Z</dcterms:created>
  <dcterms:modified xsi:type="dcterms:W3CDTF">2012-10-22T09:25:02Z</dcterms:modified>
</cp:coreProperties>
</file>